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964" r:id="rId3"/>
    <p:sldId id="950" r:id="rId4"/>
    <p:sldId id="983" r:id="rId5"/>
    <p:sldId id="951" r:id="rId6"/>
    <p:sldId id="984" r:id="rId7"/>
    <p:sldId id="958" r:id="rId8"/>
    <p:sldId id="988" r:id="rId9"/>
    <p:sldId id="990" r:id="rId10"/>
    <p:sldId id="992" r:id="rId11"/>
    <p:sldId id="993" r:id="rId12"/>
    <p:sldId id="989" r:id="rId13"/>
    <p:sldId id="995" r:id="rId14"/>
    <p:sldId id="996" r:id="rId15"/>
    <p:sldId id="994" r:id="rId16"/>
    <p:sldId id="997" r:id="rId17"/>
    <p:sldId id="1000" r:id="rId18"/>
    <p:sldId id="1001" r:id="rId19"/>
    <p:sldId id="1002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4E2E2"/>
    <a:srgbClr val="E08081"/>
    <a:srgbClr val="5C636D"/>
    <a:srgbClr val="FBAA81"/>
    <a:srgbClr val="8CA7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74"/>
  </p:normalViewPr>
  <p:slideViewPr>
    <p:cSldViewPr snapToGrid="0" snapToObjects="1">
      <p:cViewPr varScale="1">
        <p:scale>
          <a:sx n="96" d="100"/>
          <a:sy n="96" d="100"/>
        </p:scale>
        <p:origin x="1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Winding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reaction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83469709-FD8B-42D4-BA26-D6B5CE61538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Reaction</a:t>
          </a:r>
        </a:p>
      </dgm:t>
    </dgm:pt>
    <dgm:pt modelId="{9C487005-812B-4851-819E-587A234144F1}" type="parTrans" cxnId="{635E52F8-2AC7-4B87-AD32-2CAFB504B9F0}">
      <dgm:prSet/>
      <dgm:spPr/>
      <dgm:t>
        <a:bodyPr/>
        <a:lstStyle/>
        <a:p>
          <a:endParaRPr lang="en-US"/>
        </a:p>
      </dgm:t>
    </dgm:pt>
    <dgm:pt modelId="{9F03EC7C-251B-4622-A5D9-66EC1A6C2CBF}" type="sibTrans" cxnId="{635E52F8-2AC7-4B87-AD32-2CAFB504B9F0}">
      <dgm:prSet/>
      <dgm:spPr/>
      <dgm:t>
        <a:bodyPr/>
        <a:lstStyle/>
        <a:p>
          <a:endParaRPr lang="en-US"/>
        </a:p>
      </dgm:t>
    </dgm:pt>
    <dgm:pt modelId="{D9162BB6-80D5-4B99-BA91-8E501E12C24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impregnation</a:t>
          </a:r>
        </a:p>
      </dgm:t>
    </dgm:pt>
    <dgm:pt modelId="{ABE78974-B64F-436A-B134-5F240B513BBD}" type="parTrans" cxnId="{8CFD7DC1-2B5B-4F94-922F-652567EF209F}">
      <dgm:prSet/>
      <dgm:spPr/>
      <dgm:t>
        <a:bodyPr/>
        <a:lstStyle/>
        <a:p>
          <a:endParaRPr lang="en-US"/>
        </a:p>
      </dgm:t>
    </dgm:pt>
    <dgm:pt modelId="{02F9CF77-D7B2-4580-9732-E76EEE3926BB}" type="sibTrans" cxnId="{8CFD7DC1-2B5B-4F94-922F-652567EF209F}">
      <dgm:prSet/>
      <dgm:spPr/>
      <dgm:t>
        <a:bodyPr/>
        <a:lstStyle/>
        <a:p>
          <a:endParaRPr lang="en-US"/>
        </a:p>
      </dgm:t>
    </dgm:pt>
    <dgm:pt modelId="{AD524780-2E4D-4B44-BFE3-9039E7416B45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Impregnation</a:t>
          </a:r>
        </a:p>
      </dgm:t>
    </dgm:pt>
    <dgm:pt modelId="{287B4D71-A5E6-4C8F-AAC7-60CD95E5AD71}" type="parTrans" cxnId="{76C9D679-EC3A-46AA-87D1-90B668DBD4E3}">
      <dgm:prSet/>
      <dgm:spPr/>
      <dgm:t>
        <a:bodyPr/>
        <a:lstStyle/>
        <a:p>
          <a:endParaRPr lang="en-US"/>
        </a:p>
      </dgm:t>
    </dgm:pt>
    <dgm:pt modelId="{E12C5C0C-6101-41E5-A1C1-20A1D7C0572E}" type="sibTrans" cxnId="{76C9D679-EC3A-46AA-87D1-90B668DBD4E3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6"/>
      <dgm:spPr/>
    </dgm:pt>
    <dgm:pt modelId="{9802C3DF-236D-4F27-80B3-93183AD9AC3B}" type="pres">
      <dgm:prSet presAssocID="{657099F1-0825-4720-8A41-F2354A2AA34A}" presName="child" presStyleLbl="alignAccFollowNode1" presStyleIdx="0" presStyleCnt="6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6"/>
      <dgm:spPr/>
    </dgm:pt>
    <dgm:pt modelId="{222301D5-CDFB-4722-9783-900120F0A4EA}" type="pres">
      <dgm:prSet presAssocID="{E677F686-1B1F-4417-A2DA-FC294EA8C14D}" presName="child" presStyleLbl="alignAccFollowNode1" presStyleIdx="1" presStyleCnt="6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6"/>
      <dgm:spPr/>
    </dgm:pt>
    <dgm:pt modelId="{6C289ED8-870D-4A41-8494-C0454186C732}" type="pres">
      <dgm:prSet presAssocID="{36538976-8BD9-4E66-AF27-65189BEE0064}" presName="child" presStyleLbl="alignAccFollowNode1" presStyleIdx="2" presStyleCnt="6">
        <dgm:presLayoutVars>
          <dgm:chMax val="0"/>
          <dgm:bulletEnabled val="1"/>
        </dgm:presLayoutVars>
      </dgm:prSet>
      <dgm:spPr/>
    </dgm:pt>
    <dgm:pt modelId="{9A987D71-A781-4293-956E-DED370B85B97}" type="pres">
      <dgm:prSet presAssocID="{FEB5A222-381E-4313-A347-6E186265D46D}" presName="sibTrans" presStyleLbl="sibTrans2D1" presStyleIdx="3" presStyleCnt="6"/>
      <dgm:spPr/>
    </dgm:pt>
    <dgm:pt modelId="{F88CEAB6-F8A6-4359-A9E5-BABE6DA50B08}" type="pres">
      <dgm:prSet presAssocID="{83469709-FD8B-42D4-BA26-D6B5CE61538A}" presName="child" presStyleLbl="alignAccFollowNode1" presStyleIdx="3" presStyleCnt="6">
        <dgm:presLayoutVars>
          <dgm:chMax val="0"/>
          <dgm:bulletEnabled val="1"/>
        </dgm:presLayoutVars>
      </dgm:prSet>
      <dgm:spPr/>
    </dgm:pt>
    <dgm:pt modelId="{FC4EC5F6-D8BD-416E-A829-8C2C8F8B93F9}" type="pres">
      <dgm:prSet presAssocID="{9F03EC7C-251B-4622-A5D9-66EC1A6C2CBF}" presName="sibTrans" presStyleLbl="sibTrans2D1" presStyleIdx="4" presStyleCnt="6"/>
      <dgm:spPr/>
    </dgm:pt>
    <dgm:pt modelId="{357A69A0-EFB7-4611-AA11-BC33DC9D6144}" type="pres">
      <dgm:prSet presAssocID="{D9162BB6-80D5-4B99-BA91-8E501E12C249}" presName="child" presStyleLbl="alignAccFollowNode1" presStyleIdx="4" presStyleCnt="6">
        <dgm:presLayoutVars>
          <dgm:chMax val="0"/>
          <dgm:bulletEnabled val="1"/>
        </dgm:presLayoutVars>
      </dgm:prSet>
      <dgm:spPr/>
    </dgm:pt>
    <dgm:pt modelId="{016CE921-573C-425C-8D5B-7AB0E9CE9655}" type="pres">
      <dgm:prSet presAssocID="{02F9CF77-D7B2-4580-9732-E76EEE3926BB}" presName="sibTrans" presStyleLbl="sibTrans2D1" presStyleIdx="5" presStyleCnt="6"/>
      <dgm:spPr/>
    </dgm:pt>
    <dgm:pt modelId="{6617384C-2F5C-4C6E-970A-CB96B9890DC6}" type="pres">
      <dgm:prSet presAssocID="{AD524780-2E4D-4B44-BFE3-9039E7416B45}" presName="child" presStyleLbl="alignAccFollowNode1" presStyleIdx="5" presStyleCnt="6">
        <dgm:presLayoutVars>
          <dgm:chMax val="0"/>
          <dgm:bulletEnabled val="1"/>
        </dgm:presLayoutVars>
      </dgm:prSet>
      <dgm:spPr/>
    </dgm:pt>
  </dgm:ptLst>
  <dgm:cxnLst>
    <dgm:cxn modelId="{B3A15D10-3298-4DB6-ACCD-80C58475C4C7}" type="presOf" srcId="{FEB5A222-381E-4313-A347-6E186265D46D}" destId="{9A987D71-A781-4293-956E-DED370B85B97}" srcOrd="0" destOrd="0" presId="urn:microsoft.com/office/officeart/2005/8/layout/lProcess1"/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7B4CF663-13CA-476D-9C7A-34F94D93C6A5}" type="presOf" srcId="{83469709-FD8B-42D4-BA26-D6B5CE61538A}" destId="{F88CEAB6-F8A6-4359-A9E5-BABE6DA50B08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A238D74E-22FD-4553-B8D9-9A86BCB36BE0}" type="presOf" srcId="{AD524780-2E4D-4B44-BFE3-9039E7416B45}" destId="{6617384C-2F5C-4C6E-970A-CB96B9890DC6}" srcOrd="0" destOrd="0" presId="urn:microsoft.com/office/officeart/2005/8/layout/lProcess1"/>
    <dgm:cxn modelId="{8B92A752-7617-422B-BED2-89A8B664C2B7}" type="presOf" srcId="{9F03EC7C-251B-4622-A5D9-66EC1A6C2CBF}" destId="{FC4EC5F6-D8BD-416E-A829-8C2C8F8B93F9}" srcOrd="0" destOrd="0" presId="urn:microsoft.com/office/officeart/2005/8/layout/lProcess1"/>
    <dgm:cxn modelId="{76C9D679-EC3A-46AA-87D1-90B668DBD4E3}" srcId="{D6377C24-9304-4EDD-9387-C636B10DEE98}" destId="{AD524780-2E4D-4B44-BFE3-9039E7416B45}" srcOrd="5" destOrd="0" parTransId="{287B4D71-A5E6-4C8F-AAC7-60CD95E5AD71}" sibTransId="{E12C5C0C-6101-41E5-A1C1-20A1D7C0572E}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B32939D-1DE6-4530-9237-098F082C297A}" type="presOf" srcId="{02F9CF77-D7B2-4580-9732-E76EEE3926BB}" destId="{016CE921-573C-425C-8D5B-7AB0E9CE9655}" srcOrd="0" destOrd="0" presId="urn:microsoft.com/office/officeart/2005/8/layout/lProcess1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8CFD7DC1-2B5B-4F94-922F-652567EF209F}" srcId="{D6377C24-9304-4EDD-9387-C636B10DEE98}" destId="{D9162BB6-80D5-4B99-BA91-8E501E12C249}" srcOrd="4" destOrd="0" parTransId="{ABE78974-B64F-436A-B134-5F240B513BBD}" sibTransId="{02F9CF77-D7B2-4580-9732-E76EEE3926BB}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6EFEDA-AA94-435F-AF5B-7860FC45BC51}" type="presOf" srcId="{D9162BB6-80D5-4B99-BA91-8E501E12C249}" destId="{357A69A0-EFB7-4611-AA11-BC33DC9D6144}" srcOrd="0" destOrd="0" presId="urn:microsoft.com/office/officeart/2005/8/layout/lProcess1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635E52F8-2AC7-4B87-AD32-2CAFB504B9F0}" srcId="{D6377C24-9304-4EDD-9387-C636B10DEE98}" destId="{83469709-FD8B-42D4-BA26-D6B5CE61538A}" srcOrd="3" destOrd="0" parTransId="{9C487005-812B-4851-819E-587A234144F1}" sibTransId="{9F03EC7C-251B-4622-A5D9-66EC1A6C2CBF}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  <dgm:cxn modelId="{7323A086-B283-4F9D-BC81-49280993E81A}" type="presParOf" srcId="{7BB8777D-56F6-41A3-8994-A848034DAA71}" destId="{9A987D71-A781-4293-956E-DED370B85B97}" srcOrd="7" destOrd="0" presId="urn:microsoft.com/office/officeart/2005/8/layout/lProcess1"/>
    <dgm:cxn modelId="{1ACA9059-FA13-4C80-9693-043BE4F41D54}" type="presParOf" srcId="{7BB8777D-56F6-41A3-8994-A848034DAA71}" destId="{F88CEAB6-F8A6-4359-A9E5-BABE6DA50B08}" srcOrd="8" destOrd="0" presId="urn:microsoft.com/office/officeart/2005/8/layout/lProcess1"/>
    <dgm:cxn modelId="{5F69AADA-3FDC-46E7-BDEE-C37BD1E37997}" type="presParOf" srcId="{7BB8777D-56F6-41A3-8994-A848034DAA71}" destId="{FC4EC5F6-D8BD-416E-A829-8C2C8F8B93F9}" srcOrd="9" destOrd="0" presId="urn:microsoft.com/office/officeart/2005/8/layout/lProcess1"/>
    <dgm:cxn modelId="{E26FAA0A-099C-4B92-8482-0392CA18E8D5}" type="presParOf" srcId="{7BB8777D-56F6-41A3-8994-A848034DAA71}" destId="{357A69A0-EFB7-4611-AA11-BC33DC9D6144}" srcOrd="10" destOrd="0" presId="urn:microsoft.com/office/officeart/2005/8/layout/lProcess1"/>
    <dgm:cxn modelId="{F6F34811-56EA-42DE-B2C3-03D438438F63}" type="presParOf" srcId="{7BB8777D-56F6-41A3-8994-A848034DAA71}" destId="{016CE921-573C-425C-8D5B-7AB0E9CE9655}" srcOrd="11" destOrd="0" presId="urn:microsoft.com/office/officeart/2005/8/layout/lProcess1"/>
    <dgm:cxn modelId="{1B27CF1F-0CB8-4390-AB9D-BB26ACB75811}" type="presParOf" srcId="{7BB8777D-56F6-41A3-8994-A848034DAA71}" destId="{6617384C-2F5C-4C6E-970A-CB96B9890DC6}" srcOrd="1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dirty="0"/>
            <a:t>Magnet assembly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dirty="0"/>
            <a:t>Magnet assembly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Half-shell yoke assembly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1"/>
      <dgm:spPr/>
    </dgm:pt>
    <dgm:pt modelId="{9802C3DF-236D-4F27-80B3-93183AD9AC3B}" type="pres">
      <dgm:prSet presAssocID="{657099F1-0825-4720-8A41-F2354A2AA34A}" presName="child" presStyleLbl="alignAccFollowNode1" presStyleIdx="0" presStyleCnt="1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dirty="0"/>
            <a:t>Magnet assembly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Half-shell yoke assembly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Alignment of two half-shell yoke assemblies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2"/>
      <dgm:spPr/>
    </dgm:pt>
    <dgm:pt modelId="{9802C3DF-236D-4F27-80B3-93183AD9AC3B}" type="pres">
      <dgm:prSet presAssocID="{657099F1-0825-4720-8A41-F2354A2AA34A}" presName="child" presStyleLbl="alignAccFollowNode1" presStyleIdx="0" presStyleCnt="2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2"/>
      <dgm:spPr/>
    </dgm:pt>
    <dgm:pt modelId="{222301D5-CDFB-4722-9783-900120F0A4EA}" type="pres">
      <dgm:prSet presAssocID="{E677F686-1B1F-4417-A2DA-FC294EA8C14D}" presName="child" presStyleLbl="alignAccFollowNode1" presStyleIdx="1" presStyleCnt="2" custScaleY="159969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dirty="0"/>
            <a:t>Magnet assembly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Half-shell yoke assembly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Alignment of two half-shell yoke assemblies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Coil pack insertion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3"/>
      <dgm:spPr/>
    </dgm:pt>
    <dgm:pt modelId="{9802C3DF-236D-4F27-80B3-93183AD9AC3B}" type="pres">
      <dgm:prSet presAssocID="{657099F1-0825-4720-8A41-F2354A2AA34A}" presName="child" presStyleLbl="alignAccFollowNode1" presStyleIdx="0" presStyleCnt="3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3"/>
      <dgm:spPr/>
    </dgm:pt>
    <dgm:pt modelId="{222301D5-CDFB-4722-9783-900120F0A4EA}" type="pres">
      <dgm:prSet presAssocID="{E677F686-1B1F-4417-A2DA-FC294EA8C14D}" presName="child" presStyleLbl="alignAccFollowNode1" presStyleIdx="1" presStyleCnt="3" custScaleY="159969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3"/>
      <dgm:spPr/>
    </dgm:pt>
    <dgm:pt modelId="{6C289ED8-870D-4A41-8494-C0454186C732}" type="pres">
      <dgm:prSet presAssocID="{36538976-8BD9-4E66-AF27-65189BEE0064}" presName="child" presStyleLbl="alignAccFollowNode1" presStyleIdx="2" presStyleCnt="3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dirty="0"/>
            <a:t>Magnet assembly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Half-shell yoke assembly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Alignment of two half-shell yoke assemblies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Coil pack insertion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83469709-FD8B-42D4-BA26-D6B5CE61538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Magnet loading</a:t>
          </a:r>
        </a:p>
      </dgm:t>
    </dgm:pt>
    <dgm:pt modelId="{9C487005-812B-4851-819E-587A234144F1}" type="parTrans" cxnId="{635E52F8-2AC7-4B87-AD32-2CAFB504B9F0}">
      <dgm:prSet/>
      <dgm:spPr/>
      <dgm:t>
        <a:bodyPr/>
        <a:lstStyle/>
        <a:p>
          <a:endParaRPr lang="en-US"/>
        </a:p>
      </dgm:t>
    </dgm:pt>
    <dgm:pt modelId="{9F03EC7C-251B-4622-A5D9-66EC1A6C2CBF}" type="sibTrans" cxnId="{635E52F8-2AC7-4B87-AD32-2CAFB504B9F0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4"/>
      <dgm:spPr/>
    </dgm:pt>
    <dgm:pt modelId="{9802C3DF-236D-4F27-80B3-93183AD9AC3B}" type="pres">
      <dgm:prSet presAssocID="{657099F1-0825-4720-8A41-F2354A2AA34A}" presName="child" presStyleLbl="alignAccFollowNode1" presStyleIdx="0" presStyleCnt="4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4"/>
      <dgm:spPr/>
    </dgm:pt>
    <dgm:pt modelId="{222301D5-CDFB-4722-9783-900120F0A4EA}" type="pres">
      <dgm:prSet presAssocID="{E677F686-1B1F-4417-A2DA-FC294EA8C14D}" presName="child" presStyleLbl="alignAccFollowNode1" presStyleIdx="1" presStyleCnt="4" custScaleY="159969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4"/>
      <dgm:spPr/>
    </dgm:pt>
    <dgm:pt modelId="{6C289ED8-870D-4A41-8494-C0454186C732}" type="pres">
      <dgm:prSet presAssocID="{36538976-8BD9-4E66-AF27-65189BEE0064}" presName="child" presStyleLbl="alignAccFollowNode1" presStyleIdx="2" presStyleCnt="4">
        <dgm:presLayoutVars>
          <dgm:chMax val="0"/>
          <dgm:bulletEnabled val="1"/>
        </dgm:presLayoutVars>
      </dgm:prSet>
      <dgm:spPr/>
    </dgm:pt>
    <dgm:pt modelId="{9A987D71-A781-4293-956E-DED370B85B97}" type="pres">
      <dgm:prSet presAssocID="{FEB5A222-381E-4313-A347-6E186265D46D}" presName="sibTrans" presStyleLbl="sibTrans2D1" presStyleIdx="3" presStyleCnt="4"/>
      <dgm:spPr/>
    </dgm:pt>
    <dgm:pt modelId="{F88CEAB6-F8A6-4359-A9E5-BABE6DA50B08}" type="pres">
      <dgm:prSet presAssocID="{83469709-FD8B-42D4-BA26-D6B5CE61538A}" presName="child" presStyleLbl="alignAccFollowNode1" presStyleIdx="3" presStyleCnt="4">
        <dgm:presLayoutVars>
          <dgm:chMax val="0"/>
          <dgm:bulletEnabled val="1"/>
        </dgm:presLayoutVars>
      </dgm:prSet>
      <dgm:spPr/>
    </dgm:pt>
  </dgm:ptLst>
  <dgm:cxnLst>
    <dgm:cxn modelId="{B3A15D10-3298-4DB6-ACCD-80C58475C4C7}" type="presOf" srcId="{FEB5A222-381E-4313-A347-6E186265D46D}" destId="{9A987D71-A781-4293-956E-DED370B85B97}" srcOrd="0" destOrd="0" presId="urn:microsoft.com/office/officeart/2005/8/layout/lProcess1"/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7B4CF663-13CA-476D-9C7A-34F94D93C6A5}" type="presOf" srcId="{83469709-FD8B-42D4-BA26-D6B5CE61538A}" destId="{F88CEAB6-F8A6-4359-A9E5-BABE6DA50B08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635E52F8-2AC7-4B87-AD32-2CAFB504B9F0}" srcId="{D6377C24-9304-4EDD-9387-C636B10DEE98}" destId="{83469709-FD8B-42D4-BA26-D6B5CE61538A}" srcOrd="3" destOrd="0" parTransId="{9C487005-812B-4851-819E-587A234144F1}" sibTransId="{9F03EC7C-251B-4622-A5D9-66EC1A6C2CBF}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  <dgm:cxn modelId="{7323A086-B283-4F9D-BC81-49280993E81A}" type="presParOf" srcId="{7BB8777D-56F6-41A3-8994-A848034DAA71}" destId="{9A987D71-A781-4293-956E-DED370B85B97}" srcOrd="7" destOrd="0" presId="urn:microsoft.com/office/officeart/2005/8/layout/lProcess1"/>
    <dgm:cxn modelId="{1ACA9059-FA13-4C80-9693-043BE4F41D54}" type="presParOf" srcId="{7BB8777D-56F6-41A3-8994-A848034DAA71}" destId="{F88CEAB6-F8A6-4359-A9E5-BABE6DA50B08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dirty="0"/>
            <a:t>Magnet assembly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Half-shell yoke assembly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Alignment of two half-shell yoke assemblies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Coil pack insertion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83469709-FD8B-42D4-BA26-D6B5CE61538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Magnet loading</a:t>
          </a:r>
        </a:p>
      </dgm:t>
    </dgm:pt>
    <dgm:pt modelId="{9C487005-812B-4851-819E-587A234144F1}" type="parTrans" cxnId="{635E52F8-2AC7-4B87-AD32-2CAFB504B9F0}">
      <dgm:prSet/>
      <dgm:spPr/>
      <dgm:t>
        <a:bodyPr/>
        <a:lstStyle/>
        <a:p>
          <a:endParaRPr lang="en-US"/>
        </a:p>
      </dgm:t>
    </dgm:pt>
    <dgm:pt modelId="{9F03EC7C-251B-4622-A5D9-66EC1A6C2CBF}" type="sibTrans" cxnId="{635E52F8-2AC7-4B87-AD32-2CAFB504B9F0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4"/>
      <dgm:spPr/>
    </dgm:pt>
    <dgm:pt modelId="{9802C3DF-236D-4F27-80B3-93183AD9AC3B}" type="pres">
      <dgm:prSet presAssocID="{657099F1-0825-4720-8A41-F2354A2AA34A}" presName="child" presStyleLbl="alignAccFollowNode1" presStyleIdx="0" presStyleCnt="4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4"/>
      <dgm:spPr/>
    </dgm:pt>
    <dgm:pt modelId="{222301D5-CDFB-4722-9783-900120F0A4EA}" type="pres">
      <dgm:prSet presAssocID="{E677F686-1B1F-4417-A2DA-FC294EA8C14D}" presName="child" presStyleLbl="alignAccFollowNode1" presStyleIdx="1" presStyleCnt="4" custScaleY="159969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4"/>
      <dgm:spPr/>
    </dgm:pt>
    <dgm:pt modelId="{6C289ED8-870D-4A41-8494-C0454186C732}" type="pres">
      <dgm:prSet presAssocID="{36538976-8BD9-4E66-AF27-65189BEE0064}" presName="child" presStyleLbl="alignAccFollowNode1" presStyleIdx="2" presStyleCnt="4">
        <dgm:presLayoutVars>
          <dgm:chMax val="0"/>
          <dgm:bulletEnabled val="1"/>
        </dgm:presLayoutVars>
      </dgm:prSet>
      <dgm:spPr/>
    </dgm:pt>
    <dgm:pt modelId="{9A987D71-A781-4293-956E-DED370B85B97}" type="pres">
      <dgm:prSet presAssocID="{FEB5A222-381E-4313-A347-6E186265D46D}" presName="sibTrans" presStyleLbl="sibTrans2D1" presStyleIdx="3" presStyleCnt="4"/>
      <dgm:spPr/>
    </dgm:pt>
    <dgm:pt modelId="{F88CEAB6-F8A6-4359-A9E5-BABE6DA50B08}" type="pres">
      <dgm:prSet presAssocID="{83469709-FD8B-42D4-BA26-D6B5CE61538A}" presName="child" presStyleLbl="alignAccFollowNode1" presStyleIdx="3" presStyleCnt="4">
        <dgm:presLayoutVars>
          <dgm:chMax val="0"/>
          <dgm:bulletEnabled val="1"/>
        </dgm:presLayoutVars>
      </dgm:prSet>
      <dgm:spPr/>
    </dgm:pt>
  </dgm:ptLst>
  <dgm:cxnLst>
    <dgm:cxn modelId="{B3A15D10-3298-4DB6-ACCD-80C58475C4C7}" type="presOf" srcId="{FEB5A222-381E-4313-A347-6E186265D46D}" destId="{9A987D71-A781-4293-956E-DED370B85B97}" srcOrd="0" destOrd="0" presId="urn:microsoft.com/office/officeart/2005/8/layout/lProcess1"/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7B4CF663-13CA-476D-9C7A-34F94D93C6A5}" type="presOf" srcId="{83469709-FD8B-42D4-BA26-D6B5CE61538A}" destId="{F88CEAB6-F8A6-4359-A9E5-BABE6DA50B08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635E52F8-2AC7-4B87-AD32-2CAFB504B9F0}" srcId="{D6377C24-9304-4EDD-9387-C636B10DEE98}" destId="{83469709-FD8B-42D4-BA26-D6B5CE61538A}" srcOrd="3" destOrd="0" parTransId="{9C487005-812B-4851-819E-587A234144F1}" sibTransId="{9F03EC7C-251B-4622-A5D9-66EC1A6C2CBF}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  <dgm:cxn modelId="{7323A086-B283-4F9D-BC81-49280993E81A}" type="presParOf" srcId="{7BB8777D-56F6-41A3-8994-A848034DAA71}" destId="{9A987D71-A781-4293-956E-DED370B85B97}" srcOrd="7" destOrd="0" presId="urn:microsoft.com/office/officeart/2005/8/layout/lProcess1"/>
    <dgm:cxn modelId="{1ACA9059-FA13-4C80-9693-043BE4F41D54}" type="presParOf" srcId="{7BB8777D-56F6-41A3-8994-A848034DAA71}" destId="{F88CEAB6-F8A6-4359-A9E5-BABE6DA50B08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1"/>
      <dgm:spPr/>
    </dgm:pt>
    <dgm:pt modelId="{9802C3DF-236D-4F27-80B3-93183AD9AC3B}" type="pres">
      <dgm:prSet presAssocID="{657099F1-0825-4720-8A41-F2354A2AA34A}" presName="child" presStyleLbl="alignAccFollowNode1" presStyleIdx="0" presStyleCnt="1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1"/>
      <dgm:spPr/>
    </dgm:pt>
    <dgm:pt modelId="{9802C3DF-236D-4F27-80B3-93183AD9AC3B}" type="pres">
      <dgm:prSet presAssocID="{657099F1-0825-4720-8A41-F2354A2AA34A}" presName="child" presStyleLbl="alignAccFollowNode1" presStyleIdx="0" presStyleCnt="1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Winding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2"/>
      <dgm:spPr/>
    </dgm:pt>
    <dgm:pt modelId="{9802C3DF-236D-4F27-80B3-93183AD9AC3B}" type="pres">
      <dgm:prSet presAssocID="{657099F1-0825-4720-8A41-F2354A2AA34A}" presName="child" presStyleLbl="alignAccFollowNode1" presStyleIdx="0" presStyleCnt="2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2"/>
      <dgm:spPr/>
    </dgm:pt>
    <dgm:pt modelId="{222301D5-CDFB-4722-9783-900120F0A4EA}" type="pres">
      <dgm:prSet presAssocID="{E677F686-1B1F-4417-A2DA-FC294EA8C14D}" presName="child" presStyleLbl="alignAccFollowNode1" presStyleIdx="1" presStyleCnt="2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Winding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reaction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3"/>
      <dgm:spPr/>
    </dgm:pt>
    <dgm:pt modelId="{9802C3DF-236D-4F27-80B3-93183AD9AC3B}" type="pres">
      <dgm:prSet presAssocID="{657099F1-0825-4720-8A41-F2354A2AA34A}" presName="child" presStyleLbl="alignAccFollowNode1" presStyleIdx="0" presStyleCnt="3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3"/>
      <dgm:spPr/>
    </dgm:pt>
    <dgm:pt modelId="{222301D5-CDFB-4722-9783-900120F0A4EA}" type="pres">
      <dgm:prSet presAssocID="{E677F686-1B1F-4417-A2DA-FC294EA8C14D}" presName="child" presStyleLbl="alignAccFollowNode1" presStyleIdx="1" presStyleCnt="3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3"/>
      <dgm:spPr/>
    </dgm:pt>
    <dgm:pt modelId="{6C289ED8-870D-4A41-8494-C0454186C732}" type="pres">
      <dgm:prSet presAssocID="{36538976-8BD9-4E66-AF27-65189BEE0064}" presName="child" presStyleLbl="alignAccFollowNode1" presStyleIdx="2" presStyleCnt="3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Winding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reaction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83469709-FD8B-42D4-BA26-D6B5CE61538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Reaction</a:t>
          </a:r>
        </a:p>
      </dgm:t>
    </dgm:pt>
    <dgm:pt modelId="{9C487005-812B-4851-819E-587A234144F1}" type="parTrans" cxnId="{635E52F8-2AC7-4B87-AD32-2CAFB504B9F0}">
      <dgm:prSet/>
      <dgm:spPr/>
      <dgm:t>
        <a:bodyPr/>
        <a:lstStyle/>
        <a:p>
          <a:endParaRPr lang="en-US"/>
        </a:p>
      </dgm:t>
    </dgm:pt>
    <dgm:pt modelId="{9F03EC7C-251B-4622-A5D9-66EC1A6C2CBF}" type="sibTrans" cxnId="{635E52F8-2AC7-4B87-AD32-2CAFB504B9F0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4"/>
      <dgm:spPr/>
    </dgm:pt>
    <dgm:pt modelId="{9802C3DF-236D-4F27-80B3-93183AD9AC3B}" type="pres">
      <dgm:prSet presAssocID="{657099F1-0825-4720-8A41-F2354A2AA34A}" presName="child" presStyleLbl="alignAccFollowNode1" presStyleIdx="0" presStyleCnt="4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4"/>
      <dgm:spPr/>
    </dgm:pt>
    <dgm:pt modelId="{222301D5-CDFB-4722-9783-900120F0A4EA}" type="pres">
      <dgm:prSet presAssocID="{E677F686-1B1F-4417-A2DA-FC294EA8C14D}" presName="child" presStyleLbl="alignAccFollowNode1" presStyleIdx="1" presStyleCnt="4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4"/>
      <dgm:spPr/>
    </dgm:pt>
    <dgm:pt modelId="{6C289ED8-870D-4A41-8494-C0454186C732}" type="pres">
      <dgm:prSet presAssocID="{36538976-8BD9-4E66-AF27-65189BEE0064}" presName="child" presStyleLbl="alignAccFollowNode1" presStyleIdx="2" presStyleCnt="4">
        <dgm:presLayoutVars>
          <dgm:chMax val="0"/>
          <dgm:bulletEnabled val="1"/>
        </dgm:presLayoutVars>
      </dgm:prSet>
      <dgm:spPr/>
    </dgm:pt>
    <dgm:pt modelId="{9A987D71-A781-4293-956E-DED370B85B97}" type="pres">
      <dgm:prSet presAssocID="{FEB5A222-381E-4313-A347-6E186265D46D}" presName="sibTrans" presStyleLbl="sibTrans2D1" presStyleIdx="3" presStyleCnt="4"/>
      <dgm:spPr/>
    </dgm:pt>
    <dgm:pt modelId="{F88CEAB6-F8A6-4359-A9E5-BABE6DA50B08}" type="pres">
      <dgm:prSet presAssocID="{83469709-FD8B-42D4-BA26-D6B5CE61538A}" presName="child" presStyleLbl="alignAccFollowNode1" presStyleIdx="3" presStyleCnt="4">
        <dgm:presLayoutVars>
          <dgm:chMax val="0"/>
          <dgm:bulletEnabled val="1"/>
        </dgm:presLayoutVars>
      </dgm:prSet>
      <dgm:spPr/>
    </dgm:pt>
  </dgm:ptLst>
  <dgm:cxnLst>
    <dgm:cxn modelId="{B3A15D10-3298-4DB6-ACCD-80C58475C4C7}" type="presOf" srcId="{FEB5A222-381E-4313-A347-6E186265D46D}" destId="{9A987D71-A781-4293-956E-DED370B85B97}" srcOrd="0" destOrd="0" presId="urn:microsoft.com/office/officeart/2005/8/layout/lProcess1"/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7B4CF663-13CA-476D-9C7A-34F94D93C6A5}" type="presOf" srcId="{83469709-FD8B-42D4-BA26-D6B5CE61538A}" destId="{F88CEAB6-F8A6-4359-A9E5-BABE6DA50B08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635E52F8-2AC7-4B87-AD32-2CAFB504B9F0}" srcId="{D6377C24-9304-4EDD-9387-C636B10DEE98}" destId="{83469709-FD8B-42D4-BA26-D6B5CE61538A}" srcOrd="3" destOrd="0" parTransId="{9C487005-812B-4851-819E-587A234144F1}" sibTransId="{9F03EC7C-251B-4622-A5D9-66EC1A6C2CBF}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  <dgm:cxn modelId="{7323A086-B283-4F9D-BC81-49280993E81A}" type="presParOf" srcId="{7BB8777D-56F6-41A3-8994-A848034DAA71}" destId="{9A987D71-A781-4293-956E-DED370B85B97}" srcOrd="7" destOrd="0" presId="urn:microsoft.com/office/officeart/2005/8/layout/lProcess1"/>
    <dgm:cxn modelId="{1ACA9059-FA13-4C80-9693-043BE4F41D54}" type="presParOf" srcId="{7BB8777D-56F6-41A3-8994-A848034DAA71}" destId="{F88CEAB6-F8A6-4359-A9E5-BABE6DA50B08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Winding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reaction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83469709-FD8B-42D4-BA26-D6B5CE61538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Reaction</a:t>
          </a:r>
        </a:p>
      </dgm:t>
    </dgm:pt>
    <dgm:pt modelId="{9C487005-812B-4851-819E-587A234144F1}" type="parTrans" cxnId="{635E52F8-2AC7-4B87-AD32-2CAFB504B9F0}">
      <dgm:prSet/>
      <dgm:spPr/>
      <dgm:t>
        <a:bodyPr/>
        <a:lstStyle/>
        <a:p>
          <a:endParaRPr lang="en-US"/>
        </a:p>
      </dgm:t>
    </dgm:pt>
    <dgm:pt modelId="{9F03EC7C-251B-4622-A5D9-66EC1A6C2CBF}" type="sibTrans" cxnId="{635E52F8-2AC7-4B87-AD32-2CAFB504B9F0}">
      <dgm:prSet/>
      <dgm:spPr/>
      <dgm:t>
        <a:bodyPr/>
        <a:lstStyle/>
        <a:p>
          <a:endParaRPr lang="en-US"/>
        </a:p>
      </dgm:t>
    </dgm:pt>
    <dgm:pt modelId="{D9162BB6-80D5-4B99-BA91-8E501E12C24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impregnation</a:t>
          </a:r>
        </a:p>
      </dgm:t>
    </dgm:pt>
    <dgm:pt modelId="{ABE78974-B64F-436A-B134-5F240B513BBD}" type="parTrans" cxnId="{8CFD7DC1-2B5B-4F94-922F-652567EF209F}">
      <dgm:prSet/>
      <dgm:spPr/>
      <dgm:t>
        <a:bodyPr/>
        <a:lstStyle/>
        <a:p>
          <a:endParaRPr lang="en-US"/>
        </a:p>
      </dgm:t>
    </dgm:pt>
    <dgm:pt modelId="{02F9CF77-D7B2-4580-9732-E76EEE3926BB}" type="sibTrans" cxnId="{8CFD7DC1-2B5B-4F94-922F-652567EF209F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5"/>
      <dgm:spPr/>
    </dgm:pt>
    <dgm:pt modelId="{9802C3DF-236D-4F27-80B3-93183AD9AC3B}" type="pres">
      <dgm:prSet presAssocID="{657099F1-0825-4720-8A41-F2354A2AA34A}" presName="child" presStyleLbl="alignAccFollowNode1" presStyleIdx="0" presStyleCnt="5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5"/>
      <dgm:spPr/>
    </dgm:pt>
    <dgm:pt modelId="{222301D5-CDFB-4722-9783-900120F0A4EA}" type="pres">
      <dgm:prSet presAssocID="{E677F686-1B1F-4417-A2DA-FC294EA8C14D}" presName="child" presStyleLbl="alignAccFollowNode1" presStyleIdx="1" presStyleCnt="5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5"/>
      <dgm:spPr/>
    </dgm:pt>
    <dgm:pt modelId="{6C289ED8-870D-4A41-8494-C0454186C732}" type="pres">
      <dgm:prSet presAssocID="{36538976-8BD9-4E66-AF27-65189BEE0064}" presName="child" presStyleLbl="alignAccFollowNode1" presStyleIdx="2" presStyleCnt="5">
        <dgm:presLayoutVars>
          <dgm:chMax val="0"/>
          <dgm:bulletEnabled val="1"/>
        </dgm:presLayoutVars>
      </dgm:prSet>
      <dgm:spPr/>
    </dgm:pt>
    <dgm:pt modelId="{9A987D71-A781-4293-956E-DED370B85B97}" type="pres">
      <dgm:prSet presAssocID="{FEB5A222-381E-4313-A347-6E186265D46D}" presName="sibTrans" presStyleLbl="sibTrans2D1" presStyleIdx="3" presStyleCnt="5"/>
      <dgm:spPr/>
    </dgm:pt>
    <dgm:pt modelId="{F88CEAB6-F8A6-4359-A9E5-BABE6DA50B08}" type="pres">
      <dgm:prSet presAssocID="{83469709-FD8B-42D4-BA26-D6B5CE61538A}" presName="child" presStyleLbl="alignAccFollowNode1" presStyleIdx="3" presStyleCnt="5">
        <dgm:presLayoutVars>
          <dgm:chMax val="0"/>
          <dgm:bulletEnabled val="1"/>
        </dgm:presLayoutVars>
      </dgm:prSet>
      <dgm:spPr/>
    </dgm:pt>
    <dgm:pt modelId="{FC4EC5F6-D8BD-416E-A829-8C2C8F8B93F9}" type="pres">
      <dgm:prSet presAssocID="{9F03EC7C-251B-4622-A5D9-66EC1A6C2CBF}" presName="sibTrans" presStyleLbl="sibTrans2D1" presStyleIdx="4" presStyleCnt="5"/>
      <dgm:spPr/>
    </dgm:pt>
    <dgm:pt modelId="{357A69A0-EFB7-4611-AA11-BC33DC9D6144}" type="pres">
      <dgm:prSet presAssocID="{D9162BB6-80D5-4B99-BA91-8E501E12C249}" presName="child" presStyleLbl="alignAccFollowNode1" presStyleIdx="4" presStyleCnt="5">
        <dgm:presLayoutVars>
          <dgm:chMax val="0"/>
          <dgm:bulletEnabled val="1"/>
        </dgm:presLayoutVars>
      </dgm:prSet>
      <dgm:spPr/>
    </dgm:pt>
  </dgm:ptLst>
  <dgm:cxnLst>
    <dgm:cxn modelId="{B3A15D10-3298-4DB6-ACCD-80C58475C4C7}" type="presOf" srcId="{FEB5A222-381E-4313-A347-6E186265D46D}" destId="{9A987D71-A781-4293-956E-DED370B85B97}" srcOrd="0" destOrd="0" presId="urn:microsoft.com/office/officeart/2005/8/layout/lProcess1"/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7B4CF663-13CA-476D-9C7A-34F94D93C6A5}" type="presOf" srcId="{83469709-FD8B-42D4-BA26-D6B5CE61538A}" destId="{F88CEAB6-F8A6-4359-A9E5-BABE6DA50B08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8B92A752-7617-422B-BED2-89A8B664C2B7}" type="presOf" srcId="{9F03EC7C-251B-4622-A5D9-66EC1A6C2CBF}" destId="{FC4EC5F6-D8BD-416E-A829-8C2C8F8B93F9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8CFD7DC1-2B5B-4F94-922F-652567EF209F}" srcId="{D6377C24-9304-4EDD-9387-C636B10DEE98}" destId="{D9162BB6-80D5-4B99-BA91-8E501E12C249}" srcOrd="4" destOrd="0" parTransId="{ABE78974-B64F-436A-B134-5F240B513BBD}" sibTransId="{02F9CF77-D7B2-4580-9732-E76EEE3926BB}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6EFEDA-AA94-435F-AF5B-7860FC45BC51}" type="presOf" srcId="{D9162BB6-80D5-4B99-BA91-8E501E12C249}" destId="{357A69A0-EFB7-4611-AA11-BC33DC9D6144}" srcOrd="0" destOrd="0" presId="urn:microsoft.com/office/officeart/2005/8/layout/lProcess1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635E52F8-2AC7-4B87-AD32-2CAFB504B9F0}" srcId="{D6377C24-9304-4EDD-9387-C636B10DEE98}" destId="{83469709-FD8B-42D4-BA26-D6B5CE61538A}" srcOrd="3" destOrd="0" parTransId="{9C487005-812B-4851-819E-587A234144F1}" sibTransId="{9F03EC7C-251B-4622-A5D9-66EC1A6C2CBF}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  <dgm:cxn modelId="{7323A086-B283-4F9D-BC81-49280993E81A}" type="presParOf" srcId="{7BB8777D-56F6-41A3-8994-A848034DAA71}" destId="{9A987D71-A781-4293-956E-DED370B85B97}" srcOrd="7" destOrd="0" presId="urn:microsoft.com/office/officeart/2005/8/layout/lProcess1"/>
    <dgm:cxn modelId="{1ACA9059-FA13-4C80-9693-043BE4F41D54}" type="presParOf" srcId="{7BB8777D-56F6-41A3-8994-A848034DAA71}" destId="{F88CEAB6-F8A6-4359-A9E5-BABE6DA50B08}" srcOrd="8" destOrd="0" presId="urn:microsoft.com/office/officeart/2005/8/layout/lProcess1"/>
    <dgm:cxn modelId="{5F69AADA-3FDC-46E7-BDEE-C37BD1E37997}" type="presParOf" srcId="{7BB8777D-56F6-41A3-8994-A848034DAA71}" destId="{FC4EC5F6-D8BD-416E-A829-8C2C8F8B93F9}" srcOrd="9" destOrd="0" presId="urn:microsoft.com/office/officeart/2005/8/layout/lProcess1"/>
    <dgm:cxn modelId="{E26FAA0A-099C-4B92-8482-0392CA18E8D5}" type="presParOf" srcId="{7BB8777D-56F6-41A3-8994-A848034DAA71}" destId="{357A69A0-EFB7-4611-AA11-BC33DC9D6144}" srcOrd="1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Winding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reaction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83469709-FD8B-42D4-BA26-D6B5CE61538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Reaction</a:t>
          </a:r>
        </a:p>
      </dgm:t>
    </dgm:pt>
    <dgm:pt modelId="{9C487005-812B-4851-819E-587A234144F1}" type="parTrans" cxnId="{635E52F8-2AC7-4B87-AD32-2CAFB504B9F0}">
      <dgm:prSet/>
      <dgm:spPr/>
      <dgm:t>
        <a:bodyPr/>
        <a:lstStyle/>
        <a:p>
          <a:endParaRPr lang="en-US"/>
        </a:p>
      </dgm:t>
    </dgm:pt>
    <dgm:pt modelId="{9F03EC7C-251B-4622-A5D9-66EC1A6C2CBF}" type="sibTrans" cxnId="{635E52F8-2AC7-4B87-AD32-2CAFB504B9F0}">
      <dgm:prSet/>
      <dgm:spPr/>
      <dgm:t>
        <a:bodyPr/>
        <a:lstStyle/>
        <a:p>
          <a:endParaRPr lang="en-US"/>
        </a:p>
      </dgm:t>
    </dgm:pt>
    <dgm:pt modelId="{D9162BB6-80D5-4B99-BA91-8E501E12C24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impregnation</a:t>
          </a:r>
        </a:p>
      </dgm:t>
    </dgm:pt>
    <dgm:pt modelId="{ABE78974-B64F-436A-B134-5F240B513BBD}" type="parTrans" cxnId="{8CFD7DC1-2B5B-4F94-922F-652567EF209F}">
      <dgm:prSet/>
      <dgm:spPr/>
      <dgm:t>
        <a:bodyPr/>
        <a:lstStyle/>
        <a:p>
          <a:endParaRPr lang="en-US"/>
        </a:p>
      </dgm:t>
    </dgm:pt>
    <dgm:pt modelId="{02F9CF77-D7B2-4580-9732-E76EEE3926BB}" type="sibTrans" cxnId="{8CFD7DC1-2B5B-4F94-922F-652567EF209F}">
      <dgm:prSet/>
      <dgm:spPr/>
      <dgm:t>
        <a:bodyPr/>
        <a:lstStyle/>
        <a:p>
          <a:endParaRPr lang="en-US"/>
        </a:p>
      </dgm:t>
    </dgm:pt>
    <dgm:pt modelId="{AD524780-2E4D-4B44-BFE3-9039E7416B45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Impregnation</a:t>
          </a:r>
        </a:p>
      </dgm:t>
    </dgm:pt>
    <dgm:pt modelId="{287B4D71-A5E6-4C8F-AAC7-60CD95E5AD71}" type="parTrans" cxnId="{76C9D679-EC3A-46AA-87D1-90B668DBD4E3}">
      <dgm:prSet/>
      <dgm:spPr/>
      <dgm:t>
        <a:bodyPr/>
        <a:lstStyle/>
        <a:p>
          <a:endParaRPr lang="en-US"/>
        </a:p>
      </dgm:t>
    </dgm:pt>
    <dgm:pt modelId="{E12C5C0C-6101-41E5-A1C1-20A1D7C0572E}" type="sibTrans" cxnId="{76C9D679-EC3A-46AA-87D1-90B668DBD4E3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6"/>
      <dgm:spPr/>
    </dgm:pt>
    <dgm:pt modelId="{9802C3DF-236D-4F27-80B3-93183AD9AC3B}" type="pres">
      <dgm:prSet presAssocID="{657099F1-0825-4720-8A41-F2354A2AA34A}" presName="child" presStyleLbl="alignAccFollowNode1" presStyleIdx="0" presStyleCnt="6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6"/>
      <dgm:spPr/>
    </dgm:pt>
    <dgm:pt modelId="{222301D5-CDFB-4722-9783-900120F0A4EA}" type="pres">
      <dgm:prSet presAssocID="{E677F686-1B1F-4417-A2DA-FC294EA8C14D}" presName="child" presStyleLbl="alignAccFollowNode1" presStyleIdx="1" presStyleCnt="6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6"/>
      <dgm:spPr/>
    </dgm:pt>
    <dgm:pt modelId="{6C289ED8-870D-4A41-8494-C0454186C732}" type="pres">
      <dgm:prSet presAssocID="{36538976-8BD9-4E66-AF27-65189BEE0064}" presName="child" presStyleLbl="alignAccFollowNode1" presStyleIdx="2" presStyleCnt="6">
        <dgm:presLayoutVars>
          <dgm:chMax val="0"/>
          <dgm:bulletEnabled val="1"/>
        </dgm:presLayoutVars>
      </dgm:prSet>
      <dgm:spPr/>
    </dgm:pt>
    <dgm:pt modelId="{9A987D71-A781-4293-956E-DED370B85B97}" type="pres">
      <dgm:prSet presAssocID="{FEB5A222-381E-4313-A347-6E186265D46D}" presName="sibTrans" presStyleLbl="sibTrans2D1" presStyleIdx="3" presStyleCnt="6"/>
      <dgm:spPr/>
    </dgm:pt>
    <dgm:pt modelId="{F88CEAB6-F8A6-4359-A9E5-BABE6DA50B08}" type="pres">
      <dgm:prSet presAssocID="{83469709-FD8B-42D4-BA26-D6B5CE61538A}" presName="child" presStyleLbl="alignAccFollowNode1" presStyleIdx="3" presStyleCnt="6">
        <dgm:presLayoutVars>
          <dgm:chMax val="0"/>
          <dgm:bulletEnabled val="1"/>
        </dgm:presLayoutVars>
      </dgm:prSet>
      <dgm:spPr/>
    </dgm:pt>
    <dgm:pt modelId="{FC4EC5F6-D8BD-416E-A829-8C2C8F8B93F9}" type="pres">
      <dgm:prSet presAssocID="{9F03EC7C-251B-4622-A5D9-66EC1A6C2CBF}" presName="sibTrans" presStyleLbl="sibTrans2D1" presStyleIdx="4" presStyleCnt="6"/>
      <dgm:spPr/>
    </dgm:pt>
    <dgm:pt modelId="{357A69A0-EFB7-4611-AA11-BC33DC9D6144}" type="pres">
      <dgm:prSet presAssocID="{D9162BB6-80D5-4B99-BA91-8E501E12C249}" presName="child" presStyleLbl="alignAccFollowNode1" presStyleIdx="4" presStyleCnt="6">
        <dgm:presLayoutVars>
          <dgm:chMax val="0"/>
          <dgm:bulletEnabled val="1"/>
        </dgm:presLayoutVars>
      </dgm:prSet>
      <dgm:spPr/>
    </dgm:pt>
    <dgm:pt modelId="{016CE921-573C-425C-8D5B-7AB0E9CE9655}" type="pres">
      <dgm:prSet presAssocID="{02F9CF77-D7B2-4580-9732-E76EEE3926BB}" presName="sibTrans" presStyleLbl="sibTrans2D1" presStyleIdx="5" presStyleCnt="6"/>
      <dgm:spPr/>
    </dgm:pt>
    <dgm:pt modelId="{6617384C-2F5C-4C6E-970A-CB96B9890DC6}" type="pres">
      <dgm:prSet presAssocID="{AD524780-2E4D-4B44-BFE3-9039E7416B45}" presName="child" presStyleLbl="alignAccFollowNode1" presStyleIdx="5" presStyleCnt="6">
        <dgm:presLayoutVars>
          <dgm:chMax val="0"/>
          <dgm:bulletEnabled val="1"/>
        </dgm:presLayoutVars>
      </dgm:prSet>
      <dgm:spPr/>
    </dgm:pt>
  </dgm:ptLst>
  <dgm:cxnLst>
    <dgm:cxn modelId="{B3A15D10-3298-4DB6-ACCD-80C58475C4C7}" type="presOf" srcId="{FEB5A222-381E-4313-A347-6E186265D46D}" destId="{9A987D71-A781-4293-956E-DED370B85B97}" srcOrd="0" destOrd="0" presId="urn:microsoft.com/office/officeart/2005/8/layout/lProcess1"/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7B4CF663-13CA-476D-9C7A-34F94D93C6A5}" type="presOf" srcId="{83469709-FD8B-42D4-BA26-D6B5CE61538A}" destId="{F88CEAB6-F8A6-4359-A9E5-BABE6DA50B08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A238D74E-22FD-4553-B8D9-9A86BCB36BE0}" type="presOf" srcId="{AD524780-2E4D-4B44-BFE3-9039E7416B45}" destId="{6617384C-2F5C-4C6E-970A-CB96B9890DC6}" srcOrd="0" destOrd="0" presId="urn:microsoft.com/office/officeart/2005/8/layout/lProcess1"/>
    <dgm:cxn modelId="{8B92A752-7617-422B-BED2-89A8B664C2B7}" type="presOf" srcId="{9F03EC7C-251B-4622-A5D9-66EC1A6C2CBF}" destId="{FC4EC5F6-D8BD-416E-A829-8C2C8F8B93F9}" srcOrd="0" destOrd="0" presId="urn:microsoft.com/office/officeart/2005/8/layout/lProcess1"/>
    <dgm:cxn modelId="{76C9D679-EC3A-46AA-87D1-90B668DBD4E3}" srcId="{D6377C24-9304-4EDD-9387-C636B10DEE98}" destId="{AD524780-2E4D-4B44-BFE3-9039E7416B45}" srcOrd="5" destOrd="0" parTransId="{287B4D71-A5E6-4C8F-AAC7-60CD95E5AD71}" sibTransId="{E12C5C0C-6101-41E5-A1C1-20A1D7C0572E}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B32939D-1DE6-4530-9237-098F082C297A}" type="presOf" srcId="{02F9CF77-D7B2-4580-9732-E76EEE3926BB}" destId="{016CE921-573C-425C-8D5B-7AB0E9CE9655}" srcOrd="0" destOrd="0" presId="urn:microsoft.com/office/officeart/2005/8/layout/lProcess1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8CFD7DC1-2B5B-4F94-922F-652567EF209F}" srcId="{D6377C24-9304-4EDD-9387-C636B10DEE98}" destId="{D9162BB6-80D5-4B99-BA91-8E501E12C249}" srcOrd="4" destOrd="0" parTransId="{ABE78974-B64F-436A-B134-5F240B513BBD}" sibTransId="{02F9CF77-D7B2-4580-9732-E76EEE3926BB}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6EFEDA-AA94-435F-AF5B-7860FC45BC51}" type="presOf" srcId="{D9162BB6-80D5-4B99-BA91-8E501E12C249}" destId="{357A69A0-EFB7-4611-AA11-BC33DC9D6144}" srcOrd="0" destOrd="0" presId="urn:microsoft.com/office/officeart/2005/8/layout/lProcess1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635E52F8-2AC7-4B87-AD32-2CAFB504B9F0}" srcId="{D6377C24-9304-4EDD-9387-C636B10DEE98}" destId="{83469709-FD8B-42D4-BA26-D6B5CE61538A}" srcOrd="3" destOrd="0" parTransId="{9C487005-812B-4851-819E-587A234144F1}" sibTransId="{9F03EC7C-251B-4622-A5D9-66EC1A6C2CBF}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  <dgm:cxn modelId="{7323A086-B283-4F9D-BC81-49280993E81A}" type="presParOf" srcId="{7BB8777D-56F6-41A3-8994-A848034DAA71}" destId="{9A987D71-A781-4293-956E-DED370B85B97}" srcOrd="7" destOrd="0" presId="urn:microsoft.com/office/officeart/2005/8/layout/lProcess1"/>
    <dgm:cxn modelId="{1ACA9059-FA13-4C80-9693-043BE4F41D54}" type="presParOf" srcId="{7BB8777D-56F6-41A3-8994-A848034DAA71}" destId="{F88CEAB6-F8A6-4359-A9E5-BABE6DA50B08}" srcOrd="8" destOrd="0" presId="urn:microsoft.com/office/officeart/2005/8/layout/lProcess1"/>
    <dgm:cxn modelId="{5F69AADA-3FDC-46E7-BDEE-C37BD1E37997}" type="presParOf" srcId="{7BB8777D-56F6-41A3-8994-A848034DAA71}" destId="{FC4EC5F6-D8BD-416E-A829-8C2C8F8B93F9}" srcOrd="9" destOrd="0" presId="urn:microsoft.com/office/officeart/2005/8/layout/lProcess1"/>
    <dgm:cxn modelId="{E26FAA0A-099C-4B92-8482-0392CA18E8D5}" type="presParOf" srcId="{7BB8777D-56F6-41A3-8994-A848034DAA71}" destId="{357A69A0-EFB7-4611-AA11-BC33DC9D6144}" srcOrd="10" destOrd="0" presId="urn:microsoft.com/office/officeart/2005/8/layout/lProcess1"/>
    <dgm:cxn modelId="{F6F34811-56EA-42DE-B2C3-03D438438F63}" type="presParOf" srcId="{7BB8777D-56F6-41A3-8994-A848034DAA71}" destId="{016CE921-573C-425C-8D5B-7AB0E9CE9655}" srcOrd="11" destOrd="0" presId="urn:microsoft.com/office/officeart/2005/8/layout/lProcess1"/>
    <dgm:cxn modelId="{1B27CF1F-0CB8-4390-AB9D-BB26ACB75811}" type="presParOf" srcId="{7BB8777D-56F6-41A3-8994-A848034DAA71}" destId="{6617384C-2F5C-4C6E-970A-CB96B9890DC6}" srcOrd="1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305943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318844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78497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900599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913500"/>
        <a:ext cx="1736141" cy="414683"/>
      </dsp:txXfrm>
    </dsp:sp>
    <dsp:sp modelId="{AC950AE3-0608-4F47-B77A-18AF3A91AEA2}">
      <dsp:nvSpPr>
        <dsp:cNvPr id="0" name=""/>
        <dsp:cNvSpPr/>
      </dsp:nvSpPr>
      <dsp:spPr>
        <a:xfrm rot="5400000">
          <a:off x="842986" y="1379627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557" y="1495255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Winding</a:t>
          </a:r>
        </a:p>
      </dsp:txBody>
      <dsp:txXfrm>
        <a:off x="13458" y="1508156"/>
        <a:ext cx="1736141" cy="414683"/>
      </dsp:txXfrm>
    </dsp:sp>
    <dsp:sp modelId="{EDA9F50A-161B-46EB-818F-00846D5999FC}">
      <dsp:nvSpPr>
        <dsp:cNvPr id="0" name=""/>
        <dsp:cNvSpPr/>
      </dsp:nvSpPr>
      <dsp:spPr>
        <a:xfrm rot="5400000">
          <a:off x="842986" y="1974283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557" y="2089911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reaction</a:t>
          </a:r>
        </a:p>
      </dsp:txBody>
      <dsp:txXfrm>
        <a:off x="13458" y="2102812"/>
        <a:ext cx="1736141" cy="414683"/>
      </dsp:txXfrm>
    </dsp:sp>
    <dsp:sp modelId="{9A987D71-A781-4293-956E-DED370B85B97}">
      <dsp:nvSpPr>
        <dsp:cNvPr id="0" name=""/>
        <dsp:cNvSpPr/>
      </dsp:nvSpPr>
      <dsp:spPr>
        <a:xfrm rot="5400000">
          <a:off x="842986" y="2568939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CEAB6-F8A6-4359-A9E5-BABE6DA50B08}">
      <dsp:nvSpPr>
        <dsp:cNvPr id="0" name=""/>
        <dsp:cNvSpPr/>
      </dsp:nvSpPr>
      <dsp:spPr>
        <a:xfrm>
          <a:off x="557" y="2684567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Reaction</a:t>
          </a:r>
        </a:p>
      </dsp:txBody>
      <dsp:txXfrm>
        <a:off x="13458" y="2697468"/>
        <a:ext cx="1736141" cy="414683"/>
      </dsp:txXfrm>
    </dsp:sp>
    <dsp:sp modelId="{FC4EC5F6-D8BD-416E-A829-8C2C8F8B93F9}">
      <dsp:nvSpPr>
        <dsp:cNvPr id="0" name=""/>
        <dsp:cNvSpPr/>
      </dsp:nvSpPr>
      <dsp:spPr>
        <a:xfrm rot="5400000">
          <a:off x="842986" y="3163595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A69A0-EFB7-4611-AA11-BC33DC9D6144}">
      <dsp:nvSpPr>
        <dsp:cNvPr id="0" name=""/>
        <dsp:cNvSpPr/>
      </dsp:nvSpPr>
      <dsp:spPr>
        <a:xfrm>
          <a:off x="557" y="3279222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impregnation</a:t>
          </a:r>
        </a:p>
      </dsp:txBody>
      <dsp:txXfrm>
        <a:off x="13458" y="3292123"/>
        <a:ext cx="1736141" cy="414683"/>
      </dsp:txXfrm>
    </dsp:sp>
    <dsp:sp modelId="{016CE921-573C-425C-8D5B-7AB0E9CE9655}">
      <dsp:nvSpPr>
        <dsp:cNvPr id="0" name=""/>
        <dsp:cNvSpPr/>
      </dsp:nvSpPr>
      <dsp:spPr>
        <a:xfrm rot="5400000">
          <a:off x="842986" y="375825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7384C-2F5C-4C6E-970A-CB96B9890DC6}">
      <dsp:nvSpPr>
        <dsp:cNvPr id="0" name=""/>
        <dsp:cNvSpPr/>
      </dsp:nvSpPr>
      <dsp:spPr>
        <a:xfrm>
          <a:off x="557" y="3873878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Impregnation</a:t>
          </a:r>
        </a:p>
      </dsp:txBody>
      <dsp:txXfrm>
        <a:off x="13458" y="3886779"/>
        <a:ext cx="1736141" cy="4146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631" y="1825215"/>
          <a:ext cx="1761794" cy="440448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Magnet assembly</a:t>
          </a:r>
        </a:p>
      </dsp:txBody>
      <dsp:txXfrm>
        <a:off x="13531" y="1838115"/>
        <a:ext cx="1735994" cy="4146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631" y="1527912"/>
          <a:ext cx="1761794" cy="440448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Magnet assembly</a:t>
          </a:r>
        </a:p>
      </dsp:txBody>
      <dsp:txXfrm>
        <a:off x="13531" y="1540812"/>
        <a:ext cx="1735994" cy="414648"/>
      </dsp:txXfrm>
    </dsp:sp>
    <dsp:sp modelId="{30542763-607F-4B2A-A9C4-49F73995DE3D}">
      <dsp:nvSpPr>
        <dsp:cNvPr id="0" name=""/>
        <dsp:cNvSpPr/>
      </dsp:nvSpPr>
      <dsp:spPr>
        <a:xfrm rot="5400000">
          <a:off x="842989" y="2006900"/>
          <a:ext cx="77078" cy="7707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631" y="2122518"/>
          <a:ext cx="1761794" cy="440448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Half-shell yoke assembly</a:t>
          </a:r>
        </a:p>
      </dsp:txBody>
      <dsp:txXfrm>
        <a:off x="13531" y="2135418"/>
        <a:ext cx="1735994" cy="41464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631" y="1098543"/>
          <a:ext cx="1761794" cy="440448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Magnet assembly</a:t>
          </a:r>
        </a:p>
      </dsp:txBody>
      <dsp:txXfrm>
        <a:off x="13531" y="1111443"/>
        <a:ext cx="1735994" cy="414648"/>
      </dsp:txXfrm>
    </dsp:sp>
    <dsp:sp modelId="{30542763-607F-4B2A-A9C4-49F73995DE3D}">
      <dsp:nvSpPr>
        <dsp:cNvPr id="0" name=""/>
        <dsp:cNvSpPr/>
      </dsp:nvSpPr>
      <dsp:spPr>
        <a:xfrm rot="5400000">
          <a:off x="842989" y="1577531"/>
          <a:ext cx="77078" cy="7707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631" y="1693149"/>
          <a:ext cx="1761794" cy="440448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Half-shell yoke assembly</a:t>
          </a:r>
        </a:p>
      </dsp:txBody>
      <dsp:txXfrm>
        <a:off x="13531" y="1706049"/>
        <a:ext cx="1735994" cy="414648"/>
      </dsp:txXfrm>
    </dsp:sp>
    <dsp:sp modelId="{AC950AE3-0608-4F47-B77A-18AF3A91AEA2}">
      <dsp:nvSpPr>
        <dsp:cNvPr id="0" name=""/>
        <dsp:cNvSpPr/>
      </dsp:nvSpPr>
      <dsp:spPr>
        <a:xfrm rot="5400000">
          <a:off x="842989" y="2172137"/>
          <a:ext cx="77078" cy="7707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631" y="2287755"/>
          <a:ext cx="1761794" cy="704581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Alignment of two half-shell yoke assemblies</a:t>
          </a:r>
        </a:p>
      </dsp:txBody>
      <dsp:txXfrm>
        <a:off x="21267" y="2308391"/>
        <a:ext cx="1720522" cy="66330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631" y="801240"/>
          <a:ext cx="1761794" cy="440448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Magnet assembly</a:t>
          </a:r>
        </a:p>
      </dsp:txBody>
      <dsp:txXfrm>
        <a:off x="13531" y="814140"/>
        <a:ext cx="1735994" cy="414648"/>
      </dsp:txXfrm>
    </dsp:sp>
    <dsp:sp modelId="{30542763-607F-4B2A-A9C4-49F73995DE3D}">
      <dsp:nvSpPr>
        <dsp:cNvPr id="0" name=""/>
        <dsp:cNvSpPr/>
      </dsp:nvSpPr>
      <dsp:spPr>
        <a:xfrm rot="5400000">
          <a:off x="842989" y="1280228"/>
          <a:ext cx="77078" cy="7707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631" y="1395846"/>
          <a:ext cx="1761794" cy="440448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Half-shell yoke assembly</a:t>
          </a:r>
        </a:p>
      </dsp:txBody>
      <dsp:txXfrm>
        <a:off x="13531" y="1408746"/>
        <a:ext cx="1735994" cy="414648"/>
      </dsp:txXfrm>
    </dsp:sp>
    <dsp:sp modelId="{AC950AE3-0608-4F47-B77A-18AF3A91AEA2}">
      <dsp:nvSpPr>
        <dsp:cNvPr id="0" name=""/>
        <dsp:cNvSpPr/>
      </dsp:nvSpPr>
      <dsp:spPr>
        <a:xfrm rot="5400000">
          <a:off x="842989" y="1874834"/>
          <a:ext cx="77078" cy="7707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631" y="1990452"/>
          <a:ext cx="1761794" cy="704581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Alignment of two half-shell yoke assemblies</a:t>
          </a:r>
        </a:p>
      </dsp:txBody>
      <dsp:txXfrm>
        <a:off x="21267" y="2011088"/>
        <a:ext cx="1720522" cy="663309"/>
      </dsp:txXfrm>
    </dsp:sp>
    <dsp:sp modelId="{EDA9F50A-161B-46EB-818F-00846D5999FC}">
      <dsp:nvSpPr>
        <dsp:cNvPr id="0" name=""/>
        <dsp:cNvSpPr/>
      </dsp:nvSpPr>
      <dsp:spPr>
        <a:xfrm rot="5400000">
          <a:off x="842989" y="2733572"/>
          <a:ext cx="77078" cy="7707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631" y="2849190"/>
          <a:ext cx="1761794" cy="440448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pack insertion</a:t>
          </a:r>
        </a:p>
      </dsp:txBody>
      <dsp:txXfrm>
        <a:off x="13531" y="2862090"/>
        <a:ext cx="1735994" cy="41464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631" y="503937"/>
          <a:ext cx="1761794" cy="440448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Magnet assembly</a:t>
          </a:r>
        </a:p>
      </dsp:txBody>
      <dsp:txXfrm>
        <a:off x="13531" y="516837"/>
        <a:ext cx="1735994" cy="414648"/>
      </dsp:txXfrm>
    </dsp:sp>
    <dsp:sp modelId="{30542763-607F-4B2A-A9C4-49F73995DE3D}">
      <dsp:nvSpPr>
        <dsp:cNvPr id="0" name=""/>
        <dsp:cNvSpPr/>
      </dsp:nvSpPr>
      <dsp:spPr>
        <a:xfrm rot="5400000">
          <a:off x="842989" y="982925"/>
          <a:ext cx="77078" cy="7707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631" y="1098543"/>
          <a:ext cx="1761794" cy="440448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Half-shell yoke assembly</a:t>
          </a:r>
        </a:p>
      </dsp:txBody>
      <dsp:txXfrm>
        <a:off x="13531" y="1111443"/>
        <a:ext cx="1735994" cy="414648"/>
      </dsp:txXfrm>
    </dsp:sp>
    <dsp:sp modelId="{AC950AE3-0608-4F47-B77A-18AF3A91AEA2}">
      <dsp:nvSpPr>
        <dsp:cNvPr id="0" name=""/>
        <dsp:cNvSpPr/>
      </dsp:nvSpPr>
      <dsp:spPr>
        <a:xfrm rot="5400000">
          <a:off x="842989" y="1577531"/>
          <a:ext cx="77078" cy="7707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631" y="1693149"/>
          <a:ext cx="1761794" cy="704581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Alignment of two half-shell yoke assemblies</a:t>
          </a:r>
        </a:p>
      </dsp:txBody>
      <dsp:txXfrm>
        <a:off x="21267" y="1713785"/>
        <a:ext cx="1720522" cy="663309"/>
      </dsp:txXfrm>
    </dsp:sp>
    <dsp:sp modelId="{EDA9F50A-161B-46EB-818F-00846D5999FC}">
      <dsp:nvSpPr>
        <dsp:cNvPr id="0" name=""/>
        <dsp:cNvSpPr/>
      </dsp:nvSpPr>
      <dsp:spPr>
        <a:xfrm rot="5400000">
          <a:off x="842989" y="2436269"/>
          <a:ext cx="77078" cy="7707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631" y="2551887"/>
          <a:ext cx="1761794" cy="440448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pack insertion</a:t>
          </a:r>
        </a:p>
      </dsp:txBody>
      <dsp:txXfrm>
        <a:off x="13531" y="2564787"/>
        <a:ext cx="1735994" cy="414648"/>
      </dsp:txXfrm>
    </dsp:sp>
    <dsp:sp modelId="{9A987D71-A781-4293-956E-DED370B85B97}">
      <dsp:nvSpPr>
        <dsp:cNvPr id="0" name=""/>
        <dsp:cNvSpPr/>
      </dsp:nvSpPr>
      <dsp:spPr>
        <a:xfrm rot="5400000">
          <a:off x="842989" y="3030875"/>
          <a:ext cx="77078" cy="7707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CEAB6-F8A6-4359-A9E5-BABE6DA50B08}">
      <dsp:nvSpPr>
        <dsp:cNvPr id="0" name=""/>
        <dsp:cNvSpPr/>
      </dsp:nvSpPr>
      <dsp:spPr>
        <a:xfrm>
          <a:off x="631" y="3146493"/>
          <a:ext cx="1761794" cy="440448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Magnet loading</a:t>
          </a:r>
        </a:p>
      </dsp:txBody>
      <dsp:txXfrm>
        <a:off x="13531" y="3159393"/>
        <a:ext cx="1735994" cy="414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631" y="503937"/>
          <a:ext cx="1761794" cy="440448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Magnet assembly</a:t>
          </a:r>
        </a:p>
      </dsp:txBody>
      <dsp:txXfrm>
        <a:off x="13531" y="516837"/>
        <a:ext cx="1735994" cy="414648"/>
      </dsp:txXfrm>
    </dsp:sp>
    <dsp:sp modelId="{30542763-607F-4B2A-A9C4-49F73995DE3D}">
      <dsp:nvSpPr>
        <dsp:cNvPr id="0" name=""/>
        <dsp:cNvSpPr/>
      </dsp:nvSpPr>
      <dsp:spPr>
        <a:xfrm rot="5400000">
          <a:off x="842989" y="982925"/>
          <a:ext cx="77078" cy="7707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631" y="1098543"/>
          <a:ext cx="1761794" cy="440448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Half-shell yoke assembly</a:t>
          </a:r>
        </a:p>
      </dsp:txBody>
      <dsp:txXfrm>
        <a:off x="13531" y="1111443"/>
        <a:ext cx="1735994" cy="414648"/>
      </dsp:txXfrm>
    </dsp:sp>
    <dsp:sp modelId="{AC950AE3-0608-4F47-B77A-18AF3A91AEA2}">
      <dsp:nvSpPr>
        <dsp:cNvPr id="0" name=""/>
        <dsp:cNvSpPr/>
      </dsp:nvSpPr>
      <dsp:spPr>
        <a:xfrm rot="5400000">
          <a:off x="842989" y="1577531"/>
          <a:ext cx="77078" cy="7707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631" y="1693149"/>
          <a:ext cx="1761794" cy="704581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Alignment of two half-shell yoke assemblies</a:t>
          </a:r>
        </a:p>
      </dsp:txBody>
      <dsp:txXfrm>
        <a:off x="21267" y="1713785"/>
        <a:ext cx="1720522" cy="663309"/>
      </dsp:txXfrm>
    </dsp:sp>
    <dsp:sp modelId="{EDA9F50A-161B-46EB-818F-00846D5999FC}">
      <dsp:nvSpPr>
        <dsp:cNvPr id="0" name=""/>
        <dsp:cNvSpPr/>
      </dsp:nvSpPr>
      <dsp:spPr>
        <a:xfrm rot="5400000">
          <a:off x="842989" y="2436269"/>
          <a:ext cx="77078" cy="7707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631" y="2551887"/>
          <a:ext cx="1761794" cy="440448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pack insertion</a:t>
          </a:r>
        </a:p>
      </dsp:txBody>
      <dsp:txXfrm>
        <a:off x="13531" y="2564787"/>
        <a:ext cx="1735994" cy="414648"/>
      </dsp:txXfrm>
    </dsp:sp>
    <dsp:sp modelId="{9A987D71-A781-4293-956E-DED370B85B97}">
      <dsp:nvSpPr>
        <dsp:cNvPr id="0" name=""/>
        <dsp:cNvSpPr/>
      </dsp:nvSpPr>
      <dsp:spPr>
        <a:xfrm rot="5400000">
          <a:off x="842989" y="3030875"/>
          <a:ext cx="77078" cy="7707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CEAB6-F8A6-4359-A9E5-BABE6DA50B08}">
      <dsp:nvSpPr>
        <dsp:cNvPr id="0" name=""/>
        <dsp:cNvSpPr/>
      </dsp:nvSpPr>
      <dsp:spPr>
        <a:xfrm>
          <a:off x="631" y="3146493"/>
          <a:ext cx="1761794" cy="440448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Magnet loading</a:t>
          </a:r>
        </a:p>
      </dsp:txBody>
      <dsp:txXfrm>
        <a:off x="13531" y="3159393"/>
        <a:ext cx="1735994" cy="4146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1805484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2400140"/>
        <a:ext cx="1736141" cy="4146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1805484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2400140"/>
        <a:ext cx="1736141" cy="4146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1495255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1508156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1974283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2089911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2102812"/>
        <a:ext cx="1736141" cy="414683"/>
      </dsp:txXfrm>
    </dsp:sp>
    <dsp:sp modelId="{AC950AE3-0608-4F47-B77A-18AF3A91AEA2}">
      <dsp:nvSpPr>
        <dsp:cNvPr id="0" name=""/>
        <dsp:cNvSpPr/>
      </dsp:nvSpPr>
      <dsp:spPr>
        <a:xfrm rot="5400000">
          <a:off x="842986" y="2568939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557" y="2684567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Winding</a:t>
          </a:r>
        </a:p>
      </dsp:txBody>
      <dsp:txXfrm>
        <a:off x="13458" y="2697468"/>
        <a:ext cx="1736141" cy="4146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1197927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1210828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1676955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1805484"/>
        <a:ext cx="1736141" cy="414683"/>
      </dsp:txXfrm>
    </dsp:sp>
    <dsp:sp modelId="{AC950AE3-0608-4F47-B77A-18AF3A91AEA2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Winding</a:t>
          </a:r>
        </a:p>
      </dsp:txBody>
      <dsp:txXfrm>
        <a:off x="13458" y="2400140"/>
        <a:ext cx="1736141" cy="414683"/>
      </dsp:txXfrm>
    </dsp:sp>
    <dsp:sp modelId="{EDA9F50A-161B-46EB-818F-00846D5999FC}">
      <dsp:nvSpPr>
        <dsp:cNvPr id="0" name=""/>
        <dsp:cNvSpPr/>
      </dsp:nvSpPr>
      <dsp:spPr>
        <a:xfrm rot="5400000">
          <a:off x="842986" y="2866267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557" y="2981895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reaction</a:t>
          </a:r>
        </a:p>
      </dsp:txBody>
      <dsp:txXfrm>
        <a:off x="13458" y="2994796"/>
        <a:ext cx="1736141" cy="4146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900599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913500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1379627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1495255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1508156"/>
        <a:ext cx="1736141" cy="414683"/>
      </dsp:txXfrm>
    </dsp:sp>
    <dsp:sp modelId="{AC950AE3-0608-4F47-B77A-18AF3A91AEA2}">
      <dsp:nvSpPr>
        <dsp:cNvPr id="0" name=""/>
        <dsp:cNvSpPr/>
      </dsp:nvSpPr>
      <dsp:spPr>
        <a:xfrm rot="5400000">
          <a:off x="842986" y="1974283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557" y="2089911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Winding</a:t>
          </a:r>
        </a:p>
      </dsp:txBody>
      <dsp:txXfrm>
        <a:off x="13458" y="2102812"/>
        <a:ext cx="1736141" cy="414683"/>
      </dsp:txXfrm>
    </dsp:sp>
    <dsp:sp modelId="{EDA9F50A-161B-46EB-818F-00846D5999FC}">
      <dsp:nvSpPr>
        <dsp:cNvPr id="0" name=""/>
        <dsp:cNvSpPr/>
      </dsp:nvSpPr>
      <dsp:spPr>
        <a:xfrm rot="5400000">
          <a:off x="842986" y="2568939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557" y="2684567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reaction</a:t>
          </a:r>
        </a:p>
      </dsp:txBody>
      <dsp:txXfrm>
        <a:off x="13458" y="2697468"/>
        <a:ext cx="1736141" cy="414683"/>
      </dsp:txXfrm>
    </dsp:sp>
    <dsp:sp modelId="{9A987D71-A781-4293-956E-DED370B85B97}">
      <dsp:nvSpPr>
        <dsp:cNvPr id="0" name=""/>
        <dsp:cNvSpPr/>
      </dsp:nvSpPr>
      <dsp:spPr>
        <a:xfrm rot="5400000">
          <a:off x="842986" y="3163595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CEAB6-F8A6-4359-A9E5-BABE6DA50B08}">
      <dsp:nvSpPr>
        <dsp:cNvPr id="0" name=""/>
        <dsp:cNvSpPr/>
      </dsp:nvSpPr>
      <dsp:spPr>
        <a:xfrm>
          <a:off x="557" y="3279222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Reaction</a:t>
          </a:r>
        </a:p>
      </dsp:txBody>
      <dsp:txXfrm>
        <a:off x="13458" y="3292123"/>
        <a:ext cx="1736141" cy="4146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603271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616172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1082299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1197927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1210828"/>
        <a:ext cx="1736141" cy="414683"/>
      </dsp:txXfrm>
    </dsp:sp>
    <dsp:sp modelId="{AC950AE3-0608-4F47-B77A-18AF3A91AEA2}">
      <dsp:nvSpPr>
        <dsp:cNvPr id="0" name=""/>
        <dsp:cNvSpPr/>
      </dsp:nvSpPr>
      <dsp:spPr>
        <a:xfrm rot="5400000">
          <a:off x="842986" y="1676955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Winding</a:t>
          </a:r>
        </a:p>
      </dsp:txBody>
      <dsp:txXfrm>
        <a:off x="13458" y="1805484"/>
        <a:ext cx="1736141" cy="414683"/>
      </dsp:txXfrm>
    </dsp:sp>
    <dsp:sp modelId="{EDA9F50A-161B-46EB-818F-00846D5999FC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reaction</a:t>
          </a:r>
        </a:p>
      </dsp:txBody>
      <dsp:txXfrm>
        <a:off x="13458" y="2400140"/>
        <a:ext cx="1736141" cy="414683"/>
      </dsp:txXfrm>
    </dsp:sp>
    <dsp:sp modelId="{9A987D71-A781-4293-956E-DED370B85B97}">
      <dsp:nvSpPr>
        <dsp:cNvPr id="0" name=""/>
        <dsp:cNvSpPr/>
      </dsp:nvSpPr>
      <dsp:spPr>
        <a:xfrm rot="5400000">
          <a:off x="842986" y="2866267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CEAB6-F8A6-4359-A9E5-BABE6DA50B08}">
      <dsp:nvSpPr>
        <dsp:cNvPr id="0" name=""/>
        <dsp:cNvSpPr/>
      </dsp:nvSpPr>
      <dsp:spPr>
        <a:xfrm>
          <a:off x="557" y="2981895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Reaction</a:t>
          </a:r>
        </a:p>
      </dsp:txBody>
      <dsp:txXfrm>
        <a:off x="13458" y="2994796"/>
        <a:ext cx="1736141" cy="414683"/>
      </dsp:txXfrm>
    </dsp:sp>
    <dsp:sp modelId="{FC4EC5F6-D8BD-416E-A829-8C2C8F8B93F9}">
      <dsp:nvSpPr>
        <dsp:cNvPr id="0" name=""/>
        <dsp:cNvSpPr/>
      </dsp:nvSpPr>
      <dsp:spPr>
        <a:xfrm rot="5400000">
          <a:off x="842986" y="3460923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A69A0-EFB7-4611-AA11-BC33DC9D6144}">
      <dsp:nvSpPr>
        <dsp:cNvPr id="0" name=""/>
        <dsp:cNvSpPr/>
      </dsp:nvSpPr>
      <dsp:spPr>
        <a:xfrm>
          <a:off x="557" y="3576550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impregnation</a:t>
          </a:r>
        </a:p>
      </dsp:txBody>
      <dsp:txXfrm>
        <a:off x="13458" y="3589451"/>
        <a:ext cx="1736141" cy="4146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305943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318844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78497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900599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913500"/>
        <a:ext cx="1736141" cy="414683"/>
      </dsp:txXfrm>
    </dsp:sp>
    <dsp:sp modelId="{AC950AE3-0608-4F47-B77A-18AF3A91AEA2}">
      <dsp:nvSpPr>
        <dsp:cNvPr id="0" name=""/>
        <dsp:cNvSpPr/>
      </dsp:nvSpPr>
      <dsp:spPr>
        <a:xfrm rot="5400000">
          <a:off x="842986" y="1379627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557" y="1495255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Winding</a:t>
          </a:r>
        </a:p>
      </dsp:txBody>
      <dsp:txXfrm>
        <a:off x="13458" y="1508156"/>
        <a:ext cx="1736141" cy="414683"/>
      </dsp:txXfrm>
    </dsp:sp>
    <dsp:sp modelId="{EDA9F50A-161B-46EB-818F-00846D5999FC}">
      <dsp:nvSpPr>
        <dsp:cNvPr id="0" name=""/>
        <dsp:cNvSpPr/>
      </dsp:nvSpPr>
      <dsp:spPr>
        <a:xfrm rot="5400000">
          <a:off x="842986" y="1974283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557" y="2089911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reaction</a:t>
          </a:r>
        </a:p>
      </dsp:txBody>
      <dsp:txXfrm>
        <a:off x="13458" y="2102812"/>
        <a:ext cx="1736141" cy="414683"/>
      </dsp:txXfrm>
    </dsp:sp>
    <dsp:sp modelId="{9A987D71-A781-4293-956E-DED370B85B97}">
      <dsp:nvSpPr>
        <dsp:cNvPr id="0" name=""/>
        <dsp:cNvSpPr/>
      </dsp:nvSpPr>
      <dsp:spPr>
        <a:xfrm rot="5400000">
          <a:off x="842986" y="2568939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CEAB6-F8A6-4359-A9E5-BABE6DA50B08}">
      <dsp:nvSpPr>
        <dsp:cNvPr id="0" name=""/>
        <dsp:cNvSpPr/>
      </dsp:nvSpPr>
      <dsp:spPr>
        <a:xfrm>
          <a:off x="557" y="2684567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Reaction</a:t>
          </a:r>
        </a:p>
      </dsp:txBody>
      <dsp:txXfrm>
        <a:off x="13458" y="2697468"/>
        <a:ext cx="1736141" cy="414683"/>
      </dsp:txXfrm>
    </dsp:sp>
    <dsp:sp modelId="{FC4EC5F6-D8BD-416E-A829-8C2C8F8B93F9}">
      <dsp:nvSpPr>
        <dsp:cNvPr id="0" name=""/>
        <dsp:cNvSpPr/>
      </dsp:nvSpPr>
      <dsp:spPr>
        <a:xfrm rot="5400000">
          <a:off x="842986" y="3163595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A69A0-EFB7-4611-AA11-BC33DC9D6144}">
      <dsp:nvSpPr>
        <dsp:cNvPr id="0" name=""/>
        <dsp:cNvSpPr/>
      </dsp:nvSpPr>
      <dsp:spPr>
        <a:xfrm>
          <a:off x="557" y="3279222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impregnation</a:t>
          </a:r>
        </a:p>
      </dsp:txBody>
      <dsp:txXfrm>
        <a:off x="13458" y="3292123"/>
        <a:ext cx="1736141" cy="414683"/>
      </dsp:txXfrm>
    </dsp:sp>
    <dsp:sp modelId="{016CE921-573C-425C-8D5B-7AB0E9CE9655}">
      <dsp:nvSpPr>
        <dsp:cNvPr id="0" name=""/>
        <dsp:cNvSpPr/>
      </dsp:nvSpPr>
      <dsp:spPr>
        <a:xfrm rot="5400000">
          <a:off x="842986" y="375825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7384C-2F5C-4C6E-970A-CB96B9890DC6}">
      <dsp:nvSpPr>
        <dsp:cNvPr id="0" name=""/>
        <dsp:cNvSpPr/>
      </dsp:nvSpPr>
      <dsp:spPr>
        <a:xfrm>
          <a:off x="557" y="3873878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Impregnation</a:t>
          </a:r>
        </a:p>
      </dsp:txBody>
      <dsp:txXfrm>
        <a:off x="13458" y="3886779"/>
        <a:ext cx="1736141" cy="414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9" name="Shape 38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1pPr>
    <a:lvl2pPr indent="228600"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2pPr>
    <a:lvl3pPr indent="457200"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3pPr>
    <a:lvl4pPr indent="685800"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4pPr>
    <a:lvl5pPr indent="914400"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5pPr>
    <a:lvl6pPr indent="1143000"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6pPr>
    <a:lvl7pPr indent="1371600"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7pPr>
    <a:lvl8pPr indent="1600200"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8pPr>
    <a:lvl9pPr indent="1828800"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9"/>
          <p:cNvGrpSpPr/>
          <p:nvPr/>
        </p:nvGrpSpPr>
        <p:grpSpPr>
          <a:xfrm>
            <a:off x="-211627" y="-142629"/>
            <a:ext cx="12597296" cy="7137993"/>
            <a:chOff x="0" y="0"/>
            <a:chExt cx="12597294" cy="7137992"/>
          </a:xfrm>
        </p:grpSpPr>
        <p:grpSp>
          <p:nvGrpSpPr>
            <p:cNvPr id="161" name="Group 10"/>
            <p:cNvGrpSpPr/>
            <p:nvPr/>
          </p:nvGrpSpPr>
          <p:grpSpPr>
            <a:xfrm>
              <a:off x="835367" y="7015877"/>
              <a:ext cx="10957156" cy="122116"/>
              <a:chOff x="0" y="0"/>
              <a:chExt cx="10957155" cy="122115"/>
            </a:xfrm>
          </p:grpSpPr>
          <p:sp>
            <p:nvSpPr>
              <p:cNvPr id="153" name="Straight Connector 38"/>
              <p:cNvSpPr/>
              <p:nvPr/>
            </p:nvSpPr>
            <p:spPr>
              <a:xfrm flipH="1">
                <a:off x="0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4" name="Straight Connector 39"/>
              <p:cNvSpPr/>
              <p:nvPr/>
            </p:nvSpPr>
            <p:spPr>
              <a:xfrm>
                <a:off x="10957155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157" name="Group 40"/>
              <p:cNvGrpSpPr/>
              <p:nvPr/>
            </p:nvGrpSpPr>
            <p:grpSpPr>
              <a:xfrm>
                <a:off x="6996259" y="0"/>
                <a:ext cx="609601" cy="122116"/>
                <a:chOff x="0" y="0"/>
                <a:chExt cx="609599" cy="122115"/>
              </a:xfrm>
            </p:grpSpPr>
            <p:sp>
              <p:nvSpPr>
                <p:cNvPr id="155" name="Straight Connector 44"/>
                <p:cNvSpPr/>
                <p:nvPr/>
              </p:nvSpPr>
              <p:spPr>
                <a:xfrm>
                  <a:off x="609599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6" name="Straight Connector 45"/>
                <p:cNvSpPr/>
                <p:nvPr/>
              </p:nvSpPr>
              <p:spPr>
                <a:xfrm flipH="1">
                  <a:off x="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0" name="Group 41"/>
              <p:cNvGrpSpPr/>
              <p:nvPr/>
            </p:nvGrpSpPr>
            <p:grpSpPr>
              <a:xfrm>
                <a:off x="3338659" y="0"/>
                <a:ext cx="609601" cy="122116"/>
                <a:chOff x="0" y="0"/>
                <a:chExt cx="609599" cy="122115"/>
              </a:xfrm>
            </p:grpSpPr>
            <p:sp>
              <p:nvSpPr>
                <p:cNvPr id="158" name="Straight Connector 42"/>
                <p:cNvSpPr/>
                <p:nvPr/>
              </p:nvSpPr>
              <p:spPr>
                <a:xfrm>
                  <a:off x="609599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9" name="Straight Connector 43"/>
                <p:cNvSpPr/>
                <p:nvPr/>
              </p:nvSpPr>
              <p:spPr>
                <a:xfrm flipH="1">
                  <a:off x="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70" name="Group 11"/>
            <p:cNvGrpSpPr/>
            <p:nvPr/>
          </p:nvGrpSpPr>
          <p:grpSpPr>
            <a:xfrm>
              <a:off x="835367" y="0"/>
              <a:ext cx="10957156" cy="122116"/>
              <a:chOff x="0" y="0"/>
              <a:chExt cx="10957155" cy="122115"/>
            </a:xfrm>
          </p:grpSpPr>
          <p:sp>
            <p:nvSpPr>
              <p:cNvPr id="162" name="Straight Connector 30"/>
              <p:cNvSpPr/>
              <p:nvPr/>
            </p:nvSpPr>
            <p:spPr>
              <a:xfrm flipH="1">
                <a:off x="0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3" name="Straight Connector 31"/>
              <p:cNvSpPr/>
              <p:nvPr/>
            </p:nvSpPr>
            <p:spPr>
              <a:xfrm>
                <a:off x="10957155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166" name="Group 32"/>
              <p:cNvGrpSpPr/>
              <p:nvPr/>
            </p:nvGrpSpPr>
            <p:grpSpPr>
              <a:xfrm>
                <a:off x="6996259" y="0"/>
                <a:ext cx="609601" cy="122116"/>
                <a:chOff x="0" y="0"/>
                <a:chExt cx="609599" cy="122115"/>
              </a:xfrm>
            </p:grpSpPr>
            <p:sp>
              <p:nvSpPr>
                <p:cNvPr id="164" name="Straight Connector 36"/>
                <p:cNvSpPr/>
                <p:nvPr/>
              </p:nvSpPr>
              <p:spPr>
                <a:xfrm>
                  <a:off x="609599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5" name="Straight Connector 37"/>
                <p:cNvSpPr/>
                <p:nvPr/>
              </p:nvSpPr>
              <p:spPr>
                <a:xfrm flipH="1">
                  <a:off x="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9" name="Group 33"/>
              <p:cNvGrpSpPr/>
              <p:nvPr/>
            </p:nvGrpSpPr>
            <p:grpSpPr>
              <a:xfrm>
                <a:off x="3338659" y="0"/>
                <a:ext cx="609601" cy="122116"/>
                <a:chOff x="0" y="0"/>
                <a:chExt cx="609599" cy="122115"/>
              </a:xfrm>
            </p:grpSpPr>
            <p:sp>
              <p:nvSpPr>
                <p:cNvPr id="167" name="Straight Connector 34"/>
                <p:cNvSpPr/>
                <p:nvPr/>
              </p:nvSpPr>
              <p:spPr>
                <a:xfrm>
                  <a:off x="609599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8" name="Straight Connector 35"/>
                <p:cNvSpPr/>
                <p:nvPr/>
              </p:nvSpPr>
              <p:spPr>
                <a:xfrm flipH="1">
                  <a:off x="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77" name="Group 12"/>
            <p:cNvGrpSpPr/>
            <p:nvPr/>
          </p:nvGrpSpPr>
          <p:grpSpPr>
            <a:xfrm>
              <a:off x="0" y="1285059"/>
              <a:ext cx="163456" cy="5029135"/>
              <a:chOff x="0" y="0"/>
              <a:chExt cx="163455" cy="5029134"/>
            </a:xfrm>
          </p:grpSpPr>
          <p:sp>
            <p:nvSpPr>
              <p:cNvPr id="171" name="Straight Connector 24"/>
              <p:cNvSpPr/>
              <p:nvPr/>
            </p:nvSpPr>
            <p:spPr>
              <a:xfrm flipH="1" flipV="1">
                <a:off x="635" y="0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Straight Connector 25"/>
              <p:cNvSpPr/>
              <p:nvPr/>
            </p:nvSpPr>
            <p:spPr>
              <a:xfrm flipH="1">
                <a:off x="635" y="457134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Straight Connector 26"/>
              <p:cNvSpPr/>
              <p:nvPr/>
            </p:nvSpPr>
            <p:spPr>
              <a:xfrm flipH="1">
                <a:off x="635" y="5029134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Straight Connector 27"/>
              <p:cNvSpPr/>
              <p:nvPr/>
            </p:nvSpPr>
            <p:spPr>
              <a:xfrm flipH="1">
                <a:off x="0" y="2933216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5" name="Straight Connector 28"/>
              <p:cNvSpPr/>
              <p:nvPr/>
            </p:nvSpPr>
            <p:spPr>
              <a:xfrm flipH="1">
                <a:off x="0" y="2537015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6" name="Straight Connector 54"/>
              <p:cNvSpPr/>
              <p:nvPr/>
            </p:nvSpPr>
            <p:spPr>
              <a:xfrm flipH="1">
                <a:off x="0" y="4631449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84" name="Group 13"/>
            <p:cNvGrpSpPr/>
            <p:nvPr/>
          </p:nvGrpSpPr>
          <p:grpSpPr>
            <a:xfrm>
              <a:off x="12433839" y="1285059"/>
              <a:ext cx="163456" cy="5029135"/>
              <a:chOff x="0" y="0"/>
              <a:chExt cx="163455" cy="5029134"/>
            </a:xfrm>
          </p:grpSpPr>
          <p:sp>
            <p:nvSpPr>
              <p:cNvPr id="178" name="Straight Connector 16"/>
              <p:cNvSpPr/>
              <p:nvPr/>
            </p:nvSpPr>
            <p:spPr>
              <a:xfrm flipH="1" flipV="1">
                <a:off x="635" y="0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9" name="Straight Connector 17"/>
              <p:cNvSpPr/>
              <p:nvPr/>
            </p:nvSpPr>
            <p:spPr>
              <a:xfrm flipH="1">
                <a:off x="635" y="457134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Straight Connector 18"/>
              <p:cNvSpPr/>
              <p:nvPr/>
            </p:nvSpPr>
            <p:spPr>
              <a:xfrm flipH="1">
                <a:off x="635" y="5029134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Straight Connector 19"/>
              <p:cNvSpPr/>
              <p:nvPr/>
            </p:nvSpPr>
            <p:spPr>
              <a:xfrm flipH="1">
                <a:off x="0" y="2933216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Straight Connector 20"/>
              <p:cNvSpPr/>
              <p:nvPr/>
            </p:nvSpPr>
            <p:spPr>
              <a:xfrm flipH="1">
                <a:off x="0" y="2537015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Straight Connector 56"/>
              <p:cNvSpPr/>
              <p:nvPr/>
            </p:nvSpPr>
            <p:spPr>
              <a:xfrm flipH="1">
                <a:off x="0" y="4631449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86" name="Rectangle 51"/>
          <p:cNvSpPr/>
          <p:nvPr/>
        </p:nvSpPr>
        <p:spPr>
          <a:xfrm>
            <a:off x="0" y="6239579"/>
            <a:ext cx="12192000" cy="618421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8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72704"/>
            <a:ext cx="2628593" cy="392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icture 49" descr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6356929"/>
            <a:ext cx="2286000" cy="383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icture 5" descr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9" y="6239579"/>
            <a:ext cx="775044" cy="584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asted-image.tiff" descr="pasted-image.tiff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816" y="-20515"/>
            <a:ext cx="2279369" cy="639979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Rectangle 2"/>
          <p:cNvSpPr/>
          <p:nvPr/>
        </p:nvSpPr>
        <p:spPr>
          <a:xfrm>
            <a:off x="0" y="1"/>
            <a:ext cx="12192000" cy="855663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39999"/>
              </a:srgbClr>
            </a:outerShdw>
          </a:effectLst>
        </p:spPr>
        <p:txBody>
          <a:bodyPr lIns="45719" rIns="45719"/>
          <a:lstStyle/>
          <a:p>
            <a:pPr defTabSz="912812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0" y="12578"/>
            <a:ext cx="12192000" cy="84308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16297" y="6461223"/>
            <a:ext cx="245403" cy="22698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theme" Target="../theme/theme1.xml"/><Relationship Id="rId7" Type="http://schemas.openxmlformats.org/officeDocument/2006/relationships/image" Target="../media/image4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9"/>
          <p:cNvGrpSpPr/>
          <p:nvPr/>
        </p:nvGrpSpPr>
        <p:grpSpPr>
          <a:xfrm>
            <a:off x="-211627" y="-142629"/>
            <a:ext cx="12597296" cy="7137993"/>
            <a:chOff x="0" y="0"/>
            <a:chExt cx="12597294" cy="7137992"/>
          </a:xfrm>
        </p:grpSpPr>
        <p:grpSp>
          <p:nvGrpSpPr>
            <p:cNvPr id="10" name="Group 10"/>
            <p:cNvGrpSpPr/>
            <p:nvPr/>
          </p:nvGrpSpPr>
          <p:grpSpPr>
            <a:xfrm>
              <a:off x="835367" y="7015877"/>
              <a:ext cx="10957156" cy="122116"/>
              <a:chOff x="0" y="0"/>
              <a:chExt cx="10957155" cy="122115"/>
            </a:xfrm>
          </p:grpSpPr>
          <p:sp>
            <p:nvSpPr>
              <p:cNvPr id="2" name="Straight Connector 38"/>
              <p:cNvSpPr/>
              <p:nvPr/>
            </p:nvSpPr>
            <p:spPr>
              <a:xfrm flipH="1">
                <a:off x="0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" name="Straight Connector 39"/>
              <p:cNvSpPr/>
              <p:nvPr/>
            </p:nvSpPr>
            <p:spPr>
              <a:xfrm>
                <a:off x="10957155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6" name="Group 40"/>
              <p:cNvGrpSpPr/>
              <p:nvPr/>
            </p:nvGrpSpPr>
            <p:grpSpPr>
              <a:xfrm>
                <a:off x="6996259" y="0"/>
                <a:ext cx="609601" cy="122116"/>
                <a:chOff x="0" y="0"/>
                <a:chExt cx="609599" cy="122115"/>
              </a:xfrm>
            </p:grpSpPr>
            <p:sp>
              <p:nvSpPr>
                <p:cNvPr id="4" name="Straight Connector 44"/>
                <p:cNvSpPr/>
                <p:nvPr/>
              </p:nvSpPr>
              <p:spPr>
                <a:xfrm>
                  <a:off x="609599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" name="Straight Connector 45"/>
                <p:cNvSpPr/>
                <p:nvPr/>
              </p:nvSpPr>
              <p:spPr>
                <a:xfrm flipH="1">
                  <a:off x="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9" name="Group 41"/>
              <p:cNvGrpSpPr/>
              <p:nvPr/>
            </p:nvGrpSpPr>
            <p:grpSpPr>
              <a:xfrm>
                <a:off x="3338659" y="0"/>
                <a:ext cx="609601" cy="122116"/>
                <a:chOff x="0" y="0"/>
                <a:chExt cx="609599" cy="122115"/>
              </a:xfrm>
            </p:grpSpPr>
            <p:sp>
              <p:nvSpPr>
                <p:cNvPr id="7" name="Straight Connector 42"/>
                <p:cNvSpPr/>
                <p:nvPr/>
              </p:nvSpPr>
              <p:spPr>
                <a:xfrm>
                  <a:off x="609599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" name="Straight Connector 43"/>
                <p:cNvSpPr/>
                <p:nvPr/>
              </p:nvSpPr>
              <p:spPr>
                <a:xfrm flipH="1">
                  <a:off x="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9" name="Group 11"/>
            <p:cNvGrpSpPr/>
            <p:nvPr/>
          </p:nvGrpSpPr>
          <p:grpSpPr>
            <a:xfrm>
              <a:off x="835367" y="0"/>
              <a:ext cx="10957156" cy="122116"/>
              <a:chOff x="0" y="0"/>
              <a:chExt cx="10957155" cy="122115"/>
            </a:xfrm>
          </p:grpSpPr>
          <p:sp>
            <p:nvSpPr>
              <p:cNvPr id="11" name="Straight Connector 30"/>
              <p:cNvSpPr/>
              <p:nvPr/>
            </p:nvSpPr>
            <p:spPr>
              <a:xfrm flipH="1">
                <a:off x="0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Straight Connector 31"/>
              <p:cNvSpPr/>
              <p:nvPr/>
            </p:nvSpPr>
            <p:spPr>
              <a:xfrm>
                <a:off x="10957155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15" name="Group 32"/>
              <p:cNvGrpSpPr/>
              <p:nvPr/>
            </p:nvGrpSpPr>
            <p:grpSpPr>
              <a:xfrm>
                <a:off x="6996259" y="0"/>
                <a:ext cx="609601" cy="122116"/>
                <a:chOff x="0" y="0"/>
                <a:chExt cx="609599" cy="122115"/>
              </a:xfrm>
            </p:grpSpPr>
            <p:sp>
              <p:nvSpPr>
                <p:cNvPr id="13" name="Straight Connector 36"/>
                <p:cNvSpPr/>
                <p:nvPr/>
              </p:nvSpPr>
              <p:spPr>
                <a:xfrm>
                  <a:off x="609599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" name="Straight Connector 37"/>
                <p:cNvSpPr/>
                <p:nvPr/>
              </p:nvSpPr>
              <p:spPr>
                <a:xfrm flipH="1">
                  <a:off x="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Group 33"/>
              <p:cNvGrpSpPr/>
              <p:nvPr/>
            </p:nvGrpSpPr>
            <p:grpSpPr>
              <a:xfrm>
                <a:off x="3338659" y="0"/>
                <a:ext cx="609601" cy="122116"/>
                <a:chOff x="0" y="0"/>
                <a:chExt cx="609599" cy="122115"/>
              </a:xfrm>
            </p:grpSpPr>
            <p:sp>
              <p:nvSpPr>
                <p:cNvPr id="16" name="Straight Connector 34"/>
                <p:cNvSpPr/>
                <p:nvPr/>
              </p:nvSpPr>
              <p:spPr>
                <a:xfrm>
                  <a:off x="609599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7" name="Straight Connector 35"/>
                <p:cNvSpPr/>
                <p:nvPr/>
              </p:nvSpPr>
              <p:spPr>
                <a:xfrm flipH="1">
                  <a:off x="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6" name="Group 12"/>
            <p:cNvGrpSpPr/>
            <p:nvPr/>
          </p:nvGrpSpPr>
          <p:grpSpPr>
            <a:xfrm>
              <a:off x="0" y="1285059"/>
              <a:ext cx="163456" cy="5029135"/>
              <a:chOff x="0" y="0"/>
              <a:chExt cx="163455" cy="5029134"/>
            </a:xfrm>
          </p:grpSpPr>
          <p:sp>
            <p:nvSpPr>
              <p:cNvPr id="20" name="Straight Connector 24"/>
              <p:cNvSpPr/>
              <p:nvPr/>
            </p:nvSpPr>
            <p:spPr>
              <a:xfrm flipH="1" flipV="1">
                <a:off x="635" y="0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Straight Connector 25"/>
              <p:cNvSpPr/>
              <p:nvPr/>
            </p:nvSpPr>
            <p:spPr>
              <a:xfrm flipH="1">
                <a:off x="635" y="457134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Straight Connector 26"/>
              <p:cNvSpPr/>
              <p:nvPr/>
            </p:nvSpPr>
            <p:spPr>
              <a:xfrm flipH="1">
                <a:off x="635" y="5029134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Straight Connector 27"/>
              <p:cNvSpPr/>
              <p:nvPr/>
            </p:nvSpPr>
            <p:spPr>
              <a:xfrm flipH="1">
                <a:off x="0" y="2933216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Straight Connector 28"/>
              <p:cNvSpPr/>
              <p:nvPr/>
            </p:nvSpPr>
            <p:spPr>
              <a:xfrm flipH="1">
                <a:off x="0" y="2537015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Straight Connector 54"/>
              <p:cNvSpPr/>
              <p:nvPr/>
            </p:nvSpPr>
            <p:spPr>
              <a:xfrm flipH="1">
                <a:off x="0" y="4631449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3" name="Group 13"/>
            <p:cNvGrpSpPr/>
            <p:nvPr/>
          </p:nvGrpSpPr>
          <p:grpSpPr>
            <a:xfrm>
              <a:off x="12433839" y="1285059"/>
              <a:ext cx="163456" cy="5029135"/>
              <a:chOff x="0" y="0"/>
              <a:chExt cx="163455" cy="5029134"/>
            </a:xfrm>
          </p:grpSpPr>
          <p:sp>
            <p:nvSpPr>
              <p:cNvPr id="27" name="Straight Connector 16"/>
              <p:cNvSpPr/>
              <p:nvPr/>
            </p:nvSpPr>
            <p:spPr>
              <a:xfrm flipH="1" flipV="1">
                <a:off x="635" y="0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Straight Connector 17"/>
              <p:cNvSpPr/>
              <p:nvPr/>
            </p:nvSpPr>
            <p:spPr>
              <a:xfrm flipH="1">
                <a:off x="635" y="457134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Straight Connector 18"/>
              <p:cNvSpPr/>
              <p:nvPr/>
            </p:nvSpPr>
            <p:spPr>
              <a:xfrm flipH="1">
                <a:off x="635" y="5029134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Straight Connector 19"/>
              <p:cNvSpPr/>
              <p:nvPr/>
            </p:nvSpPr>
            <p:spPr>
              <a:xfrm flipH="1">
                <a:off x="0" y="2933216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Straight Connector 20"/>
              <p:cNvSpPr/>
              <p:nvPr/>
            </p:nvSpPr>
            <p:spPr>
              <a:xfrm flipH="1">
                <a:off x="0" y="2537015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Straight Connector 56"/>
              <p:cNvSpPr/>
              <p:nvPr/>
            </p:nvSpPr>
            <p:spPr>
              <a:xfrm flipH="1">
                <a:off x="0" y="4631449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5" name="Rectangle 51"/>
          <p:cNvSpPr/>
          <p:nvPr/>
        </p:nvSpPr>
        <p:spPr>
          <a:xfrm>
            <a:off x="0" y="6239579"/>
            <a:ext cx="12192000" cy="618421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6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372704"/>
            <a:ext cx="2628593" cy="392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icture 49" descr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6356929"/>
            <a:ext cx="2286000" cy="383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icture 5" descr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9" y="6239579"/>
            <a:ext cx="775044" cy="584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tiff" descr="pasted-image.tiff"/>
          <p:cNvPicPr>
            <a:picLocks noChangeAspect="1"/>
          </p:cNvPicPr>
          <p:nvPr/>
        </p:nvPicPr>
        <p:blipFill>
          <a:blip r:embed="rId7" cstate="hqprint">
            <a:alphaModFix amt="81163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816" y="-20515"/>
            <a:ext cx="2279369" cy="639979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22184" y="-27972"/>
            <a:ext cx="12192001" cy="914401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idx="1"/>
          </p:nvPr>
        </p:nvSpPr>
        <p:spPr>
          <a:xfrm>
            <a:off x="560970" y="1469664"/>
            <a:ext cx="11052101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40097" y="6393669"/>
            <a:ext cx="245403" cy="22698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3" name="pasted-image.tiff" descr="pasted-image.tiff"/>
          <p:cNvPicPr>
            <a:picLocks noChangeAspect="1"/>
          </p:cNvPicPr>
          <p:nvPr/>
        </p:nvPicPr>
        <p:blipFill>
          <a:blip r:embed="rId8" cstate="hqprint">
            <a:alphaModFix amt="81163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2160" y="0"/>
            <a:ext cx="2055627" cy="577158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hdr="0" ftr="0" dt="0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8001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188719" marR="0" indent="-274319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459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031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603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175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747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319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2.gif"/><Relationship Id="rId3" Type="http://schemas.openxmlformats.org/officeDocument/2006/relationships/diagramLayout" Target="../diagrams/layout8.xml"/><Relationship Id="rId7" Type="http://schemas.openxmlformats.org/officeDocument/2006/relationships/image" Target="../media/image36.gif"/><Relationship Id="rId12" Type="http://schemas.openxmlformats.org/officeDocument/2006/relationships/image" Target="../media/image41.gi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11" Type="http://schemas.openxmlformats.org/officeDocument/2006/relationships/image" Target="../media/image40.gif"/><Relationship Id="rId5" Type="http://schemas.openxmlformats.org/officeDocument/2006/relationships/diagramColors" Target="../diagrams/colors8.xml"/><Relationship Id="rId15" Type="http://schemas.openxmlformats.org/officeDocument/2006/relationships/image" Target="../media/image44.gif"/><Relationship Id="rId10" Type="http://schemas.openxmlformats.org/officeDocument/2006/relationships/image" Target="../media/image39.gif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38.gif"/><Relationship Id="rId14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45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11" Type="http://schemas.openxmlformats.org/officeDocument/2006/relationships/image" Target="../media/image49.jpeg"/><Relationship Id="rId5" Type="http://schemas.openxmlformats.org/officeDocument/2006/relationships/diagramColors" Target="../diagrams/colors9.xml"/><Relationship Id="rId10" Type="http://schemas.openxmlformats.org/officeDocument/2006/relationships/image" Target="../media/image48.pn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50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11" Type="http://schemas.openxmlformats.org/officeDocument/2006/relationships/image" Target="../media/image57.png"/><Relationship Id="rId5" Type="http://schemas.openxmlformats.org/officeDocument/2006/relationships/diagramColors" Target="../diagrams/colors11.xml"/><Relationship Id="rId10" Type="http://schemas.openxmlformats.org/officeDocument/2006/relationships/image" Target="../media/image56.pn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59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11" Type="http://schemas.openxmlformats.org/officeDocument/2006/relationships/image" Target="../media/image63.png"/><Relationship Id="rId5" Type="http://schemas.openxmlformats.org/officeDocument/2006/relationships/diagramColors" Target="../diagrams/colors12.xml"/><Relationship Id="rId10" Type="http://schemas.openxmlformats.org/officeDocument/2006/relationships/image" Target="../media/image62.pn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6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10" Type="http://schemas.openxmlformats.org/officeDocument/2006/relationships/image" Target="../media/image67.pn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1.xml"/><Relationship Id="rId7" Type="http://schemas.openxmlformats.org/officeDocument/2006/relationships/diagramColors" Target="../diagrams/colors14.xml"/><Relationship Id="rId12" Type="http://schemas.openxmlformats.org/officeDocument/2006/relationships/image" Target="../media/image71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diagramQuickStyle" Target="../diagrams/quickStyle14.xml"/><Relationship Id="rId11" Type="http://schemas.openxmlformats.org/officeDocument/2006/relationships/image" Target="../media/image70.png"/><Relationship Id="rId5" Type="http://schemas.openxmlformats.org/officeDocument/2006/relationships/diagramLayout" Target="../diagrams/layout14.xml"/><Relationship Id="rId10" Type="http://schemas.openxmlformats.org/officeDocument/2006/relationships/image" Target="../media/image69.png"/><Relationship Id="rId4" Type="http://schemas.openxmlformats.org/officeDocument/2006/relationships/diagramData" Target="../diagrams/data14.xml"/><Relationship Id="rId9" Type="http://schemas.openxmlformats.org/officeDocument/2006/relationships/image" Target="../media/image68.jpeg"/><Relationship Id="rId1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1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6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2.pn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26.png"/><Relationship Id="rId19" Type="http://schemas.openxmlformats.org/officeDocument/2006/relationships/image" Target="../media/image18.png"/><Relationship Id="rId4" Type="http://schemas.openxmlformats.org/officeDocument/2006/relationships/diagramLayout" Target="../diagrams/layout4.xml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3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2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11" Type="http://schemas.openxmlformats.org/officeDocument/2006/relationships/image" Target="../media/image35.gif"/><Relationship Id="rId5" Type="http://schemas.openxmlformats.org/officeDocument/2006/relationships/diagramColors" Target="../diagrams/colors7.xml"/><Relationship Id="rId10" Type="http://schemas.openxmlformats.org/officeDocument/2006/relationships/image" Target="../media/image34.gif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Rectangle 5"/>
          <p:cNvSpPr/>
          <p:nvPr/>
        </p:nvSpPr>
        <p:spPr>
          <a:xfrm>
            <a:off x="0" y="-2863"/>
            <a:ext cx="12192000" cy="717341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914165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92" name="Title 4"/>
          <p:cNvSpPr txBox="1">
            <a:spLocks noGrp="1"/>
          </p:cNvSpPr>
          <p:nvPr>
            <p:ph type="title"/>
          </p:nvPr>
        </p:nvSpPr>
        <p:spPr>
          <a:xfrm>
            <a:off x="0" y="-76201"/>
            <a:ext cx="12192000" cy="843088"/>
          </a:xfrm>
          <a:prstGeom prst="rect">
            <a:avLst/>
          </a:prstGeom>
        </p:spPr>
        <p:txBody>
          <a:bodyPr/>
          <a:lstStyle/>
          <a:p>
            <a:r>
              <a:t>High Temperature Superconductor Cable Test Facility </a:t>
            </a:r>
          </a:p>
        </p:txBody>
      </p:sp>
      <p:sp>
        <p:nvSpPr>
          <p:cNvPr id="394" name="Title 1"/>
          <p:cNvSpPr txBox="1"/>
          <p:nvPr/>
        </p:nvSpPr>
        <p:spPr>
          <a:xfrm>
            <a:off x="1779862" y="2287019"/>
            <a:ext cx="8632275" cy="4516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1313" indent="-341313" algn="ctr">
              <a:spcBef>
                <a:spcPts val="900"/>
              </a:spcBef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800" dirty="0"/>
              <a:t>Manufacturing and infrastructure status</a:t>
            </a:r>
            <a:endParaRPr dirty="0"/>
          </a:p>
          <a:p>
            <a:pPr marL="341313" indent="-341313" algn="ctr">
              <a:spcBef>
                <a:spcPts val="900"/>
              </a:spcBef>
              <a:defRPr sz="220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dirty="0"/>
              <a:t>José Luis Rudeiros Fernández, Diego Arbelaez, P. </a:t>
            </a:r>
            <a:r>
              <a:rPr lang="en-US" dirty="0" err="1"/>
              <a:t>Ferracin</a:t>
            </a:r>
            <a:r>
              <a:rPr lang="en-US" dirty="0"/>
              <a:t>, R. </a:t>
            </a:r>
            <a:r>
              <a:rPr lang="en-US" dirty="0" err="1"/>
              <a:t>Hafalia</a:t>
            </a:r>
            <a:r>
              <a:rPr lang="en-US" dirty="0"/>
              <a:t>, P. Mallon, M. </a:t>
            </a:r>
            <a:r>
              <a:rPr lang="en-US" dirty="0" err="1"/>
              <a:t>Naus</a:t>
            </a:r>
            <a:r>
              <a:rPr lang="en-US" dirty="0"/>
              <a:t>, S. Nguyen, R. Norris, G. </a:t>
            </a:r>
            <a:r>
              <a:rPr lang="en-US" dirty="0" err="1"/>
              <a:t>Sabbi</a:t>
            </a:r>
            <a:r>
              <a:rPr lang="en-US" dirty="0"/>
              <a:t>, A. Saravanan, </a:t>
            </a:r>
            <a:br>
              <a:rPr lang="en-US" dirty="0"/>
            </a:br>
            <a:r>
              <a:rPr lang="en-US" dirty="0"/>
              <a:t>M. Solis, G. Vallone</a:t>
            </a:r>
            <a:endParaRPr dirty="0">
              <a:latin typeface="Avenir Next Condensed Demi Bold"/>
              <a:ea typeface="Avenir Next Condensed Demi Bold"/>
              <a:cs typeface="Avenir Next Condensed Demi Bold"/>
              <a:sym typeface="Avenir Next Condensed Demi Bold"/>
            </a:endParaRPr>
          </a:p>
          <a:p>
            <a:pPr marL="341313" indent="-341313" algn="ctr">
              <a:spcBef>
                <a:spcPts val="900"/>
              </a:spcBef>
              <a:defRPr sz="220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dirty="0"/>
              <a:t>Lawrence Berkeley National Laboratory</a:t>
            </a:r>
            <a:endParaRPr dirty="0">
              <a:latin typeface="Avenir Next Condensed Demi Bold"/>
              <a:ea typeface="Avenir Next Condensed Demi Bold"/>
              <a:cs typeface="Avenir Next Condensed Demi Bold"/>
              <a:sym typeface="Avenir Next Condensed Demi Bold"/>
            </a:endParaRPr>
          </a:p>
          <a:p>
            <a:pPr marL="341313" indent="-341313" algn="ctr">
              <a:spcBef>
                <a:spcPts val="900"/>
              </a:spcBef>
              <a:defRPr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venir Next Condensed Demi Bold"/>
              <a:ea typeface="Avenir Next Condensed Demi Bold"/>
              <a:cs typeface="Avenir Next Condensed Demi Bold"/>
              <a:sym typeface="Avenir Next Condensed Demi Bold"/>
            </a:endParaRPr>
          </a:p>
          <a:p>
            <a:pPr marL="341313" indent="-341313" algn="ctr">
              <a:spcBef>
                <a:spcPts val="900"/>
              </a:spcBef>
              <a:defRPr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March</a:t>
            </a:r>
            <a:r>
              <a:rPr dirty="0"/>
              <a:t> </a:t>
            </a:r>
            <a:r>
              <a:rPr lang="en-US" dirty="0"/>
              <a:t>20</a:t>
            </a:r>
            <a:r>
              <a:rPr dirty="0"/>
              <a:t>, 202</a:t>
            </a:r>
            <a:r>
              <a:rPr lang="en-US" dirty="0"/>
              <a:t>4</a:t>
            </a:r>
            <a:endParaRPr dirty="0">
              <a:latin typeface="Avenir Next Condensed Demi Bold"/>
              <a:ea typeface="Avenir Next Condensed Demi Bold"/>
              <a:cs typeface="Avenir Next Condensed Demi Bold"/>
              <a:sym typeface="Avenir Next Condensed Demi Bold"/>
            </a:endParaRPr>
          </a:p>
          <a:p>
            <a:pPr marL="341313" indent="-341313" algn="ctr">
              <a:spcBef>
                <a:spcPts val="900"/>
              </a:spcBef>
              <a:defRPr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LBNL, Berkeley, 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F819D6-5823-E042-5523-0F0562FA9DD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Coil manufacturing </a:t>
            </a:r>
            <a:r>
              <a:rPr lang="en-US" b="0" i="1" dirty="0"/>
              <a:t>- Preparation for impregnation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495353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E4A6877-CFDC-D5A8-9287-4728B8D1AF00}"/>
              </a:ext>
            </a:extLst>
          </p:cNvPr>
          <p:cNvSpPr txBox="1"/>
          <p:nvPr/>
        </p:nvSpPr>
        <p:spPr>
          <a:xfrm>
            <a:off x="9899524" y="3620091"/>
            <a:ext cx="2335816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rPr>
              <a:t>After the reaction, the top parts are removed, and the splicing process starts.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current plan is to splice two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cables to each Nb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Sn lead.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After the splice is completed, the transfer to the impregnation mold starts.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A002EA0-2F3F-D960-74B4-5E9C5D0CBD2C}"/>
              </a:ext>
            </a:extLst>
          </p:cNvPr>
          <p:cNvGrpSpPr/>
          <p:nvPr/>
        </p:nvGrpSpPr>
        <p:grpSpPr>
          <a:xfrm>
            <a:off x="1959480" y="1085335"/>
            <a:ext cx="2602908" cy="4607174"/>
            <a:chOff x="2274387" y="1085335"/>
            <a:chExt cx="2602908" cy="460717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C558439-046B-B968-75F5-D0046A1FAB8F}"/>
                </a:ext>
              </a:extLst>
            </p:cNvPr>
            <p:cNvGrpSpPr/>
            <p:nvPr/>
          </p:nvGrpSpPr>
          <p:grpSpPr>
            <a:xfrm>
              <a:off x="2274387" y="1085335"/>
              <a:ext cx="2598177" cy="1023551"/>
              <a:chOff x="2274387" y="1085335"/>
              <a:chExt cx="2598177" cy="102355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CAB7408-893E-6D03-EAFF-9958C65EE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74387" y="1120028"/>
                <a:ext cx="2598177" cy="98885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69818D-F3B5-58EC-71CD-CA06EFE6B90F}"/>
                  </a:ext>
                </a:extLst>
              </p:cNvPr>
              <p:cNvSpPr txBox="1"/>
              <p:nvPr/>
            </p:nvSpPr>
            <p:spPr>
              <a:xfrm>
                <a:off x="2274389" y="1085335"/>
                <a:ext cx="203200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Franklin Gothic Book"/>
                  </a:rPr>
                  <a:t>1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A3E8FA-B4F3-2898-F19B-F87486F50641}"/>
                </a:ext>
              </a:extLst>
            </p:cNvPr>
            <p:cNvGrpSpPr/>
            <p:nvPr/>
          </p:nvGrpSpPr>
          <p:grpSpPr>
            <a:xfrm>
              <a:off x="2274389" y="2156941"/>
              <a:ext cx="2598176" cy="1836896"/>
              <a:chOff x="2274389" y="2156941"/>
              <a:chExt cx="2598176" cy="183689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BFFB6D0-3C62-F86D-DA9D-8554142A9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74389" y="2186410"/>
                <a:ext cx="2598176" cy="180742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B7D8594-F8C3-8253-E4EB-21803B25322C}"/>
                  </a:ext>
                </a:extLst>
              </p:cNvPr>
              <p:cNvSpPr txBox="1"/>
              <p:nvPr/>
            </p:nvSpPr>
            <p:spPr>
              <a:xfrm>
                <a:off x="2274389" y="2156941"/>
                <a:ext cx="203200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Franklin Gothic Book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1DF8FE5-D143-4374-F2EF-2EADD75F7C11}"/>
                </a:ext>
              </a:extLst>
            </p:cNvPr>
            <p:cNvGrpSpPr/>
            <p:nvPr/>
          </p:nvGrpSpPr>
          <p:grpSpPr>
            <a:xfrm>
              <a:off x="2274387" y="4023306"/>
              <a:ext cx="2602908" cy="1669203"/>
              <a:chOff x="2274387" y="4023306"/>
              <a:chExt cx="2602908" cy="166920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5777EDF-55AB-E754-632B-E3AF4E248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74387" y="4071360"/>
                <a:ext cx="2602908" cy="162114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2B2FCF3-A746-5615-1DCE-E6914C16048C}"/>
                  </a:ext>
                </a:extLst>
              </p:cNvPr>
              <p:cNvSpPr txBox="1"/>
              <p:nvPr/>
            </p:nvSpPr>
            <p:spPr>
              <a:xfrm>
                <a:off x="2274389" y="4023306"/>
                <a:ext cx="203200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Franklin Gothic Book"/>
                  </a:rPr>
                  <a:t>3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A50783-9B9F-328A-316B-1163C8716FC8}"/>
              </a:ext>
            </a:extLst>
          </p:cNvPr>
          <p:cNvGrpSpPr/>
          <p:nvPr/>
        </p:nvGrpSpPr>
        <p:grpSpPr>
          <a:xfrm>
            <a:off x="4634547" y="1093476"/>
            <a:ext cx="2598177" cy="4924344"/>
            <a:chOff x="5142404" y="1093476"/>
            <a:chExt cx="2598177" cy="492434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7BC120F-4DE3-3F64-6FE9-0222BD796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2404" y="1120028"/>
              <a:ext cx="2598177" cy="13597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81E264-10FD-5B6C-CDE1-64162B7B3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2404" y="2545346"/>
              <a:ext cx="2598177" cy="18656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F794584-2365-56B9-C526-F52E1D0A4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2404" y="4476594"/>
              <a:ext cx="2598176" cy="15412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0DCA6A-3394-9636-30C1-7E96B2C14AA0}"/>
                </a:ext>
              </a:extLst>
            </p:cNvPr>
            <p:cNvSpPr txBox="1"/>
            <p:nvPr/>
          </p:nvSpPr>
          <p:spPr>
            <a:xfrm>
              <a:off x="5162761" y="1093476"/>
              <a:ext cx="20320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Franklin Gothic Book"/>
                </a:rPr>
                <a:t>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A455BC-1CAA-E21D-2AE7-BCD640349221}"/>
                </a:ext>
              </a:extLst>
            </p:cNvPr>
            <p:cNvSpPr txBox="1"/>
            <p:nvPr/>
          </p:nvSpPr>
          <p:spPr>
            <a:xfrm>
              <a:off x="5163507" y="2535850"/>
              <a:ext cx="20320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27D0347-F782-8C14-A680-52C5E38F9CEA}"/>
                </a:ext>
              </a:extLst>
            </p:cNvPr>
            <p:cNvSpPr txBox="1"/>
            <p:nvPr/>
          </p:nvSpPr>
          <p:spPr>
            <a:xfrm>
              <a:off x="5164253" y="4475401"/>
              <a:ext cx="20320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Franklin Gothic Book"/>
                </a:rPr>
                <a:t>6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5935266-49AE-169E-0254-F0D3AF03D0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345" y="1120028"/>
            <a:ext cx="2598176" cy="1384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8FD64A2-A3D6-9E96-37E7-51B9ACCA98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345" y="2553922"/>
            <a:ext cx="2598176" cy="17406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B05CD41-F396-5B56-C603-EF1B2BB2E54A}"/>
              </a:ext>
            </a:extLst>
          </p:cNvPr>
          <p:cNvSpPr txBox="1"/>
          <p:nvPr/>
        </p:nvSpPr>
        <p:spPr>
          <a:xfrm>
            <a:off x="7319600" y="1093476"/>
            <a:ext cx="203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Franklin Gothic Book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42FE20-6E00-07A5-5BE8-0D48B0EE8E4D}"/>
              </a:ext>
            </a:extLst>
          </p:cNvPr>
          <p:cNvSpPr txBox="1"/>
          <p:nvPr/>
        </p:nvSpPr>
        <p:spPr>
          <a:xfrm>
            <a:off x="7319600" y="2541183"/>
            <a:ext cx="203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rPr>
              <a:t>8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1106ED6-DA35-836F-9563-49E67E30DE0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343" y="4344208"/>
            <a:ext cx="2607638" cy="11822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0F71CBA-62E8-544C-9598-F4B5B0035E46}"/>
              </a:ext>
            </a:extLst>
          </p:cNvPr>
          <p:cNvSpPr txBox="1"/>
          <p:nvPr/>
        </p:nvSpPr>
        <p:spPr>
          <a:xfrm>
            <a:off x="7356172" y="4291929"/>
            <a:ext cx="203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Franklin Gothic Book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8F6FFD-27BC-13FF-2DDA-68EFD1B1E116}"/>
              </a:ext>
            </a:extLst>
          </p:cNvPr>
          <p:cNvSpPr txBox="1"/>
          <p:nvPr/>
        </p:nvSpPr>
        <p:spPr>
          <a:xfrm>
            <a:off x="1435903" y="1924800"/>
            <a:ext cx="43670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B46</a:t>
            </a:r>
            <a:endParaRPr lang="en-US" sz="105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45DB21-D1A8-A942-E92C-C09C5FD0F30F}"/>
              </a:ext>
            </a:extLst>
          </p:cNvPr>
          <p:cNvSpPr txBox="1"/>
          <p:nvPr/>
        </p:nvSpPr>
        <p:spPr>
          <a:xfrm>
            <a:off x="1435903" y="2513276"/>
            <a:ext cx="43670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B46</a:t>
            </a:r>
            <a:endParaRPr lang="en-US" sz="105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C7D75B4-EBBA-3D0A-AE83-F285097C226E}"/>
              </a:ext>
            </a:extLst>
          </p:cNvPr>
          <p:cNvSpPr txBox="1"/>
          <p:nvPr/>
        </p:nvSpPr>
        <p:spPr>
          <a:xfrm>
            <a:off x="1423349" y="3108884"/>
            <a:ext cx="43670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B46</a:t>
            </a:r>
            <a:endParaRPr lang="en-US" sz="105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321E3B-4127-3228-760F-29651E430AF2}"/>
              </a:ext>
            </a:extLst>
          </p:cNvPr>
          <p:cNvSpPr txBox="1"/>
          <p:nvPr/>
        </p:nvSpPr>
        <p:spPr>
          <a:xfrm>
            <a:off x="1345358" y="3674345"/>
            <a:ext cx="56140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B77A</a:t>
            </a:r>
            <a:endParaRPr lang="en-US" sz="105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5A5A01-0935-6613-FF59-B9CC9381F936}"/>
              </a:ext>
            </a:extLst>
          </p:cNvPr>
          <p:cNvSpPr txBox="1"/>
          <p:nvPr/>
        </p:nvSpPr>
        <p:spPr>
          <a:xfrm>
            <a:off x="1365192" y="4410989"/>
            <a:ext cx="56140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B77A</a:t>
            </a:r>
            <a:endParaRPr lang="en-US" sz="1050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A73F558-B5F5-BD45-7590-DE13F61B7BF7}"/>
              </a:ext>
            </a:extLst>
          </p:cNvPr>
          <p:cNvSpPr txBox="1">
            <a:spLocks/>
          </p:cNvSpPr>
          <p:nvPr/>
        </p:nvSpPr>
        <p:spPr>
          <a:xfrm>
            <a:off x="9999397" y="1311420"/>
            <a:ext cx="2163936" cy="12425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88719" marR="0" indent="-27431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45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031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3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5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7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1400" dirty="0"/>
              <a:t>Complete detail design step-by step of coil transfer from reaction to impregnation.</a:t>
            </a:r>
          </a:p>
          <a:p>
            <a:pPr hangingPunct="1"/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845E4-E92F-C34D-D705-5EBDD4C8631E}"/>
              </a:ext>
            </a:extLst>
          </p:cNvPr>
          <p:cNvSpPr txBox="1"/>
          <p:nvPr/>
        </p:nvSpPr>
        <p:spPr>
          <a:xfrm>
            <a:off x="9923668" y="1011319"/>
            <a:ext cx="214643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Progress since EOC #2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82437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Coil manufacturing </a:t>
            </a:r>
            <a:r>
              <a:rPr lang="en-US" b="0" i="1" dirty="0"/>
              <a:t>- Impregnation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894097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D01632C-25D6-6AE5-8692-AC3FA15BB8FF}"/>
              </a:ext>
            </a:extLst>
          </p:cNvPr>
          <p:cNvSpPr txBox="1"/>
          <p:nvPr/>
        </p:nvSpPr>
        <p:spPr>
          <a:xfrm>
            <a:off x="8290224" y="3720126"/>
            <a:ext cx="3396409" cy="2462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252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rPr>
              <a:t>The impregnation mold is fixed to the impregnation chamber. </a:t>
            </a:r>
          </a:p>
          <a:p>
            <a:pPr marL="457200" marR="0" indent="-252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magnet will be impregnated in an inclined position with CTD 101K.</a:t>
            </a:r>
          </a:p>
          <a:p>
            <a:pPr marL="457200" marR="0" indent="-252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New control, powering and heating system with 3 heating zones for maximum temperature uniformity during resin curing.</a:t>
            </a:r>
          </a:p>
          <a:p>
            <a:pPr marL="457200" marR="0" indent="-252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Commissioning of the impregnation system planned in the coming weeks.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6ABE99-46C6-7D23-C86D-AB00FDD34E07}"/>
              </a:ext>
            </a:extLst>
          </p:cNvPr>
          <p:cNvSpPr txBox="1"/>
          <p:nvPr/>
        </p:nvSpPr>
        <p:spPr>
          <a:xfrm>
            <a:off x="1435903" y="2024474"/>
            <a:ext cx="43670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B46</a:t>
            </a:r>
            <a:endParaRPr lang="en-US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D544A-5640-365E-2D3E-795389A2CA97}"/>
              </a:ext>
            </a:extLst>
          </p:cNvPr>
          <p:cNvSpPr txBox="1"/>
          <p:nvPr/>
        </p:nvSpPr>
        <p:spPr>
          <a:xfrm>
            <a:off x="1435903" y="2612950"/>
            <a:ext cx="43670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B46</a:t>
            </a:r>
            <a:endParaRPr lang="en-US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1FDA5B-260A-361D-5F37-45B727331E4B}"/>
              </a:ext>
            </a:extLst>
          </p:cNvPr>
          <p:cNvSpPr txBox="1"/>
          <p:nvPr/>
        </p:nvSpPr>
        <p:spPr>
          <a:xfrm>
            <a:off x="1423349" y="3208558"/>
            <a:ext cx="43670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B46</a:t>
            </a:r>
            <a:endParaRPr lang="en-US" sz="10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D91200-CD83-4833-9473-765A96621ACF}"/>
              </a:ext>
            </a:extLst>
          </p:cNvPr>
          <p:cNvSpPr txBox="1"/>
          <p:nvPr/>
        </p:nvSpPr>
        <p:spPr>
          <a:xfrm>
            <a:off x="1345358" y="3774019"/>
            <a:ext cx="56140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B77A</a:t>
            </a:r>
            <a:endParaRPr lang="en-US" sz="10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A83DBA-9BD0-EC82-057B-9B9682FA75E8}"/>
              </a:ext>
            </a:extLst>
          </p:cNvPr>
          <p:cNvSpPr txBox="1"/>
          <p:nvPr/>
        </p:nvSpPr>
        <p:spPr>
          <a:xfrm>
            <a:off x="1365192" y="4510663"/>
            <a:ext cx="56140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B77A</a:t>
            </a:r>
            <a:endParaRPr lang="en-US" sz="10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EAC4C2-222D-0C5D-0976-65DAF66ABD7D}"/>
              </a:ext>
            </a:extLst>
          </p:cNvPr>
          <p:cNvSpPr txBox="1"/>
          <p:nvPr/>
        </p:nvSpPr>
        <p:spPr>
          <a:xfrm>
            <a:off x="1343479" y="5012534"/>
            <a:ext cx="56140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B77A</a:t>
            </a:r>
            <a:endParaRPr lang="en-US" sz="105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953852-9095-E9A8-9E27-6849993A84BE}"/>
              </a:ext>
            </a:extLst>
          </p:cNvPr>
          <p:cNvCxnSpPr>
            <a:cxnSpLocks/>
          </p:cNvCxnSpPr>
          <p:nvPr/>
        </p:nvCxnSpPr>
        <p:spPr>
          <a:xfrm flipH="1">
            <a:off x="2322836" y="3429000"/>
            <a:ext cx="9363797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2" name="Picture 21" descr="A box with wires and wires&#10;&#10;Description automatically generated">
            <a:extLst>
              <a:ext uri="{FF2B5EF4-FFF2-40B4-BE49-F238E27FC236}">
                <a16:creationId xmlns:a16="http://schemas.microsoft.com/office/drawing/2014/main" id="{2CED7523-25C4-41A3-A14D-6411ECF671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280" y="3869865"/>
            <a:ext cx="2727527" cy="204564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26A789-A760-13D1-AEFB-2D9FA2D35953}"/>
              </a:ext>
            </a:extLst>
          </p:cNvPr>
          <p:cNvSpPr txBox="1"/>
          <p:nvPr/>
        </p:nvSpPr>
        <p:spPr>
          <a:xfrm>
            <a:off x="5674776" y="5934535"/>
            <a:ext cx="2336679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New control and power system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2EDDF5A-60DB-5940-0B1B-83128C6B9632}"/>
              </a:ext>
            </a:extLst>
          </p:cNvPr>
          <p:cNvSpPr txBox="1">
            <a:spLocks/>
          </p:cNvSpPr>
          <p:nvPr/>
        </p:nvSpPr>
        <p:spPr>
          <a:xfrm rot="19788893">
            <a:off x="4389307" y="2474008"/>
            <a:ext cx="2208580" cy="33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88719" marR="0" indent="-27431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45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031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3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5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7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en-US" sz="1200" dirty="0"/>
              <a:t>Impregnation mold for coil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9B9F15-9473-9291-16AE-6DD4A98115D1}"/>
              </a:ext>
            </a:extLst>
          </p:cNvPr>
          <p:cNvSpPr txBox="1"/>
          <p:nvPr/>
        </p:nvSpPr>
        <p:spPr>
          <a:xfrm>
            <a:off x="2093032" y="934320"/>
            <a:ext cx="630112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Impregnation mold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6B0784-316F-2F74-AD19-48274EB01191}"/>
              </a:ext>
            </a:extLst>
          </p:cNvPr>
          <p:cNvSpPr txBox="1"/>
          <p:nvPr/>
        </p:nvSpPr>
        <p:spPr>
          <a:xfrm>
            <a:off x="2163092" y="3466333"/>
            <a:ext cx="630112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Impregnation chamber commissioning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7EB131-B1EF-9ABE-CF40-86C8009D0614}"/>
              </a:ext>
            </a:extLst>
          </p:cNvPr>
          <p:cNvGrpSpPr/>
          <p:nvPr/>
        </p:nvGrpSpPr>
        <p:grpSpPr>
          <a:xfrm>
            <a:off x="2327337" y="1029623"/>
            <a:ext cx="4392453" cy="2218445"/>
            <a:chOff x="2327337" y="1279269"/>
            <a:chExt cx="4392453" cy="221844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8B880E8-9E25-9281-93F4-919C084D807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27337" y="1279269"/>
              <a:ext cx="4392453" cy="2218445"/>
              <a:chOff x="1940301" y="41209"/>
              <a:chExt cx="8747066" cy="441777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1A9595F-1A8D-2318-2B48-8BA7818913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8019" y="382624"/>
                <a:ext cx="5879348" cy="3984421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F3383FD-8897-DBEC-AC18-93C0E3DB3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40301" y="442259"/>
                <a:ext cx="5821637" cy="4016728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143FA6B-10C2-E1C3-E958-5904A9DBBB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6052" y="41209"/>
                <a:ext cx="5487754" cy="3461073"/>
              </a:xfrm>
              <a:prstGeom prst="rect">
                <a:avLst/>
              </a:prstGeom>
            </p:spPr>
          </p:pic>
        </p:grpSp>
        <p:sp>
          <p:nvSpPr>
            <p:cNvPr id="31" name="Text Placeholder 2">
              <a:extLst>
                <a:ext uri="{FF2B5EF4-FFF2-40B4-BE49-F238E27FC236}">
                  <a16:creationId xmlns:a16="http://schemas.microsoft.com/office/drawing/2014/main" id="{7704B402-121C-252C-59F5-95FA088F10EE}"/>
                </a:ext>
              </a:extLst>
            </p:cNvPr>
            <p:cNvSpPr txBox="1">
              <a:spLocks/>
            </p:cNvSpPr>
            <p:nvPr/>
          </p:nvSpPr>
          <p:spPr>
            <a:xfrm rot="19788893">
              <a:off x="2369281" y="1828374"/>
              <a:ext cx="2208580" cy="3326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rIns="45719">
              <a:noAutofit/>
            </a:bodyPr>
            <a:lstStyle>
              <a:lvl1pPr marL="342900" marR="0" indent="-34290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800100" marR="0" indent="-34290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o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188719" marR="0" indent="-274319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16459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–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1031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»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5603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0175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4747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9319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 algn="ctr" hangingPunct="1">
                <a:buNone/>
              </a:pPr>
              <a:r>
                <a:rPr lang="en-US" sz="1200" dirty="0"/>
                <a:t>Adaptive filler pieces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D6EB7E8-99ED-5812-701A-1D29B489AF13}"/>
              </a:ext>
            </a:extLst>
          </p:cNvPr>
          <p:cNvSpPr txBox="1"/>
          <p:nvPr/>
        </p:nvSpPr>
        <p:spPr>
          <a:xfrm>
            <a:off x="6386010" y="921851"/>
            <a:ext cx="2875112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324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main filler pieces (i.e. the boat) are placed. The division of the fillers allows for the accommodation of small variations in the size of the coils after the reaction. </a:t>
            </a:r>
          </a:p>
          <a:p>
            <a:pPr marL="457200" marR="0" indent="-324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With the lateral plates, end plates, and top mold plates, a close cavity ready for impregnation is created.</a:t>
            </a:r>
          </a:p>
          <a:p>
            <a:pPr marL="457200" indent="-32400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impregnation system is designed to accommodate slight variations in the size of the coils after the reaction.</a:t>
            </a:r>
          </a:p>
          <a:p>
            <a:pPr marL="457200" marR="0" indent="-324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79C799F8-1FD0-5B18-AE7B-484E2BB56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337" y="3861303"/>
            <a:ext cx="2906476" cy="21798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9C77CEE-3BBA-AAB2-C935-584B56CE1D16}"/>
              </a:ext>
            </a:extLst>
          </p:cNvPr>
          <p:cNvSpPr txBox="1">
            <a:spLocks/>
          </p:cNvSpPr>
          <p:nvPr/>
        </p:nvSpPr>
        <p:spPr>
          <a:xfrm>
            <a:off x="9514879" y="1311421"/>
            <a:ext cx="2239665" cy="19908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fontScale="85000" lnSpcReduction="20000"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88719" marR="0" indent="-27431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45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031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3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5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7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1200" dirty="0"/>
              <a:t>Design of the impregnation mold.</a:t>
            </a:r>
          </a:p>
          <a:p>
            <a:pPr hangingPunct="1"/>
            <a:r>
              <a:rPr lang="en-US" sz="1200" dirty="0"/>
              <a:t>Design and construction of the powering system of a 3-zone heating of the coil during impregnation.</a:t>
            </a:r>
          </a:p>
          <a:p>
            <a:pPr hangingPunct="1"/>
            <a:r>
              <a:rPr lang="en-US" sz="1200" dirty="0"/>
              <a:t>Control system for the impregnation system.</a:t>
            </a:r>
          </a:p>
          <a:p>
            <a:pPr hangingPunct="1"/>
            <a:r>
              <a:rPr lang="en-US" sz="1200" dirty="0"/>
              <a:t>Offline testing of the control system.</a:t>
            </a:r>
          </a:p>
          <a:p>
            <a:pPr hangingPunct="1"/>
            <a:r>
              <a:rPr lang="en-US" sz="1200" dirty="0"/>
              <a:t>Electrical rewiring of the impregnation chamber completed.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40D499-F0B8-52D6-8C2A-E1BAC7B751D0}"/>
              </a:ext>
            </a:extLst>
          </p:cNvPr>
          <p:cNvSpPr txBox="1"/>
          <p:nvPr/>
        </p:nvSpPr>
        <p:spPr>
          <a:xfrm>
            <a:off x="9514879" y="1011319"/>
            <a:ext cx="214643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Progress since EOC #2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72392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Outline</a:t>
            </a:r>
          </a:p>
        </p:txBody>
      </p:sp>
      <p:sp>
        <p:nvSpPr>
          <p:cNvPr id="39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33400" y="1271465"/>
            <a:ext cx="687558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Coil manufacturing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/>
              <a:t>Magnet assembly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23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Magnet assembly </a:t>
            </a:r>
            <a:r>
              <a:rPr lang="en-US" b="0" i="1" dirty="0"/>
              <a:t>– Assembly space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A274CD51-747F-F509-0E54-29E08C3702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431043"/>
              </p:ext>
            </p:extLst>
          </p:nvPr>
        </p:nvGraphicFramePr>
        <p:xfrm>
          <a:off x="45705" y="-287779"/>
          <a:ext cx="1763058" cy="409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52E60B17-26F1-226A-DF3C-22AC275231EC}"/>
              </a:ext>
            </a:extLst>
          </p:cNvPr>
          <p:cNvSpPr txBox="1"/>
          <p:nvPr/>
        </p:nvSpPr>
        <p:spPr>
          <a:xfrm>
            <a:off x="1420158" y="2034595"/>
            <a:ext cx="56140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B88</a:t>
            </a:r>
            <a:endParaRPr lang="en-US" sz="105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D6C622D-B2D0-1C16-E3EF-FF9D8E37D2F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0F0FF"/>
              </a:clrFrom>
              <a:clrTo>
                <a:srgbClr val="F0F0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4380" y="1693024"/>
            <a:ext cx="2177671" cy="455331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6225A2D-5430-5F78-0083-BDCB1329B502}"/>
              </a:ext>
            </a:extLst>
          </p:cNvPr>
          <p:cNvSpPr txBox="1"/>
          <p:nvPr/>
        </p:nvSpPr>
        <p:spPr>
          <a:xfrm>
            <a:off x="1899097" y="1037595"/>
            <a:ext cx="256823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Total weight of approximately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tons</a:t>
            </a:r>
            <a:endParaRPr lang="en-US" b="1" dirty="0"/>
          </a:p>
        </p:txBody>
      </p:sp>
      <p:pic>
        <p:nvPicPr>
          <p:cNvPr id="30" name="Picture 29" descr="A staircase in a warehouse&#10;&#10;Description automatically generated">
            <a:extLst>
              <a:ext uri="{FF2B5EF4-FFF2-40B4-BE49-F238E27FC236}">
                <a16:creationId xmlns:a16="http://schemas.microsoft.com/office/drawing/2014/main" id="{5664D852-BD48-C2EC-FA61-151E9FDC5B2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621" y="1693024"/>
            <a:ext cx="3255113" cy="4340150"/>
          </a:xfrm>
          <a:prstGeom prst="rect">
            <a:avLst/>
          </a:prstGeom>
        </p:spPr>
      </p:pic>
      <p:pic>
        <p:nvPicPr>
          <p:cNvPr id="33" name="Picture 32" descr="A large orange crane in a building&#10;&#10;Description automatically generated">
            <a:extLst>
              <a:ext uri="{FF2B5EF4-FFF2-40B4-BE49-F238E27FC236}">
                <a16:creationId xmlns:a16="http://schemas.microsoft.com/office/drawing/2014/main" id="{01F94F63-E3A4-FBDA-9620-077B0DB91D8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539" y="1693024"/>
            <a:ext cx="3255113" cy="434015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3E35E95-8FC9-CD02-222A-669F28806F1F}"/>
              </a:ext>
            </a:extLst>
          </p:cNvPr>
          <p:cNvSpPr txBox="1"/>
          <p:nvPr/>
        </p:nvSpPr>
        <p:spPr>
          <a:xfrm>
            <a:off x="4888840" y="1009363"/>
            <a:ext cx="677681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Designated space for assembly in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B88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with available crane with sufficient capacity.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5494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Magnet assembly </a:t>
            </a:r>
            <a:r>
              <a:rPr lang="en-US" b="0" i="1" dirty="0"/>
              <a:t>– Half-shell yoke assembly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953852-9095-E9A8-9E27-6849993A84BE}"/>
              </a:ext>
            </a:extLst>
          </p:cNvPr>
          <p:cNvCxnSpPr>
            <a:cxnSpLocks/>
          </p:cNvCxnSpPr>
          <p:nvPr/>
        </p:nvCxnSpPr>
        <p:spPr>
          <a:xfrm flipH="1">
            <a:off x="2322836" y="3629093"/>
            <a:ext cx="4372652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09B9F15-9473-9291-16AE-6DD4A98115D1}"/>
              </a:ext>
            </a:extLst>
          </p:cNvPr>
          <p:cNvSpPr txBox="1"/>
          <p:nvPr/>
        </p:nvSpPr>
        <p:spPr>
          <a:xfrm>
            <a:off x="2093032" y="934320"/>
            <a:ext cx="630112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Manipulation of the shell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6EB7E8-99ED-5812-701A-1D29B489AF13}"/>
              </a:ext>
            </a:extLst>
          </p:cNvPr>
          <p:cNvSpPr txBox="1"/>
          <p:nvPr/>
        </p:nvSpPr>
        <p:spPr>
          <a:xfrm>
            <a:off x="6990177" y="1256992"/>
            <a:ext cx="4944693" cy="2462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shell is designed as a pure cylinder with no features for 3D manipulation.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exo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-structure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is placed around the shell to enable manipulation.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Assembly is picked up via hoist rings and moved to vertical position.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half-shell is lowered around the yoke while it is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 collapsed position (closed yokes’ gap).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yoke is opened with the help of a hydraulic cylinder and bladders.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A274CD51-747F-F509-0E54-29E08C3702B9}"/>
              </a:ext>
            </a:extLst>
          </p:cNvPr>
          <p:cNvGraphicFramePr/>
          <p:nvPr/>
        </p:nvGraphicFramePr>
        <p:xfrm>
          <a:off x="45705" y="-287779"/>
          <a:ext cx="1763058" cy="409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4E91A03A-4FEC-3533-2B93-30DD6D3E8D46}"/>
              </a:ext>
            </a:extLst>
          </p:cNvPr>
          <p:cNvGrpSpPr>
            <a:grpSpLocks noChangeAspect="1"/>
          </p:cNvGrpSpPr>
          <p:nvPr/>
        </p:nvGrpSpPr>
        <p:grpSpPr>
          <a:xfrm>
            <a:off x="2322836" y="1303644"/>
            <a:ext cx="4191913" cy="2161662"/>
            <a:chOff x="2954910" y="2012739"/>
            <a:chExt cx="5492857" cy="2832526"/>
          </a:xfrm>
        </p:grpSpPr>
        <p:pic>
          <p:nvPicPr>
            <p:cNvPr id="2" name="Google Shape;181;g2b6c970e2d7_0_63">
              <a:extLst>
                <a:ext uri="{FF2B5EF4-FFF2-40B4-BE49-F238E27FC236}">
                  <a16:creationId xmlns:a16="http://schemas.microsoft.com/office/drawing/2014/main" id="{8AD17EF9-27E4-356E-2B86-D3E2A078E4C1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954910" y="2012740"/>
              <a:ext cx="2734674" cy="283252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</p:pic>
        <p:pic>
          <p:nvPicPr>
            <p:cNvPr id="3" name="Google Shape;193;g2b6c970e2d7_0_63">
              <a:extLst>
                <a:ext uri="{FF2B5EF4-FFF2-40B4-BE49-F238E27FC236}">
                  <a16:creationId xmlns:a16="http://schemas.microsoft.com/office/drawing/2014/main" id="{5A8A64B3-9833-748C-2340-F3C6B95AA83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784342" y="2012739"/>
              <a:ext cx="2663425" cy="283252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</p:pic>
      </p:grpSp>
      <p:pic>
        <p:nvPicPr>
          <p:cNvPr id="6" name="Google Shape;203;g2b6c970e2d7_0_20">
            <a:extLst>
              <a:ext uri="{FF2B5EF4-FFF2-40B4-BE49-F238E27FC236}">
                <a16:creationId xmlns:a16="http://schemas.microsoft.com/office/drawing/2014/main" id="{B4981C66-D420-9C3A-FA0A-A64C212E824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41216" y="3771095"/>
            <a:ext cx="1236635" cy="238244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8" name="Google Shape;202;g2b6c970e2d7_0_20">
            <a:extLst>
              <a:ext uri="{FF2B5EF4-FFF2-40B4-BE49-F238E27FC236}">
                <a16:creationId xmlns:a16="http://schemas.microsoft.com/office/drawing/2014/main" id="{ED78FBB1-106E-593F-D2EE-64222D51D3F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40876" y="3771095"/>
            <a:ext cx="2109051" cy="238244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BBC7B1-734E-31AE-58E3-187348F9981D}"/>
              </a:ext>
            </a:extLst>
          </p:cNvPr>
          <p:cNvSpPr txBox="1"/>
          <p:nvPr/>
        </p:nvSpPr>
        <p:spPr>
          <a:xfrm rot="16200000">
            <a:off x="1490341" y="4679923"/>
            <a:ext cx="133241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</a:p>
        </p:txBody>
      </p:sp>
      <p:pic>
        <p:nvPicPr>
          <p:cNvPr id="9" name="Google Shape;236;g2b6c970e2d7_0_246">
            <a:extLst>
              <a:ext uri="{FF2B5EF4-FFF2-40B4-BE49-F238E27FC236}">
                <a16:creationId xmlns:a16="http://schemas.microsoft.com/office/drawing/2014/main" id="{F4D0F71A-ADA9-9957-E145-4232F8C9FBA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12952" y="3761894"/>
            <a:ext cx="2664265" cy="23916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10" name="Google Shape;220;g2b6c970e2d7_0_36">
            <a:extLst>
              <a:ext uri="{FF2B5EF4-FFF2-40B4-BE49-F238E27FC236}">
                <a16:creationId xmlns:a16="http://schemas.microsoft.com/office/drawing/2014/main" id="{1C030B71-9CA6-0D46-7E56-BDCDC0A447E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713090" y="3753563"/>
            <a:ext cx="3411196" cy="2399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6964AC-E122-75F2-CA19-B73C03F91ACD}"/>
              </a:ext>
            </a:extLst>
          </p:cNvPr>
          <p:cNvSpPr txBox="1"/>
          <p:nvPr/>
        </p:nvSpPr>
        <p:spPr>
          <a:xfrm>
            <a:off x="8578520" y="5891932"/>
            <a:ext cx="2619630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Vertical alignment of yoke and shell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B50D7F-0E70-FD78-F369-467E6A0159EE}"/>
              </a:ext>
            </a:extLst>
          </p:cNvPr>
          <p:cNvCxnSpPr>
            <a:cxnSpLocks/>
          </p:cNvCxnSpPr>
          <p:nvPr/>
        </p:nvCxnSpPr>
        <p:spPr>
          <a:xfrm flipV="1">
            <a:off x="7821799" y="3746186"/>
            <a:ext cx="891291" cy="1298181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0AFAC1-740D-14DB-8ADA-C8B80E74F97F}"/>
              </a:ext>
            </a:extLst>
          </p:cNvPr>
          <p:cNvCxnSpPr>
            <a:cxnSpLocks/>
          </p:cNvCxnSpPr>
          <p:nvPr/>
        </p:nvCxnSpPr>
        <p:spPr>
          <a:xfrm flipH="1" flipV="1">
            <a:off x="7652384" y="5577407"/>
            <a:ext cx="1060706" cy="56042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CE66938-B859-D532-EAF1-B249A5FABCC5}"/>
              </a:ext>
            </a:extLst>
          </p:cNvPr>
          <p:cNvSpPr txBox="1"/>
          <p:nvPr/>
        </p:nvSpPr>
        <p:spPr>
          <a:xfrm>
            <a:off x="2331213" y="3707925"/>
            <a:ext cx="203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3E4DD9-ECED-013E-CCAC-DC6851A29802}"/>
              </a:ext>
            </a:extLst>
          </p:cNvPr>
          <p:cNvSpPr txBox="1"/>
          <p:nvPr/>
        </p:nvSpPr>
        <p:spPr>
          <a:xfrm>
            <a:off x="3640876" y="3707925"/>
            <a:ext cx="203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Franklin Gothic Book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2A2A5E-D5E8-6B9C-71C7-BA60F860564A}"/>
              </a:ext>
            </a:extLst>
          </p:cNvPr>
          <p:cNvSpPr txBox="1"/>
          <p:nvPr/>
        </p:nvSpPr>
        <p:spPr>
          <a:xfrm>
            <a:off x="5816514" y="3707925"/>
            <a:ext cx="203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E60B17-26F1-226A-DF3C-22AC275231EC}"/>
              </a:ext>
            </a:extLst>
          </p:cNvPr>
          <p:cNvSpPr txBox="1"/>
          <p:nvPr/>
        </p:nvSpPr>
        <p:spPr>
          <a:xfrm>
            <a:off x="1420158" y="2034595"/>
            <a:ext cx="56140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B88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36751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/>
            </a:lvl1pPr>
          </a:lstStyle>
          <a:p>
            <a:r>
              <a:rPr lang="en-US" dirty="0"/>
              <a:t>Magnet assembly </a:t>
            </a:r>
            <a:r>
              <a:rPr lang="en-US" b="0" i="1" dirty="0"/>
              <a:t>– Alignment of two half-shell yoke assemblies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953852-9095-E9A8-9E27-6849993A84BE}"/>
              </a:ext>
            </a:extLst>
          </p:cNvPr>
          <p:cNvCxnSpPr>
            <a:cxnSpLocks/>
          </p:cNvCxnSpPr>
          <p:nvPr/>
        </p:nvCxnSpPr>
        <p:spPr>
          <a:xfrm flipH="1">
            <a:off x="2387841" y="3703800"/>
            <a:ext cx="9363797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09B9F15-9473-9291-16AE-6DD4A98115D1}"/>
              </a:ext>
            </a:extLst>
          </p:cNvPr>
          <p:cNvSpPr txBox="1"/>
          <p:nvPr/>
        </p:nvSpPr>
        <p:spPr>
          <a:xfrm>
            <a:off x="2323438" y="3776233"/>
            <a:ext cx="630112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Control of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degrees of freedom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of the half structures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6EB7E8-99ED-5812-701A-1D29B489AF13}"/>
              </a:ext>
            </a:extLst>
          </p:cNvPr>
          <p:cNvSpPr txBox="1"/>
          <p:nvPr/>
        </p:nvSpPr>
        <p:spPr>
          <a:xfrm>
            <a:off x="9334681" y="1483898"/>
            <a:ext cx="2634181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two half assemblies are aligned using a laser tracker.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two parts are joined together through full length yoke rods and keys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A274CD51-747F-F509-0E54-29E08C3702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4166049"/>
              </p:ext>
            </p:extLst>
          </p:nvPr>
        </p:nvGraphicFramePr>
        <p:xfrm>
          <a:off x="45705" y="175922"/>
          <a:ext cx="1763058" cy="409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EDF155E-22B4-F1C0-35BA-5E43B3B55434}"/>
              </a:ext>
            </a:extLst>
          </p:cNvPr>
          <p:cNvSpPr txBox="1"/>
          <p:nvPr/>
        </p:nvSpPr>
        <p:spPr>
          <a:xfrm>
            <a:off x="1450494" y="2094404"/>
            <a:ext cx="56140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B88</a:t>
            </a:r>
            <a:endParaRPr lang="en-US" sz="10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075013-9048-9B20-3545-E91EA023E34E}"/>
              </a:ext>
            </a:extLst>
          </p:cNvPr>
          <p:cNvSpPr txBox="1"/>
          <p:nvPr/>
        </p:nvSpPr>
        <p:spPr>
          <a:xfrm>
            <a:off x="1450493" y="2926687"/>
            <a:ext cx="56140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B88</a:t>
            </a:r>
            <a:endParaRPr lang="en-US" sz="1050" dirty="0"/>
          </a:p>
        </p:txBody>
      </p:sp>
      <p:pic>
        <p:nvPicPr>
          <p:cNvPr id="16" name="Google Shape;256;g2b6c970e2d7_0_91">
            <a:extLst>
              <a:ext uri="{FF2B5EF4-FFF2-40B4-BE49-F238E27FC236}">
                <a16:creationId xmlns:a16="http://schemas.microsoft.com/office/drawing/2014/main" id="{2A8E59A9-72A1-19EF-FE96-B392326A5BF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87841" y="953713"/>
            <a:ext cx="3534034" cy="267765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17" name="Google Shape;313;g2b6c970e2d7_0_142">
            <a:extLst>
              <a:ext uri="{FF2B5EF4-FFF2-40B4-BE49-F238E27FC236}">
                <a16:creationId xmlns:a16="http://schemas.microsoft.com/office/drawing/2014/main" id="{221F2B24-03EB-6E7C-B3CE-C9B34D5B3DF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8442" y="953713"/>
            <a:ext cx="3176564" cy="267537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0A852B-5AC8-1F6A-934B-6D0D34D5C68D}"/>
              </a:ext>
            </a:extLst>
          </p:cNvPr>
          <p:cNvSpPr txBox="1"/>
          <p:nvPr/>
        </p:nvSpPr>
        <p:spPr>
          <a:xfrm>
            <a:off x="2323438" y="887926"/>
            <a:ext cx="630112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Assembly </a:t>
            </a:r>
          </a:p>
        </p:txBody>
      </p: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EEA10C94-AA55-38B4-4952-E48B6692D8F8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2664470" y="3859209"/>
            <a:ext cx="2016486" cy="2597352"/>
            <a:chOff x="4739672" y="1449137"/>
            <a:chExt cx="3074182" cy="3959726"/>
          </a:xfrm>
        </p:grpSpPr>
        <p:pic>
          <p:nvPicPr>
            <p:cNvPr id="54" name="Google Shape;271;g2b6c970e2d7_0_107">
              <a:extLst>
                <a:ext uri="{FF2B5EF4-FFF2-40B4-BE49-F238E27FC236}">
                  <a16:creationId xmlns:a16="http://schemas.microsoft.com/office/drawing/2014/main" id="{31167F4B-7343-7CA9-5CB2-ADA0EB68E327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088603" y="1449137"/>
              <a:ext cx="2555951" cy="395972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</p:pic>
        <p:sp>
          <p:nvSpPr>
            <p:cNvPr id="55" name="Google Shape;273;g2b6c970e2d7_0_107">
              <a:extLst>
                <a:ext uri="{FF2B5EF4-FFF2-40B4-BE49-F238E27FC236}">
                  <a16:creationId xmlns:a16="http://schemas.microsoft.com/office/drawing/2014/main" id="{8A73ADF5-1CF0-5E85-1CF7-13E8DE7B6712}"/>
                </a:ext>
              </a:extLst>
            </p:cNvPr>
            <p:cNvSpPr/>
            <p:nvPr/>
          </p:nvSpPr>
          <p:spPr>
            <a:xfrm rot="5400000">
              <a:off x="7535419" y="2734011"/>
              <a:ext cx="207900" cy="34897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B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74;g2b6c970e2d7_0_107">
              <a:extLst>
                <a:ext uri="{FF2B5EF4-FFF2-40B4-BE49-F238E27FC236}">
                  <a16:creationId xmlns:a16="http://schemas.microsoft.com/office/drawing/2014/main" id="{46990B34-E4AA-2A3C-0E8B-E3C121B924A9}"/>
                </a:ext>
              </a:extLst>
            </p:cNvPr>
            <p:cNvSpPr/>
            <p:nvPr/>
          </p:nvSpPr>
          <p:spPr>
            <a:xfrm rot="5400000">
              <a:off x="7546665" y="3797454"/>
              <a:ext cx="185400" cy="34897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B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75;g2b6c970e2d7_0_107">
              <a:extLst>
                <a:ext uri="{FF2B5EF4-FFF2-40B4-BE49-F238E27FC236}">
                  <a16:creationId xmlns:a16="http://schemas.microsoft.com/office/drawing/2014/main" id="{9FE8E33C-6778-FDD6-35FC-ACC76DFCF241}"/>
                </a:ext>
              </a:extLst>
            </p:cNvPr>
            <p:cNvSpPr/>
            <p:nvPr/>
          </p:nvSpPr>
          <p:spPr>
            <a:xfrm rot="5400000">
              <a:off x="7232869" y="1670561"/>
              <a:ext cx="207900" cy="34897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B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276;g2b6c970e2d7_0_107">
              <a:extLst>
                <a:ext uri="{FF2B5EF4-FFF2-40B4-BE49-F238E27FC236}">
                  <a16:creationId xmlns:a16="http://schemas.microsoft.com/office/drawing/2014/main" id="{2C285783-8C7A-585C-25F6-2D116445C2EA}"/>
                </a:ext>
              </a:extLst>
            </p:cNvPr>
            <p:cNvSpPr/>
            <p:nvPr/>
          </p:nvSpPr>
          <p:spPr>
            <a:xfrm rot="5400000">
              <a:off x="7232871" y="4860911"/>
              <a:ext cx="207900" cy="34897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B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77;g2b6c970e2d7_0_107">
              <a:extLst>
                <a:ext uri="{FF2B5EF4-FFF2-40B4-BE49-F238E27FC236}">
                  <a16:creationId xmlns:a16="http://schemas.microsoft.com/office/drawing/2014/main" id="{A974DBF3-FC38-F1AB-87F3-41833DF54248}"/>
                </a:ext>
              </a:extLst>
            </p:cNvPr>
            <p:cNvSpPr/>
            <p:nvPr/>
          </p:nvSpPr>
          <p:spPr>
            <a:xfrm rot="16200000">
              <a:off x="4827365" y="3769090"/>
              <a:ext cx="207900" cy="38328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B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78;g2b6c970e2d7_0_107">
              <a:extLst>
                <a:ext uri="{FF2B5EF4-FFF2-40B4-BE49-F238E27FC236}">
                  <a16:creationId xmlns:a16="http://schemas.microsoft.com/office/drawing/2014/main" id="{5DA795D8-A837-F4DA-4AE8-A9E78F4A0D6F}"/>
                </a:ext>
              </a:extLst>
            </p:cNvPr>
            <p:cNvSpPr/>
            <p:nvPr/>
          </p:nvSpPr>
          <p:spPr>
            <a:xfrm rot="16200000">
              <a:off x="4838620" y="2705648"/>
              <a:ext cx="185400" cy="38328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B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279;g2b6c970e2d7_0_107">
              <a:extLst>
                <a:ext uri="{FF2B5EF4-FFF2-40B4-BE49-F238E27FC236}">
                  <a16:creationId xmlns:a16="http://schemas.microsoft.com/office/drawing/2014/main" id="{8A9C4446-2C70-EF94-D7B4-AE30B92F9919}"/>
                </a:ext>
              </a:extLst>
            </p:cNvPr>
            <p:cNvSpPr/>
            <p:nvPr/>
          </p:nvSpPr>
          <p:spPr>
            <a:xfrm rot="16200000">
              <a:off x="5129915" y="4832540"/>
              <a:ext cx="207900" cy="38328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B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280;g2b6c970e2d7_0_107">
              <a:extLst>
                <a:ext uri="{FF2B5EF4-FFF2-40B4-BE49-F238E27FC236}">
                  <a16:creationId xmlns:a16="http://schemas.microsoft.com/office/drawing/2014/main" id="{9FC746FC-8981-4A2A-ACC9-B9C7DDB44EDC}"/>
                </a:ext>
              </a:extLst>
            </p:cNvPr>
            <p:cNvSpPr/>
            <p:nvPr/>
          </p:nvSpPr>
          <p:spPr>
            <a:xfrm rot="16200000">
              <a:off x="5129914" y="1642190"/>
              <a:ext cx="207900" cy="38328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B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287;g2b6c970e2d7_0_107">
              <a:extLst>
                <a:ext uri="{FF2B5EF4-FFF2-40B4-BE49-F238E27FC236}">
                  <a16:creationId xmlns:a16="http://schemas.microsoft.com/office/drawing/2014/main" id="{02706C08-30EA-7157-9827-874E2C61460C}"/>
                </a:ext>
              </a:extLst>
            </p:cNvPr>
            <p:cNvSpPr/>
            <p:nvPr/>
          </p:nvSpPr>
          <p:spPr>
            <a:xfrm>
              <a:off x="6438178" y="1649188"/>
              <a:ext cx="724200" cy="369300"/>
            </a:xfrm>
            <a:prstGeom prst="ellipse">
              <a:avLst/>
            </a:prstGeom>
            <a:noFill/>
            <a:ln w="9525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288;g2b6c970e2d7_0_107">
              <a:extLst>
                <a:ext uri="{FF2B5EF4-FFF2-40B4-BE49-F238E27FC236}">
                  <a16:creationId xmlns:a16="http://schemas.microsoft.com/office/drawing/2014/main" id="{8ED6DA8E-AF89-FBD4-406B-62969A7B5F58}"/>
                </a:ext>
              </a:extLst>
            </p:cNvPr>
            <p:cNvSpPr/>
            <p:nvPr/>
          </p:nvSpPr>
          <p:spPr>
            <a:xfrm>
              <a:off x="6740678" y="2729463"/>
              <a:ext cx="724200" cy="369300"/>
            </a:xfrm>
            <a:prstGeom prst="ellipse">
              <a:avLst/>
            </a:prstGeom>
            <a:noFill/>
            <a:ln w="9525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289;g2b6c970e2d7_0_107">
              <a:extLst>
                <a:ext uri="{FF2B5EF4-FFF2-40B4-BE49-F238E27FC236}">
                  <a16:creationId xmlns:a16="http://schemas.microsoft.com/office/drawing/2014/main" id="{9960366B-D796-CD09-9766-9639964F748D}"/>
                </a:ext>
              </a:extLst>
            </p:cNvPr>
            <p:cNvSpPr/>
            <p:nvPr/>
          </p:nvSpPr>
          <p:spPr>
            <a:xfrm>
              <a:off x="6740678" y="3787288"/>
              <a:ext cx="724200" cy="369300"/>
            </a:xfrm>
            <a:prstGeom prst="ellipse">
              <a:avLst/>
            </a:prstGeom>
            <a:noFill/>
            <a:ln w="9525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290;g2b6c970e2d7_0_107">
              <a:extLst>
                <a:ext uri="{FF2B5EF4-FFF2-40B4-BE49-F238E27FC236}">
                  <a16:creationId xmlns:a16="http://schemas.microsoft.com/office/drawing/2014/main" id="{8C20FEF1-4D4F-AD27-BA2A-EA89128F0105}"/>
                </a:ext>
              </a:extLst>
            </p:cNvPr>
            <p:cNvSpPr/>
            <p:nvPr/>
          </p:nvSpPr>
          <p:spPr>
            <a:xfrm>
              <a:off x="6438178" y="4845113"/>
              <a:ext cx="724200" cy="369300"/>
            </a:xfrm>
            <a:prstGeom prst="ellipse">
              <a:avLst/>
            </a:prstGeom>
            <a:noFill/>
            <a:ln w="9525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291;g2b6c970e2d7_0_107">
              <a:extLst>
                <a:ext uri="{FF2B5EF4-FFF2-40B4-BE49-F238E27FC236}">
                  <a16:creationId xmlns:a16="http://schemas.microsoft.com/office/drawing/2014/main" id="{F9F4562A-E546-2A73-06E5-2CA8B222DF3C}"/>
                </a:ext>
              </a:extLst>
            </p:cNvPr>
            <p:cNvSpPr/>
            <p:nvPr/>
          </p:nvSpPr>
          <p:spPr>
            <a:xfrm>
              <a:off x="5425503" y="1649188"/>
              <a:ext cx="724200" cy="369300"/>
            </a:xfrm>
            <a:prstGeom prst="ellipse">
              <a:avLst/>
            </a:prstGeom>
            <a:noFill/>
            <a:ln w="9525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292;g2b6c970e2d7_0_107">
              <a:extLst>
                <a:ext uri="{FF2B5EF4-FFF2-40B4-BE49-F238E27FC236}">
                  <a16:creationId xmlns:a16="http://schemas.microsoft.com/office/drawing/2014/main" id="{C2E5CC1D-F52E-C088-E78A-E0400E805DBC}"/>
                </a:ext>
              </a:extLst>
            </p:cNvPr>
            <p:cNvSpPr/>
            <p:nvPr/>
          </p:nvSpPr>
          <p:spPr>
            <a:xfrm>
              <a:off x="5122953" y="2712638"/>
              <a:ext cx="724200" cy="369300"/>
            </a:xfrm>
            <a:prstGeom prst="ellipse">
              <a:avLst/>
            </a:prstGeom>
            <a:noFill/>
            <a:ln w="9525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293;g2b6c970e2d7_0_107">
              <a:extLst>
                <a:ext uri="{FF2B5EF4-FFF2-40B4-BE49-F238E27FC236}">
                  <a16:creationId xmlns:a16="http://schemas.microsoft.com/office/drawing/2014/main" id="{68AB4E0F-F884-13D4-8194-167B20746DFA}"/>
                </a:ext>
              </a:extLst>
            </p:cNvPr>
            <p:cNvSpPr/>
            <p:nvPr/>
          </p:nvSpPr>
          <p:spPr>
            <a:xfrm>
              <a:off x="5122953" y="3776088"/>
              <a:ext cx="724200" cy="369300"/>
            </a:xfrm>
            <a:prstGeom prst="ellipse">
              <a:avLst/>
            </a:prstGeom>
            <a:noFill/>
            <a:ln w="9525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294;g2b6c970e2d7_0_107">
              <a:extLst>
                <a:ext uri="{FF2B5EF4-FFF2-40B4-BE49-F238E27FC236}">
                  <a16:creationId xmlns:a16="http://schemas.microsoft.com/office/drawing/2014/main" id="{4288B3F1-7592-6FD7-5E41-53362B74E718}"/>
                </a:ext>
              </a:extLst>
            </p:cNvPr>
            <p:cNvSpPr/>
            <p:nvPr/>
          </p:nvSpPr>
          <p:spPr>
            <a:xfrm>
              <a:off x="5425503" y="4839538"/>
              <a:ext cx="724200" cy="369300"/>
            </a:xfrm>
            <a:prstGeom prst="ellipse">
              <a:avLst/>
            </a:prstGeom>
            <a:noFill/>
            <a:ln w="9525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297;g2b6c970e2d7_0_107">
              <a:extLst>
                <a:ext uri="{FF2B5EF4-FFF2-40B4-BE49-F238E27FC236}">
                  <a16:creationId xmlns:a16="http://schemas.microsoft.com/office/drawing/2014/main" id="{83FE604E-D20E-261B-70FC-DC65F2C74511}"/>
                </a:ext>
              </a:extLst>
            </p:cNvPr>
            <p:cNvSpPr/>
            <p:nvPr/>
          </p:nvSpPr>
          <p:spPr>
            <a:xfrm>
              <a:off x="6205716" y="2462988"/>
              <a:ext cx="176400" cy="160170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00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9991D8DA-A6AE-8E7D-1442-96B74291EE51}"/>
              </a:ext>
            </a:extLst>
          </p:cNvPr>
          <p:cNvGrpSpPr>
            <a:grpSpLocks noChangeAspect="1"/>
          </p:cNvGrpSpPr>
          <p:nvPr/>
        </p:nvGrpSpPr>
        <p:grpSpPr>
          <a:xfrm>
            <a:off x="5085184" y="4166746"/>
            <a:ext cx="1929633" cy="2004780"/>
            <a:chOff x="4151662" y="1424725"/>
            <a:chExt cx="3811300" cy="3959725"/>
          </a:xfrm>
        </p:grpSpPr>
        <p:pic>
          <p:nvPicPr>
            <p:cNvPr id="398" name="Google Shape;272;g2b6c970e2d7_0_107">
              <a:extLst>
                <a:ext uri="{FF2B5EF4-FFF2-40B4-BE49-F238E27FC236}">
                  <a16:creationId xmlns:a16="http://schemas.microsoft.com/office/drawing/2014/main" id="{BD61CAF2-5960-E0BF-99C2-F276184C1BAD}"/>
                </a:ext>
              </a:extLst>
            </p:cNvPr>
            <p:cNvPicPr preferRelativeResize="0"/>
            <p:nvPr/>
          </p:nvPicPr>
          <p:blipFill>
            <a:blip r:embed="rId10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1662" y="1424725"/>
              <a:ext cx="3800082" cy="395972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</p:pic>
        <p:sp>
          <p:nvSpPr>
            <p:cNvPr id="399" name="Google Shape;281;g2b6c970e2d7_0_107">
              <a:extLst>
                <a:ext uri="{FF2B5EF4-FFF2-40B4-BE49-F238E27FC236}">
                  <a16:creationId xmlns:a16="http://schemas.microsoft.com/office/drawing/2014/main" id="{29A1D124-F473-2A97-6D63-C581DC59B771}"/>
                </a:ext>
              </a:extLst>
            </p:cNvPr>
            <p:cNvSpPr/>
            <p:nvPr/>
          </p:nvSpPr>
          <p:spPr>
            <a:xfrm>
              <a:off x="7672562" y="4100625"/>
              <a:ext cx="290400" cy="72570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282;g2b6c970e2d7_0_107">
              <a:extLst>
                <a:ext uri="{FF2B5EF4-FFF2-40B4-BE49-F238E27FC236}">
                  <a16:creationId xmlns:a16="http://schemas.microsoft.com/office/drawing/2014/main" id="{4B816107-7E21-4589-E85F-6EE48791CA37}"/>
                </a:ext>
              </a:extLst>
            </p:cNvPr>
            <p:cNvSpPr/>
            <p:nvPr/>
          </p:nvSpPr>
          <p:spPr>
            <a:xfrm>
              <a:off x="4274100" y="4100625"/>
              <a:ext cx="290400" cy="72570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283;g2b6c970e2d7_0_107">
              <a:extLst>
                <a:ext uri="{FF2B5EF4-FFF2-40B4-BE49-F238E27FC236}">
                  <a16:creationId xmlns:a16="http://schemas.microsoft.com/office/drawing/2014/main" id="{A165F4C7-2018-FBC1-00CA-8CB7C1FC1B38}"/>
                </a:ext>
              </a:extLst>
            </p:cNvPr>
            <p:cNvSpPr/>
            <p:nvPr/>
          </p:nvSpPr>
          <p:spPr>
            <a:xfrm>
              <a:off x="6258087" y="4100625"/>
              <a:ext cx="290400" cy="72570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284;g2b6c970e2d7_0_107">
              <a:extLst>
                <a:ext uri="{FF2B5EF4-FFF2-40B4-BE49-F238E27FC236}">
                  <a16:creationId xmlns:a16="http://schemas.microsoft.com/office/drawing/2014/main" id="{4C2BB95A-45F9-9987-6C5B-E6219E655ACE}"/>
                </a:ext>
              </a:extLst>
            </p:cNvPr>
            <p:cNvSpPr/>
            <p:nvPr/>
          </p:nvSpPr>
          <p:spPr>
            <a:xfrm>
              <a:off x="5682987" y="4278825"/>
              <a:ext cx="865500" cy="3693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285;g2b6c970e2d7_0_107">
              <a:extLst>
                <a:ext uri="{FF2B5EF4-FFF2-40B4-BE49-F238E27FC236}">
                  <a16:creationId xmlns:a16="http://schemas.microsoft.com/office/drawing/2014/main" id="{AE66FCC1-2BA8-A572-7C09-159332E7C540}"/>
                </a:ext>
              </a:extLst>
            </p:cNvPr>
            <p:cNvSpPr/>
            <p:nvPr/>
          </p:nvSpPr>
          <p:spPr>
            <a:xfrm>
              <a:off x="4558912" y="4278825"/>
              <a:ext cx="865500" cy="3693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286;g2b6c970e2d7_0_107">
              <a:extLst>
                <a:ext uri="{FF2B5EF4-FFF2-40B4-BE49-F238E27FC236}">
                  <a16:creationId xmlns:a16="http://schemas.microsoft.com/office/drawing/2014/main" id="{DBBB2D45-D612-07E7-6544-6FF7687F3A6D}"/>
                </a:ext>
              </a:extLst>
            </p:cNvPr>
            <p:cNvSpPr/>
            <p:nvPr/>
          </p:nvSpPr>
          <p:spPr>
            <a:xfrm>
              <a:off x="6807062" y="4278825"/>
              <a:ext cx="865500" cy="3693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B9A4A339-658C-73CA-B1A0-4EF579D4D823}"/>
              </a:ext>
            </a:extLst>
          </p:cNvPr>
          <p:cNvGrpSpPr/>
          <p:nvPr/>
        </p:nvGrpSpPr>
        <p:grpSpPr>
          <a:xfrm>
            <a:off x="7153336" y="4354352"/>
            <a:ext cx="2229391" cy="1601700"/>
            <a:chOff x="7509869" y="4145335"/>
            <a:chExt cx="2229391" cy="1601700"/>
          </a:xfrm>
        </p:grpSpPr>
        <p:pic>
          <p:nvPicPr>
            <p:cNvPr id="409" name="Google Shape;304;g2b6c970e2d7_0_107">
              <a:extLst>
                <a:ext uri="{FF2B5EF4-FFF2-40B4-BE49-F238E27FC236}">
                  <a16:creationId xmlns:a16="http://schemas.microsoft.com/office/drawing/2014/main" id="{0B9FC438-0CE4-C76E-DDF7-1FF09056A726}"/>
                </a:ext>
              </a:extLst>
            </p:cNvPr>
            <p:cNvPicPr preferRelativeResize="0"/>
            <p:nvPr/>
          </p:nvPicPr>
          <p:blipFill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9869" y="4145335"/>
              <a:ext cx="2229391" cy="16017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</p:pic>
        <p:sp>
          <p:nvSpPr>
            <p:cNvPr id="410" name="Google Shape;305;g2b6c970e2d7_0_107">
              <a:extLst>
                <a:ext uri="{FF2B5EF4-FFF2-40B4-BE49-F238E27FC236}">
                  <a16:creationId xmlns:a16="http://schemas.microsoft.com/office/drawing/2014/main" id="{D8246ED1-3069-0170-2114-2774EDD7D4EF}"/>
                </a:ext>
              </a:extLst>
            </p:cNvPr>
            <p:cNvSpPr/>
            <p:nvPr/>
          </p:nvSpPr>
          <p:spPr>
            <a:xfrm>
              <a:off x="7597994" y="4345385"/>
              <a:ext cx="724200" cy="3693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306;g2b6c970e2d7_0_107">
              <a:extLst>
                <a:ext uri="{FF2B5EF4-FFF2-40B4-BE49-F238E27FC236}">
                  <a16:creationId xmlns:a16="http://schemas.microsoft.com/office/drawing/2014/main" id="{1974F387-D273-6F69-86DE-FBCB07E16AE9}"/>
                </a:ext>
              </a:extLst>
            </p:cNvPr>
            <p:cNvSpPr/>
            <p:nvPr/>
          </p:nvSpPr>
          <p:spPr>
            <a:xfrm>
              <a:off x="8242344" y="5316885"/>
              <a:ext cx="724200" cy="3693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307;g2b6c970e2d7_0_107">
              <a:extLst>
                <a:ext uri="{FF2B5EF4-FFF2-40B4-BE49-F238E27FC236}">
                  <a16:creationId xmlns:a16="http://schemas.microsoft.com/office/drawing/2014/main" id="{2E8B66B0-CA5D-292E-9B93-1B064B5C52A3}"/>
                </a:ext>
              </a:extLst>
            </p:cNvPr>
            <p:cNvSpPr/>
            <p:nvPr/>
          </p:nvSpPr>
          <p:spPr>
            <a:xfrm>
              <a:off x="8928169" y="4345385"/>
              <a:ext cx="724200" cy="3693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4" name="TextBox 413">
            <a:extLst>
              <a:ext uri="{FF2B5EF4-FFF2-40B4-BE49-F238E27FC236}">
                <a16:creationId xmlns:a16="http://schemas.microsoft.com/office/drawing/2014/main" id="{0DD9F93C-DFB5-35F4-7E5E-C3AB315CE007}"/>
              </a:ext>
            </a:extLst>
          </p:cNvPr>
          <p:cNvSpPr txBox="1"/>
          <p:nvPr/>
        </p:nvSpPr>
        <p:spPr>
          <a:xfrm>
            <a:off x="9430179" y="4599511"/>
            <a:ext cx="2634181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combination of all positioning systems included allows for the control of 6 DOF of each half assembly.</a:t>
            </a:r>
          </a:p>
        </p:txBody>
      </p:sp>
    </p:spTree>
    <p:extLst>
      <p:ext uri="{BB962C8B-B14F-4D97-AF65-F5344CB8AC3E}">
        <p14:creationId xmlns:p14="http://schemas.microsoft.com/office/powerpoint/2010/main" val="1897895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Magnet assembly </a:t>
            </a:r>
            <a:r>
              <a:rPr lang="en-US" b="0" i="1" dirty="0"/>
              <a:t>– Coil pack insertion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953852-9095-E9A8-9E27-6849993A84BE}"/>
              </a:ext>
            </a:extLst>
          </p:cNvPr>
          <p:cNvCxnSpPr>
            <a:cxnSpLocks/>
          </p:cNvCxnSpPr>
          <p:nvPr/>
        </p:nvCxnSpPr>
        <p:spPr>
          <a:xfrm flipH="1">
            <a:off x="2322836" y="3699466"/>
            <a:ext cx="9363797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09B9F15-9473-9291-16AE-6DD4A98115D1}"/>
              </a:ext>
            </a:extLst>
          </p:cNvPr>
          <p:cNvSpPr txBox="1"/>
          <p:nvPr/>
        </p:nvSpPr>
        <p:spPr>
          <a:xfrm>
            <a:off x="2279379" y="934320"/>
            <a:ext cx="630112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Insertion 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A274CD51-747F-F509-0E54-29E08C3702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1545601"/>
              </p:ext>
            </p:extLst>
          </p:nvPr>
        </p:nvGraphicFramePr>
        <p:xfrm>
          <a:off x="45705" y="648289"/>
          <a:ext cx="1763058" cy="409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2521DD0-24A4-BCAB-6501-740983DF30D9}"/>
              </a:ext>
            </a:extLst>
          </p:cNvPr>
          <p:cNvSpPr txBox="1"/>
          <p:nvPr/>
        </p:nvSpPr>
        <p:spPr>
          <a:xfrm>
            <a:off x="1450494" y="2269995"/>
            <a:ext cx="56140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B88</a:t>
            </a:r>
            <a:endParaRPr lang="en-US" sz="10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881C5-FB34-A3F3-666B-B1404C8AF4E6}"/>
              </a:ext>
            </a:extLst>
          </p:cNvPr>
          <p:cNvSpPr txBox="1"/>
          <p:nvPr/>
        </p:nvSpPr>
        <p:spPr>
          <a:xfrm>
            <a:off x="1450493" y="3102278"/>
            <a:ext cx="56140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B88</a:t>
            </a:r>
            <a:endParaRPr lang="en-US" sz="1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5E589C-9AA8-3684-B36D-D170D0F7E147}"/>
              </a:ext>
            </a:extLst>
          </p:cNvPr>
          <p:cNvSpPr txBox="1"/>
          <p:nvPr/>
        </p:nvSpPr>
        <p:spPr>
          <a:xfrm>
            <a:off x="1451576" y="3772343"/>
            <a:ext cx="56140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B88</a:t>
            </a:r>
            <a:endParaRPr lang="en-US" sz="1050" dirty="0"/>
          </a:p>
        </p:txBody>
      </p:sp>
      <p:pic>
        <p:nvPicPr>
          <p:cNvPr id="6" name="Google Shape;328;g2b6c970e2d7_0_151">
            <a:extLst>
              <a:ext uri="{FF2B5EF4-FFF2-40B4-BE49-F238E27FC236}">
                <a16:creationId xmlns:a16="http://schemas.microsoft.com/office/drawing/2014/main" id="{A9667969-22AA-78CA-1A11-08C2B1DCFCC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41459" y="1323473"/>
            <a:ext cx="3904915" cy="22226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7" name="Google Shape;329;g2b6c970e2d7_0_151">
            <a:extLst>
              <a:ext uri="{FF2B5EF4-FFF2-40B4-BE49-F238E27FC236}">
                <a16:creationId xmlns:a16="http://schemas.microsoft.com/office/drawing/2014/main" id="{AAACDC66-B255-6B15-F1F7-176A21C7DAF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22836" y="1323473"/>
            <a:ext cx="3427713" cy="222264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9" name="Google Shape;341;g2b6c970e2d7_0_128">
            <a:extLst>
              <a:ext uri="{FF2B5EF4-FFF2-40B4-BE49-F238E27FC236}">
                <a16:creationId xmlns:a16="http://schemas.microsoft.com/office/drawing/2014/main" id="{9F302B9F-757C-D381-D30C-D18AF873CF6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24423" y="3872637"/>
            <a:ext cx="2934417" cy="220244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10" name="Google Shape;342;g2b6c970e2d7_0_128">
            <a:extLst>
              <a:ext uri="{FF2B5EF4-FFF2-40B4-BE49-F238E27FC236}">
                <a16:creationId xmlns:a16="http://schemas.microsoft.com/office/drawing/2014/main" id="{21C00009-2C6C-DE9B-8BBC-11E63616771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22836" y="3872636"/>
            <a:ext cx="2818265" cy="220244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3A54AC-478E-E908-0BDE-816F347FAC05}"/>
              </a:ext>
            </a:extLst>
          </p:cNvPr>
          <p:cNvSpPr txBox="1"/>
          <p:nvPr/>
        </p:nvSpPr>
        <p:spPr>
          <a:xfrm>
            <a:off x="9837284" y="1767591"/>
            <a:ext cx="2171158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coil pack is inserted with the help of a support table in horizontal position.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BA0D0-3AF1-7161-A0C7-3A2B201A343E}"/>
              </a:ext>
            </a:extLst>
          </p:cNvPr>
          <p:cNvSpPr txBox="1"/>
          <p:nvPr/>
        </p:nvSpPr>
        <p:spPr>
          <a:xfrm>
            <a:off x="8354000" y="4354071"/>
            <a:ext cx="2966567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coil pack is supported by rollers in flat cages.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After insertion, vertical bladders are used to elevate the assembly and remove the rollers.</a:t>
            </a:r>
          </a:p>
        </p:txBody>
      </p:sp>
    </p:spTree>
    <p:extLst>
      <p:ext uri="{BB962C8B-B14F-4D97-AF65-F5344CB8AC3E}">
        <p14:creationId xmlns:p14="http://schemas.microsoft.com/office/powerpoint/2010/main" val="4219910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Magnet assembly </a:t>
            </a:r>
            <a:r>
              <a:rPr lang="en-US" b="0" i="1" dirty="0"/>
              <a:t>– Magnet loading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953852-9095-E9A8-9E27-6849993A84BE}"/>
              </a:ext>
            </a:extLst>
          </p:cNvPr>
          <p:cNvCxnSpPr>
            <a:cxnSpLocks/>
          </p:cNvCxnSpPr>
          <p:nvPr/>
        </p:nvCxnSpPr>
        <p:spPr>
          <a:xfrm flipH="1">
            <a:off x="2322836" y="3699466"/>
            <a:ext cx="9363797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09B9F15-9473-9291-16AE-6DD4A98115D1}"/>
              </a:ext>
            </a:extLst>
          </p:cNvPr>
          <p:cNvSpPr txBox="1"/>
          <p:nvPr/>
        </p:nvSpPr>
        <p:spPr>
          <a:xfrm>
            <a:off x="2266378" y="934320"/>
            <a:ext cx="252230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Bladder system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6EB7E8-99ED-5812-701A-1D29B489AF13}"/>
              </a:ext>
            </a:extLst>
          </p:cNvPr>
          <p:cNvSpPr txBox="1"/>
          <p:nvPr/>
        </p:nvSpPr>
        <p:spPr>
          <a:xfrm>
            <a:off x="5239198" y="1591288"/>
            <a:ext cx="1903247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21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Prototype bladders satisfactorily passed the tests.</a:t>
            </a:r>
          </a:p>
          <a:p>
            <a:pPr marL="457200" marR="0" indent="-21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Manufacturing of all bladders in progress.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A274CD51-747F-F509-0E54-29E08C3702B9}"/>
              </a:ext>
            </a:extLst>
          </p:cNvPr>
          <p:cNvGraphicFramePr/>
          <p:nvPr/>
        </p:nvGraphicFramePr>
        <p:xfrm>
          <a:off x="45705" y="648289"/>
          <a:ext cx="1763058" cy="409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AC86F39-0C84-9343-354A-70659AD340D2}"/>
              </a:ext>
            </a:extLst>
          </p:cNvPr>
          <p:cNvSpPr txBox="1"/>
          <p:nvPr/>
        </p:nvSpPr>
        <p:spPr>
          <a:xfrm>
            <a:off x="1450494" y="1981369"/>
            <a:ext cx="56140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B88</a:t>
            </a:r>
            <a:endParaRPr lang="en-US" sz="10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23A49-D652-A2A0-D12C-73C71BD36139}"/>
              </a:ext>
            </a:extLst>
          </p:cNvPr>
          <p:cNvSpPr txBox="1"/>
          <p:nvPr/>
        </p:nvSpPr>
        <p:spPr>
          <a:xfrm>
            <a:off x="1450493" y="2813652"/>
            <a:ext cx="56140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B88</a:t>
            </a:r>
            <a:endParaRPr lang="en-US" sz="1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A52E0-2DAE-FD5F-101D-50ED6598CFFB}"/>
              </a:ext>
            </a:extLst>
          </p:cNvPr>
          <p:cNvSpPr txBox="1"/>
          <p:nvPr/>
        </p:nvSpPr>
        <p:spPr>
          <a:xfrm>
            <a:off x="1451576" y="3483717"/>
            <a:ext cx="56140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B88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5C262-0D06-0023-1D9D-ADCEC2111E01}"/>
              </a:ext>
            </a:extLst>
          </p:cNvPr>
          <p:cNvSpPr txBox="1"/>
          <p:nvPr/>
        </p:nvSpPr>
        <p:spPr>
          <a:xfrm>
            <a:off x="1450492" y="4062084"/>
            <a:ext cx="56140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B88</a:t>
            </a:r>
            <a:endParaRPr lang="en-US" sz="1050" dirty="0"/>
          </a:p>
        </p:txBody>
      </p:sp>
      <p:pic>
        <p:nvPicPr>
          <p:cNvPr id="8" name="Picture 7" descr="A close-up of a machine&#10;&#10;Description automatically generated">
            <a:extLst>
              <a:ext uri="{FF2B5EF4-FFF2-40B4-BE49-F238E27FC236}">
                <a16:creationId xmlns:a16="http://schemas.microsoft.com/office/drawing/2014/main" id="{9C996456-91D9-2616-9237-9BCA2A833E0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99598" y="1674239"/>
            <a:ext cx="2130832" cy="1598124"/>
          </a:xfrm>
          <a:prstGeom prst="rect">
            <a:avLst/>
          </a:prstGeom>
        </p:spPr>
      </p:pic>
      <p:pic>
        <p:nvPicPr>
          <p:cNvPr id="9" name="IMG_1139">
            <a:hlinkClick r:id="" action="ppaction://media"/>
            <a:extLst>
              <a:ext uri="{FF2B5EF4-FFF2-40B4-BE49-F238E27FC236}">
                <a16:creationId xmlns:a16="http://schemas.microsoft.com/office/drawing/2014/main" id="{1790A3A4-E413-8CB5-8262-2A029652A0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9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09336" y="1159086"/>
            <a:ext cx="1307605" cy="232463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95EFD7-2EBC-BA10-7D2C-41D3CE0C8D7B}"/>
              </a:ext>
            </a:extLst>
          </p:cNvPr>
          <p:cNvCxnSpPr>
            <a:cxnSpLocks/>
          </p:cNvCxnSpPr>
          <p:nvPr/>
        </p:nvCxnSpPr>
        <p:spPr>
          <a:xfrm>
            <a:off x="7198192" y="1012896"/>
            <a:ext cx="0" cy="2569997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5F8F78D-58A2-38AA-863A-65EA86CAB94B}"/>
              </a:ext>
            </a:extLst>
          </p:cNvPr>
          <p:cNvSpPr txBox="1"/>
          <p:nvPr/>
        </p:nvSpPr>
        <p:spPr>
          <a:xfrm>
            <a:off x="7253940" y="934320"/>
            <a:ext cx="252230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End plate alignment</a:t>
            </a:r>
          </a:p>
        </p:txBody>
      </p:sp>
      <p:pic>
        <p:nvPicPr>
          <p:cNvPr id="16" name="Google Shape;457;g2c3fd3ea862_1_34">
            <a:extLst>
              <a:ext uri="{FF2B5EF4-FFF2-40B4-BE49-F238E27FC236}">
                <a16:creationId xmlns:a16="http://schemas.microsoft.com/office/drawing/2014/main" id="{881D3784-D2F1-1C04-EB1A-FF20D3E3A74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187" y="1353453"/>
            <a:ext cx="1788240" cy="22080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Google Shape;361;g2c3fd3ea862_1_5">
            <a:extLst>
              <a:ext uri="{FF2B5EF4-FFF2-40B4-BE49-F238E27FC236}">
                <a16:creationId xmlns:a16="http://schemas.microsoft.com/office/drawing/2014/main" id="{1DDAB7BB-A330-BD48-240F-3AB9EF97E51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7152" y="1349281"/>
            <a:ext cx="2419479" cy="2212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049FED-B352-FC4B-269F-A4BC0EF29EDC}"/>
              </a:ext>
            </a:extLst>
          </p:cNvPr>
          <p:cNvSpPr txBox="1"/>
          <p:nvPr/>
        </p:nvSpPr>
        <p:spPr>
          <a:xfrm>
            <a:off x="2322836" y="3670422"/>
            <a:ext cx="252230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Axial loading</a:t>
            </a:r>
          </a:p>
        </p:txBody>
      </p:sp>
      <p:pic>
        <p:nvPicPr>
          <p:cNvPr id="20" name="Google Shape;262;p27">
            <a:extLst>
              <a:ext uri="{FF2B5EF4-FFF2-40B4-BE49-F238E27FC236}">
                <a16:creationId xmlns:a16="http://schemas.microsoft.com/office/drawing/2014/main" id="{5ACF12FB-2A4F-BD9B-DEFA-54D0DDA364FB}"/>
              </a:ext>
            </a:extLst>
          </p:cNvPr>
          <p:cNvPicPr preferRelativeResize="0"/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002" y="3898493"/>
            <a:ext cx="1592950" cy="2290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1447EE77-4D1D-00B5-08A6-A3343B75C747}"/>
              </a:ext>
            </a:extLst>
          </p:cNvPr>
          <p:cNvGrpSpPr>
            <a:grpSpLocks noChangeAspect="1"/>
          </p:cNvGrpSpPr>
          <p:nvPr/>
        </p:nvGrpSpPr>
        <p:grpSpPr>
          <a:xfrm>
            <a:off x="1843874" y="3928474"/>
            <a:ext cx="2600838" cy="2062191"/>
            <a:chOff x="1240935" y="1052663"/>
            <a:chExt cx="4527495" cy="3589827"/>
          </a:xfrm>
        </p:grpSpPr>
        <p:sp>
          <p:nvSpPr>
            <p:cNvPr id="21" name="Google Shape;65;p15">
              <a:extLst>
                <a:ext uri="{FF2B5EF4-FFF2-40B4-BE49-F238E27FC236}">
                  <a16:creationId xmlns:a16="http://schemas.microsoft.com/office/drawing/2014/main" id="{D23CC561-793C-0CC0-C11E-131066486B72}"/>
                </a:ext>
              </a:extLst>
            </p:cNvPr>
            <p:cNvSpPr/>
            <p:nvPr/>
          </p:nvSpPr>
          <p:spPr>
            <a:xfrm>
              <a:off x="1859000" y="3919475"/>
              <a:ext cx="3706200" cy="438000"/>
            </a:xfrm>
            <a:prstGeom prst="rect">
              <a:avLst/>
            </a:prstGeom>
            <a:solidFill>
              <a:srgbClr val="D5A6B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66;p15">
              <a:extLst>
                <a:ext uri="{FF2B5EF4-FFF2-40B4-BE49-F238E27FC236}">
                  <a16:creationId xmlns:a16="http://schemas.microsoft.com/office/drawing/2014/main" id="{4272B650-71CB-6D96-313C-6ADA503E9561}"/>
                </a:ext>
              </a:extLst>
            </p:cNvPr>
            <p:cNvSpPr/>
            <p:nvPr/>
          </p:nvSpPr>
          <p:spPr>
            <a:xfrm>
              <a:off x="1858800" y="1727425"/>
              <a:ext cx="3706200" cy="438000"/>
            </a:xfrm>
            <a:prstGeom prst="rect">
              <a:avLst/>
            </a:prstGeom>
            <a:solidFill>
              <a:srgbClr val="D5A6B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69;p15">
              <a:extLst>
                <a:ext uri="{FF2B5EF4-FFF2-40B4-BE49-F238E27FC236}">
                  <a16:creationId xmlns:a16="http://schemas.microsoft.com/office/drawing/2014/main" id="{1AEAF69A-95C3-411D-EB4F-C105E6706633}"/>
                </a:ext>
              </a:extLst>
            </p:cNvPr>
            <p:cNvSpPr/>
            <p:nvPr/>
          </p:nvSpPr>
          <p:spPr>
            <a:xfrm>
              <a:off x="2344050" y="1625550"/>
              <a:ext cx="771600" cy="28338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70;p15">
              <a:extLst>
                <a:ext uri="{FF2B5EF4-FFF2-40B4-BE49-F238E27FC236}">
                  <a16:creationId xmlns:a16="http://schemas.microsoft.com/office/drawing/2014/main" id="{7AB0D50C-E342-F249-E592-1588D34CFF9F}"/>
                </a:ext>
              </a:extLst>
            </p:cNvPr>
            <p:cNvSpPr/>
            <p:nvPr/>
          </p:nvSpPr>
          <p:spPr>
            <a:xfrm>
              <a:off x="4793313" y="1625550"/>
              <a:ext cx="771600" cy="2833800"/>
            </a:xfrm>
            <a:prstGeom prst="rect">
              <a:avLst/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71;p15">
              <a:extLst>
                <a:ext uri="{FF2B5EF4-FFF2-40B4-BE49-F238E27FC236}">
                  <a16:creationId xmlns:a16="http://schemas.microsoft.com/office/drawing/2014/main" id="{F884C8EB-D978-D9C0-732E-29E0EE47384C}"/>
                </a:ext>
              </a:extLst>
            </p:cNvPr>
            <p:cNvSpPr txBox="1"/>
            <p:nvPr/>
          </p:nvSpPr>
          <p:spPr>
            <a:xfrm>
              <a:off x="4682902" y="2595863"/>
              <a:ext cx="1085528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nd plate</a:t>
              </a:r>
              <a:endParaRPr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72;p15">
              <a:extLst>
                <a:ext uri="{FF2B5EF4-FFF2-40B4-BE49-F238E27FC236}">
                  <a16:creationId xmlns:a16="http://schemas.microsoft.com/office/drawing/2014/main" id="{0611B452-6BDA-1B64-52F0-00D88AB385B0}"/>
                </a:ext>
              </a:extLst>
            </p:cNvPr>
            <p:cNvSpPr txBox="1"/>
            <p:nvPr/>
          </p:nvSpPr>
          <p:spPr>
            <a:xfrm>
              <a:off x="1240935" y="2545562"/>
              <a:ext cx="1337999" cy="54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pusher</a:t>
              </a:r>
              <a:endParaRPr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plate</a:t>
              </a:r>
              <a:endParaRPr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73;p15">
              <a:extLst>
                <a:ext uri="{FF2B5EF4-FFF2-40B4-BE49-F238E27FC236}">
                  <a16:creationId xmlns:a16="http://schemas.microsoft.com/office/drawing/2014/main" id="{D4A5CEAB-DAAB-4CE3-A2C7-FDECF1F070D1}"/>
                </a:ext>
              </a:extLst>
            </p:cNvPr>
            <p:cNvSpPr/>
            <p:nvPr/>
          </p:nvSpPr>
          <p:spPr>
            <a:xfrm>
              <a:off x="3115650" y="2360700"/>
              <a:ext cx="339600" cy="13635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74;p15">
              <a:extLst>
                <a:ext uri="{FF2B5EF4-FFF2-40B4-BE49-F238E27FC236}">
                  <a16:creationId xmlns:a16="http://schemas.microsoft.com/office/drawing/2014/main" id="{5D49E3AE-25A3-409A-E522-46AED9B0E514}"/>
                </a:ext>
              </a:extLst>
            </p:cNvPr>
            <p:cNvSpPr/>
            <p:nvPr/>
          </p:nvSpPr>
          <p:spPr>
            <a:xfrm>
              <a:off x="3455250" y="2421325"/>
              <a:ext cx="1338000" cy="12375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75;p15">
              <a:extLst>
                <a:ext uri="{FF2B5EF4-FFF2-40B4-BE49-F238E27FC236}">
                  <a16:creationId xmlns:a16="http://schemas.microsoft.com/office/drawing/2014/main" id="{8FC79B72-7624-DEFB-91A4-1FAA1610B546}"/>
                </a:ext>
              </a:extLst>
            </p:cNvPr>
            <p:cNvSpPr/>
            <p:nvPr/>
          </p:nvSpPr>
          <p:spPr>
            <a:xfrm>
              <a:off x="2266400" y="1625550"/>
              <a:ext cx="77700" cy="6453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76;p15">
              <a:extLst>
                <a:ext uri="{FF2B5EF4-FFF2-40B4-BE49-F238E27FC236}">
                  <a16:creationId xmlns:a16="http://schemas.microsoft.com/office/drawing/2014/main" id="{C693E1B3-3FCF-1A5B-06F8-D50AB0FE95DD}"/>
                </a:ext>
              </a:extLst>
            </p:cNvPr>
            <p:cNvSpPr/>
            <p:nvPr/>
          </p:nvSpPr>
          <p:spPr>
            <a:xfrm>
              <a:off x="2072325" y="1669050"/>
              <a:ext cx="194100" cy="5496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77;p15">
              <a:extLst>
                <a:ext uri="{FF2B5EF4-FFF2-40B4-BE49-F238E27FC236}">
                  <a16:creationId xmlns:a16="http://schemas.microsoft.com/office/drawing/2014/main" id="{E57A35AA-874F-7760-BEBB-3DD034DD20BD}"/>
                </a:ext>
              </a:extLst>
            </p:cNvPr>
            <p:cNvSpPr/>
            <p:nvPr/>
          </p:nvSpPr>
          <p:spPr>
            <a:xfrm>
              <a:off x="3115650" y="1669050"/>
              <a:ext cx="1405800" cy="549600"/>
            </a:xfrm>
            <a:prstGeom prst="rect">
              <a:avLst/>
            </a:prstGeom>
            <a:solidFill>
              <a:srgbClr val="D5A6B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78;p15">
              <a:extLst>
                <a:ext uri="{FF2B5EF4-FFF2-40B4-BE49-F238E27FC236}">
                  <a16:creationId xmlns:a16="http://schemas.microsoft.com/office/drawing/2014/main" id="{B370BBBC-21C8-5851-7EF8-97DE936506B9}"/>
                </a:ext>
              </a:extLst>
            </p:cNvPr>
            <p:cNvSpPr/>
            <p:nvPr/>
          </p:nvSpPr>
          <p:spPr>
            <a:xfrm>
              <a:off x="3115775" y="3857550"/>
              <a:ext cx="1405800" cy="549600"/>
            </a:xfrm>
            <a:prstGeom prst="rect">
              <a:avLst/>
            </a:prstGeom>
            <a:solidFill>
              <a:srgbClr val="D5A6B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79;p15">
              <a:extLst>
                <a:ext uri="{FF2B5EF4-FFF2-40B4-BE49-F238E27FC236}">
                  <a16:creationId xmlns:a16="http://schemas.microsoft.com/office/drawing/2014/main" id="{FA77ECD4-8D80-8C98-85F4-3E14CD5062B0}"/>
                </a:ext>
              </a:extLst>
            </p:cNvPr>
            <p:cNvSpPr txBox="1"/>
            <p:nvPr/>
          </p:nvSpPr>
          <p:spPr>
            <a:xfrm>
              <a:off x="3532911" y="2714162"/>
              <a:ext cx="1085528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piston</a:t>
              </a:r>
              <a:endParaRPr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80;p15">
              <a:extLst>
                <a:ext uri="{FF2B5EF4-FFF2-40B4-BE49-F238E27FC236}">
                  <a16:creationId xmlns:a16="http://schemas.microsoft.com/office/drawing/2014/main" id="{180F0129-2440-40F0-1A70-D5C496E118A9}"/>
                </a:ext>
              </a:extLst>
            </p:cNvPr>
            <p:cNvSpPr txBox="1"/>
            <p:nvPr/>
          </p:nvSpPr>
          <p:spPr>
            <a:xfrm>
              <a:off x="2961875" y="1052663"/>
              <a:ext cx="2090177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spacer plate</a:t>
              </a:r>
              <a:endParaRPr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Google Shape;84;p15">
              <a:extLst>
                <a:ext uri="{FF2B5EF4-FFF2-40B4-BE49-F238E27FC236}">
                  <a16:creationId xmlns:a16="http://schemas.microsoft.com/office/drawing/2014/main" id="{0CA06ED2-ADE3-C759-9D6C-A0587BD0A3D3}"/>
                </a:ext>
              </a:extLst>
            </p:cNvPr>
            <p:cNvCxnSpPr/>
            <p:nvPr/>
          </p:nvCxnSpPr>
          <p:spPr>
            <a:xfrm flipH="1">
              <a:off x="3343700" y="1513925"/>
              <a:ext cx="339600" cy="1121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9" name="Google Shape;85;p15">
              <a:extLst>
                <a:ext uri="{FF2B5EF4-FFF2-40B4-BE49-F238E27FC236}">
                  <a16:creationId xmlns:a16="http://schemas.microsoft.com/office/drawing/2014/main" id="{3074619B-4831-5742-641F-5DAC97A3A593}"/>
                </a:ext>
              </a:extLst>
            </p:cNvPr>
            <p:cNvSpPr/>
            <p:nvPr/>
          </p:nvSpPr>
          <p:spPr>
            <a:xfrm>
              <a:off x="2266400" y="3814050"/>
              <a:ext cx="77700" cy="6453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Google Shape;86;p15">
              <a:extLst>
                <a:ext uri="{FF2B5EF4-FFF2-40B4-BE49-F238E27FC236}">
                  <a16:creationId xmlns:a16="http://schemas.microsoft.com/office/drawing/2014/main" id="{21062C9B-49AC-7545-8786-613986720D92}"/>
                </a:ext>
              </a:extLst>
            </p:cNvPr>
            <p:cNvSpPr/>
            <p:nvPr/>
          </p:nvSpPr>
          <p:spPr>
            <a:xfrm>
              <a:off x="2072325" y="3857550"/>
              <a:ext cx="194100" cy="5496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87;p15">
              <a:extLst>
                <a:ext uri="{FF2B5EF4-FFF2-40B4-BE49-F238E27FC236}">
                  <a16:creationId xmlns:a16="http://schemas.microsoft.com/office/drawing/2014/main" id="{4D187D63-F495-7B2B-4D55-45191437899A}"/>
                </a:ext>
              </a:extLst>
            </p:cNvPr>
            <p:cNvSpPr/>
            <p:nvPr/>
          </p:nvSpPr>
          <p:spPr>
            <a:xfrm>
              <a:off x="4715625" y="1625550"/>
              <a:ext cx="77700" cy="6453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Google Shape;88;p15">
              <a:extLst>
                <a:ext uri="{FF2B5EF4-FFF2-40B4-BE49-F238E27FC236}">
                  <a16:creationId xmlns:a16="http://schemas.microsoft.com/office/drawing/2014/main" id="{8F9F8B38-9663-D77C-1E77-ADD46EBE4152}"/>
                </a:ext>
              </a:extLst>
            </p:cNvPr>
            <p:cNvSpPr/>
            <p:nvPr/>
          </p:nvSpPr>
          <p:spPr>
            <a:xfrm>
              <a:off x="4521550" y="1669050"/>
              <a:ext cx="194100" cy="5496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89;p15">
              <a:extLst>
                <a:ext uri="{FF2B5EF4-FFF2-40B4-BE49-F238E27FC236}">
                  <a16:creationId xmlns:a16="http://schemas.microsoft.com/office/drawing/2014/main" id="{556BB3A5-A461-5E2A-1F13-AED3B9E9883A}"/>
                </a:ext>
              </a:extLst>
            </p:cNvPr>
            <p:cNvSpPr/>
            <p:nvPr/>
          </p:nvSpPr>
          <p:spPr>
            <a:xfrm>
              <a:off x="4715625" y="3814050"/>
              <a:ext cx="77700" cy="6453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Google Shape;90;p15">
              <a:extLst>
                <a:ext uri="{FF2B5EF4-FFF2-40B4-BE49-F238E27FC236}">
                  <a16:creationId xmlns:a16="http://schemas.microsoft.com/office/drawing/2014/main" id="{3CE334EA-6BE3-9F57-F0DF-983D951315CE}"/>
                </a:ext>
              </a:extLst>
            </p:cNvPr>
            <p:cNvSpPr/>
            <p:nvPr/>
          </p:nvSpPr>
          <p:spPr>
            <a:xfrm>
              <a:off x="4521550" y="3857550"/>
              <a:ext cx="194100" cy="5496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Google Shape;91;p15">
              <a:extLst>
                <a:ext uri="{FF2B5EF4-FFF2-40B4-BE49-F238E27FC236}">
                  <a16:creationId xmlns:a16="http://schemas.microsoft.com/office/drawing/2014/main" id="{77D29668-DC85-A299-940E-8FE0C3ACD315}"/>
                </a:ext>
              </a:extLst>
            </p:cNvPr>
            <p:cNvSpPr txBox="1"/>
            <p:nvPr/>
          </p:nvSpPr>
          <p:spPr>
            <a:xfrm>
              <a:off x="2935031" y="4261490"/>
              <a:ext cx="1972152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rod extension</a:t>
              </a:r>
              <a:endParaRPr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12188C2-FC70-B850-C4FE-9357391EF5E2}"/>
              </a:ext>
            </a:extLst>
          </p:cNvPr>
          <p:cNvSpPr txBox="1"/>
          <p:nvPr/>
        </p:nvSpPr>
        <p:spPr>
          <a:xfrm>
            <a:off x="9611611" y="4190432"/>
            <a:ext cx="1903247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21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magnet is loaded axially with a hydraulic piston to a force of about 700 tons.</a:t>
            </a:r>
          </a:p>
        </p:txBody>
      </p:sp>
      <p:pic>
        <p:nvPicPr>
          <p:cNvPr id="49" name="Google Shape;392;g2b6c970e2d7_0_211">
            <a:extLst>
              <a:ext uri="{FF2B5EF4-FFF2-40B4-BE49-F238E27FC236}">
                <a16:creationId xmlns:a16="http://schemas.microsoft.com/office/drawing/2014/main" id="{295CA6DB-6886-012E-EEE5-C73A252111C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821" y="3817976"/>
            <a:ext cx="3383693" cy="23238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492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Outline</a:t>
            </a:r>
          </a:p>
        </p:txBody>
      </p:sp>
      <p:sp>
        <p:nvSpPr>
          <p:cNvPr id="39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33400" y="1271465"/>
            <a:ext cx="687558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Coil manufacturing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Magnet assembly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67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C4B5-F2A5-31CC-EB1F-F6D64ACB6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7F652-5936-5C01-2E29-CA785E36A1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1D955C-B653-09EF-3952-2A8A5F92E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970" y="1304985"/>
            <a:ext cx="11052101" cy="4525964"/>
          </a:xfrm>
        </p:spPr>
        <p:txBody>
          <a:bodyPr>
            <a:normAutofit/>
          </a:bodyPr>
          <a:lstStyle/>
          <a:p>
            <a:r>
              <a:rPr lang="en-US" sz="2800" dirty="0"/>
              <a:t>The design of the main tooling and manufacturing processes required for coil manufacturing are ready. Procurement of tooling has started.</a:t>
            </a:r>
          </a:p>
          <a:p>
            <a:r>
              <a:rPr lang="en-US" sz="2800" dirty="0"/>
              <a:t>Preparation of the required infrastructure for coil fabrication (i.e. reaction furnace and impregnation chamber) is on going.</a:t>
            </a:r>
          </a:p>
          <a:p>
            <a:r>
              <a:rPr lang="en-US" sz="2800" dirty="0"/>
              <a:t>The magnet assembly process is detailed in design, and procurement of required tooling has started.</a:t>
            </a:r>
          </a:p>
          <a:p>
            <a:r>
              <a:rPr lang="en-US" sz="2800" dirty="0"/>
              <a:t>Assembly space and compatible crane have been allocated to the project for the full magnet assembly.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3582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Outline</a:t>
            </a:r>
          </a:p>
        </p:txBody>
      </p:sp>
      <p:sp>
        <p:nvSpPr>
          <p:cNvPr id="39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33400" y="1271465"/>
            <a:ext cx="687558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b="1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Coil manufacturing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Magnet assembly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88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3E175E-7BF0-D435-C4CC-ABB15852F51E}"/>
              </a:ext>
            </a:extLst>
          </p:cNvPr>
          <p:cNvSpPr/>
          <p:nvPr/>
        </p:nvSpPr>
        <p:spPr>
          <a:xfrm>
            <a:off x="188525" y="1321419"/>
            <a:ext cx="6082768" cy="229581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Introduction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sp>
        <p:nvSpPr>
          <p:cNvPr id="403" name="Text Placeholder 2">
            <a:extLst>
              <a:ext uri="{FF2B5EF4-FFF2-40B4-BE49-F238E27FC236}">
                <a16:creationId xmlns:a16="http://schemas.microsoft.com/office/drawing/2014/main" id="{2DCCD568-3872-51BC-F923-EBCADECA6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525" y="1319929"/>
            <a:ext cx="6039599" cy="2407016"/>
          </a:xfrm>
        </p:spPr>
        <p:txBody>
          <a:bodyPr>
            <a:normAutofit/>
          </a:bodyPr>
          <a:lstStyle/>
          <a:p>
            <a:r>
              <a:rPr lang="en-US" dirty="0"/>
              <a:t>Presented coil fabrication process, main components, tooling, and fabrication sequence are focused on </a:t>
            </a:r>
            <a:r>
              <a:rPr lang="en-US" b="1" dirty="0"/>
              <a:t>coil 1 </a:t>
            </a:r>
            <a:r>
              <a:rPr lang="en-US" dirty="0"/>
              <a:t>(practice coil).</a:t>
            </a:r>
          </a:p>
          <a:p>
            <a:r>
              <a:rPr lang="en-US" dirty="0"/>
              <a:t>Components, fabrication tooling, and process expected to feedback into </a:t>
            </a:r>
            <a:r>
              <a:rPr lang="en-US" b="1" dirty="0"/>
              <a:t>coil 2</a:t>
            </a:r>
            <a:r>
              <a:rPr lang="en-US" dirty="0"/>
              <a:t>.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54682FC-68CE-66F4-B18B-C9D8417194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8523840"/>
              </p:ext>
            </p:extLst>
          </p:nvPr>
        </p:nvGraphicFramePr>
        <p:xfrm>
          <a:off x="6939568" y="785266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28A2FD5-4794-3CBD-498F-2BC280FAEC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3463794"/>
              </p:ext>
            </p:extLst>
          </p:nvPr>
        </p:nvGraphicFramePr>
        <p:xfrm>
          <a:off x="9003182" y="584745"/>
          <a:ext cx="1763058" cy="409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48E0FCB-B47E-34A0-3717-C1F5798759C5}"/>
              </a:ext>
            </a:extLst>
          </p:cNvPr>
          <p:cNvGrpSpPr>
            <a:grpSpLocks noChangeAspect="1"/>
          </p:cNvGrpSpPr>
          <p:nvPr/>
        </p:nvGrpSpPr>
        <p:grpSpPr>
          <a:xfrm>
            <a:off x="6387780" y="5227358"/>
            <a:ext cx="2751617" cy="921286"/>
            <a:chOff x="4862605" y="3800255"/>
            <a:chExt cx="7151681" cy="23944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8E359F-9F73-8BF9-23E8-8BFF5E7FB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2904" y="3800255"/>
              <a:ext cx="5796366" cy="16699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9A3D64-7E35-7144-5CD8-84F79A21E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7920" y="4354782"/>
              <a:ext cx="5796366" cy="1839972"/>
            </a:xfrm>
            <a:prstGeom prst="rect">
              <a:avLst/>
            </a:prstGeom>
          </p:spPr>
        </p:pic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id="{A5DE3AAA-CE97-63A3-0AE8-6578A39B179B}"/>
                </a:ext>
              </a:extLst>
            </p:cNvPr>
            <p:cNvSpPr txBox="1">
              <a:spLocks/>
            </p:cNvSpPr>
            <p:nvPr/>
          </p:nvSpPr>
          <p:spPr>
            <a:xfrm>
              <a:off x="4862605" y="5020673"/>
              <a:ext cx="970565" cy="5081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rIns="45719">
              <a:normAutofit fontScale="32500" lnSpcReduction="20000"/>
            </a:bodyPr>
            <a:lstStyle>
              <a:lvl1pPr marL="342900" marR="0" indent="-34290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800100" marR="0" indent="-34290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o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188719" marR="0" indent="-274319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16459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–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1031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»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5603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0175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4747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9319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 hangingPunct="1">
                <a:buNone/>
              </a:pPr>
              <a:r>
                <a:rPr lang="en-US" dirty="0"/>
                <a:t>Coil 1</a:t>
              </a: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EC7C11B3-74DA-C850-FA0F-CDA033F0CBD7}"/>
                </a:ext>
              </a:extLst>
            </p:cNvPr>
            <p:cNvSpPr txBox="1">
              <a:spLocks/>
            </p:cNvSpPr>
            <p:nvPr/>
          </p:nvSpPr>
          <p:spPr>
            <a:xfrm>
              <a:off x="5165364" y="5686566"/>
              <a:ext cx="970565" cy="5081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rIns="45719">
              <a:normAutofit fontScale="32500" lnSpcReduction="20000"/>
            </a:bodyPr>
            <a:lstStyle>
              <a:lvl1pPr marL="342900" marR="0" indent="-34290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800100" marR="0" indent="-34290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o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188719" marR="0" indent="-274319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16459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–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1031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»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5603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0175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4747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9319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 hangingPunct="1">
                <a:buNone/>
              </a:pPr>
              <a:r>
                <a:rPr lang="en-US" dirty="0"/>
                <a:t>Coil 2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30EB0C3-6022-ED83-9AAD-BB674BAC372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0F0FF"/>
              </a:clrFrom>
              <a:clrTo>
                <a:srgbClr val="F0F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168" y="4000256"/>
            <a:ext cx="1087086" cy="2272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7DFB44E-DEDB-69A5-8E89-6BB2D6A7A227}"/>
              </a:ext>
            </a:extLst>
          </p:cNvPr>
          <p:cNvSpPr>
            <a:spLocks/>
          </p:cNvSpPr>
          <p:nvPr/>
        </p:nvSpPr>
        <p:spPr>
          <a:xfrm>
            <a:off x="188525" y="3762508"/>
            <a:ext cx="6084000" cy="129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535CDDA-23F4-BBBB-CA41-29294B5CC3BD}"/>
              </a:ext>
            </a:extLst>
          </p:cNvPr>
          <p:cNvSpPr txBox="1">
            <a:spLocks/>
          </p:cNvSpPr>
          <p:nvPr/>
        </p:nvSpPr>
        <p:spPr>
          <a:xfrm>
            <a:off x="155416" y="3741628"/>
            <a:ext cx="6039599" cy="129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88719" marR="0" indent="-27431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45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031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3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5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7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dirty="0"/>
              <a:t>Magnet assembly processes to be tested during the dummy assembly (aluminum dummy coils).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74D789C-DEB8-8C77-929F-3B3D1E9F6989}"/>
              </a:ext>
            </a:extLst>
          </p:cNvPr>
          <p:cNvSpPr txBox="1">
            <a:spLocks/>
          </p:cNvSpPr>
          <p:nvPr/>
        </p:nvSpPr>
        <p:spPr>
          <a:xfrm>
            <a:off x="248992" y="5657119"/>
            <a:ext cx="6039599" cy="698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88719" marR="0" indent="-27431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45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031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3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5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7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en-US" sz="1600" dirty="0"/>
              <a:t>Main contributions to all design presented here from the new design team: S. Nguyen, R. Norris, A. Saravanan</a:t>
            </a:r>
          </a:p>
        </p:txBody>
      </p:sp>
    </p:spTree>
    <p:extLst>
      <p:ext uri="{BB962C8B-B14F-4D97-AF65-F5344CB8AC3E}">
        <p14:creationId xmlns:p14="http://schemas.microsoft.com/office/powerpoint/2010/main" val="3027245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Outline</a:t>
            </a:r>
          </a:p>
        </p:txBody>
      </p:sp>
      <p:sp>
        <p:nvSpPr>
          <p:cNvPr id="39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33400" y="1271465"/>
            <a:ext cx="687558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/>
              <a:t>Coil manufacturing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Magnet assembly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28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60;p14">
            <a:extLst>
              <a:ext uri="{FF2B5EF4-FFF2-40B4-BE49-F238E27FC236}">
                <a16:creationId xmlns:a16="http://schemas.microsoft.com/office/drawing/2014/main" id="{7DC5AB97-22BE-6944-057D-B91E869EF56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6029" r="1498"/>
          <a:stretch/>
        </p:blipFill>
        <p:spPr>
          <a:xfrm>
            <a:off x="2104666" y="1194066"/>
            <a:ext cx="4950514" cy="2901413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Coil manufacturing </a:t>
            </a:r>
            <a:r>
              <a:rPr lang="en-US" b="0" i="1" dirty="0"/>
              <a:t>– Winding: support structure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2712859"/>
              </p:ext>
            </p:extLst>
          </p:nvPr>
        </p:nvGraphicFramePr>
        <p:xfrm>
          <a:off x="41836" y="-711197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BB84555-9295-11BB-789D-59BA52901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14879" y="1311422"/>
            <a:ext cx="2239665" cy="263958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US" sz="2000" dirty="0"/>
              <a:t>New design of winding table (beam, lateral posts, and spool support).</a:t>
            </a:r>
          </a:p>
          <a:p>
            <a:r>
              <a:rPr lang="en-US" sz="2000" dirty="0"/>
              <a:t>Engineering Document in release process with all details of the upgraded winding structure.</a:t>
            </a:r>
          </a:p>
          <a:p>
            <a:r>
              <a:rPr lang="en-US" sz="2000" dirty="0"/>
              <a:t>Improved design of winding base components (reducing potential creep at high temperatures).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24C28-B3FF-4406-7F61-CF0A8BACF2E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266" y="1635429"/>
            <a:ext cx="1765784" cy="229326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F1D9EA-83AB-2314-3783-7B5690A8CC22}"/>
              </a:ext>
            </a:extLst>
          </p:cNvPr>
          <p:cNvCxnSpPr>
            <a:cxnSpLocks/>
          </p:cNvCxnSpPr>
          <p:nvPr/>
        </p:nvCxnSpPr>
        <p:spPr>
          <a:xfrm flipH="1">
            <a:off x="2322836" y="4111046"/>
            <a:ext cx="9363797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EF6CC1E-43EC-55A8-DFB9-3D1F41865F0C}"/>
              </a:ext>
            </a:extLst>
          </p:cNvPr>
          <p:cNvSpPr txBox="1"/>
          <p:nvPr/>
        </p:nvSpPr>
        <p:spPr>
          <a:xfrm>
            <a:off x="2093032" y="951337"/>
            <a:ext cx="630112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Upgraded winding support structure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61050C1-1B86-63E6-209F-077DBAEC9C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285" y="4552363"/>
            <a:ext cx="2129123" cy="16015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4D74A2-AE98-7736-1D5E-8B1D9558535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68" y="4552364"/>
            <a:ext cx="2701798" cy="16015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40FB775-A538-DD36-FAFE-2EDA8510A305}"/>
              </a:ext>
            </a:extLst>
          </p:cNvPr>
          <p:cNvSpPr txBox="1"/>
          <p:nvPr/>
        </p:nvSpPr>
        <p:spPr>
          <a:xfrm>
            <a:off x="2245432" y="4150252"/>
            <a:ext cx="2638591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inding base design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91C383-4A9F-21A6-2F18-0564D94AEDEE}"/>
              </a:ext>
            </a:extLst>
          </p:cNvPr>
          <p:cNvSpPr txBox="1"/>
          <p:nvPr/>
        </p:nvSpPr>
        <p:spPr>
          <a:xfrm>
            <a:off x="1435903" y="1906781"/>
            <a:ext cx="43670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B46</a:t>
            </a:r>
            <a:endParaRPr lang="en-US" sz="10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FCF773-F315-0A8D-AD34-FF2C446C63B9}"/>
              </a:ext>
            </a:extLst>
          </p:cNvPr>
          <p:cNvSpPr txBox="1"/>
          <p:nvPr/>
        </p:nvSpPr>
        <p:spPr>
          <a:xfrm>
            <a:off x="9514879" y="1011319"/>
            <a:ext cx="214643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Progress since EOC #2</a:t>
            </a:r>
            <a:endParaRPr lang="en-US" sz="1400" b="1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69094C3-A1D8-2DCA-70E6-C82EC44767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8499" y="4552364"/>
            <a:ext cx="2024227" cy="16015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09FCB05-15A5-4888-8E3E-33D06ADEEF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366" y="4552364"/>
            <a:ext cx="3146531" cy="16015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0B0856D5-B259-894D-787F-4AE1831AB766}"/>
              </a:ext>
            </a:extLst>
          </p:cNvPr>
          <p:cNvSpPr/>
          <p:nvPr/>
        </p:nvSpPr>
        <p:spPr>
          <a:xfrm>
            <a:off x="3866313" y="5700816"/>
            <a:ext cx="524372" cy="411693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18160EA8-8AAA-4404-5CCA-521B7E3A7F52}"/>
              </a:ext>
            </a:extLst>
          </p:cNvPr>
          <p:cNvSpPr/>
          <p:nvPr/>
        </p:nvSpPr>
        <p:spPr>
          <a:xfrm>
            <a:off x="8807396" y="5700816"/>
            <a:ext cx="524372" cy="411693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808848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9C00D-D710-1D91-5AC6-67FDFC99F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610" y="1437324"/>
            <a:ext cx="5530460" cy="2599139"/>
          </a:xfrm>
          <a:prstGeom prst="rect">
            <a:avLst/>
          </a:prstGeom>
        </p:spPr>
      </p:pic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Coil manufacturing </a:t>
            </a:r>
            <a:r>
              <a:rPr lang="en-US" b="0" i="1" dirty="0"/>
              <a:t>– Winding: Pole and gaps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-711197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F1D9EA-83AB-2314-3783-7B5690A8CC22}"/>
              </a:ext>
            </a:extLst>
          </p:cNvPr>
          <p:cNvCxnSpPr>
            <a:cxnSpLocks/>
          </p:cNvCxnSpPr>
          <p:nvPr/>
        </p:nvCxnSpPr>
        <p:spPr>
          <a:xfrm flipH="1">
            <a:off x="2322836" y="4111046"/>
            <a:ext cx="9363797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EF6CC1E-43EC-55A8-DFB9-3D1F41865F0C}"/>
              </a:ext>
            </a:extLst>
          </p:cNvPr>
          <p:cNvSpPr txBox="1"/>
          <p:nvPr/>
        </p:nvSpPr>
        <p:spPr>
          <a:xfrm>
            <a:off x="2093032" y="934320"/>
            <a:ext cx="630112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Table and pole spacing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0FB775-A538-DD36-FAFE-2EDA8510A305}"/>
              </a:ext>
            </a:extLst>
          </p:cNvPr>
          <p:cNvSpPr txBox="1"/>
          <p:nvPr/>
        </p:nvSpPr>
        <p:spPr>
          <a:xfrm>
            <a:off x="2245432" y="4150252"/>
            <a:ext cx="2638591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Gaps for reaction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3B4D36-DA35-937C-84C3-17423A813833}"/>
              </a:ext>
            </a:extLst>
          </p:cNvPr>
          <p:cNvSpPr txBox="1"/>
          <p:nvPr/>
        </p:nvSpPr>
        <p:spPr>
          <a:xfrm>
            <a:off x="7249688" y="1227922"/>
            <a:ext cx="2145871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rPr>
              <a:t>For the prototype coil, an initial gap in the pole will be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established at &gt;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5 mm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ensure the gap does not close completely.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material of the winding base (and all similar components) is planned to be a series 316 stainless steel.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8F690FD-8E79-4759-CF43-D1685800BACE}"/>
              </a:ext>
            </a:extLst>
          </p:cNvPr>
          <p:cNvGrpSpPr>
            <a:grpSpLocks noChangeAspect="1"/>
          </p:cNvGrpSpPr>
          <p:nvPr/>
        </p:nvGrpSpPr>
        <p:grpSpPr>
          <a:xfrm>
            <a:off x="2475454" y="4377829"/>
            <a:ext cx="4477124" cy="1738934"/>
            <a:chOff x="1005405" y="2013453"/>
            <a:chExt cx="6570144" cy="255187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0BD7AAE-7E23-4B8C-660D-956E1F3EC544}"/>
                </a:ext>
              </a:extLst>
            </p:cNvPr>
            <p:cNvSpPr/>
            <p:nvPr/>
          </p:nvSpPr>
          <p:spPr>
            <a:xfrm>
              <a:off x="3219449" y="3505200"/>
              <a:ext cx="2749550" cy="47625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994A6A2-52B2-0FC3-69F9-09514A964480}"/>
                </a:ext>
              </a:extLst>
            </p:cNvPr>
            <p:cNvSpPr/>
            <p:nvPr/>
          </p:nvSpPr>
          <p:spPr>
            <a:xfrm>
              <a:off x="1015999" y="2952750"/>
              <a:ext cx="4953000" cy="476250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4053DC4-8FF8-A62A-87F9-404F45802432}"/>
                </a:ext>
              </a:extLst>
            </p:cNvPr>
            <p:cNvCxnSpPr>
              <a:cxnSpLocks/>
            </p:cNvCxnSpPr>
            <p:nvPr/>
          </p:nvCxnSpPr>
          <p:spPr>
            <a:xfrm>
              <a:off x="5969000" y="2041630"/>
              <a:ext cx="0" cy="252369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D1B28EC-B0D5-F0E8-1664-BF4C69751CA7}"/>
                </a:ext>
              </a:extLst>
            </p:cNvPr>
            <p:cNvSpPr txBox="1"/>
            <p:nvPr/>
          </p:nvSpPr>
          <p:spPr>
            <a:xfrm>
              <a:off x="3035300" y="3006209"/>
              <a:ext cx="1092199" cy="383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sz="11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Cable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92A2BC2-0924-7957-30F9-A271A7CB7661}"/>
                </a:ext>
              </a:extLst>
            </p:cNvPr>
            <p:cNvSpPr/>
            <p:nvPr/>
          </p:nvSpPr>
          <p:spPr>
            <a:xfrm>
              <a:off x="1015999" y="3505200"/>
              <a:ext cx="1638301" cy="47625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4FDA01F-FD59-703F-504B-2D3E9601A291}"/>
                </a:ext>
              </a:extLst>
            </p:cNvPr>
            <p:cNvSpPr/>
            <p:nvPr/>
          </p:nvSpPr>
          <p:spPr>
            <a:xfrm>
              <a:off x="1682750" y="2554030"/>
              <a:ext cx="1898650" cy="35294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DFF9132-787E-D0F1-C841-1F34EC0D1A6A}"/>
                </a:ext>
              </a:extLst>
            </p:cNvPr>
            <p:cNvSpPr/>
            <p:nvPr/>
          </p:nvSpPr>
          <p:spPr>
            <a:xfrm>
              <a:off x="4038600" y="2554030"/>
              <a:ext cx="1898650" cy="35294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0F5AEAE-D136-A7CB-5AB3-9CFEB5CBD15A}"/>
                </a:ext>
              </a:extLst>
            </p:cNvPr>
            <p:cNvSpPr txBox="1"/>
            <p:nvPr/>
          </p:nvSpPr>
          <p:spPr>
            <a:xfrm>
              <a:off x="3930046" y="3547499"/>
              <a:ext cx="1765298" cy="383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sz="11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Table center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B766912-7BFB-2817-7529-A2684D741576}"/>
                </a:ext>
              </a:extLst>
            </p:cNvPr>
            <p:cNvSpPr txBox="1"/>
            <p:nvPr/>
          </p:nvSpPr>
          <p:spPr>
            <a:xfrm>
              <a:off x="1025523" y="3558660"/>
              <a:ext cx="1838884" cy="383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sz="11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Table extremity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0326854-D04D-0D01-DDA9-B0D980212DC2}"/>
                </a:ext>
              </a:extLst>
            </p:cNvPr>
            <p:cNvSpPr txBox="1"/>
            <p:nvPr/>
          </p:nvSpPr>
          <p:spPr>
            <a:xfrm>
              <a:off x="4298949" y="2545318"/>
              <a:ext cx="1638299" cy="383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sz="11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Pole center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6AF4ECF-8850-B48D-8E6D-AD7109209BDE}"/>
                </a:ext>
              </a:extLst>
            </p:cNvPr>
            <p:cNvSpPr txBox="1"/>
            <p:nvPr/>
          </p:nvSpPr>
          <p:spPr>
            <a:xfrm>
              <a:off x="1825623" y="2545318"/>
              <a:ext cx="1638299" cy="383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sz="11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Pole extremity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3A8B831-A97B-AE81-5C29-A1CC54FC07D8}"/>
                    </a:ext>
                  </a:extLst>
                </p:cNvPr>
                <p:cNvSpPr txBox="1"/>
                <p:nvPr/>
              </p:nvSpPr>
              <p:spPr>
                <a:xfrm>
                  <a:off x="3480520" y="2013453"/>
                  <a:ext cx="800002" cy="2919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𝐺𝑎𝑝</m:t>
                            </m:r>
                          </m:e>
                          <m:sub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𝑝𝑜𝑙𝑒</m:t>
                            </m:r>
                          </m:sub>
                        </m:sSub>
                      </m:oMath>
                    </m:oMathPara>
                  </a14:m>
                  <a:endParaRPr lang="en-US" sz="12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3A8B831-A97B-AE81-5C29-A1CC54FC07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520" y="2013453"/>
                  <a:ext cx="800002" cy="291980"/>
                </a:xfrm>
                <a:prstGeom prst="rect">
                  <a:avLst/>
                </a:prstGeom>
                <a:blipFill>
                  <a:blip r:embed="rId11"/>
                  <a:stretch>
                    <a:fillRect l="-10112" r="-3371" b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DE7DD59-C3DB-1D6E-CB81-741C3931C5BF}"/>
                </a:ext>
              </a:extLst>
            </p:cNvPr>
            <p:cNvCxnSpPr>
              <a:cxnSpLocks/>
            </p:cNvCxnSpPr>
            <p:nvPr/>
          </p:nvCxnSpPr>
          <p:spPr>
            <a:xfrm>
              <a:off x="2663824" y="4416988"/>
              <a:ext cx="538956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42A1F1-0F0E-2DE3-D4B6-E9B0C9263D36}"/>
                    </a:ext>
                  </a:extLst>
                </p:cNvPr>
                <p:cNvSpPr txBox="1"/>
                <p:nvPr/>
              </p:nvSpPr>
              <p:spPr>
                <a:xfrm>
                  <a:off x="2579325" y="4066775"/>
                  <a:ext cx="875278" cy="270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𝐺𝑎𝑝</m:t>
                            </m:r>
                          </m:e>
                          <m:sub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𝑡𝑎𝑏𝑙𝑒</m:t>
                            </m:r>
                          </m:sub>
                        </m:sSub>
                      </m:oMath>
                    </m:oMathPara>
                  </a14:m>
                  <a:endParaRPr lang="en-US" sz="12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E42A1F1-0F0E-2DE3-D4B6-E9B0C9263D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9325" y="4066775"/>
                  <a:ext cx="875278" cy="270996"/>
                </a:xfrm>
                <a:prstGeom prst="rect">
                  <a:avLst/>
                </a:prstGeom>
                <a:blipFill>
                  <a:blip r:embed="rId12"/>
                  <a:stretch>
                    <a:fillRect l="-8163" r="-1020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F543981-84D8-2971-6DEE-4E6155776794}"/>
                </a:ext>
              </a:extLst>
            </p:cNvPr>
            <p:cNvSpPr txBox="1"/>
            <p:nvPr/>
          </p:nvSpPr>
          <p:spPr>
            <a:xfrm>
              <a:off x="5937250" y="2021320"/>
              <a:ext cx="1638299" cy="383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sz="11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Central plane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D376A89-3BE9-CF81-12C9-E7BF7273727E}"/>
                </a:ext>
              </a:extLst>
            </p:cNvPr>
            <p:cNvCxnSpPr>
              <a:cxnSpLocks/>
            </p:cNvCxnSpPr>
            <p:nvPr/>
          </p:nvCxnSpPr>
          <p:spPr>
            <a:xfrm>
              <a:off x="3219449" y="4416988"/>
              <a:ext cx="2717801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E227F2C3-BA50-F978-AEE3-90E44D314D16}"/>
                </a:ext>
              </a:extLst>
            </p:cNvPr>
            <p:cNvCxnSpPr>
              <a:cxnSpLocks/>
            </p:cNvCxnSpPr>
            <p:nvPr/>
          </p:nvCxnSpPr>
          <p:spPr>
            <a:xfrm>
              <a:off x="1005405" y="4416988"/>
              <a:ext cx="1626670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7E2B9ACF-AB27-92B5-3422-505ACACD8DFF}"/>
                    </a:ext>
                  </a:extLst>
                </p:cNvPr>
                <p:cNvSpPr txBox="1"/>
                <p:nvPr/>
              </p:nvSpPr>
              <p:spPr>
                <a:xfrm>
                  <a:off x="4147338" y="4055633"/>
                  <a:ext cx="350508" cy="270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2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7E2B9ACF-AB27-92B5-3422-505ACACD8D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7338" y="4055633"/>
                  <a:ext cx="350508" cy="270996"/>
                </a:xfrm>
                <a:prstGeom prst="rect">
                  <a:avLst/>
                </a:prstGeom>
                <a:blipFill>
                  <a:blip r:embed="rId13"/>
                  <a:stretch>
                    <a:fillRect l="-15385" r="-2564" b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BAE7DBC-028E-C179-93B3-3F9F6A42D487}"/>
                    </a:ext>
                  </a:extLst>
                </p:cNvPr>
                <p:cNvSpPr txBox="1"/>
                <p:nvPr/>
              </p:nvSpPr>
              <p:spPr>
                <a:xfrm>
                  <a:off x="1682749" y="4064478"/>
                  <a:ext cx="350508" cy="270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2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BAE7DBC-028E-C179-93B3-3F9F6A42D4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2749" y="4064478"/>
                  <a:ext cx="350508" cy="270996"/>
                </a:xfrm>
                <a:prstGeom prst="rect">
                  <a:avLst/>
                </a:prstGeom>
                <a:blipFill>
                  <a:blip r:embed="rId14"/>
                  <a:stretch>
                    <a:fillRect l="-15385" r="-2564" b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6D122BD-E9F0-3BCB-C91B-7BAC86DE672B}"/>
                </a:ext>
              </a:extLst>
            </p:cNvPr>
            <p:cNvCxnSpPr>
              <a:cxnSpLocks/>
            </p:cNvCxnSpPr>
            <p:nvPr/>
          </p:nvCxnSpPr>
          <p:spPr>
            <a:xfrm>
              <a:off x="3581400" y="2487805"/>
              <a:ext cx="457200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384" name="Straight Arrow Connector 383">
              <a:extLst>
                <a:ext uri="{FF2B5EF4-FFF2-40B4-BE49-F238E27FC236}">
                  <a16:creationId xmlns:a16="http://schemas.microsoft.com/office/drawing/2014/main" id="{396F4B6C-33D4-F8A7-77C5-FBDED1B00C66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87805"/>
              <a:ext cx="1927888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385" name="Straight Arrow Connector 384">
              <a:extLst>
                <a:ext uri="{FF2B5EF4-FFF2-40B4-BE49-F238E27FC236}">
                  <a16:creationId xmlns:a16="http://schemas.microsoft.com/office/drawing/2014/main" id="{787E8C8C-9957-6CCE-4071-7E786802ED52}"/>
                </a:ext>
              </a:extLst>
            </p:cNvPr>
            <p:cNvCxnSpPr>
              <a:cxnSpLocks/>
            </p:cNvCxnSpPr>
            <p:nvPr/>
          </p:nvCxnSpPr>
          <p:spPr>
            <a:xfrm>
              <a:off x="1711988" y="2487805"/>
              <a:ext cx="1869412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6" name="TextBox 385">
                  <a:extLst>
                    <a:ext uri="{FF2B5EF4-FFF2-40B4-BE49-F238E27FC236}">
                      <a16:creationId xmlns:a16="http://schemas.microsoft.com/office/drawing/2014/main" id="{6D9998D5-8AE2-C115-B36E-E076B3E17B4F}"/>
                    </a:ext>
                  </a:extLst>
                </p:cNvPr>
                <p:cNvSpPr txBox="1"/>
                <p:nvPr/>
              </p:nvSpPr>
              <p:spPr>
                <a:xfrm>
                  <a:off x="4723342" y="2126448"/>
                  <a:ext cx="381087" cy="2919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2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6" name="TextBox 385">
                  <a:extLst>
                    <a:ext uri="{FF2B5EF4-FFF2-40B4-BE49-F238E27FC236}">
                      <a16:creationId xmlns:a16="http://schemas.microsoft.com/office/drawing/2014/main" id="{6D9998D5-8AE2-C115-B36E-E076B3E17B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3342" y="2126448"/>
                  <a:ext cx="381087" cy="291980"/>
                </a:xfrm>
                <a:prstGeom prst="rect">
                  <a:avLst/>
                </a:prstGeom>
                <a:blipFill>
                  <a:blip r:embed="rId15"/>
                  <a:stretch>
                    <a:fillRect l="-14286" r="-4762" b="-2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7" name="TextBox 386">
                  <a:extLst>
                    <a:ext uri="{FF2B5EF4-FFF2-40B4-BE49-F238E27FC236}">
                      <a16:creationId xmlns:a16="http://schemas.microsoft.com/office/drawing/2014/main" id="{8CD4A1B4-64E7-0EB8-18EA-2F57784AEF92}"/>
                    </a:ext>
                  </a:extLst>
                </p:cNvPr>
                <p:cNvSpPr txBox="1"/>
                <p:nvPr/>
              </p:nvSpPr>
              <p:spPr>
                <a:xfrm>
                  <a:off x="2663824" y="2135295"/>
                  <a:ext cx="381087" cy="2919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2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7" name="TextBox 386">
                  <a:extLst>
                    <a:ext uri="{FF2B5EF4-FFF2-40B4-BE49-F238E27FC236}">
                      <a16:creationId xmlns:a16="http://schemas.microsoft.com/office/drawing/2014/main" id="{8CD4A1B4-64E7-0EB8-18EA-2F57784AEF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3824" y="2135295"/>
                  <a:ext cx="381087" cy="291980"/>
                </a:xfrm>
                <a:prstGeom prst="rect">
                  <a:avLst/>
                </a:prstGeom>
                <a:blipFill>
                  <a:blip r:embed="rId16"/>
                  <a:stretch>
                    <a:fillRect l="-13953" r="-4651" b="-2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8" name="Straight Arrow Connector 387">
              <a:extLst>
                <a:ext uri="{FF2B5EF4-FFF2-40B4-BE49-F238E27FC236}">
                  <a16:creationId xmlns:a16="http://schemas.microsoft.com/office/drawing/2014/main" id="{53617F03-9185-A761-F286-DCD0BE171D34}"/>
                </a:ext>
              </a:extLst>
            </p:cNvPr>
            <p:cNvCxnSpPr>
              <a:cxnSpLocks/>
            </p:cNvCxnSpPr>
            <p:nvPr/>
          </p:nvCxnSpPr>
          <p:spPr>
            <a:xfrm>
              <a:off x="1005405" y="3328802"/>
              <a:ext cx="4977630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9" name="TextBox 388">
                  <a:extLst>
                    <a:ext uri="{FF2B5EF4-FFF2-40B4-BE49-F238E27FC236}">
                      <a16:creationId xmlns:a16="http://schemas.microsoft.com/office/drawing/2014/main" id="{A5D96588-2AEE-4B8C-0A60-A7DF65018865}"/>
                    </a:ext>
                  </a:extLst>
                </p:cNvPr>
                <p:cNvSpPr txBox="1"/>
                <p:nvPr/>
              </p:nvSpPr>
              <p:spPr>
                <a:xfrm>
                  <a:off x="4654108" y="3027780"/>
                  <a:ext cx="618962" cy="270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𝑐𝑎𝑏𝑙𝑒</m:t>
                            </m:r>
                          </m:sub>
                        </m:sSub>
                      </m:oMath>
                    </m:oMathPara>
                  </a14:m>
                  <a:endParaRPr lang="en-US" sz="12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9" name="TextBox 388">
                  <a:extLst>
                    <a:ext uri="{FF2B5EF4-FFF2-40B4-BE49-F238E27FC236}">
                      <a16:creationId xmlns:a16="http://schemas.microsoft.com/office/drawing/2014/main" id="{A5D96588-2AEE-4B8C-0A60-A7DF650188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4108" y="3027780"/>
                  <a:ext cx="618962" cy="270996"/>
                </a:xfrm>
                <a:prstGeom prst="rect">
                  <a:avLst/>
                </a:prstGeom>
                <a:blipFill>
                  <a:blip r:embed="rId17"/>
                  <a:stretch>
                    <a:fillRect l="-8696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90" name="Picture 389">
            <a:extLst>
              <a:ext uri="{FF2B5EF4-FFF2-40B4-BE49-F238E27FC236}">
                <a16:creationId xmlns:a16="http://schemas.microsoft.com/office/drawing/2014/main" id="{2E01689C-3CEC-B76C-E4E1-2493EE9DF1A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85360" y="4313717"/>
            <a:ext cx="2550760" cy="18388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1" name="TextBox 390">
            <a:extLst>
              <a:ext uri="{FF2B5EF4-FFF2-40B4-BE49-F238E27FC236}">
                <a16:creationId xmlns:a16="http://schemas.microsoft.com/office/drawing/2014/main" id="{EBAEF9EE-7FCA-3BF1-1934-49DEC29A20FB}"/>
              </a:ext>
            </a:extLst>
          </p:cNvPr>
          <p:cNvSpPr txBox="1"/>
          <p:nvPr/>
        </p:nvSpPr>
        <p:spPr>
          <a:xfrm>
            <a:off x="9577317" y="4430927"/>
            <a:ext cx="2109316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rPr>
              <a:t>Initial estimations for gaps are based on information from CERN and LARP coils, as well as FRESCA2 coils.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E974F14F-16FD-1B4A-58C4-C183DCAF02F9}"/>
              </a:ext>
            </a:extLst>
          </p:cNvPr>
          <p:cNvSpPr txBox="1"/>
          <p:nvPr/>
        </p:nvSpPr>
        <p:spPr>
          <a:xfrm>
            <a:off x="1435903" y="1906781"/>
            <a:ext cx="43670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B46</a:t>
            </a:r>
            <a:endParaRPr lang="en-US" sz="105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A849E10-FCE2-7E0D-E484-84A5D0628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14879" y="1311422"/>
            <a:ext cx="2239665" cy="263958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Exploration study comparing SS 316 and SS 400 series in order to find a better material for reaction tooling.</a:t>
            </a:r>
          </a:p>
          <a:p>
            <a:r>
              <a:rPr lang="en-US" sz="1600" dirty="0"/>
              <a:t>Implementation in the design of the winding base of required gaps.</a:t>
            </a:r>
          </a:p>
          <a:p>
            <a:r>
              <a:rPr lang="en-US" sz="1600" dirty="0"/>
              <a:t>Technical drawings in final release process.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2289E-C4D4-EFBE-4F61-0186F34764D0}"/>
              </a:ext>
            </a:extLst>
          </p:cNvPr>
          <p:cNvSpPr txBox="1"/>
          <p:nvPr/>
        </p:nvSpPr>
        <p:spPr>
          <a:xfrm>
            <a:off x="9514879" y="1011319"/>
            <a:ext cx="214643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Progress since EOC #2</a:t>
            </a:r>
            <a:endParaRPr lang="en-US" sz="1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E72F14-CAAF-A822-B234-9B939D13C7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86858" y="2760800"/>
            <a:ext cx="1615045" cy="12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53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8;p17">
            <a:extLst>
              <a:ext uri="{FF2B5EF4-FFF2-40B4-BE49-F238E27FC236}">
                <a16:creationId xmlns:a16="http://schemas.microsoft.com/office/drawing/2014/main" id="{7F227008-1074-9E92-8ED2-9F0998808E1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5397" y="1260402"/>
            <a:ext cx="4300492" cy="2495654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Coil manufacturing </a:t>
            </a:r>
            <a:r>
              <a:rPr lang="en-US" b="0" dirty="0"/>
              <a:t>- </a:t>
            </a:r>
            <a:r>
              <a:rPr lang="en-US" b="0" i="1" dirty="0"/>
              <a:t>Winding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6181858"/>
              </p:ext>
            </p:extLst>
          </p:nvPr>
        </p:nvGraphicFramePr>
        <p:xfrm>
          <a:off x="41836" y="-415923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ED979AF-090E-DA0B-7CEF-3C6646395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56166" y="1123614"/>
            <a:ext cx="1454369" cy="2632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During winding, the cable is held in place by a few that are pushed by a series of clamps that are locked into the outer groove included in the winding bases (like FRESCA2).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E6233A-21FD-EC4D-41AB-BC68CFE65C6C}"/>
              </a:ext>
            </a:extLst>
          </p:cNvPr>
          <p:cNvSpPr txBox="1"/>
          <p:nvPr/>
        </p:nvSpPr>
        <p:spPr>
          <a:xfrm>
            <a:off x="4530643" y="3537187"/>
            <a:ext cx="2383116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100" dirty="0"/>
              <a:t>*No gaps are represented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FD0E87-5450-9ECD-0D58-DA39238EFF5B}"/>
              </a:ext>
            </a:extLst>
          </p:cNvPr>
          <p:cNvCxnSpPr>
            <a:cxnSpLocks/>
          </p:cNvCxnSpPr>
          <p:nvPr/>
        </p:nvCxnSpPr>
        <p:spPr>
          <a:xfrm>
            <a:off x="5495067" y="2305501"/>
            <a:ext cx="2178685" cy="292479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99274CC-BED8-B04C-3073-AC85D9535085}"/>
              </a:ext>
            </a:extLst>
          </p:cNvPr>
          <p:cNvCxnSpPr>
            <a:cxnSpLocks/>
          </p:cNvCxnSpPr>
          <p:nvPr/>
        </p:nvCxnSpPr>
        <p:spPr>
          <a:xfrm flipH="1" flipV="1">
            <a:off x="5347020" y="2405175"/>
            <a:ext cx="806746" cy="120945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8FAE5F-D6C1-527D-F57B-0A131D7D8E06}"/>
              </a:ext>
            </a:extLst>
          </p:cNvPr>
          <p:cNvCxnSpPr>
            <a:cxnSpLocks/>
          </p:cNvCxnSpPr>
          <p:nvPr/>
        </p:nvCxnSpPr>
        <p:spPr>
          <a:xfrm flipH="1">
            <a:off x="2322836" y="3763136"/>
            <a:ext cx="9363797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Google Shape;153;p22">
            <a:extLst>
              <a:ext uri="{FF2B5EF4-FFF2-40B4-BE49-F238E27FC236}">
                <a16:creationId xmlns:a16="http://schemas.microsoft.com/office/drawing/2014/main" id="{720EDC02-06C4-95CA-C88B-94E55CB84C5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87" t="18111" r="8068" b="15691"/>
          <a:stretch/>
        </p:blipFill>
        <p:spPr>
          <a:xfrm>
            <a:off x="6153766" y="2605060"/>
            <a:ext cx="1519986" cy="1009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Picture 14" descr="A close-up of a sewing machine&#10;&#10;Description automatically generated with low confidence">
            <a:extLst>
              <a:ext uri="{FF2B5EF4-FFF2-40B4-BE49-F238E27FC236}">
                <a16:creationId xmlns:a16="http://schemas.microsoft.com/office/drawing/2014/main" id="{5800D0F5-9CA1-4AC8-3D97-B071A76C819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310" y="4019691"/>
            <a:ext cx="3245007" cy="1817204"/>
          </a:xfrm>
          <a:prstGeom prst="rect">
            <a:avLst/>
          </a:prstGeom>
        </p:spPr>
      </p:pic>
      <p:pic>
        <p:nvPicPr>
          <p:cNvPr id="17" name="Picture 16" descr="A picture containing indoor, floor, cluttered, miller&#10;&#10;Description automatically generated">
            <a:extLst>
              <a:ext uri="{FF2B5EF4-FFF2-40B4-BE49-F238E27FC236}">
                <a16:creationId xmlns:a16="http://schemas.microsoft.com/office/drawing/2014/main" id="{5C513D3E-4596-CF7B-2435-ABB865D0BFA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409" y="4019691"/>
            <a:ext cx="3245009" cy="1817204"/>
          </a:xfrm>
          <a:prstGeom prst="rect">
            <a:avLst/>
          </a:prstGeom>
        </p:spPr>
      </p:pic>
      <p:pic>
        <p:nvPicPr>
          <p:cNvPr id="18" name="Picture 17" descr="A picture containing indoor, bathroom, sink, tub&#10;&#10;Description automatically generated">
            <a:extLst>
              <a:ext uri="{FF2B5EF4-FFF2-40B4-BE49-F238E27FC236}">
                <a16:creationId xmlns:a16="http://schemas.microsoft.com/office/drawing/2014/main" id="{AF683B0C-5FEB-A804-41E6-C263D2AD53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358252" y="4375674"/>
            <a:ext cx="2286448" cy="12181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147C0F-3EC8-874A-7DA6-0CFF847D061C}"/>
              </a:ext>
            </a:extLst>
          </p:cNvPr>
          <p:cNvSpPr txBox="1"/>
          <p:nvPr/>
        </p:nvSpPr>
        <p:spPr>
          <a:xfrm>
            <a:off x="2093032" y="934320"/>
            <a:ext cx="630112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Winding of the coil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3069410-AF19-19A0-E345-DB727EBDAA99}"/>
              </a:ext>
            </a:extLst>
          </p:cNvPr>
          <p:cNvSpPr txBox="1">
            <a:spLocks/>
          </p:cNvSpPr>
          <p:nvPr/>
        </p:nvSpPr>
        <p:spPr>
          <a:xfrm>
            <a:off x="10110560" y="3896568"/>
            <a:ext cx="1750636" cy="2286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88719" marR="0" indent="-27431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45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031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3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5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7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1800" dirty="0"/>
              <a:t>Initial winding testing feedback into the design of the layer jump and winding process.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DBA7C8-F301-011D-4731-EEC15FF8C90F}"/>
              </a:ext>
            </a:extLst>
          </p:cNvPr>
          <p:cNvSpPr txBox="1"/>
          <p:nvPr/>
        </p:nvSpPr>
        <p:spPr>
          <a:xfrm>
            <a:off x="1435903" y="1906781"/>
            <a:ext cx="43670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B46</a:t>
            </a:r>
            <a:endParaRPr lang="en-US" sz="105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599B69-67EB-F8DA-8045-7B7F52A165B4}"/>
              </a:ext>
            </a:extLst>
          </p:cNvPr>
          <p:cNvSpPr txBox="1"/>
          <p:nvPr/>
        </p:nvSpPr>
        <p:spPr>
          <a:xfrm>
            <a:off x="1448855" y="2474255"/>
            <a:ext cx="43670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B46</a:t>
            </a:r>
            <a:endParaRPr lang="en-US" sz="105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77FFADC-61DC-8B1A-76D0-F1C72E031509}"/>
              </a:ext>
            </a:extLst>
          </p:cNvPr>
          <p:cNvSpPr txBox="1">
            <a:spLocks/>
          </p:cNvSpPr>
          <p:nvPr/>
        </p:nvSpPr>
        <p:spPr>
          <a:xfrm>
            <a:off x="9421649" y="1263019"/>
            <a:ext cx="2239665" cy="21659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fontScale="92500" lnSpcReduction="10000"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88719" marR="0" indent="-27431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45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031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3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5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7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1600" dirty="0"/>
              <a:t>Redesigned clamping system and lateral pushers. First parts in fabrication.</a:t>
            </a:r>
          </a:p>
          <a:p>
            <a:pPr hangingPunct="1"/>
            <a:r>
              <a:rPr lang="en-US" sz="1600" dirty="0"/>
              <a:t>Redesign of pole fillers for reaction. </a:t>
            </a:r>
          </a:p>
          <a:p>
            <a:pPr hangingPunct="1"/>
            <a:r>
              <a:rPr lang="en-US" sz="1600" dirty="0"/>
              <a:t>Technical drawings in final release process.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50E790-496E-8208-3AA9-6DF7BAB6ACD1}"/>
              </a:ext>
            </a:extLst>
          </p:cNvPr>
          <p:cNvSpPr txBox="1"/>
          <p:nvPr/>
        </p:nvSpPr>
        <p:spPr>
          <a:xfrm>
            <a:off x="9421649" y="962916"/>
            <a:ext cx="214643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Progress since EOC #2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201104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56CAC66-2F4F-1AFC-D2F5-99EC4800C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89" y="1229401"/>
            <a:ext cx="7253608" cy="2009067"/>
          </a:xfrm>
          <a:prstGeom prst="rect">
            <a:avLst/>
          </a:prstGeom>
        </p:spPr>
      </p:pic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Coil manufacturing </a:t>
            </a:r>
            <a:r>
              <a:rPr lang="en-US" b="0" i="1" dirty="0"/>
              <a:t>- Preparation for reaction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-195167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1E3520A-3B62-8732-AFF7-060E9E4CCA70}"/>
              </a:ext>
            </a:extLst>
          </p:cNvPr>
          <p:cNvSpPr txBox="1"/>
          <p:nvPr/>
        </p:nvSpPr>
        <p:spPr>
          <a:xfrm>
            <a:off x="6025121" y="3836932"/>
            <a:ext cx="5710401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rPr>
              <a:t>After winding, the winding base is unlocked from the support structure, and the winding tension is relaxed. 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side rails (plasma sprayed in the inner surfaces) are put in place.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side blocks are added until the coil is enclosed.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After placing the bore-filler the assembly is closed with a series of top plates.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assembly is closed with bolted connections between the side pushers and base and top plates.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D755C9-ACDA-5886-1A16-62FE5F1BD67B}"/>
              </a:ext>
            </a:extLst>
          </p:cNvPr>
          <p:cNvGrpSpPr>
            <a:grpSpLocks noChangeAspect="1"/>
          </p:cNvGrpSpPr>
          <p:nvPr/>
        </p:nvGrpSpPr>
        <p:grpSpPr>
          <a:xfrm>
            <a:off x="2867360" y="2891402"/>
            <a:ext cx="3236828" cy="3315815"/>
            <a:chOff x="2087736" y="2011070"/>
            <a:chExt cx="4428088" cy="45361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BA45160-7B1A-476E-E1B8-F5C9A22DF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7736" y="3303422"/>
              <a:ext cx="3220314" cy="24840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BF7A854-06D7-16E3-7F34-79433DA0E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3476" y="2011070"/>
              <a:ext cx="3153749" cy="12735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C120B91-C68F-14A0-8D08-936633E973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8050" y="2011070"/>
              <a:ext cx="131405" cy="127356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3" name="Text Placeholder 2">
              <a:extLst>
                <a:ext uri="{FF2B5EF4-FFF2-40B4-BE49-F238E27FC236}">
                  <a16:creationId xmlns:a16="http://schemas.microsoft.com/office/drawing/2014/main" id="{62D31838-4B4C-36BE-E25A-367F8F0005EC}"/>
                </a:ext>
              </a:extLst>
            </p:cNvPr>
            <p:cNvSpPr txBox="1">
              <a:spLocks/>
            </p:cNvSpPr>
            <p:nvPr/>
          </p:nvSpPr>
          <p:spPr>
            <a:xfrm>
              <a:off x="2770694" y="5994527"/>
              <a:ext cx="3745130" cy="552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 fontScale="92500"/>
            </a:bodyPr>
            <a:lstStyle>
              <a:lvl1pPr marL="342900" marR="0" indent="-34290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800100" marR="0" indent="-34290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o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188719" marR="0" indent="-274319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16459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–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1031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»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5603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0175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4747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9319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 hangingPunct="1">
                <a:buFont typeface="Arial"/>
                <a:buNone/>
              </a:pPr>
              <a:r>
                <a:rPr lang="en-US" sz="1200" dirty="0"/>
                <a:t>Double </a:t>
              </a:r>
              <a:r>
                <a:rPr lang="en-US" sz="1200" b="1" dirty="0">
                  <a:solidFill>
                    <a:srgbClr val="E08081"/>
                  </a:solidFill>
                </a:rPr>
                <a:t>mica</a:t>
              </a:r>
              <a:r>
                <a:rPr lang="en-US" sz="1200" dirty="0"/>
                <a:t> layer bridging the table gap.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FDD1118-1F5A-EA0A-58F9-D96E56C2D1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57549" y="5191445"/>
              <a:ext cx="347801" cy="769844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05ED305-483C-7080-CF50-F8A2A23AB27A}"/>
              </a:ext>
            </a:extLst>
          </p:cNvPr>
          <p:cNvSpPr txBox="1"/>
          <p:nvPr/>
        </p:nvSpPr>
        <p:spPr>
          <a:xfrm>
            <a:off x="1435903" y="1792774"/>
            <a:ext cx="43670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B46</a:t>
            </a:r>
            <a:endParaRPr lang="en-US" sz="10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4651CE-6653-0E66-9947-AAC1D9C9442C}"/>
              </a:ext>
            </a:extLst>
          </p:cNvPr>
          <p:cNvSpPr txBox="1"/>
          <p:nvPr/>
        </p:nvSpPr>
        <p:spPr>
          <a:xfrm>
            <a:off x="1435903" y="2381250"/>
            <a:ext cx="43670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B46</a:t>
            </a:r>
            <a:endParaRPr lang="en-US" sz="1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FE964-D736-60A0-C831-D012B313F4D7}"/>
              </a:ext>
            </a:extLst>
          </p:cNvPr>
          <p:cNvSpPr txBox="1"/>
          <p:nvPr/>
        </p:nvSpPr>
        <p:spPr>
          <a:xfrm>
            <a:off x="1423349" y="2976858"/>
            <a:ext cx="43670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B46</a:t>
            </a:r>
            <a:endParaRPr lang="en-US" sz="105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3A2191-B319-1160-7262-FD86B2A5CFAD}"/>
              </a:ext>
            </a:extLst>
          </p:cNvPr>
          <p:cNvCxnSpPr>
            <a:cxnSpLocks/>
          </p:cNvCxnSpPr>
          <p:nvPr/>
        </p:nvCxnSpPr>
        <p:spPr>
          <a:xfrm flipH="1">
            <a:off x="2322836" y="3703682"/>
            <a:ext cx="9363797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3F07FE1-D086-B9BB-03B0-459B7F517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14879" y="1311421"/>
            <a:ext cx="2239665" cy="186684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US" sz="2000" dirty="0"/>
              <a:t>New design of reaction tooling components (significant reduction of complexity by reducing the number of components).</a:t>
            </a:r>
          </a:p>
          <a:p>
            <a:r>
              <a:rPr lang="en-US" sz="2000" dirty="0"/>
              <a:t>Improved design of reaction lead support, splice support, and end shoe pushers.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014A7F-1BEB-91A4-DDF6-B974F148E8E7}"/>
              </a:ext>
            </a:extLst>
          </p:cNvPr>
          <p:cNvSpPr txBox="1"/>
          <p:nvPr/>
        </p:nvSpPr>
        <p:spPr>
          <a:xfrm>
            <a:off x="9514879" y="1011319"/>
            <a:ext cx="214643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Progress since EOC #2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56843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Coil manufacturing </a:t>
            </a:r>
            <a:r>
              <a:rPr lang="en-US" b="0" i="1" dirty="0"/>
              <a:t>- Reaction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156742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38DBF89-2CCE-AAE3-044E-29A336031574}"/>
              </a:ext>
            </a:extLst>
          </p:cNvPr>
          <p:cNvGrpSpPr/>
          <p:nvPr/>
        </p:nvGrpSpPr>
        <p:grpSpPr>
          <a:xfrm>
            <a:off x="2330496" y="1027953"/>
            <a:ext cx="6222485" cy="2791558"/>
            <a:chOff x="2469981" y="1027953"/>
            <a:chExt cx="6222485" cy="279155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11DFCD0-1836-B2E1-69AD-3F9BBB749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2916" y="1367832"/>
              <a:ext cx="2869550" cy="16939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99F0B85-765D-A896-EECD-B9361F0C4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clrChange>
                <a:clrFrom>
                  <a:srgbClr val="F0F0FF"/>
                </a:clrFrom>
                <a:clrTo>
                  <a:srgbClr val="F0F0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9981" y="1027953"/>
              <a:ext cx="3268932" cy="279155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22E9AA-8530-EC4A-EB62-541A8287C1D9}"/>
                </a:ext>
              </a:extLst>
            </p:cNvPr>
            <p:cNvSpPr txBox="1"/>
            <p:nvPr/>
          </p:nvSpPr>
          <p:spPr>
            <a:xfrm rot="19824260">
              <a:off x="2824629" y="1414382"/>
              <a:ext cx="1921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Retort top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359DA6-50EA-88B4-263F-EF26518AB9A5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5526865" y="1543692"/>
              <a:ext cx="2884006" cy="1400003"/>
              <a:chOff x="10903426" y="1836640"/>
              <a:chExt cx="3442782" cy="160402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11E83D-5465-0E89-E8E3-E27D7625ED1F}"/>
                  </a:ext>
                </a:extLst>
              </p:cNvPr>
              <p:cNvSpPr txBox="1"/>
              <p:nvPr/>
            </p:nvSpPr>
            <p:spPr>
              <a:xfrm>
                <a:off x="10903426" y="2026692"/>
                <a:ext cx="672086" cy="3173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Gas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DD10B53-A602-0070-DDA0-C139274C1377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>
              <a:xfrm flipH="1">
                <a:off x="11239469" y="2344057"/>
                <a:ext cx="0" cy="47409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DBD6BE-59CD-64F2-BF47-900BFB22678D}"/>
                  </a:ext>
                </a:extLst>
              </p:cNvPr>
              <p:cNvSpPr txBox="1"/>
              <p:nvPr/>
            </p:nvSpPr>
            <p:spPr>
              <a:xfrm>
                <a:off x="12218656" y="2911720"/>
                <a:ext cx="2127552" cy="528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TCs main  feedthroughs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4099C0F1-EB98-5922-D61D-D4F11E02696E}"/>
                  </a:ext>
                </a:extLst>
              </p:cNvPr>
              <p:cNvCxnSpPr>
                <a:cxnSpLocks/>
                <a:stCxn id="13" idx="3"/>
              </p:cNvCxnSpPr>
              <p:nvPr/>
            </p:nvCxnSpPr>
            <p:spPr>
              <a:xfrm flipV="1">
                <a:off x="11575512" y="1836640"/>
                <a:ext cx="1598105" cy="34873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Left Brace 16">
                <a:extLst>
                  <a:ext uri="{FF2B5EF4-FFF2-40B4-BE49-F238E27FC236}">
                    <a16:creationId xmlns:a16="http://schemas.microsoft.com/office/drawing/2014/main" id="{141B0234-28A9-9F8B-9526-5B3E7038A370}"/>
                  </a:ext>
                </a:extLst>
              </p:cNvPr>
              <p:cNvSpPr/>
              <p:nvPr/>
            </p:nvSpPr>
            <p:spPr>
              <a:xfrm rot="14406702">
                <a:off x="12621276" y="2171593"/>
                <a:ext cx="336043" cy="1468751"/>
              </a:xfrm>
              <a:prstGeom prst="leftBrace">
                <a:avLst>
                  <a:gd name="adj1" fmla="val 165242"/>
                  <a:gd name="adj2" fmla="val 50000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57D0DDB-98F1-1B5E-CD5F-EED4938E67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5568" y="3175545"/>
              <a:ext cx="2607348" cy="643966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A4D5E7F-3E4F-1992-0A9C-8EA382537E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4940" y="1361500"/>
              <a:ext cx="3077976" cy="183107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20B78E1-D05A-B311-B5DF-279F159ABBA1}"/>
                </a:ext>
              </a:extLst>
            </p:cNvPr>
            <p:cNvSpPr txBox="1"/>
            <p:nvPr/>
          </p:nvSpPr>
          <p:spPr>
            <a:xfrm rot="19800000">
              <a:off x="3515798" y="2949131"/>
              <a:ext cx="1921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Retort base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0E0FFF8-8815-A9F7-5578-FE3A01AA625A}"/>
              </a:ext>
            </a:extLst>
          </p:cNvPr>
          <p:cNvSpPr txBox="1"/>
          <p:nvPr/>
        </p:nvSpPr>
        <p:spPr>
          <a:xfrm>
            <a:off x="1435903" y="1877688"/>
            <a:ext cx="43670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B46</a:t>
            </a:r>
            <a:endParaRPr lang="en-US" sz="10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B8EF15-440A-538B-76EB-A38600964D25}"/>
              </a:ext>
            </a:extLst>
          </p:cNvPr>
          <p:cNvSpPr txBox="1"/>
          <p:nvPr/>
        </p:nvSpPr>
        <p:spPr>
          <a:xfrm>
            <a:off x="1435903" y="2466164"/>
            <a:ext cx="43670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B46</a:t>
            </a:r>
            <a:endParaRPr lang="en-US" sz="10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7AC065-B27F-A47E-E2C8-F27FB6E52C1B}"/>
              </a:ext>
            </a:extLst>
          </p:cNvPr>
          <p:cNvSpPr txBox="1"/>
          <p:nvPr/>
        </p:nvSpPr>
        <p:spPr>
          <a:xfrm>
            <a:off x="1423349" y="3061772"/>
            <a:ext cx="43670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B46</a:t>
            </a:r>
            <a:endParaRPr lang="en-US" sz="105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D9218C-226F-D504-834D-F9946A980394}"/>
              </a:ext>
            </a:extLst>
          </p:cNvPr>
          <p:cNvSpPr txBox="1"/>
          <p:nvPr/>
        </p:nvSpPr>
        <p:spPr>
          <a:xfrm>
            <a:off x="1345358" y="3627233"/>
            <a:ext cx="56140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B77A</a:t>
            </a:r>
            <a:endParaRPr lang="en-US" sz="105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07ED8C-9A45-3423-B977-B86AC1F38816}"/>
              </a:ext>
            </a:extLst>
          </p:cNvPr>
          <p:cNvSpPr txBox="1"/>
          <p:nvPr/>
        </p:nvSpPr>
        <p:spPr>
          <a:xfrm>
            <a:off x="1915378" y="934320"/>
            <a:ext cx="630112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Retort manufacturing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623171C-E142-AD13-49D4-92EEEC91EB5B}"/>
              </a:ext>
            </a:extLst>
          </p:cNvPr>
          <p:cNvCxnSpPr>
            <a:cxnSpLocks/>
          </p:cNvCxnSpPr>
          <p:nvPr/>
        </p:nvCxnSpPr>
        <p:spPr>
          <a:xfrm flipH="1">
            <a:off x="2322836" y="3881149"/>
            <a:ext cx="6682487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9274CC3-B25E-C1B9-3400-4744A944DFAC}"/>
              </a:ext>
            </a:extLst>
          </p:cNvPr>
          <p:cNvSpPr txBox="1"/>
          <p:nvPr/>
        </p:nvSpPr>
        <p:spPr>
          <a:xfrm>
            <a:off x="1960285" y="3916452"/>
            <a:ext cx="630112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Commissioning of Reaction furnace in progress</a:t>
            </a:r>
          </a:p>
        </p:txBody>
      </p:sp>
      <p:pic>
        <p:nvPicPr>
          <p:cNvPr id="43" name="Picture 42" descr="A picture containing indoor, ceiling, device&#10;&#10;Description automatically generated">
            <a:extLst>
              <a:ext uri="{FF2B5EF4-FFF2-40B4-BE49-F238E27FC236}">
                <a16:creationId xmlns:a16="http://schemas.microsoft.com/office/drawing/2014/main" id="{0CE5AC06-34CF-B199-A2DB-DBC884B5A16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3032" y="4276907"/>
            <a:ext cx="3137702" cy="1828217"/>
          </a:xfrm>
          <a:prstGeom prst="rect">
            <a:avLst/>
          </a:prstGeom>
        </p:spPr>
      </p:pic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437D723-885C-7337-EDB8-ED6ECA627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8792" y="4272996"/>
            <a:ext cx="3644512" cy="1914910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The reaction furnace has been moved to its final work in B77A.</a:t>
            </a:r>
          </a:p>
          <a:p>
            <a:r>
              <a:rPr lang="en-US" sz="1400" dirty="0"/>
              <a:t>Extensive work has been carried regarding instrumentation and powering.</a:t>
            </a:r>
          </a:p>
          <a:p>
            <a:r>
              <a:rPr lang="en-US" sz="1400" dirty="0"/>
              <a:t>A series of tests leading to a full reaction cycle including retort and a dummy coil to fully qualify the system prior to the prototype coil are on-going.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3EDEC3-9D93-518E-9288-36D23D0E4006}"/>
              </a:ext>
            </a:extLst>
          </p:cNvPr>
          <p:cNvGrpSpPr/>
          <p:nvPr/>
        </p:nvGrpSpPr>
        <p:grpSpPr>
          <a:xfrm>
            <a:off x="9475951" y="3760714"/>
            <a:ext cx="2127222" cy="2456310"/>
            <a:chOff x="9257000" y="3323382"/>
            <a:chExt cx="2552232" cy="290709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FE276CE-0F53-D953-FAC6-65B7018C3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86904" y="3323382"/>
              <a:ext cx="2222328" cy="143762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BD1240F-968C-DC42-2AFA-FB0A52842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86904" y="4797516"/>
              <a:ext cx="2222328" cy="143295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422C643-F0FA-7DA4-29F4-457B3851B096}"/>
                </a:ext>
              </a:extLst>
            </p:cNvPr>
            <p:cNvSpPr txBox="1"/>
            <p:nvPr/>
          </p:nvSpPr>
          <p:spPr>
            <a:xfrm rot="16200000">
              <a:off x="8054278" y="4594840"/>
              <a:ext cx="2737784" cy="332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Franklin Gothic Book"/>
                </a:rPr>
                <a:t>In discussion with manufacturer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79063FB8-1331-0007-66D9-1DA0D790041A}"/>
              </a:ext>
            </a:extLst>
          </p:cNvPr>
          <p:cNvSpPr txBox="1"/>
          <p:nvPr/>
        </p:nvSpPr>
        <p:spPr>
          <a:xfrm>
            <a:off x="5794181" y="3061772"/>
            <a:ext cx="282387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New retort high temperature sealing developed based on a flat mica gasket.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DACE0B-FC74-45E4-E541-C48DA9B88DB5}"/>
              </a:ext>
            </a:extLst>
          </p:cNvPr>
          <p:cNvSpPr txBox="1">
            <a:spLocks/>
          </p:cNvSpPr>
          <p:nvPr/>
        </p:nvSpPr>
        <p:spPr>
          <a:xfrm>
            <a:off x="9514879" y="1311421"/>
            <a:ext cx="2239665" cy="2212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fontScale="85000" lnSpcReduction="10000"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88719" marR="0" indent="-27431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45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031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3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5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7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1200" dirty="0"/>
              <a:t>Improved design of retort based on a new developed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 temperature sealing based on a flat mica gasket (instead of a round copper gasket).</a:t>
            </a:r>
          </a:p>
          <a:p>
            <a:pPr hangingPunct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Additional feedthroughs for measurement of gaps during reaction.</a:t>
            </a:r>
          </a:p>
          <a:p>
            <a:pPr hangingPunct="1"/>
            <a:r>
              <a:rPr lang="en-US" sz="1200" dirty="0"/>
              <a:t>Retort fabrication drawings.</a:t>
            </a:r>
          </a:p>
          <a:p>
            <a:pPr hangingPunct="1"/>
            <a:r>
              <a:rPr lang="en-US" sz="1200" dirty="0"/>
              <a:t>Completed testing after conclusion of work on instrumentation and electrical powering of the reaction furnace.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1A5AD4-B45E-903C-23E8-CDFB2E900EFA}"/>
              </a:ext>
            </a:extLst>
          </p:cNvPr>
          <p:cNvSpPr txBox="1"/>
          <p:nvPr/>
        </p:nvSpPr>
        <p:spPr>
          <a:xfrm>
            <a:off x="9514879" y="1011319"/>
            <a:ext cx="214643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Progress since EOC #2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33577521"/>
      </p:ext>
    </p:extLst>
  </p:cSld>
  <p:clrMapOvr>
    <a:masterClrMapping/>
  </p:clrMapOvr>
</p:sld>
</file>

<file path=ppt/theme/theme1.xml><?xml version="1.0" encoding="utf-8"?>
<a:theme xmlns:a="http://schemas.openxmlformats.org/drawingml/2006/main" name="4_ATAP Blue Footer">
  <a:themeElements>
    <a:clrScheme name="4_ATAP Blue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4_ATAP Blue Footer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4_ATAP Blue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4_ATAP Blue Footer">
  <a:themeElements>
    <a:clrScheme name="4_ATAP Blue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4_ATAP Blue Footer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4_ATAP Blue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6748</TotalTime>
  <Words>1597</Words>
  <Application>Microsoft Office PowerPoint</Application>
  <PresentationFormat>Widescreen</PresentationFormat>
  <Paragraphs>286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Avenir Next Condensed Demi Bold</vt:lpstr>
      <vt:lpstr>Calibri</vt:lpstr>
      <vt:lpstr>Cambria Math</vt:lpstr>
      <vt:lpstr>Franklin Gothic Book</vt:lpstr>
      <vt:lpstr>Times New Roman</vt:lpstr>
      <vt:lpstr>4_ATAP Blue Footer</vt:lpstr>
      <vt:lpstr>High Temperature Superconductor Cable Test Facility </vt:lpstr>
      <vt:lpstr>Outline</vt:lpstr>
      <vt:lpstr>Introduction</vt:lpstr>
      <vt:lpstr>Outline</vt:lpstr>
      <vt:lpstr>Coil manufacturing – Winding: support structure</vt:lpstr>
      <vt:lpstr>Coil manufacturing – Winding: Pole and gaps</vt:lpstr>
      <vt:lpstr>Coil manufacturing - Winding</vt:lpstr>
      <vt:lpstr>Coil manufacturing - Preparation for reaction</vt:lpstr>
      <vt:lpstr>Coil manufacturing - Reaction</vt:lpstr>
      <vt:lpstr>Coil manufacturing - Preparation for impregnation</vt:lpstr>
      <vt:lpstr>Coil manufacturing - Impregnation</vt:lpstr>
      <vt:lpstr>Outline</vt:lpstr>
      <vt:lpstr>Magnet assembly – Assembly space</vt:lpstr>
      <vt:lpstr>Magnet assembly – Half-shell yoke assembly</vt:lpstr>
      <vt:lpstr>Magnet assembly – Alignment of two half-shell yoke assemblies</vt:lpstr>
      <vt:lpstr>Magnet assembly – Coil pack insertion</vt:lpstr>
      <vt:lpstr>Magnet assembly – Magnet loading</vt:lpstr>
      <vt:lpstr>Outline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Temperature Superconductor Cable Test Facility</dc:title>
  <dc:creator>Jose Luis Rudeiros Fernandez</dc:creator>
  <cp:lastModifiedBy>Jose Fernandez</cp:lastModifiedBy>
  <cp:revision>64</cp:revision>
  <dcterms:modified xsi:type="dcterms:W3CDTF">2024-03-20T15:29:04Z</dcterms:modified>
</cp:coreProperties>
</file>