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624" r:id="rId2"/>
    <p:sldId id="62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566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2A314-3B50-4A3D-A0D5-97C5D098FF4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3D30A-655D-47E2-BFF0-93488E713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2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4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8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AFA7-25D8-1FD5-C28D-1857D5DA6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A4957E-7CD9-FE95-904D-321899E36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38E70-C028-8CE5-7E9D-3B8D5A14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DA9E-C378-4F77-A69A-E0CFC7DD6C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FBB82-6C7E-F039-FE73-1DF07A46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461F-ED9D-185C-FD44-01610158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7418-1127-49EF-B291-820C759A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3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69B6-7FF7-F11A-766D-FCFF33C4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8BD11-D8EC-35E6-21C8-29257691A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A4962-2CDC-86F9-0A35-FC488A1F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DA9E-C378-4F77-A69A-E0CFC7DD6C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D63FA-4681-274C-294C-EE9082E9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0E92F-F789-BE53-E61D-7E145924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7418-1127-49EF-B291-820C759A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4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1FC1C6-D930-0343-2B45-C0B032BC8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F69E9-8F52-67ED-A586-B4B46CF51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44113-94BE-1B24-F14C-B75D7977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DA9E-C378-4F77-A69A-E0CFC7DD6C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808DC-956E-5BA7-0554-01D221CD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25D7A-439D-56DD-804E-323C0588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7418-1127-49EF-B291-820C759A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AAA70-6010-2288-2A20-5B66ADE0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2485-955B-41DB-D895-65EE2FFA3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6C4E8-7A0B-AAAA-6382-F34DFFA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DA9E-C378-4F77-A69A-E0CFC7DD6C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321AA-FC60-C389-E890-19DC4F90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17E15-7A6E-2388-0F05-AF4FA2C8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7418-1127-49EF-B291-820C759A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1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C7E1-56C3-69F2-6431-F11FAA56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E5C34-95D0-9445-A156-3716AF45B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FA20F-EC9E-46C8-653B-2B48EF88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DA9E-C378-4F77-A69A-E0CFC7DD6C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DAE3F-2C3F-798F-6505-F175A266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79828-2CF3-F03A-8A7C-1C573D4B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7418-1127-49EF-B291-820C759A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5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8C61-A287-A971-F6A7-ACC46FDA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052A-C443-771A-631A-D4B6B0F40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3C5A6-5C62-EBDD-9123-B83DDC970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9B867-F8C0-8D86-525C-114137C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DA9E-C378-4F77-A69A-E0CFC7DD6C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FD65D-F6F3-C854-23D5-1A7D216A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318FE-D34B-0E7A-4DB6-74733BD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7418-1127-49EF-B291-820C759A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0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8A24-F9FD-B364-F9A8-AD393883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1DD74-B86E-CD14-2588-5271D2E1C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1C036-ADD6-37D8-4DCD-0FC85CCEA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21D62-14F7-5A56-7111-C6F15A050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773848-3478-B5B7-94DD-47F3B99EE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9CBE8-374E-FA64-F3DE-C2F51246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DA9E-C378-4F77-A69A-E0CFC7DD6C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0A5D5-07D2-0C6E-6533-2A66AC9F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68B86-DCF9-43F8-E819-4083226B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7418-1127-49EF-B291-820C759A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9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6FF84-1E0C-4C15-60F6-41E019F9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4CDEC-CFE4-0189-760D-26D7BD1F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DA9E-C378-4F77-A69A-E0CFC7DD6C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3E51-47D7-7FB1-5467-E9E78568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3569E-2E52-C439-5FB4-246ED57F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7418-1127-49EF-B291-820C759A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D3540-D428-3A93-B663-7B32D3F5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DA9E-C378-4F77-A69A-E0CFC7DD6C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3FDA0-1E37-3BC6-749A-10CDD929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962D0-5960-AA52-72DC-DBA75743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7418-1127-49EF-B291-820C759A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1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8997-44B5-98AE-11AE-809A5960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301C-E4EA-893A-8C55-DCB9710C4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F7951-B6BF-187F-CA59-2454DDA63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5C1FA-BA17-F8D9-7601-DD29404D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DA9E-C378-4F77-A69A-E0CFC7DD6C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2D5C2-42C9-30C9-5746-DEEC07D4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4FDC0-152D-FD9F-2D5A-71A9FC97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7418-1127-49EF-B291-820C759A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3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2837-63D1-05CE-ED8B-B4F855DC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CB3FE-1C6B-30FA-DDA4-BCAF03697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A51FB-073F-BC24-4BAF-4CB14E1E3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B8D81-9401-267E-53B8-2D91DEFD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DA9E-C378-4F77-A69A-E0CFC7DD6C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7FB6A-8453-6258-7A24-A6A6BB56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272AC-C714-0050-C41A-443E3686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7418-1127-49EF-B291-820C759A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0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FD388E-A59C-3359-BB6D-7A3EE43C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C0FC4-2883-F4F8-EAFC-2F1AA778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3A4C2-DECE-BFA2-E0A3-DB72437C0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2ADA9E-C378-4F77-A69A-E0CFC7DD6C7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49A7E-AA43-B9FF-0710-76572D26D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08497-23BC-394D-FB53-C6F6A4B4D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F47418-1127-49EF-B291-820C759A4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9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6" y="-237122"/>
            <a:ext cx="12045057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Clarification 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Smartshims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an example in CCT5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87B713-0FBA-E4AD-D19E-F482B61EEB9E}"/>
              </a:ext>
            </a:extLst>
          </p:cNvPr>
          <p:cNvGrpSpPr>
            <a:grpSpLocks noChangeAspect="1"/>
          </p:cNvGrpSpPr>
          <p:nvPr/>
        </p:nvGrpSpPr>
        <p:grpSpPr>
          <a:xfrm>
            <a:off x="212781" y="755930"/>
            <a:ext cx="5539195" cy="4166843"/>
            <a:chOff x="-296540" y="1088788"/>
            <a:chExt cx="5833083" cy="43879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912F34-D948-4ECF-9325-AF48636F90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7585" y="1363700"/>
              <a:ext cx="4368084" cy="4113007"/>
              <a:chOff x="-148045" y="15065"/>
              <a:chExt cx="3317666" cy="3123929"/>
            </a:xfrm>
          </p:grpSpPr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B6A8D606-6DE5-4AF8-B629-1B6A4A7CA580}"/>
                  </a:ext>
                </a:extLst>
              </p:cNvPr>
              <p:cNvSpPr txBox="1"/>
              <p:nvPr/>
            </p:nvSpPr>
            <p:spPr>
              <a:xfrm>
                <a:off x="-57156" y="40432"/>
                <a:ext cx="343671" cy="187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b="1" kern="0" dirty="0"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(a)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E7DA6CEA-6910-4740-8562-FFC1D3CCA578}"/>
                  </a:ext>
                </a:extLst>
              </p:cNvPr>
              <p:cNvSpPr txBox="1"/>
              <p:nvPr/>
            </p:nvSpPr>
            <p:spPr>
              <a:xfrm>
                <a:off x="-55787" y="1390594"/>
                <a:ext cx="342302" cy="187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b="1" kern="0" dirty="0"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(c)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8" name="Graphic 227">
                <a:extLst>
                  <a:ext uri="{FF2B5EF4-FFF2-40B4-BE49-F238E27FC236}">
                    <a16:creationId xmlns:a16="http://schemas.microsoft.com/office/drawing/2014/main" id="{4E7BCAD8-7AC5-47E2-A841-C819E8B61F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52282" t="4263" b="57607"/>
              <a:stretch/>
            </p:blipFill>
            <p:spPr>
              <a:xfrm>
                <a:off x="243649" y="1334602"/>
                <a:ext cx="2766397" cy="1708150"/>
              </a:xfrm>
              <a:prstGeom prst="rect">
                <a:avLst/>
              </a:prstGeom>
            </p:spPr>
          </p:pic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59AA0B27-0873-4856-8E89-52C105BA8C1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15347" y="87037"/>
                <a:ext cx="1954274" cy="1329724"/>
                <a:chOff x="721713" y="60666"/>
                <a:chExt cx="2332414" cy="1587018"/>
              </a:xfrm>
            </p:grpSpPr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id="{3B8DC188-6301-40E3-9D99-2E1F5471069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714500" y="60666"/>
                  <a:ext cx="1339627" cy="1587018"/>
                  <a:chOff x="15632916" y="21673176"/>
                  <a:chExt cx="3323339" cy="3937065"/>
                </a:xfrm>
              </p:grpSpPr>
              <p:grpSp>
                <p:nvGrpSpPr>
                  <p:cNvPr id="235" name="Group 234">
                    <a:extLst>
                      <a:ext uri="{FF2B5EF4-FFF2-40B4-BE49-F238E27FC236}">
                        <a16:creationId xmlns:a16="http://schemas.microsoft.com/office/drawing/2014/main" id="{3171C990-FCD2-4592-A71A-0A26079C5C3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5632916" y="21673176"/>
                    <a:ext cx="3323339" cy="3323340"/>
                    <a:chOff x="31997457" y="18948545"/>
                    <a:chExt cx="4572434" cy="4572436"/>
                  </a:xfrm>
                </p:grpSpPr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0DC5F20E-F9C4-42CC-86B1-9EB20AAE042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997457" y="18948545"/>
                      <a:ext cx="4572434" cy="4572436"/>
                    </a:xfrm>
                    <a:custGeom>
                      <a:avLst/>
                      <a:gdLst>
                        <a:gd name="connsiteX0" fmla="*/ 3972942 w 7919998"/>
                        <a:gd name="connsiteY0" fmla="*/ 675778 h 7920001"/>
                        <a:gd name="connsiteX1" fmla="*/ 696942 w 7919998"/>
                        <a:gd name="connsiteY1" fmla="*/ 3951779 h 7920001"/>
                        <a:gd name="connsiteX2" fmla="*/ 3972942 w 7919998"/>
                        <a:gd name="connsiteY2" fmla="*/ 7227777 h 7920001"/>
                        <a:gd name="connsiteX3" fmla="*/ 7248942 w 7919998"/>
                        <a:gd name="connsiteY3" fmla="*/ 3951779 h 7920001"/>
                        <a:gd name="connsiteX4" fmla="*/ 3972942 w 7919998"/>
                        <a:gd name="connsiteY4" fmla="*/ 675778 h 7920001"/>
                        <a:gd name="connsiteX5" fmla="*/ 3959998 w 7919998"/>
                        <a:gd name="connsiteY5" fmla="*/ 0 h 7920001"/>
                        <a:gd name="connsiteX6" fmla="*/ 7919998 w 7919998"/>
                        <a:gd name="connsiteY6" fmla="*/ 3960001 h 7920001"/>
                        <a:gd name="connsiteX7" fmla="*/ 3959998 w 7919998"/>
                        <a:gd name="connsiteY7" fmla="*/ 7920001 h 7920001"/>
                        <a:gd name="connsiteX8" fmla="*/ 0 w 7919998"/>
                        <a:gd name="connsiteY8" fmla="*/ 3960001 h 7920001"/>
                        <a:gd name="connsiteX9" fmla="*/ 3959998 w 7919998"/>
                        <a:gd name="connsiteY9" fmla="*/ 0 h 7920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919998" h="7920001">
                          <a:moveTo>
                            <a:pt x="3972942" y="675778"/>
                          </a:moveTo>
                          <a:cubicBezTo>
                            <a:pt x="2163654" y="675778"/>
                            <a:pt x="696942" y="2142493"/>
                            <a:pt x="696942" y="3951779"/>
                          </a:cubicBezTo>
                          <a:cubicBezTo>
                            <a:pt x="696942" y="5761065"/>
                            <a:pt x="2163654" y="7227777"/>
                            <a:pt x="3972942" y="7227777"/>
                          </a:cubicBezTo>
                          <a:cubicBezTo>
                            <a:pt x="5782226" y="7227777"/>
                            <a:pt x="7248942" y="5761065"/>
                            <a:pt x="7248942" y="3951779"/>
                          </a:cubicBezTo>
                          <a:cubicBezTo>
                            <a:pt x="7248942" y="2142493"/>
                            <a:pt x="5782226" y="675778"/>
                            <a:pt x="3972942" y="675778"/>
                          </a:cubicBezTo>
                          <a:close/>
                          <a:moveTo>
                            <a:pt x="3959998" y="0"/>
                          </a:moveTo>
                          <a:cubicBezTo>
                            <a:pt x="6147050" y="0"/>
                            <a:pt x="7919998" y="1772952"/>
                            <a:pt x="7919998" y="3960001"/>
                          </a:cubicBezTo>
                          <a:cubicBezTo>
                            <a:pt x="7919998" y="6147051"/>
                            <a:pt x="6147050" y="7920001"/>
                            <a:pt x="3959998" y="7920001"/>
                          </a:cubicBezTo>
                          <a:cubicBezTo>
                            <a:pt x="1772950" y="7920001"/>
                            <a:pt x="0" y="6147051"/>
                            <a:pt x="0" y="3960001"/>
                          </a:cubicBezTo>
                          <a:cubicBezTo>
                            <a:pt x="0" y="1772952"/>
                            <a:pt x="1772950" y="0"/>
                            <a:pt x="3959998" y="0"/>
                          </a:cubicBezTo>
                          <a:close/>
                        </a:path>
                      </a:pathLst>
                    </a:custGeom>
                    <a:solidFill>
                      <a:srgbClr val="FF9100"/>
                    </a:solidFill>
                    <a:ln>
                      <a:noFill/>
                      <a:prstDash val="solid"/>
                      <a:extLst>
                        <a:ext uri="{C807C97D-BFC1-408E-A445-0C87EB9F89A2}">
                          <ask:lineSketchStyleProps xmlns:ask="http://schemas.microsoft.com/office/drawing/2018/sketchyshapes" sd="1219033472">
                            <a:custGeom>
                              <a:avLst/>
                              <a:gdLst>
                                <a:gd name="connsiteX0" fmla="*/ 1800000 w 3600000"/>
                                <a:gd name="connsiteY0" fmla="*/ 450000 h 3600000"/>
                                <a:gd name="connsiteX1" fmla="*/ 450000 w 3600000"/>
                                <a:gd name="connsiteY1" fmla="*/ 1800000 h 3600000"/>
                                <a:gd name="connsiteX2" fmla="*/ 1800000 w 3600000"/>
                                <a:gd name="connsiteY2" fmla="*/ 3150000 h 3600000"/>
                                <a:gd name="connsiteX3" fmla="*/ 3150000 w 3600000"/>
                                <a:gd name="connsiteY3" fmla="*/ 1800000 h 3600000"/>
                                <a:gd name="connsiteX4" fmla="*/ 1800000 w 3600000"/>
                                <a:gd name="connsiteY4" fmla="*/ 450000 h 3600000"/>
                                <a:gd name="connsiteX5" fmla="*/ 1800000 w 3600000"/>
                                <a:gd name="connsiteY5" fmla="*/ 0 h 3600000"/>
                                <a:gd name="connsiteX6" fmla="*/ 3600000 w 3600000"/>
                                <a:gd name="connsiteY6" fmla="*/ 1800000 h 3600000"/>
                                <a:gd name="connsiteX7" fmla="*/ 1800000 w 3600000"/>
                                <a:gd name="connsiteY7" fmla="*/ 3600000 h 3600000"/>
                                <a:gd name="connsiteX8" fmla="*/ 0 w 3600000"/>
                                <a:gd name="connsiteY8" fmla="*/ 1800000 h 3600000"/>
                                <a:gd name="connsiteX9" fmla="*/ 1800000 w 3600000"/>
                                <a:gd name="connsiteY9" fmla="*/ 0 h 36000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3600000" h="3600000" fill="none" extrusionOk="0">
                                  <a:moveTo>
                                    <a:pt x="1800000" y="450000"/>
                                  </a:moveTo>
                                  <a:cubicBezTo>
                                    <a:pt x="915881" y="427593"/>
                                    <a:pt x="570980" y="1153356"/>
                                    <a:pt x="450000" y="1800000"/>
                                  </a:cubicBezTo>
                                  <a:cubicBezTo>
                                    <a:pt x="464021" y="2566456"/>
                                    <a:pt x="1070620" y="3317828"/>
                                    <a:pt x="1800000" y="3150000"/>
                                  </a:cubicBezTo>
                                  <a:cubicBezTo>
                                    <a:pt x="2560123" y="3172396"/>
                                    <a:pt x="3179528" y="2581754"/>
                                    <a:pt x="3150000" y="1800000"/>
                                  </a:cubicBezTo>
                                  <a:cubicBezTo>
                                    <a:pt x="3222922" y="990569"/>
                                    <a:pt x="2562713" y="369429"/>
                                    <a:pt x="1800000" y="450000"/>
                                  </a:cubicBezTo>
                                  <a:close/>
                                  <a:moveTo>
                                    <a:pt x="1800000" y="0"/>
                                  </a:moveTo>
                                  <a:cubicBezTo>
                                    <a:pt x="2737964" y="9220"/>
                                    <a:pt x="3459325" y="708824"/>
                                    <a:pt x="3600000" y="1800000"/>
                                  </a:cubicBezTo>
                                  <a:cubicBezTo>
                                    <a:pt x="3533400" y="2789385"/>
                                    <a:pt x="2721453" y="3451886"/>
                                    <a:pt x="1800000" y="3600000"/>
                                  </a:cubicBezTo>
                                  <a:cubicBezTo>
                                    <a:pt x="816007" y="3463110"/>
                                    <a:pt x="-164071" y="2889915"/>
                                    <a:pt x="0" y="1800000"/>
                                  </a:cubicBezTo>
                                  <a:cubicBezTo>
                                    <a:pt x="-105719" y="994916"/>
                                    <a:pt x="869012" y="46907"/>
                                    <a:pt x="1800000" y="0"/>
                                  </a:cubicBezTo>
                                  <a:close/>
                                </a:path>
                                <a:path w="3600000" h="3600000" stroke="0" extrusionOk="0">
                                  <a:moveTo>
                                    <a:pt x="1800000" y="450000"/>
                                  </a:moveTo>
                                  <a:cubicBezTo>
                                    <a:pt x="944583" y="382253"/>
                                    <a:pt x="376294" y="1082079"/>
                                    <a:pt x="450000" y="1800000"/>
                                  </a:cubicBezTo>
                                  <a:cubicBezTo>
                                    <a:pt x="535430" y="2563569"/>
                                    <a:pt x="961554" y="3152953"/>
                                    <a:pt x="1800000" y="3150000"/>
                                  </a:cubicBezTo>
                                  <a:cubicBezTo>
                                    <a:pt x="2505201" y="3189436"/>
                                    <a:pt x="3130740" y="2652041"/>
                                    <a:pt x="3150000" y="1800000"/>
                                  </a:cubicBezTo>
                                  <a:cubicBezTo>
                                    <a:pt x="3009228" y="977396"/>
                                    <a:pt x="2629994" y="490332"/>
                                    <a:pt x="1800000" y="450000"/>
                                  </a:cubicBezTo>
                                  <a:close/>
                                  <a:moveTo>
                                    <a:pt x="1800000" y="0"/>
                                  </a:moveTo>
                                  <a:cubicBezTo>
                                    <a:pt x="2871384" y="9167"/>
                                    <a:pt x="3614450" y="776149"/>
                                    <a:pt x="3600000" y="1800000"/>
                                  </a:cubicBezTo>
                                  <a:cubicBezTo>
                                    <a:pt x="3555587" y="2787312"/>
                                    <a:pt x="2626187" y="3758100"/>
                                    <a:pt x="1800000" y="3600000"/>
                                  </a:cubicBezTo>
                                  <a:cubicBezTo>
                                    <a:pt x="798548" y="3530010"/>
                                    <a:pt x="-118823" y="2959243"/>
                                    <a:pt x="0" y="1800000"/>
                                  </a:cubicBezTo>
                                  <a:cubicBezTo>
                                    <a:pt x="121452" y="873881"/>
                                    <a:pt x="1001123" y="46942"/>
                                    <a:pt x="1800000" y="0"/>
                                  </a:cubicBezTo>
                                  <a:close/>
                                </a:path>
                              </a:pathLst>
                            </a:custGeom>
                            <ask:type>
                              <ask:lineSketchNone/>
                            </ask:type>
                          </ask:lineSketchStyleProps>
                        </a:ext>
                      </a:extLst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49CFE776-C05A-4E56-BA20-261905B6C30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486172" y="19437261"/>
                      <a:ext cx="3595003" cy="3594999"/>
                    </a:xfrm>
                    <a:custGeom>
                      <a:avLst/>
                      <a:gdLst>
                        <a:gd name="connsiteX0" fmla="*/ 3113484 w 6226968"/>
                        <a:gd name="connsiteY0" fmla="*/ 623676 h 6226969"/>
                        <a:gd name="connsiteX1" fmla="*/ 623676 w 6226968"/>
                        <a:gd name="connsiteY1" fmla="*/ 3113485 h 6226969"/>
                        <a:gd name="connsiteX2" fmla="*/ 3113484 w 6226968"/>
                        <a:gd name="connsiteY2" fmla="*/ 5603295 h 6226969"/>
                        <a:gd name="connsiteX3" fmla="*/ 5603296 w 6226968"/>
                        <a:gd name="connsiteY3" fmla="*/ 3113485 h 6226969"/>
                        <a:gd name="connsiteX4" fmla="*/ 3113484 w 6226968"/>
                        <a:gd name="connsiteY4" fmla="*/ 623676 h 6226969"/>
                        <a:gd name="connsiteX5" fmla="*/ 3113484 w 6226968"/>
                        <a:gd name="connsiteY5" fmla="*/ 0 h 6226969"/>
                        <a:gd name="connsiteX6" fmla="*/ 6226968 w 6226968"/>
                        <a:gd name="connsiteY6" fmla="*/ 3113485 h 6226969"/>
                        <a:gd name="connsiteX7" fmla="*/ 3113484 w 6226968"/>
                        <a:gd name="connsiteY7" fmla="*/ 6226969 h 6226969"/>
                        <a:gd name="connsiteX8" fmla="*/ 0 w 6226968"/>
                        <a:gd name="connsiteY8" fmla="*/ 3113485 h 6226969"/>
                        <a:gd name="connsiteX9" fmla="*/ 3113484 w 6226968"/>
                        <a:gd name="connsiteY9" fmla="*/ 0 h 6226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226968" h="6226969">
                          <a:moveTo>
                            <a:pt x="3113484" y="623676"/>
                          </a:moveTo>
                          <a:cubicBezTo>
                            <a:pt x="1738400" y="623676"/>
                            <a:pt x="623676" y="1738401"/>
                            <a:pt x="623676" y="3113485"/>
                          </a:cubicBezTo>
                          <a:cubicBezTo>
                            <a:pt x="623676" y="4488569"/>
                            <a:pt x="1738400" y="5603295"/>
                            <a:pt x="3113484" y="5603295"/>
                          </a:cubicBezTo>
                          <a:cubicBezTo>
                            <a:pt x="4488568" y="5603295"/>
                            <a:pt x="5603296" y="4488569"/>
                            <a:pt x="5603296" y="3113485"/>
                          </a:cubicBezTo>
                          <a:cubicBezTo>
                            <a:pt x="5603296" y="1738401"/>
                            <a:pt x="4488568" y="623676"/>
                            <a:pt x="3113484" y="623676"/>
                          </a:cubicBezTo>
                          <a:close/>
                          <a:moveTo>
                            <a:pt x="3113484" y="0"/>
                          </a:moveTo>
                          <a:cubicBezTo>
                            <a:pt x="4833016" y="0"/>
                            <a:pt x="6226968" y="1393954"/>
                            <a:pt x="6226968" y="3113485"/>
                          </a:cubicBezTo>
                          <a:cubicBezTo>
                            <a:pt x="6226968" y="4833017"/>
                            <a:pt x="4833016" y="6226969"/>
                            <a:pt x="3113484" y="6226969"/>
                          </a:cubicBezTo>
                          <a:cubicBezTo>
                            <a:pt x="1393952" y="6226969"/>
                            <a:pt x="0" y="4833017"/>
                            <a:pt x="0" y="3113485"/>
                          </a:cubicBezTo>
                          <a:cubicBezTo>
                            <a:pt x="0" y="1393954"/>
                            <a:pt x="1393952" y="0"/>
                            <a:pt x="3113484" y="0"/>
                          </a:cubicBezTo>
                          <a:close/>
                        </a:path>
                      </a:pathLst>
                    </a:custGeom>
                    <a:solidFill>
                      <a:srgbClr val="FF9900"/>
                    </a:solidFill>
                    <a:ln>
                      <a:noFill/>
                      <a:prstDash val="solid"/>
                      <a:extLst>
                        <a:ext uri="{C807C97D-BFC1-408E-A445-0C87EB9F89A2}">
                          <ask:lineSketchStyleProps xmlns:ask="http://schemas.microsoft.com/office/drawing/2018/sketchyshapes" sd="1219033472">
                            <a:custGeom>
                              <a:avLst/>
                              <a:gdLst>
                                <a:gd name="connsiteX0" fmla="*/ 1800000 w 3600000"/>
                                <a:gd name="connsiteY0" fmla="*/ 450000 h 3600000"/>
                                <a:gd name="connsiteX1" fmla="*/ 450000 w 3600000"/>
                                <a:gd name="connsiteY1" fmla="*/ 1800000 h 3600000"/>
                                <a:gd name="connsiteX2" fmla="*/ 1800000 w 3600000"/>
                                <a:gd name="connsiteY2" fmla="*/ 3150000 h 3600000"/>
                                <a:gd name="connsiteX3" fmla="*/ 3150000 w 3600000"/>
                                <a:gd name="connsiteY3" fmla="*/ 1800000 h 3600000"/>
                                <a:gd name="connsiteX4" fmla="*/ 1800000 w 3600000"/>
                                <a:gd name="connsiteY4" fmla="*/ 450000 h 3600000"/>
                                <a:gd name="connsiteX5" fmla="*/ 1800000 w 3600000"/>
                                <a:gd name="connsiteY5" fmla="*/ 0 h 3600000"/>
                                <a:gd name="connsiteX6" fmla="*/ 3600000 w 3600000"/>
                                <a:gd name="connsiteY6" fmla="*/ 1800000 h 3600000"/>
                                <a:gd name="connsiteX7" fmla="*/ 1800000 w 3600000"/>
                                <a:gd name="connsiteY7" fmla="*/ 3600000 h 3600000"/>
                                <a:gd name="connsiteX8" fmla="*/ 0 w 3600000"/>
                                <a:gd name="connsiteY8" fmla="*/ 1800000 h 3600000"/>
                                <a:gd name="connsiteX9" fmla="*/ 1800000 w 3600000"/>
                                <a:gd name="connsiteY9" fmla="*/ 0 h 36000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3600000" h="3600000" fill="none" extrusionOk="0">
                                  <a:moveTo>
                                    <a:pt x="1800000" y="450000"/>
                                  </a:moveTo>
                                  <a:cubicBezTo>
                                    <a:pt x="915881" y="427593"/>
                                    <a:pt x="570980" y="1153356"/>
                                    <a:pt x="450000" y="1800000"/>
                                  </a:cubicBezTo>
                                  <a:cubicBezTo>
                                    <a:pt x="464021" y="2566456"/>
                                    <a:pt x="1070620" y="3317828"/>
                                    <a:pt x="1800000" y="3150000"/>
                                  </a:cubicBezTo>
                                  <a:cubicBezTo>
                                    <a:pt x="2560123" y="3172396"/>
                                    <a:pt x="3179528" y="2581754"/>
                                    <a:pt x="3150000" y="1800000"/>
                                  </a:cubicBezTo>
                                  <a:cubicBezTo>
                                    <a:pt x="3222922" y="990569"/>
                                    <a:pt x="2562713" y="369429"/>
                                    <a:pt x="1800000" y="450000"/>
                                  </a:cubicBezTo>
                                  <a:close/>
                                  <a:moveTo>
                                    <a:pt x="1800000" y="0"/>
                                  </a:moveTo>
                                  <a:cubicBezTo>
                                    <a:pt x="2737964" y="9220"/>
                                    <a:pt x="3459325" y="708824"/>
                                    <a:pt x="3600000" y="1800000"/>
                                  </a:cubicBezTo>
                                  <a:cubicBezTo>
                                    <a:pt x="3533400" y="2789385"/>
                                    <a:pt x="2721453" y="3451886"/>
                                    <a:pt x="1800000" y="3600000"/>
                                  </a:cubicBezTo>
                                  <a:cubicBezTo>
                                    <a:pt x="816007" y="3463110"/>
                                    <a:pt x="-164071" y="2889915"/>
                                    <a:pt x="0" y="1800000"/>
                                  </a:cubicBezTo>
                                  <a:cubicBezTo>
                                    <a:pt x="-105719" y="994916"/>
                                    <a:pt x="869012" y="46907"/>
                                    <a:pt x="1800000" y="0"/>
                                  </a:cubicBezTo>
                                  <a:close/>
                                </a:path>
                                <a:path w="3600000" h="3600000" stroke="0" extrusionOk="0">
                                  <a:moveTo>
                                    <a:pt x="1800000" y="450000"/>
                                  </a:moveTo>
                                  <a:cubicBezTo>
                                    <a:pt x="944583" y="382253"/>
                                    <a:pt x="376294" y="1082079"/>
                                    <a:pt x="450000" y="1800000"/>
                                  </a:cubicBezTo>
                                  <a:cubicBezTo>
                                    <a:pt x="535430" y="2563569"/>
                                    <a:pt x="961554" y="3152953"/>
                                    <a:pt x="1800000" y="3150000"/>
                                  </a:cubicBezTo>
                                  <a:cubicBezTo>
                                    <a:pt x="2505201" y="3189436"/>
                                    <a:pt x="3130740" y="2652041"/>
                                    <a:pt x="3150000" y="1800000"/>
                                  </a:cubicBezTo>
                                  <a:cubicBezTo>
                                    <a:pt x="3009228" y="977396"/>
                                    <a:pt x="2629994" y="490332"/>
                                    <a:pt x="1800000" y="450000"/>
                                  </a:cubicBezTo>
                                  <a:close/>
                                  <a:moveTo>
                                    <a:pt x="1800000" y="0"/>
                                  </a:moveTo>
                                  <a:cubicBezTo>
                                    <a:pt x="2871384" y="9167"/>
                                    <a:pt x="3614450" y="776149"/>
                                    <a:pt x="3600000" y="1800000"/>
                                  </a:cubicBezTo>
                                  <a:cubicBezTo>
                                    <a:pt x="3555587" y="2787312"/>
                                    <a:pt x="2626187" y="3758100"/>
                                    <a:pt x="1800000" y="3600000"/>
                                  </a:cubicBezTo>
                                  <a:cubicBezTo>
                                    <a:pt x="798548" y="3530010"/>
                                    <a:pt x="-118823" y="2959243"/>
                                    <a:pt x="0" y="1800000"/>
                                  </a:cubicBezTo>
                                  <a:cubicBezTo>
                                    <a:pt x="121452" y="873881"/>
                                    <a:pt x="1001123" y="46942"/>
                                    <a:pt x="1800000" y="0"/>
                                  </a:cubicBezTo>
                                  <a:close/>
                                </a:path>
                              </a:pathLst>
                            </a:custGeom>
                            <ask:type>
                              <ask:lineSketchNone/>
                            </ask:type>
                          </ask:lineSketchStyleProps>
                        </a:ext>
                      </a:extLst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6" name="Block Arc 245">
                      <a:extLst>
                        <a:ext uri="{FF2B5EF4-FFF2-40B4-BE49-F238E27FC236}">
                          <a16:creationId xmlns:a16="http://schemas.microsoft.com/office/drawing/2014/main" id="{D911E713-927C-4824-ACAC-9894AD11685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2362315" y="19320012"/>
                      <a:ext cx="3829866" cy="3799541"/>
                    </a:xfrm>
                    <a:prstGeom prst="blockArc">
                      <a:avLst>
                        <a:gd name="adj1" fmla="val 12861911"/>
                        <a:gd name="adj2" fmla="val 19542845"/>
                        <a:gd name="adj3" fmla="val 3256"/>
                      </a:avLst>
                    </a:prstGeom>
                    <a:solidFill>
                      <a:srgbClr val="00A1FF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7" name="Block Arc 246">
                      <a:extLst>
                        <a:ext uri="{FF2B5EF4-FFF2-40B4-BE49-F238E27FC236}">
                          <a16:creationId xmlns:a16="http://schemas.microsoft.com/office/drawing/2014/main" id="{81508A37-F477-4D62-AF53-79CDDC9501FD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32375167" y="19320012"/>
                      <a:ext cx="3829866" cy="3799542"/>
                    </a:xfrm>
                    <a:prstGeom prst="blockArc">
                      <a:avLst>
                        <a:gd name="adj1" fmla="val 12861911"/>
                        <a:gd name="adj2" fmla="val 19542845"/>
                        <a:gd name="adj3" fmla="val 3256"/>
                      </a:avLst>
                    </a:prstGeom>
                    <a:solidFill>
                      <a:srgbClr val="00A1FF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36" name="Group 235">
                    <a:extLst>
                      <a:ext uri="{FF2B5EF4-FFF2-40B4-BE49-F238E27FC236}">
                        <a16:creationId xmlns:a16="http://schemas.microsoft.com/office/drawing/2014/main" id="{7899D61F-1AE4-4AD2-B7C8-276B900EE41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6621070" y="22028387"/>
                    <a:ext cx="1332000" cy="2642247"/>
                    <a:chOff x="17114003" y="21934227"/>
                    <a:chExt cx="1011261" cy="2006007"/>
                  </a:xfrm>
                </p:grpSpPr>
                <p:sp>
                  <p:nvSpPr>
                    <p:cNvPr id="242" name="Oval 241">
                      <a:extLst>
                        <a:ext uri="{FF2B5EF4-FFF2-40B4-BE49-F238E27FC236}">
                          <a16:creationId xmlns:a16="http://schemas.microsoft.com/office/drawing/2014/main" id="{F0F0CB1D-955E-4D97-ABF8-DC9B151AAF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14003" y="21934227"/>
                      <a:ext cx="144000" cy="14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3" name="Oval 242">
                      <a:extLst>
                        <a:ext uri="{FF2B5EF4-FFF2-40B4-BE49-F238E27FC236}">
                          <a16:creationId xmlns:a16="http://schemas.microsoft.com/office/drawing/2014/main" id="{F3A37B52-654D-4F5D-95A4-8EA647390F7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7981264" y="23796234"/>
                      <a:ext cx="144000" cy="14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37" name="TextBox 236">
                    <a:extLst>
                      <a:ext uri="{FF2B5EF4-FFF2-40B4-BE49-F238E27FC236}">
                        <a16:creationId xmlns:a16="http://schemas.microsoft.com/office/drawing/2014/main" id="{9F8B3883-4E3B-426B-A604-C9161F8FA108}"/>
                      </a:ext>
                    </a:extLst>
                  </p:cNvPr>
                  <p:cNvSpPr txBox="1"/>
                  <p:nvPr/>
                </p:nvSpPr>
                <p:spPr>
                  <a:xfrm>
                    <a:off x="16352630" y="25264176"/>
                    <a:ext cx="1868300" cy="346065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marR="0" algn="ctr" defTabSz="4388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</a:pPr>
                    <a:r>
                      <a:rPr kumimoji="0" lang="en-US" sz="1000" i="0" u="none" strike="noStrike" kern="1200" cap="none" spc="0" normalizeH="0" baseline="0" noProof="0" dirty="0" err="1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Smartshims</a:t>
                    </a:r>
                    <a:endParaRPr kumimoji="0" lang="en-US" sz="10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38" name="Straight Arrow Connector 237">
                    <a:extLst>
                      <a:ext uri="{FF2B5EF4-FFF2-40B4-BE49-F238E27FC236}">
                        <a16:creationId xmlns:a16="http://schemas.microsoft.com/office/drawing/2014/main" id="{957BB891-B265-49F9-BF01-6755DBEBEABA}"/>
                      </a:ext>
                    </a:extLst>
                  </p:cNvPr>
                  <p:cNvCxnSpPr>
                    <a:cxnSpLocks/>
                    <a:stCxn id="237" idx="0"/>
                  </p:cNvCxnSpPr>
                  <p:nvPr/>
                </p:nvCxnSpPr>
                <p:spPr>
                  <a:xfrm flipV="1">
                    <a:off x="17286781" y="24315545"/>
                    <a:ext cx="899697" cy="948631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Arrow Connector 238">
                    <a:extLst>
                      <a:ext uri="{FF2B5EF4-FFF2-40B4-BE49-F238E27FC236}">
                        <a16:creationId xmlns:a16="http://schemas.microsoft.com/office/drawing/2014/main" id="{69BCE4F1-8C5C-4712-92E0-6257E5012846}"/>
                      </a:ext>
                    </a:extLst>
                  </p:cNvPr>
                  <p:cNvCxnSpPr>
                    <a:cxnSpLocks/>
                    <a:stCxn id="237" idx="0"/>
                  </p:cNvCxnSpPr>
                  <p:nvPr/>
                </p:nvCxnSpPr>
                <p:spPr>
                  <a:xfrm flipH="1" flipV="1">
                    <a:off x="16412491" y="24335746"/>
                    <a:ext cx="874290" cy="928430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0" name="TextBox 239">
                    <a:extLst>
                      <a:ext uri="{FF2B5EF4-FFF2-40B4-BE49-F238E27FC236}">
                        <a16:creationId xmlns:a16="http://schemas.microsoft.com/office/drawing/2014/main" id="{E41F4760-0181-481B-B62E-B82367F91703}"/>
                      </a:ext>
                    </a:extLst>
                  </p:cNvPr>
                  <p:cNvSpPr txBox="1"/>
                  <p:nvPr/>
                </p:nvSpPr>
                <p:spPr>
                  <a:xfrm>
                    <a:off x="16043974" y="23065351"/>
                    <a:ext cx="860694" cy="346065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marR="0" algn="ctr" defTabSz="4388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</a:pPr>
                    <a:r>
                      <a:rPr kumimoji="0" lang="en-US" sz="1000" i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Left</a:t>
                    </a:r>
                  </a:p>
                </p:txBody>
              </p:sp>
              <p:sp>
                <p:nvSpPr>
                  <p:cNvPr id="241" name="TextBox 240">
                    <a:extLst>
                      <a:ext uri="{FF2B5EF4-FFF2-40B4-BE49-F238E27FC236}">
                        <a16:creationId xmlns:a16="http://schemas.microsoft.com/office/drawing/2014/main" id="{B154830A-42C8-41AC-83F9-FB9DA6D4F68C}"/>
                      </a:ext>
                    </a:extLst>
                  </p:cNvPr>
                  <p:cNvSpPr txBox="1"/>
                  <p:nvPr/>
                </p:nvSpPr>
                <p:spPr>
                  <a:xfrm>
                    <a:off x="17602363" y="23065351"/>
                    <a:ext cx="860694" cy="346065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marR="0" algn="ctr" defTabSz="4388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</a:pPr>
                    <a:r>
                      <a: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Right</a:t>
                    </a:r>
                    <a:endParaRPr kumimoji="0" lang="en-US" sz="100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553F263B-645F-44AE-B6BB-B507E05F964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21713" y="242086"/>
                  <a:ext cx="1862772" cy="1015653"/>
                  <a:chOff x="20765436" y="17452529"/>
                  <a:chExt cx="2690458" cy="1466940"/>
                </a:xfrm>
              </p:grpSpPr>
              <p:sp>
                <p:nvSpPr>
                  <p:cNvPr id="232" name="TextBox 231">
                    <a:extLst>
                      <a:ext uri="{FF2B5EF4-FFF2-40B4-BE49-F238E27FC236}">
                        <a16:creationId xmlns:a16="http://schemas.microsoft.com/office/drawing/2014/main" id="{7C86EFD7-7C17-423D-B0B4-7A30283A1257}"/>
                      </a:ext>
                    </a:extLst>
                  </p:cNvPr>
                  <p:cNvSpPr txBox="1"/>
                  <p:nvPr/>
                </p:nvSpPr>
                <p:spPr>
                  <a:xfrm>
                    <a:off x="20765436" y="18372491"/>
                    <a:ext cx="1221040" cy="201481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marR="0" algn="ctr" defTabSz="4388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</a:pPr>
                    <a:r>
                      <a:rPr kumimoji="0" lang="en-US" sz="100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Alignment pins</a:t>
                    </a:r>
                  </a:p>
                </p:txBody>
              </p:sp>
              <p:cxnSp>
                <p:nvCxnSpPr>
                  <p:cNvPr id="233" name="Straight Arrow Connector 232">
                    <a:extLst>
                      <a:ext uri="{FF2B5EF4-FFF2-40B4-BE49-F238E27FC236}">
                        <a16:creationId xmlns:a16="http://schemas.microsoft.com/office/drawing/2014/main" id="{38C21B27-7E09-4232-BFA7-103F5B8D26B3}"/>
                      </a:ext>
                    </a:extLst>
                  </p:cNvPr>
                  <p:cNvCxnSpPr>
                    <a:cxnSpLocks/>
                    <a:stCxn id="232" idx="3"/>
                    <a:endCxn id="242" idx="2"/>
                  </p:cNvCxnSpPr>
                  <p:nvPr/>
                </p:nvCxnSpPr>
                <p:spPr>
                  <a:xfrm flipV="1">
                    <a:off x="21986476" y="17452529"/>
                    <a:ext cx="788178" cy="1020702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Arrow Connector 233">
                    <a:extLst>
                      <a:ext uri="{FF2B5EF4-FFF2-40B4-BE49-F238E27FC236}">
                        <a16:creationId xmlns:a16="http://schemas.microsoft.com/office/drawing/2014/main" id="{5998439D-770E-4C24-988F-A26BAF6C8AFD}"/>
                      </a:ext>
                    </a:extLst>
                  </p:cNvPr>
                  <p:cNvCxnSpPr>
                    <a:cxnSpLocks/>
                    <a:stCxn id="232" idx="3"/>
                    <a:endCxn id="243" idx="3"/>
                  </p:cNvCxnSpPr>
                  <p:nvPr/>
                </p:nvCxnSpPr>
                <p:spPr>
                  <a:xfrm>
                    <a:off x="21986476" y="18473231"/>
                    <a:ext cx="1469418" cy="446238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248" name="Picture 247">
                <a:extLst>
                  <a:ext uri="{FF2B5EF4-FFF2-40B4-BE49-F238E27FC236}">
                    <a16:creationId xmlns:a16="http://schemas.microsoft.com/office/drawing/2014/main" id="{AC649478-BD71-4C8B-97D6-191FFAD6E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451" y="87039"/>
                <a:ext cx="1437397" cy="1048137"/>
              </a:xfrm>
              <a:prstGeom prst="rect">
                <a:avLst/>
              </a:prstGeom>
            </p:spPr>
          </p:pic>
          <p:cxnSp>
            <p:nvCxnSpPr>
              <p:cNvPr id="249" name="Straight Arrow Connector 248">
                <a:extLst>
                  <a:ext uri="{FF2B5EF4-FFF2-40B4-BE49-F238E27FC236}">
                    <a16:creationId xmlns:a16="http://schemas.microsoft.com/office/drawing/2014/main" id="{23C90593-A758-402E-B530-062A59A5E4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873" y="1053405"/>
                <a:ext cx="167492" cy="9202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FD0FB133-3E53-42E4-B311-047B3016302E}"/>
                  </a:ext>
                </a:extLst>
              </p:cNvPr>
              <p:cNvSpPr txBox="1"/>
              <p:nvPr/>
            </p:nvSpPr>
            <p:spPr>
              <a:xfrm>
                <a:off x="-35391" y="494224"/>
                <a:ext cx="643813" cy="233764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R="0" algn="ctr" defTabSz="438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kumimoji="0" lang="en-US" sz="10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Lead </a:t>
                </a:r>
                <a:br>
                  <a:rPr kumimoji="0" lang="en-US" sz="10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en-US" sz="10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end</a:t>
                </a:r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52D63C14-6D7B-436B-ACA2-57C2B32454F9}"/>
                  </a:ext>
                </a:extLst>
              </p:cNvPr>
              <p:cNvSpPr txBox="1"/>
              <p:nvPr/>
            </p:nvSpPr>
            <p:spPr>
              <a:xfrm>
                <a:off x="798702" y="15065"/>
                <a:ext cx="643813" cy="233764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R="0" algn="ctr" defTabSz="438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</a:t>
                </a:r>
              </a:p>
              <a:p>
                <a:pPr marR="0" algn="ctr" defTabSz="438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kumimoji="0" lang="en-US" sz="10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end</a:t>
                </a:r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D1153706-F836-497D-9B2A-45D94532F976}"/>
                  </a:ext>
                </a:extLst>
              </p:cNvPr>
              <p:cNvSpPr txBox="1"/>
              <p:nvPr/>
            </p:nvSpPr>
            <p:spPr>
              <a:xfrm>
                <a:off x="1800193" y="39615"/>
                <a:ext cx="366957" cy="187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b="1" kern="0" dirty="0"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(b)</a:t>
                </a:r>
                <a:endParaRPr 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4D99B780-BCD3-4A70-BE99-D2F51FAE3258}"/>
                  </a:ext>
                </a:extLst>
              </p:cNvPr>
              <p:cNvSpPr txBox="1"/>
              <p:nvPr/>
            </p:nvSpPr>
            <p:spPr>
              <a:xfrm>
                <a:off x="544013" y="1108771"/>
                <a:ext cx="505432" cy="116882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R="0" algn="ctr" defTabSz="438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kumimoji="0" lang="en-US" sz="10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Layer 1</a:t>
                </a:r>
              </a:p>
            </p:txBody>
          </p:sp>
          <p:cxnSp>
            <p:nvCxnSpPr>
              <p:cNvPr id="254" name="Straight Arrow Connector 253">
                <a:extLst>
                  <a:ext uri="{FF2B5EF4-FFF2-40B4-BE49-F238E27FC236}">
                    <a16:creationId xmlns:a16="http://schemas.microsoft.com/office/drawing/2014/main" id="{7993AF82-634C-4707-BF06-D2261E7AF1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6639" y="957654"/>
                <a:ext cx="162351" cy="21498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4B2483C6-CFDD-4232-AA11-E4513049A8F5}"/>
                  </a:ext>
                </a:extLst>
              </p:cNvPr>
              <p:cNvSpPr txBox="1"/>
              <p:nvPr/>
            </p:nvSpPr>
            <p:spPr>
              <a:xfrm>
                <a:off x="822614" y="909051"/>
                <a:ext cx="505432" cy="116882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R="0" algn="ctr" defTabSz="438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kumimoji="0" lang="en-US" sz="10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Layer 2</a:t>
                </a:r>
              </a:p>
            </p:txBody>
          </p:sp>
          <p:cxnSp>
            <p:nvCxnSpPr>
              <p:cNvPr id="256" name="Straight Arrow Connector 255">
                <a:extLst>
                  <a:ext uri="{FF2B5EF4-FFF2-40B4-BE49-F238E27FC236}">
                    <a16:creationId xmlns:a16="http://schemas.microsoft.com/office/drawing/2014/main" id="{FF640B6C-FC40-48DB-BD57-312DE180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5240" y="757934"/>
                <a:ext cx="162351" cy="21498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7BA6DB32-853C-4B82-BD30-F24E175709D9}"/>
                  </a:ext>
                </a:extLst>
              </p:cNvPr>
              <p:cNvSpPr txBox="1"/>
              <p:nvPr/>
            </p:nvSpPr>
            <p:spPr>
              <a:xfrm>
                <a:off x="-148045" y="1636186"/>
                <a:ext cx="765106" cy="32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Compressed air</a:t>
                </a:r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C337C41-47BC-405C-98D9-99BCC878CE40}"/>
                  </a:ext>
                </a:extLst>
              </p:cNvPr>
              <p:cNvSpPr txBox="1"/>
              <p:nvPr/>
            </p:nvSpPr>
            <p:spPr>
              <a:xfrm>
                <a:off x="1075330" y="1690336"/>
                <a:ext cx="1187165" cy="187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Smartshim</a:t>
                </a: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left</a:t>
                </a:r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C8A4F4F8-429D-4EE6-80C4-3C8457049CF1}"/>
                  </a:ext>
                </a:extLst>
              </p:cNvPr>
              <p:cNvSpPr txBox="1"/>
              <p:nvPr/>
            </p:nvSpPr>
            <p:spPr>
              <a:xfrm>
                <a:off x="1098357" y="2197994"/>
                <a:ext cx="1187165" cy="187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Smartshim</a:t>
                </a: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right</a:t>
                </a: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4ED03227-382F-40D8-AE09-D0D1EFEC8EC7}"/>
                  </a:ext>
                </a:extLst>
              </p:cNvPr>
              <p:cNvSpPr txBox="1"/>
              <p:nvPr/>
            </p:nvSpPr>
            <p:spPr>
              <a:xfrm>
                <a:off x="1109916" y="2670452"/>
                <a:ext cx="1167545" cy="187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Vacuum pump</a:t>
                </a:r>
              </a:p>
            </p:txBody>
          </p: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F0AEFC21-581F-40F8-846D-7F3D1EFE7376}"/>
                  </a:ext>
                </a:extLst>
              </p:cNvPr>
              <p:cNvSpPr txBox="1"/>
              <p:nvPr/>
            </p:nvSpPr>
            <p:spPr>
              <a:xfrm>
                <a:off x="286515" y="2951983"/>
                <a:ext cx="895443" cy="187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Resin mixer</a:t>
                </a:r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E80635F5-D4F8-4B1C-84B4-1FDE12DFFF58}"/>
                  </a:ext>
                </a:extLst>
              </p:cNvPr>
              <p:cNvSpPr txBox="1"/>
              <p:nvPr/>
            </p:nvSpPr>
            <p:spPr>
              <a:xfrm>
                <a:off x="2262495" y="2951983"/>
                <a:ext cx="895443" cy="187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Overflow</a:t>
                </a:r>
              </a:p>
            </p:txBody>
          </p:sp>
        </p:grpSp>
        <p:sp>
          <p:nvSpPr>
            <p:cNvPr id="265" name="Content Placeholder 2">
              <a:extLst>
                <a:ext uri="{FF2B5EF4-FFF2-40B4-BE49-F238E27FC236}">
                  <a16:creationId xmlns:a16="http://schemas.microsoft.com/office/drawing/2014/main" id="{63C4C637-28BD-4CEC-B235-EE96935F8773}"/>
                </a:ext>
              </a:extLst>
            </p:cNvPr>
            <p:cNvSpPr txBox="1">
              <a:spLocks/>
            </p:cNvSpPr>
            <p:nvPr/>
          </p:nvSpPr>
          <p:spPr>
            <a:xfrm>
              <a:off x="-296540" y="1088788"/>
              <a:ext cx="5833083" cy="10599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Courier New"/>
                <a:buChar char="o"/>
                <a:defRPr sz="2000" kern="1200">
                  <a:solidFill>
                    <a:srgbClr val="1F497D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rgbClr val="1F497D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1F497D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rgbClr val="1F497D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800" dirty="0" err="1">
                  <a:solidFill>
                    <a:srgbClr val="00A0FF"/>
                  </a:solidFill>
                </a:rPr>
                <a:t>Smartshims</a:t>
              </a:r>
              <a:r>
                <a:rPr lang="en-US" sz="1800" dirty="0">
                  <a:solidFill>
                    <a:srgbClr val="00A0FF"/>
                  </a:solidFill>
                </a:rPr>
                <a:t> diagram</a:t>
              </a:r>
            </a:p>
          </p:txBody>
        </p:sp>
      </p:grp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AF4B53F6-2BC3-4074-B048-7A217B8257C6}"/>
              </a:ext>
            </a:extLst>
          </p:cNvPr>
          <p:cNvCxnSpPr>
            <a:cxnSpLocks/>
          </p:cNvCxnSpPr>
          <p:nvPr/>
        </p:nvCxnSpPr>
        <p:spPr>
          <a:xfrm>
            <a:off x="5563144" y="901378"/>
            <a:ext cx="0" cy="402139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equipment&#10;&#10;Description automatically generated">
            <a:extLst>
              <a:ext uri="{FF2B5EF4-FFF2-40B4-BE49-F238E27FC236}">
                <a16:creationId xmlns:a16="http://schemas.microsoft.com/office/drawing/2014/main" id="{BBBF5F22-4D60-9958-283B-80392E037A2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825" y="1063047"/>
            <a:ext cx="2966071" cy="3954761"/>
          </a:xfrm>
          <a:prstGeom prst="rect">
            <a:avLst/>
          </a:prstGeom>
        </p:spPr>
      </p:pic>
      <p:pic>
        <p:nvPicPr>
          <p:cNvPr id="6" name="Picture 5" descr="A picture containing indoor, device, miller&#10;&#10;Description automatically generated">
            <a:extLst>
              <a:ext uri="{FF2B5EF4-FFF2-40B4-BE49-F238E27FC236}">
                <a16:creationId xmlns:a16="http://schemas.microsoft.com/office/drawing/2014/main" id="{C9D839DF-323A-6A3C-581D-C515104685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8114" y="1063047"/>
            <a:ext cx="3149492" cy="39641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0C93C4-BE00-8FA1-75EB-8AD09FA72FAD}"/>
              </a:ext>
            </a:extLst>
          </p:cNvPr>
          <p:cNvSpPr txBox="1"/>
          <p:nvPr/>
        </p:nvSpPr>
        <p:spPr>
          <a:xfrm>
            <a:off x="192032" y="5305316"/>
            <a:ext cx="5539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Smartshims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 bladder-type shims, fabricated with polyimide, that are filled with certain reinforcement within a resin matrix. The polyimide surface of the shim is flexible enough to conform to uneven surfaces creating a solid contact between distinct components of the magnet after the resin is cured.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2826D-B744-FE3A-E8AB-6A6E5F6DF6BF}"/>
              </a:ext>
            </a:extLst>
          </p:cNvPr>
          <p:cNvSpPr txBox="1"/>
          <p:nvPr/>
        </p:nvSpPr>
        <p:spPr>
          <a:xfrm>
            <a:off x="5751976" y="5288340"/>
            <a:ext cx="63722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component solves the complex issue of mating irregular surfaces, normally found in the assembly processes of superconducting magnets. In the case shown here,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smartshims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were filled with woven glass cloth reinforcement and epoxy resin CTD-528. After the process is completed, the system is placed in a furnace, where the resin is cured at 50 °C for 24 hours.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0D6F59-F445-3657-A59E-779FF4530EEE}"/>
              </a:ext>
            </a:extLst>
          </p:cNvPr>
          <p:cNvCxnSpPr>
            <a:cxnSpLocks/>
          </p:cNvCxnSpPr>
          <p:nvPr/>
        </p:nvCxnSpPr>
        <p:spPr>
          <a:xfrm flipV="1">
            <a:off x="192032" y="5267586"/>
            <a:ext cx="11895574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400D0D-2B51-E245-AE8D-AE0CF30B8DFA}"/>
              </a:ext>
            </a:extLst>
          </p:cNvPr>
          <p:cNvSpPr txBox="1"/>
          <p:nvPr/>
        </p:nvSpPr>
        <p:spPr>
          <a:xfrm>
            <a:off x="1075103" y="4942065"/>
            <a:ext cx="62111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https://ieeexplore.ieee.org/abstract/document/9756043</a:t>
            </a:r>
          </a:p>
        </p:txBody>
      </p:sp>
    </p:spTree>
    <p:extLst>
      <p:ext uri="{BB962C8B-B14F-4D97-AF65-F5344CB8AC3E}">
        <p14:creationId xmlns:p14="http://schemas.microsoft.com/office/powerpoint/2010/main" val="259529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6" y="-237122"/>
            <a:ext cx="12045057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Other photos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 descr="A close-up of a machine&#10;&#10;Description automatically generated">
            <a:extLst>
              <a:ext uri="{FF2B5EF4-FFF2-40B4-BE49-F238E27FC236}">
                <a16:creationId xmlns:a16="http://schemas.microsoft.com/office/drawing/2014/main" id="{0D4C2891-A2A2-E408-2D39-804ECA3F6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7"/>
          <a:stretch/>
        </p:blipFill>
        <p:spPr>
          <a:xfrm>
            <a:off x="591883" y="906345"/>
            <a:ext cx="2989518" cy="5632101"/>
          </a:xfrm>
          <a:prstGeom prst="rect">
            <a:avLst/>
          </a:prstGeom>
        </p:spPr>
      </p:pic>
      <p:pic>
        <p:nvPicPr>
          <p:cNvPr id="14" name="Picture 13" descr="A machine on a table&#10;&#10;Description automatically generated">
            <a:extLst>
              <a:ext uri="{FF2B5EF4-FFF2-40B4-BE49-F238E27FC236}">
                <a16:creationId xmlns:a16="http://schemas.microsoft.com/office/drawing/2014/main" id="{86C3DF07-6B70-259D-97D3-25546B2CC0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/>
          <a:stretch/>
        </p:blipFill>
        <p:spPr>
          <a:xfrm>
            <a:off x="3697793" y="906345"/>
            <a:ext cx="3662352" cy="5632102"/>
          </a:xfrm>
          <a:prstGeom prst="rect">
            <a:avLst/>
          </a:prstGeom>
        </p:spPr>
      </p:pic>
      <p:pic>
        <p:nvPicPr>
          <p:cNvPr id="16" name="Picture 15" descr="A metal cylinder with pipes and tubes&#10;&#10;Description automatically generated">
            <a:extLst>
              <a:ext uri="{FF2B5EF4-FFF2-40B4-BE49-F238E27FC236}">
                <a16:creationId xmlns:a16="http://schemas.microsoft.com/office/drawing/2014/main" id="{7A0259CA-01A2-6621-A4BD-EA3C0E58CB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0" b="17597"/>
          <a:stretch/>
        </p:blipFill>
        <p:spPr>
          <a:xfrm>
            <a:off x="7476537" y="906345"/>
            <a:ext cx="4224077" cy="2160396"/>
          </a:xfrm>
          <a:prstGeom prst="rect">
            <a:avLst/>
          </a:prstGeom>
        </p:spPr>
      </p:pic>
      <p:pic>
        <p:nvPicPr>
          <p:cNvPr id="19" name="Picture 18" descr="A close up of a machine&#10;&#10;Description automatically generated">
            <a:extLst>
              <a:ext uri="{FF2B5EF4-FFF2-40B4-BE49-F238E27FC236}">
                <a16:creationId xmlns:a16="http://schemas.microsoft.com/office/drawing/2014/main" id="{129120A0-1343-69F9-7958-E84E6F9AA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5" b="7315"/>
          <a:stretch/>
        </p:blipFill>
        <p:spPr>
          <a:xfrm>
            <a:off x="7476537" y="3151266"/>
            <a:ext cx="4224077" cy="33871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303124-EE70-92A8-A1EB-F371E8B2E5CD}"/>
              </a:ext>
            </a:extLst>
          </p:cNvPr>
          <p:cNvSpPr txBox="1"/>
          <p:nvPr/>
        </p:nvSpPr>
        <p:spPr>
          <a:xfrm rot="16904116">
            <a:off x="321593" y="2493135"/>
            <a:ext cx="248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Smartshim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left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AE272B-03F3-A408-0AD7-337D78C6DFDE}"/>
              </a:ext>
            </a:extLst>
          </p:cNvPr>
          <p:cNvSpPr txBox="1"/>
          <p:nvPr/>
        </p:nvSpPr>
        <p:spPr>
          <a:xfrm rot="16904116">
            <a:off x="703431" y="2556283"/>
            <a:ext cx="248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Smartshim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right</a:t>
            </a:r>
          </a:p>
        </p:txBody>
      </p:sp>
    </p:spTree>
    <p:extLst>
      <p:ext uri="{BB962C8B-B14F-4D97-AF65-F5344CB8AC3E}">
        <p14:creationId xmlns:p14="http://schemas.microsoft.com/office/powerpoint/2010/main" val="422931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185</Words>
  <Application>Microsoft Office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Clarification on Smartshims – an example in CCT5</vt:lpstr>
      <vt:lpstr>Other photos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Clarification on Smartshims – an example in CCT5</dc:title>
  <dc:creator>Jose Fernandez</dc:creator>
  <cp:lastModifiedBy>Jose Fernandez</cp:lastModifiedBy>
  <cp:revision>2</cp:revision>
  <dcterms:created xsi:type="dcterms:W3CDTF">2024-03-20T16:05:21Z</dcterms:created>
  <dcterms:modified xsi:type="dcterms:W3CDTF">2024-03-20T16:51:38Z</dcterms:modified>
</cp:coreProperties>
</file>