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1011" r:id="rId3"/>
    <p:sldId id="1019" r:id="rId4"/>
    <p:sldId id="1028" r:id="rId5"/>
    <p:sldId id="1029" r:id="rId6"/>
    <p:sldId id="1030" r:id="rId7"/>
    <p:sldId id="1031" r:id="rId8"/>
    <p:sldId id="1033" r:id="rId9"/>
    <p:sldId id="1032" r:id="rId10"/>
    <p:sldId id="1012" r:id="rId11"/>
    <p:sldId id="1013" r:id="rId12"/>
    <p:sldId id="980" r:id="rId13"/>
    <p:sldId id="984" r:id="rId14"/>
    <p:sldId id="1034" r:id="rId1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CC"/>
    <a:srgbClr val="FF9900"/>
    <a:srgbClr val="3399FF"/>
    <a:srgbClr val="000099"/>
    <a:srgbClr val="044D7A"/>
    <a:srgbClr val="045486"/>
    <a:srgbClr val="04619A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>
        <p:scale>
          <a:sx n="85" d="100"/>
          <a:sy n="85" d="100"/>
        </p:scale>
        <p:origin x="2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2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8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39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4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3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01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9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9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8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8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499006" y="6477000"/>
            <a:ext cx="1915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Project Summary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632686" y="6477000"/>
            <a:ext cx="1813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EOC3 March 20, 2024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672" y="3762165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External Oversight Committee #3</a:t>
            </a:r>
            <a:br>
              <a:rPr lang="en-US" sz="2800" dirty="0"/>
            </a:br>
            <a:r>
              <a:rPr lang="en-US" sz="2800" dirty="0"/>
              <a:t>March 20, 2024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Project Summary and Schedule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fabrication effort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17BA0-99DC-CFB6-CEFD-EE712184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894"/>
            <a:ext cx="9144000" cy="4878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6FC23-9AB4-3464-2BBE-685F593A2877}"/>
              </a:ext>
            </a:extLst>
          </p:cNvPr>
          <p:cNvSpPr txBox="1"/>
          <p:nvPr/>
        </p:nvSpPr>
        <p:spPr>
          <a:xfrm>
            <a:off x="494506" y="5893106"/>
            <a:ext cx="842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Updated “bottom up” effort estimate by engineering team is consistent with TFD budget allocations</a:t>
            </a:r>
          </a:p>
        </p:txBody>
      </p:sp>
    </p:spTree>
    <p:extLst>
      <p:ext uri="{BB962C8B-B14F-4D97-AF65-F5344CB8AC3E}">
        <p14:creationId xmlns:p14="http://schemas.microsoft.com/office/powerpoint/2010/main" val="305622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Test at 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099DE-653B-9480-8A0D-86AAA579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3" y="1143000"/>
            <a:ext cx="4861879" cy="4956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DAEDA-D136-4935-9135-4337363137D4}"/>
              </a:ext>
            </a:extLst>
          </p:cNvPr>
          <p:cNvSpPr txBox="1"/>
          <p:nvPr/>
        </p:nvSpPr>
        <p:spPr>
          <a:xfrm>
            <a:off x="159165" y="768049"/>
            <a:ext cx="511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</a:t>
            </a:r>
            <a:r>
              <a:rPr lang="en-US" sz="1400" dirty="0" err="1"/>
              <a:t>TFT_Test</a:t>
            </a:r>
            <a:r>
              <a:rPr lang="en-US" sz="1400" dirty="0"/>
              <a:t>-PAMS Budget-TFT _Test_at_HFVMTF-FY23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66206-1CD1-B065-5791-AC26D08E1933}"/>
              </a:ext>
            </a:extLst>
          </p:cNvPr>
          <p:cNvSpPr txBox="1"/>
          <p:nvPr/>
        </p:nvSpPr>
        <p:spPr>
          <a:xfrm>
            <a:off x="5507515" y="707074"/>
            <a:ext cx="3494763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Summary</a:t>
            </a:r>
          </a:p>
          <a:p>
            <a:endParaRPr lang="en-US" sz="800" dirty="0"/>
          </a:p>
          <a:p>
            <a:r>
              <a:rPr lang="en-US" sz="1600" dirty="0"/>
              <a:t>Included: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Cold test with 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TC1: 2.5 </a:t>
            </a:r>
            <a:r>
              <a:rPr lang="en-US" sz="1600" dirty="0" err="1"/>
              <a:t>wks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TC2: 1 </a:t>
            </a:r>
            <a:r>
              <a:rPr lang="en-US" sz="1600" dirty="0" err="1"/>
              <a:t>wk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15-20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Basic analysis</a:t>
            </a:r>
          </a:p>
          <a:p>
            <a:endParaRPr lang="en-US" sz="800" dirty="0"/>
          </a:p>
          <a:p>
            <a:r>
              <a:rPr lang="en-US" sz="1600" dirty="0"/>
              <a:t>Total requested (k$):</a:t>
            </a:r>
          </a:p>
          <a:p>
            <a:endParaRPr lang="en-US" sz="800" dirty="0"/>
          </a:p>
          <a:p>
            <a:r>
              <a:rPr lang="en-US" sz="1600" dirty="0"/>
              <a:t>Labor: 142.4</a:t>
            </a:r>
          </a:p>
          <a:p>
            <a:r>
              <a:rPr lang="en-US" sz="1600" dirty="0"/>
              <a:t>M&amp;S: 81.8</a:t>
            </a:r>
          </a:p>
          <a:p>
            <a:r>
              <a:rPr lang="en-US" sz="1600" dirty="0"/>
              <a:t>Total: 210.8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Previous (EOC2) budget:</a:t>
            </a:r>
          </a:p>
          <a:p>
            <a:endParaRPr lang="en-U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1: 198.8 k$ (w/TC)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2: 173.3 k$ (no TC)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Budget was revised to reflect FNAL estimate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Detailed analysis covered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 to add contingency</a:t>
            </a:r>
          </a:p>
        </p:txBody>
      </p:sp>
    </p:spTree>
    <p:extLst>
      <p:ext uri="{BB962C8B-B14F-4D97-AF65-F5344CB8AC3E}">
        <p14:creationId xmlns:p14="http://schemas.microsoft.com/office/powerpoint/2010/main" val="307515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30822"/>
            <a:ext cx="8516938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 (1)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942AE0-DB42-ADEE-CAD9-4B08C3800ADA}"/>
              </a:ext>
            </a:extLst>
          </p:cNvPr>
          <p:cNvGrpSpPr/>
          <p:nvPr/>
        </p:nvGrpSpPr>
        <p:grpSpPr>
          <a:xfrm>
            <a:off x="0" y="506655"/>
            <a:ext cx="9145622" cy="5844690"/>
            <a:chOff x="0" y="506655"/>
            <a:chExt cx="9145622" cy="58446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8DFADD-D028-1C89-579D-8E9A5B69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6655"/>
              <a:ext cx="9144000" cy="584469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6D1CAA-816A-FA81-869E-94804DA9D779}"/>
                </a:ext>
              </a:extLst>
            </p:cNvPr>
            <p:cNvSpPr/>
            <p:nvPr/>
          </p:nvSpPr>
          <p:spPr bwMode="auto">
            <a:xfrm>
              <a:off x="0" y="953312"/>
              <a:ext cx="9144000" cy="457200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A2162F-2691-1CC7-42A7-EEA41D9CC467}"/>
                </a:ext>
              </a:extLst>
            </p:cNvPr>
            <p:cNvSpPr/>
            <p:nvPr/>
          </p:nvSpPr>
          <p:spPr bwMode="auto">
            <a:xfrm>
              <a:off x="0" y="4163440"/>
              <a:ext cx="9144000" cy="304800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41884D-FE9E-7E39-F679-306FD6D6CC5F}"/>
                </a:ext>
              </a:extLst>
            </p:cNvPr>
            <p:cNvSpPr/>
            <p:nvPr/>
          </p:nvSpPr>
          <p:spPr bwMode="auto">
            <a:xfrm>
              <a:off x="0" y="5390744"/>
              <a:ext cx="9144000" cy="494488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7C8AEC-39DC-58A1-246A-0A0176EC9C5D}"/>
                </a:ext>
              </a:extLst>
            </p:cNvPr>
            <p:cNvSpPr/>
            <p:nvPr/>
          </p:nvSpPr>
          <p:spPr bwMode="auto">
            <a:xfrm>
              <a:off x="1622" y="1434016"/>
              <a:ext cx="9144000" cy="457200"/>
            </a:xfrm>
            <a:prstGeom prst="rect">
              <a:avLst/>
            </a:prstGeom>
            <a:noFill/>
            <a:ln w="190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5D8EAC-F292-10EF-7A8F-E3C3F21F2E40}"/>
                </a:ext>
              </a:extLst>
            </p:cNvPr>
            <p:cNvSpPr/>
            <p:nvPr/>
          </p:nvSpPr>
          <p:spPr bwMode="auto">
            <a:xfrm>
              <a:off x="0" y="2838856"/>
              <a:ext cx="9144000" cy="457200"/>
            </a:xfrm>
            <a:prstGeom prst="rect">
              <a:avLst/>
            </a:prstGeom>
            <a:noFill/>
            <a:ln w="190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9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 (2)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BDF37-D66C-B7AA-5A63-A486E9CFD6E1}"/>
              </a:ext>
            </a:extLst>
          </p:cNvPr>
          <p:cNvGrpSpPr/>
          <p:nvPr/>
        </p:nvGrpSpPr>
        <p:grpSpPr>
          <a:xfrm>
            <a:off x="-12970" y="714983"/>
            <a:ext cx="9166697" cy="5519601"/>
            <a:chOff x="-12970" y="714983"/>
            <a:chExt cx="9166697" cy="5519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E5645F-0A5E-91AA-FC4D-4C902E19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" y="714983"/>
              <a:ext cx="9144000" cy="551960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8EC66AD-D7C0-36C1-A5A9-6D0DC467B1AF}"/>
                </a:ext>
              </a:extLst>
            </p:cNvPr>
            <p:cNvSpPr/>
            <p:nvPr/>
          </p:nvSpPr>
          <p:spPr bwMode="auto">
            <a:xfrm>
              <a:off x="0" y="1176641"/>
              <a:ext cx="9144000" cy="294263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529DAD-FDDD-0779-ED32-075506F4FC5B}"/>
                </a:ext>
              </a:extLst>
            </p:cNvPr>
            <p:cNvSpPr/>
            <p:nvPr/>
          </p:nvSpPr>
          <p:spPr bwMode="auto">
            <a:xfrm>
              <a:off x="9727" y="1937427"/>
              <a:ext cx="9144000" cy="405317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8A6B6-7904-5B0D-537D-F8B883101584}"/>
                </a:ext>
              </a:extLst>
            </p:cNvPr>
            <p:cNvSpPr/>
            <p:nvPr/>
          </p:nvSpPr>
          <p:spPr bwMode="auto">
            <a:xfrm>
              <a:off x="9727" y="2672271"/>
              <a:ext cx="9144000" cy="457200"/>
            </a:xfrm>
            <a:prstGeom prst="rect">
              <a:avLst/>
            </a:prstGeom>
            <a:noFill/>
            <a:ln w="190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45EFF1-A3FC-13DF-C1FF-9E7AC8D358C9}"/>
                </a:ext>
              </a:extLst>
            </p:cNvPr>
            <p:cNvSpPr/>
            <p:nvPr/>
          </p:nvSpPr>
          <p:spPr bwMode="auto">
            <a:xfrm>
              <a:off x="-12970" y="4299627"/>
              <a:ext cx="9144000" cy="405317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91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5A5EB-099E-024E-03C1-CA149FB23370}"/>
              </a:ext>
            </a:extLst>
          </p:cNvPr>
          <p:cNvSpPr txBox="1"/>
          <p:nvPr/>
        </p:nvSpPr>
        <p:spPr>
          <a:xfrm>
            <a:off x="381000" y="1066815"/>
            <a:ext cx="82296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Main updates from EOC2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Design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February 2023: https://conferences.lbl.gov/event/1201/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Significant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in engineering design,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drawings, assembly procedures and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 procurement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by the new design team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Nevertheless, it has been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 to complete scheduled activities within the time allocated in the schedule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Additional work is also needed in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 for cable production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runs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20% cost increase are understood and correspond to identified project risks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Bottom-up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 estimates for magnet fabrication were developed and incorporated in the schedule projections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Several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tests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will allow to verify key aspects of the installation and operation in HFVMTF prior to final installation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Continued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in test planning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at Fermilab and related facility interfaces</a:t>
            </a:r>
          </a:p>
        </p:txBody>
      </p:sp>
    </p:spTree>
    <p:extLst>
      <p:ext uri="{BB962C8B-B14F-4D97-AF65-F5344CB8AC3E}">
        <p14:creationId xmlns:p14="http://schemas.microsoft.com/office/powerpoint/2010/main" val="404599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371600" y="1143000"/>
            <a:ext cx="6781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Timeline and comparison with EOC2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Schedule details by category: wire and cable, design and development, coil fabrication, magnet assembly and test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Cost profile and comparison with EOC2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Sources of cost increase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 fabrication effort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Testing at Fermilab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Assessment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9104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Schedule: EOC3 vs. EOC2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ABEFA-4949-7F22-C252-E10950220B8A}"/>
              </a:ext>
            </a:extLst>
          </p:cNvPr>
          <p:cNvSpPr txBox="1"/>
          <p:nvPr/>
        </p:nvSpPr>
        <p:spPr>
          <a:xfrm>
            <a:off x="193254" y="3590721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2022 (EOC2)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A3ADB-71D6-0441-84FF-4D6519472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598"/>
            <a:ext cx="7543800" cy="1678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D3FAD-4299-EA83-AC9B-F3BB0B825E3A}"/>
              </a:ext>
            </a:extLst>
          </p:cNvPr>
          <p:cNvSpPr txBox="1"/>
          <p:nvPr/>
        </p:nvSpPr>
        <p:spPr>
          <a:xfrm>
            <a:off x="193253" y="914400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March 2024 (EOC3)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8A68C-ACD1-8C94-DE43-DCA71261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6897"/>
            <a:ext cx="9144000" cy="14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5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 and Cable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F4A4A2-B72F-5585-BB94-B22C582D961E}"/>
              </a:ext>
            </a:extLst>
          </p:cNvPr>
          <p:cNvGrpSpPr/>
          <p:nvPr/>
        </p:nvGrpSpPr>
        <p:grpSpPr>
          <a:xfrm>
            <a:off x="0" y="774554"/>
            <a:ext cx="9144000" cy="5308891"/>
            <a:chOff x="0" y="774554"/>
            <a:chExt cx="9144000" cy="53088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7D960E-75A2-A3AC-F9BF-E82B8E5F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4554"/>
              <a:ext cx="9144000" cy="530889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EF638FA-18F9-FA1C-8397-B643D92F5A12}"/>
                </a:ext>
              </a:extLst>
            </p:cNvPr>
            <p:cNvSpPr/>
            <p:nvPr/>
          </p:nvSpPr>
          <p:spPr bwMode="auto">
            <a:xfrm>
              <a:off x="5943600" y="3429000"/>
              <a:ext cx="2362200" cy="1143000"/>
            </a:xfrm>
            <a:prstGeom prst="rect">
              <a:avLst/>
            </a:prstGeom>
            <a:noFill/>
            <a:ln w="19050" cap="flat" cmpd="sng" algn="ctr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31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67800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Coil and Structure Development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1B6D6B-76F5-DB5E-F19C-8CDECDB4F770}"/>
              </a:ext>
            </a:extLst>
          </p:cNvPr>
          <p:cNvGrpSpPr/>
          <p:nvPr/>
        </p:nvGrpSpPr>
        <p:grpSpPr>
          <a:xfrm>
            <a:off x="0" y="1830545"/>
            <a:ext cx="9144000" cy="3274855"/>
            <a:chOff x="0" y="1830545"/>
            <a:chExt cx="9144000" cy="32748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49886B-6162-22B1-84D2-946B59DBF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30545"/>
              <a:ext cx="9144000" cy="327485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1B64397-5B1C-ECC2-D539-48BCDC733033}"/>
                </a:ext>
              </a:extLst>
            </p:cNvPr>
            <p:cNvSpPr/>
            <p:nvPr/>
          </p:nvSpPr>
          <p:spPr bwMode="auto">
            <a:xfrm>
              <a:off x="5009744" y="2219528"/>
              <a:ext cx="3143656" cy="914400"/>
            </a:xfrm>
            <a:prstGeom prst="rect">
              <a:avLst/>
            </a:prstGeom>
            <a:noFill/>
            <a:ln w="19050" cap="flat" cmpd="sng" algn="ctr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60CA4E-F711-028B-634C-9B9EA0F29A4F}"/>
              </a:ext>
            </a:extLst>
          </p:cNvPr>
          <p:cNvSpPr txBox="1"/>
          <p:nvPr/>
        </p:nvSpPr>
        <p:spPr>
          <a:xfrm>
            <a:off x="8534400" y="4773040"/>
            <a:ext cx="45365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9900"/>
                </a:solidFill>
              </a:rPr>
              <a:t>@FNAL</a:t>
            </a:r>
          </a:p>
        </p:txBody>
      </p:sp>
    </p:spTree>
    <p:extLst>
      <p:ext uri="{BB962C8B-B14F-4D97-AF65-F5344CB8AC3E}">
        <p14:creationId xmlns:p14="http://schemas.microsoft.com/office/powerpoint/2010/main" val="400988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Fabrication (4 production, 2 spares)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8DC96-CB52-92F6-C333-37DC554A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45820"/>
            <a:ext cx="77724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9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Assembly and Test (2 cycles)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FEAA7-8559-3EA5-4624-C21962C2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1283970"/>
            <a:ext cx="8526780" cy="42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39700"/>
            <a:ext cx="807720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Profile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6C27E-C566-0EBE-FF37-5954724E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7924800" cy="4912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ACFD6-B624-97AB-AA36-FE6F8C4E62F4}"/>
              </a:ext>
            </a:extLst>
          </p:cNvPr>
          <p:cNvSpPr txBox="1"/>
          <p:nvPr/>
        </p:nvSpPr>
        <p:spPr>
          <a:xfrm>
            <a:off x="1676400" y="5806083"/>
            <a:ext cx="6567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Cost estimate (2018): 9.9 M$ without including escalation, management and contingency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F5595-01A1-948D-DA7D-89D079861732}"/>
              </a:ext>
            </a:extLst>
          </p:cNvPr>
          <p:cNvSpPr txBox="1"/>
          <p:nvPr/>
        </p:nvSpPr>
        <p:spPr>
          <a:xfrm>
            <a:off x="3886200" y="4462046"/>
            <a:ext cx="732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32BEF-0277-642D-03BE-FC0BAD2B711C}"/>
              </a:ext>
            </a:extLst>
          </p:cNvPr>
          <p:cNvSpPr txBox="1"/>
          <p:nvPr/>
        </p:nvSpPr>
        <p:spPr>
          <a:xfrm>
            <a:off x="4881739" y="4462046"/>
            <a:ext cx="10458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Projection</a:t>
            </a:r>
          </a:p>
        </p:txBody>
      </p:sp>
    </p:spTree>
    <p:extLst>
      <p:ext uri="{BB962C8B-B14F-4D97-AF65-F5344CB8AC3E}">
        <p14:creationId xmlns:p14="http://schemas.microsoft.com/office/powerpoint/2010/main" val="356610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Main Sources of Cost Increases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27487-2037-089B-2D5C-FE6B9255259A}"/>
              </a:ext>
            </a:extLst>
          </p:cNvPr>
          <p:cNvSpPr txBox="1"/>
          <p:nvPr/>
        </p:nvSpPr>
        <p:spPr>
          <a:xfrm>
            <a:off x="618332" y="874454"/>
            <a:ext cx="829706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Fabrication infrastructure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(not included in baseline cost)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Recommissioning of reaction oven and impregnation chamber in new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New retort design and procurement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Cabling machine, based on prototype cable 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Winding table upgrade</a:t>
            </a:r>
          </a:p>
          <a:p>
            <a:endParaRPr lang="en-US" sz="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design effort and timeline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Resource availability, design complexity</a:t>
            </a:r>
          </a:p>
          <a:p>
            <a:endParaRPr lang="en-US" sz="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Cabling effort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(prototype cable improvement, new copper cable)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Escalation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especially 2020-2023 (18% cumulative inflation) 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cost and timeline/effort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Conductor: +165 k$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Iron yoke and pads: +150 k$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New shell: +70k$ (est.)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End plates: +50 k$ (est.)</a:t>
            </a:r>
          </a:p>
          <a:p>
            <a:endParaRPr lang="en-US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Combined increase relative to the 2018 baseline estimate is 20%</a:t>
            </a:r>
          </a:p>
        </p:txBody>
      </p:sp>
    </p:spTree>
    <p:extLst>
      <p:ext uri="{BB962C8B-B14F-4D97-AF65-F5344CB8AC3E}">
        <p14:creationId xmlns:p14="http://schemas.microsoft.com/office/powerpoint/2010/main" val="2089255761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18353</TotalTime>
  <Pages>1</Pages>
  <Words>514</Words>
  <Application>Microsoft Office PowerPoint</Application>
  <PresentationFormat>On-screen Show (4:3)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Times New Roman</vt:lpstr>
      <vt:lpstr>Arial</vt:lpstr>
      <vt:lpstr>Calibri</vt:lpstr>
      <vt:lpstr>LBNL</vt:lpstr>
      <vt:lpstr>G. Sabbi, LBNL  TFD External Oversight Committee #3 March 20, 2024 </vt:lpstr>
      <vt:lpstr>Presentation Outline</vt:lpstr>
      <vt:lpstr>TFD Schedule: EOC3 vs. EOC2 </vt:lpstr>
      <vt:lpstr>Wire and Cable</vt:lpstr>
      <vt:lpstr>Design, Coil and Structure Development</vt:lpstr>
      <vt:lpstr>Coil Fabrication (4 production, 2 spares)</vt:lpstr>
      <vt:lpstr>Magnet Assembly and Test (2 cycles)</vt:lpstr>
      <vt:lpstr>Funding Profile</vt:lpstr>
      <vt:lpstr>Main Sources of Cost Increases</vt:lpstr>
      <vt:lpstr>Magnet fabrication effort</vt:lpstr>
      <vt:lpstr>Magnet Test at Fermilab</vt:lpstr>
      <vt:lpstr>Risk Register (1)</vt:lpstr>
      <vt:lpstr>Risk Register (2)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1309</cp:revision>
  <cp:lastPrinted>2017-02-13T23:14:39Z</cp:lastPrinted>
  <dcterms:created xsi:type="dcterms:W3CDTF">2004-10-30T19:36:16Z</dcterms:created>
  <dcterms:modified xsi:type="dcterms:W3CDTF">2024-03-20T14:48:34Z</dcterms:modified>
</cp:coreProperties>
</file>