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43"/>
  </p:notesMasterIdLst>
  <p:handoutMasterIdLst>
    <p:handoutMasterId r:id="rId44"/>
  </p:handoutMasterIdLst>
  <p:sldIdLst>
    <p:sldId id="317" r:id="rId5"/>
    <p:sldId id="2072" r:id="rId6"/>
    <p:sldId id="2131" r:id="rId7"/>
    <p:sldId id="2121" r:id="rId8"/>
    <p:sldId id="2094" r:id="rId9"/>
    <p:sldId id="2143" r:id="rId10"/>
    <p:sldId id="2074" r:id="rId11"/>
    <p:sldId id="2135" r:id="rId12"/>
    <p:sldId id="2142" r:id="rId13"/>
    <p:sldId id="2139" r:id="rId14"/>
    <p:sldId id="2083" r:id="rId15"/>
    <p:sldId id="2138" r:id="rId16"/>
    <p:sldId id="2141" r:id="rId17"/>
    <p:sldId id="2144" r:id="rId18"/>
    <p:sldId id="2085" r:id="rId19"/>
    <p:sldId id="2136" r:id="rId20"/>
    <p:sldId id="2137" r:id="rId21"/>
    <p:sldId id="2140" r:id="rId22"/>
    <p:sldId id="2099" r:id="rId23"/>
    <p:sldId id="2093" r:id="rId24"/>
    <p:sldId id="2130" r:id="rId25"/>
    <p:sldId id="2086" r:id="rId26"/>
    <p:sldId id="2101" r:id="rId27"/>
    <p:sldId id="2102" r:id="rId28"/>
    <p:sldId id="2129" r:id="rId29"/>
    <p:sldId id="2128" r:id="rId30"/>
    <p:sldId id="2077" r:id="rId31"/>
    <p:sldId id="2123" r:id="rId32"/>
    <p:sldId id="2106" r:id="rId33"/>
    <p:sldId id="2107" r:id="rId34"/>
    <p:sldId id="2103" r:id="rId35"/>
    <p:sldId id="2076" r:id="rId36"/>
    <p:sldId id="2134" r:id="rId37"/>
    <p:sldId id="1862" r:id="rId38"/>
    <p:sldId id="2014" r:id="rId39"/>
    <p:sldId id="459" r:id="rId40"/>
    <p:sldId id="2098" r:id="rId41"/>
    <p:sldId id="2105" r:id="rId42"/>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ndal J. Wielgos x 15321N" initials="RJWx1" lastIdx="1" clrIdx="0">
    <p:extLst>
      <p:ext uri="{19B8F6BF-5375-455C-9EA6-DF929625EA0E}">
        <p15:presenceInfo xmlns:p15="http://schemas.microsoft.com/office/powerpoint/2012/main" userId="S-1-5-21-1644491937-1202660629-839522115-35637" providerId="AD"/>
      </p:ext>
    </p:extLst>
  </p:cmAuthor>
  <p:cmAuthor id="2" name="Mark T. Jeffers" initials="MTJ" lastIdx="1" clrIdx="1">
    <p:extLst>
      <p:ext uri="{19B8F6BF-5375-455C-9EA6-DF929625EA0E}">
        <p15:presenceInfo xmlns:p15="http://schemas.microsoft.com/office/powerpoint/2012/main" userId="S::mjeffers@services.fnal.gov::1169c0cc-fdd9-414f-8ae7-bf764de348a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D6EA"/>
    <a:srgbClr val="003087"/>
    <a:srgbClr val="505050"/>
    <a:srgbClr val="A7A8AA"/>
    <a:srgbClr val="0F2D62"/>
    <a:srgbClr val="50504E"/>
    <a:srgbClr val="4E4E4E"/>
    <a:srgbClr val="404040"/>
    <a:srgbClr val="004C97"/>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7"/>
    <p:restoredTop sz="84889" autoAdjust="0"/>
  </p:normalViewPr>
  <p:slideViewPr>
    <p:cSldViewPr snapToGrid="0">
      <p:cViewPr>
        <p:scale>
          <a:sx n="229" d="100"/>
          <a:sy n="229" d="100"/>
        </p:scale>
        <p:origin x="4064" y="-712"/>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3/18/24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3/18/24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1651910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23</a:t>
            </a:fld>
            <a:endParaRPr lang="en-US"/>
          </a:p>
        </p:txBody>
      </p:sp>
    </p:spTree>
    <p:extLst>
      <p:ext uri="{BB962C8B-B14F-4D97-AF65-F5344CB8AC3E}">
        <p14:creationId xmlns:p14="http://schemas.microsoft.com/office/powerpoint/2010/main" val="1017296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24</a:t>
            </a:fld>
            <a:endParaRPr lang="en-US"/>
          </a:p>
        </p:txBody>
      </p:sp>
    </p:spTree>
    <p:extLst>
      <p:ext uri="{BB962C8B-B14F-4D97-AF65-F5344CB8AC3E}">
        <p14:creationId xmlns:p14="http://schemas.microsoft.com/office/powerpoint/2010/main" val="3339134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25</a:t>
            </a:fld>
            <a:endParaRPr lang="en-US"/>
          </a:p>
        </p:txBody>
      </p:sp>
    </p:spTree>
    <p:extLst>
      <p:ext uri="{BB962C8B-B14F-4D97-AF65-F5344CB8AC3E}">
        <p14:creationId xmlns:p14="http://schemas.microsoft.com/office/powerpoint/2010/main" val="2632311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27</a:t>
            </a:fld>
            <a:endParaRPr lang="en-US"/>
          </a:p>
        </p:txBody>
      </p:sp>
    </p:spTree>
    <p:extLst>
      <p:ext uri="{BB962C8B-B14F-4D97-AF65-F5344CB8AC3E}">
        <p14:creationId xmlns:p14="http://schemas.microsoft.com/office/powerpoint/2010/main" val="1238621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28</a:t>
            </a:fld>
            <a:endParaRPr lang="en-US"/>
          </a:p>
        </p:txBody>
      </p:sp>
    </p:spTree>
    <p:extLst>
      <p:ext uri="{BB962C8B-B14F-4D97-AF65-F5344CB8AC3E}">
        <p14:creationId xmlns:p14="http://schemas.microsoft.com/office/powerpoint/2010/main" val="1667704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29</a:t>
            </a:fld>
            <a:endParaRPr lang="en-US"/>
          </a:p>
        </p:txBody>
      </p:sp>
    </p:spTree>
    <p:extLst>
      <p:ext uri="{BB962C8B-B14F-4D97-AF65-F5344CB8AC3E}">
        <p14:creationId xmlns:p14="http://schemas.microsoft.com/office/powerpoint/2010/main" val="3865398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30</a:t>
            </a:fld>
            <a:endParaRPr lang="en-US"/>
          </a:p>
        </p:txBody>
      </p:sp>
    </p:spTree>
    <p:extLst>
      <p:ext uri="{BB962C8B-B14F-4D97-AF65-F5344CB8AC3E}">
        <p14:creationId xmlns:p14="http://schemas.microsoft.com/office/powerpoint/2010/main" val="2801572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33</a:t>
            </a:fld>
            <a:endParaRPr lang="en-US"/>
          </a:p>
        </p:txBody>
      </p:sp>
    </p:spTree>
    <p:extLst>
      <p:ext uri="{BB962C8B-B14F-4D97-AF65-F5344CB8AC3E}">
        <p14:creationId xmlns:p14="http://schemas.microsoft.com/office/powerpoint/2010/main" val="3600259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36</a:t>
            </a:fld>
            <a:endParaRPr lang="en-US" dirty="0"/>
          </a:p>
        </p:txBody>
      </p:sp>
    </p:spTree>
    <p:extLst>
      <p:ext uri="{BB962C8B-B14F-4D97-AF65-F5344CB8AC3E}">
        <p14:creationId xmlns:p14="http://schemas.microsoft.com/office/powerpoint/2010/main" val="1536846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38</a:t>
            </a:fld>
            <a:endParaRPr lang="en-US"/>
          </a:p>
        </p:txBody>
      </p:sp>
    </p:spTree>
    <p:extLst>
      <p:ext uri="{BB962C8B-B14F-4D97-AF65-F5344CB8AC3E}">
        <p14:creationId xmlns:p14="http://schemas.microsoft.com/office/powerpoint/2010/main" val="527602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a:t>
            </a:fld>
            <a:endParaRPr lang="en-US" dirty="0"/>
          </a:p>
        </p:txBody>
      </p:sp>
    </p:spTree>
    <p:extLst>
      <p:ext uri="{BB962C8B-B14F-4D97-AF65-F5344CB8AC3E}">
        <p14:creationId xmlns:p14="http://schemas.microsoft.com/office/powerpoint/2010/main" val="667676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Roles and Responsibilities, authorities and accountabilities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5</a:t>
            </a:fld>
            <a:endParaRPr lang="en-US"/>
          </a:p>
        </p:txBody>
      </p:sp>
    </p:spTree>
    <p:extLst>
      <p:ext uri="{BB962C8B-B14F-4D97-AF65-F5344CB8AC3E}">
        <p14:creationId xmlns:p14="http://schemas.microsoft.com/office/powerpoint/2010/main" val="4021799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t>Key Performance Parameters </a:t>
            </a:r>
          </a:p>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6</a:t>
            </a:fld>
            <a:endParaRPr lang="en-US"/>
          </a:p>
        </p:txBody>
      </p:sp>
    </p:spTree>
    <p:extLst>
      <p:ext uri="{BB962C8B-B14F-4D97-AF65-F5344CB8AC3E}">
        <p14:creationId xmlns:p14="http://schemas.microsoft.com/office/powerpoint/2010/main" val="632568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1113371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12</a:t>
            </a:fld>
            <a:endParaRPr lang="en-US" dirty="0"/>
          </a:p>
        </p:txBody>
      </p:sp>
    </p:spTree>
    <p:extLst>
      <p:ext uri="{BB962C8B-B14F-4D97-AF65-F5344CB8AC3E}">
        <p14:creationId xmlns:p14="http://schemas.microsoft.com/office/powerpoint/2010/main" val="1704660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19</a:t>
            </a:fld>
            <a:endParaRPr lang="en-US"/>
          </a:p>
        </p:txBody>
      </p:sp>
    </p:spTree>
    <p:extLst>
      <p:ext uri="{BB962C8B-B14F-4D97-AF65-F5344CB8AC3E}">
        <p14:creationId xmlns:p14="http://schemas.microsoft.com/office/powerpoint/2010/main" val="3278564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20</a:t>
            </a:fld>
            <a:endParaRPr lang="en-US"/>
          </a:p>
        </p:txBody>
      </p:sp>
    </p:spTree>
    <p:extLst>
      <p:ext uri="{BB962C8B-B14F-4D97-AF65-F5344CB8AC3E}">
        <p14:creationId xmlns:p14="http://schemas.microsoft.com/office/powerpoint/2010/main" val="970564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22</a:t>
            </a:fld>
            <a:endParaRPr lang="en-US"/>
          </a:p>
        </p:txBody>
      </p:sp>
    </p:spTree>
    <p:extLst>
      <p:ext uri="{BB962C8B-B14F-4D97-AF65-F5344CB8AC3E}">
        <p14:creationId xmlns:p14="http://schemas.microsoft.com/office/powerpoint/2010/main" val="40259630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6BD5245B-C1E4-1D40-9E50-6D583F55C40D}" type="datetime1">
              <a:rPr lang="en-US" smtClean="0"/>
              <a:t>3/19/24</a:t>
            </a:fld>
            <a:endParaRPr lang="en-US"/>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G.velev | EOC Meeting #3</a:t>
            </a: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2D4A9049-5DEE-894B-8137-0F9C35F0D200}" type="datetime1">
              <a:rPr lang="en-US" smtClean="0"/>
              <a:t>3/19/24</a:t>
            </a:fld>
            <a:endParaRPr lang="en-US"/>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G.velev | EOC Meeting #3</a:t>
            </a: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7235402C-C3F1-F14F-BDE9-203DC36C9AA4}" type="datetime1">
              <a:rPr lang="en-US" smtClean="0"/>
              <a:t>3/19/24</a:t>
            </a:fld>
            <a:endParaRPr lang="en-US"/>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G.velev | EOC Meeting #3</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DD891C3A-1D97-0C4F-B8EF-E8A4A20B6C94}" type="datetime1">
              <a:rPr lang="en-US" smtClean="0"/>
              <a:t>3/19/24</a:t>
            </a:fld>
            <a:endParaRPr lang="en-US"/>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G.velev | EOC Meeting #3</a:t>
            </a: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068D4E23-52E1-C74B-A1BE-307975E616B5}" type="datetime1">
              <a:rPr lang="en-US" smtClean="0"/>
              <a:t>3/19/24</a:t>
            </a:fld>
            <a:endParaRPr lang="en-US"/>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G.velev | EOC Meeting #3</a:t>
            </a: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5E51D5B4-1D2E-8C46-A438-A701247D5DB7}" type="datetime1">
              <a:rPr lang="en-US" smtClean="0"/>
              <a:t>3/19/24</a:t>
            </a:fld>
            <a:endParaRPr lang="en-US"/>
          </a:p>
        </p:txBody>
      </p:sp>
      <p:sp>
        <p:nvSpPr>
          <p:cNvPr id="4" name="Footer Placeholder 3"/>
          <p:cNvSpPr>
            <a:spLocks noGrp="1"/>
          </p:cNvSpPr>
          <p:nvPr>
            <p:ph type="ftr" sz="quarter" idx="11"/>
          </p:nvPr>
        </p:nvSpPr>
        <p:spPr>
          <a:xfrm>
            <a:off x="1530603" y="4878161"/>
            <a:ext cx="6272278" cy="182155"/>
          </a:xfrm>
        </p:spPr>
        <p:txBody>
          <a:bodyPr/>
          <a:lstStyle>
            <a:lvl1pPr>
              <a:defRPr/>
            </a:lvl1pPr>
          </a:lstStyle>
          <a:p>
            <a:pPr>
              <a:defRPr/>
            </a:pPr>
            <a:r>
              <a:rPr lang="en-US"/>
              <a:t>G.velev | EOC Meeting #3</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82770"/>
            <a:ext cx="3027894" cy="3745707"/>
          </a:xfrm>
          <a:prstGeom prst="rect">
            <a:avLst/>
          </a:prstGeom>
        </p:spPr>
        <p:txBody>
          <a:bodyPr lIns="0" tIns="0" rIns="0" bIns="0"/>
          <a:lstStyle>
            <a:lvl1pPr marL="0" indent="0">
              <a:buNone/>
              <a:defRPr sz="1500">
                <a:solidFill>
                  <a:srgbClr val="404040"/>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Content Placeholder 2"/>
          <p:cNvSpPr>
            <a:spLocks noGrp="1"/>
          </p:cNvSpPr>
          <p:nvPr>
            <p:ph sz="half" idx="15"/>
          </p:nvPr>
        </p:nvSpPr>
        <p:spPr>
          <a:xfrm>
            <a:off x="3469958" y="782771"/>
            <a:ext cx="5420360" cy="3745706"/>
          </a:xfrm>
          <a:prstGeom prst="rect">
            <a:avLst/>
          </a:prstGeom>
        </p:spPr>
        <p:txBody>
          <a:bodyPr lIns="0" tIns="0" rIns="0" bIns="0"/>
          <a:lstStyle>
            <a:lvl1pPr>
              <a:defRPr sz="1800">
                <a:solidFill>
                  <a:srgbClr val="404040"/>
                </a:solidFill>
              </a:defRPr>
            </a:lvl1pPr>
            <a:lvl2pPr>
              <a:defRPr sz="1650">
                <a:solidFill>
                  <a:srgbClr val="404040"/>
                </a:solidFill>
              </a:defRPr>
            </a:lvl2pPr>
            <a:lvl3pPr>
              <a:defRPr sz="1500">
                <a:solidFill>
                  <a:srgbClr val="404040"/>
                </a:solidFill>
              </a:defRPr>
            </a:lvl3pPr>
            <a:lvl4pPr>
              <a:defRPr sz="1350">
                <a:solidFill>
                  <a:srgbClr val="404040"/>
                </a:solidFill>
              </a:defRPr>
            </a:lvl4pPr>
            <a:lvl5pPr marL="1543050" indent="-171450">
              <a:buFont typeface="Arial"/>
              <a:buChar char="•"/>
              <a:defRPr sz="1350">
                <a:solidFill>
                  <a:srgbClr val="404040"/>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228600" y="77749"/>
            <a:ext cx="8686800" cy="481304"/>
          </a:xfrm>
          <a:prstGeom prst="rect">
            <a:avLst/>
          </a:prstGeom>
        </p:spPr>
        <p:txBody>
          <a:bodyPr lIns="0" tIns="0" rIns="0" bIns="0" anchor="b" anchorCtr="0"/>
          <a:lstStyle>
            <a:lvl1pPr>
              <a:defRPr sz="1800">
                <a:solidFill>
                  <a:srgbClr val="154D81"/>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fld id="{8EC35E74-AB69-D54C-B681-18449C26CDBE}" type="datetime1">
              <a:rPr lang="en-US" smtClean="0"/>
              <a:t>3/19/24</a:t>
            </a:fld>
            <a:endParaRPr lang="en-US" dirty="0"/>
          </a:p>
        </p:txBody>
      </p:sp>
      <p:sp>
        <p:nvSpPr>
          <p:cNvPr id="6" name="Footer Placeholder 4"/>
          <p:cNvSpPr>
            <a:spLocks noGrp="1"/>
          </p:cNvSpPr>
          <p:nvPr>
            <p:ph type="ftr" sz="quarter" idx="17"/>
          </p:nvPr>
        </p:nvSpPr>
        <p:spPr/>
        <p:txBody>
          <a:bodyPr/>
          <a:lstStyle>
            <a:lvl1pPr>
              <a:defRPr/>
            </a:lvl1pPr>
          </a:lstStyle>
          <a:p>
            <a:pPr>
              <a:defRPr/>
            </a:pPr>
            <a:r>
              <a:rPr lang="en-US" b="1"/>
              <a:t>G.velev | EOC Meeting #3</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a:pPr>
                <a:defRPr/>
              </a:pPr>
              <a:t>‹#›</a:t>
            </a:fld>
            <a:endParaRPr lang="en-US" dirty="0"/>
          </a:p>
        </p:txBody>
      </p:sp>
    </p:spTree>
    <p:extLst>
      <p:ext uri="{BB962C8B-B14F-4D97-AF65-F5344CB8AC3E}">
        <p14:creationId xmlns:p14="http://schemas.microsoft.com/office/powerpoint/2010/main" val="2811327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7749"/>
            <a:ext cx="8686800" cy="481304"/>
          </a:xfrm>
          <a:prstGeom prst="rect">
            <a:avLst/>
          </a:prstGeom>
        </p:spPr>
        <p:txBody>
          <a:bodyPr lIns="0" tIns="0" rIns="0" bIns="0" anchor="b" anchorCtr="0"/>
          <a:lstStyle>
            <a:lvl1pPr>
              <a:defRPr sz="2400">
                <a:solidFill>
                  <a:srgbClr val="154D81"/>
                </a:solidFill>
              </a:defRPr>
            </a:lvl1pPr>
          </a:lstStyle>
          <a:p>
            <a:r>
              <a:rPr lang="en-US" dirty="0"/>
              <a:t>Click to edit Master title style</a:t>
            </a:r>
          </a:p>
        </p:txBody>
      </p:sp>
      <p:sp>
        <p:nvSpPr>
          <p:cNvPr id="3" name="Content Placeholder 2"/>
          <p:cNvSpPr>
            <a:spLocks noGrp="1"/>
          </p:cNvSpPr>
          <p:nvPr>
            <p:ph idx="1"/>
          </p:nvPr>
        </p:nvSpPr>
        <p:spPr>
          <a:xfrm>
            <a:off x="228601" y="782285"/>
            <a:ext cx="8672513" cy="3740900"/>
          </a:xfrm>
          <a:prstGeom prst="rect">
            <a:avLst/>
          </a:prstGeom>
        </p:spPr>
        <p:txBody>
          <a:bodyPr lIns="0" tIns="0" rIns="0" bIns="0"/>
          <a:lstStyle>
            <a:lvl1pPr>
              <a:defRPr sz="1800">
                <a:solidFill>
                  <a:srgbClr val="404040"/>
                </a:solidFill>
              </a:defRPr>
            </a:lvl1pPr>
            <a:lvl2pPr>
              <a:defRPr sz="1650">
                <a:solidFill>
                  <a:srgbClr val="404040"/>
                </a:solidFill>
              </a:defRPr>
            </a:lvl2pPr>
            <a:lvl3pPr>
              <a:defRPr sz="1500">
                <a:solidFill>
                  <a:srgbClr val="404040"/>
                </a:solidFill>
              </a:defRPr>
            </a:lvl3pPr>
            <a:lvl4pPr>
              <a:defRPr sz="1350">
                <a:solidFill>
                  <a:srgbClr val="404040"/>
                </a:solidFill>
              </a:defRPr>
            </a:lvl4pPr>
            <a:lvl5pPr marL="1543050" indent="-171450">
              <a:buFont typeface="Arial"/>
              <a:buChar char="•"/>
              <a:defRPr sz="135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4" y="4886325"/>
            <a:ext cx="1076325" cy="180975"/>
          </a:xfrm>
        </p:spPr>
        <p:txBody>
          <a:bodyPr/>
          <a:lstStyle>
            <a:lvl1pPr>
              <a:defRPr sz="675">
                <a:solidFill>
                  <a:srgbClr val="154D81"/>
                </a:solidFill>
              </a:defRPr>
            </a:lvl1pPr>
          </a:lstStyle>
          <a:p>
            <a:pPr>
              <a:defRPr/>
            </a:pPr>
            <a:fld id="{F78BBB9D-283A-C548-B937-E02E0784AF0F}" type="datetime1">
              <a:rPr lang="en-US" smtClean="0"/>
              <a:t>3/19/24</a:t>
            </a:fld>
            <a:endParaRPr lang="en-US" dirty="0"/>
          </a:p>
        </p:txBody>
      </p:sp>
      <p:sp>
        <p:nvSpPr>
          <p:cNvPr id="5" name="Footer Placeholder 4"/>
          <p:cNvSpPr>
            <a:spLocks noGrp="1"/>
          </p:cNvSpPr>
          <p:nvPr>
            <p:ph type="ftr" sz="quarter" idx="11"/>
          </p:nvPr>
        </p:nvSpPr>
        <p:spPr/>
        <p:txBody>
          <a:bodyPr/>
          <a:lstStyle>
            <a:lvl1pPr>
              <a:defRPr sz="675">
                <a:solidFill>
                  <a:srgbClr val="154D81"/>
                </a:solidFill>
              </a:defRPr>
            </a:lvl1pPr>
          </a:lstStyle>
          <a:p>
            <a:pPr>
              <a:defRPr/>
            </a:pPr>
            <a:r>
              <a:rPr lang="de-DE"/>
              <a:t>G.velev | EOC Meeting #3</a:t>
            </a:r>
            <a:endParaRPr lang="en-US" b="1" dirty="0"/>
          </a:p>
        </p:txBody>
      </p:sp>
      <p:sp>
        <p:nvSpPr>
          <p:cNvPr id="6" name="Slide Number Placeholder 5"/>
          <p:cNvSpPr>
            <a:spLocks noGrp="1"/>
          </p:cNvSpPr>
          <p:nvPr>
            <p:ph type="sldNum" sz="quarter" idx="12"/>
          </p:nvPr>
        </p:nvSpPr>
        <p:spPr/>
        <p:txBody>
          <a:bodyPr/>
          <a:lstStyle>
            <a:lvl1pPr>
              <a:defRPr sz="675">
                <a:solidFill>
                  <a:srgbClr val="154D81"/>
                </a:solidFill>
              </a:defRPr>
            </a:lvl1pPr>
          </a:lstStyle>
          <a:p>
            <a:pPr>
              <a:defRPr/>
            </a:pPr>
            <a:fld id="{2A0CCE80-3B22-F34E-81B2-E096627812DD}" type="slidenum">
              <a:rPr lang="en-US"/>
              <a:pPr>
                <a:defRPr/>
              </a:pPr>
              <a:t>‹#›</a:t>
            </a:fld>
            <a:endParaRPr lang="en-US" dirty="0"/>
          </a:p>
        </p:txBody>
      </p:sp>
    </p:spTree>
    <p:extLst>
      <p:ext uri="{BB962C8B-B14F-4D97-AF65-F5344CB8AC3E}">
        <p14:creationId xmlns:p14="http://schemas.microsoft.com/office/powerpoint/2010/main" val="982124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2A385D53-0F1B-B249-A235-F5D0311DBC5D}" type="datetime1">
              <a:rPr lang="en-US" smtClean="0"/>
              <a:t>3/19/24</a:t>
            </a:fld>
            <a:endParaRPr lang="en-US"/>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G.velev | EOC Meeting #3</a:t>
            </a: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3" r:id="rId8"/>
    <p:sldLayoutId id="2147484124" r:id="rId9"/>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8.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indico.fnal.gov/event/57027/"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22384" y="3774334"/>
            <a:ext cx="8499232" cy="1090743"/>
          </a:xfrm>
        </p:spPr>
        <p:txBody>
          <a:bodyPr>
            <a:noAutofit/>
          </a:bodyPr>
          <a:lstStyle/>
          <a:p>
            <a:r>
              <a:rPr lang="en-US" dirty="0">
                <a:latin typeface="Helvetica" pitchFamily="2" charset="0"/>
              </a:rPr>
              <a:t>HTS Cable Test Facility: </a:t>
            </a:r>
            <a:r>
              <a:rPr lang="en-US" dirty="0">
                <a:effectLst/>
                <a:latin typeface="Helvetica" pitchFamily="2" charset="0"/>
                <a:ea typeface="Calibri" panose="020F0502020204030204" pitchFamily="34" charset="0"/>
                <a:cs typeface="Times New Roman" panose="02020603050405020304" pitchFamily="18" charset="0"/>
              </a:rPr>
              <a:t>Update on Facility </a:t>
            </a:r>
            <a:r>
              <a:rPr lang="en-US" dirty="0">
                <a:latin typeface="Helvetica" pitchFamily="2" charset="0"/>
                <a:ea typeface="Calibri" panose="020F0502020204030204" pitchFamily="34" charset="0"/>
                <a:cs typeface="Times New Roman" panose="02020603050405020304" pitchFamily="18" charset="0"/>
              </a:rPr>
              <a:t>P</a:t>
            </a:r>
            <a:r>
              <a:rPr lang="en-US" dirty="0">
                <a:effectLst/>
                <a:latin typeface="Helvetica" pitchFamily="2" charset="0"/>
                <a:ea typeface="Calibri" panose="020F0502020204030204" pitchFamily="34" charset="0"/>
                <a:cs typeface="Times New Roman" panose="02020603050405020304" pitchFamily="18" charset="0"/>
              </a:rPr>
              <a:t>reparations</a:t>
            </a:r>
            <a:endParaRPr lang="en-US" dirty="0">
              <a:latin typeface="Helvetica" pitchFamily="2" charset="0"/>
            </a:endParaRPr>
          </a:p>
          <a:p>
            <a:r>
              <a:rPr lang="en-US" dirty="0"/>
              <a:t>G. Velev for HFVMTF team </a:t>
            </a:r>
            <a:endParaRPr lang="en-US" sz="2400" dirty="0"/>
          </a:p>
        </p:txBody>
      </p:sp>
    </p:spTree>
    <p:extLst>
      <p:ext uri="{BB962C8B-B14F-4D97-AF65-F5344CB8AC3E}">
        <p14:creationId xmlns:p14="http://schemas.microsoft.com/office/powerpoint/2010/main" val="2426450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6F03C2-068C-27FC-B69A-D93B92F74C3C}"/>
              </a:ext>
            </a:extLst>
          </p:cNvPr>
          <p:cNvSpPr>
            <a:spLocks noGrp="1"/>
          </p:cNvSpPr>
          <p:nvPr>
            <p:ph type="title"/>
          </p:nvPr>
        </p:nvSpPr>
        <p:spPr/>
        <p:txBody>
          <a:bodyPr/>
          <a:lstStyle/>
          <a:p>
            <a:r>
              <a:rPr lang="en-US" dirty="0">
                <a:solidFill>
                  <a:srgbClr val="92D050"/>
                </a:solidFill>
              </a:rPr>
              <a:t>Prep Station Platform </a:t>
            </a:r>
            <a:endParaRPr lang="en-US" dirty="0"/>
          </a:p>
        </p:txBody>
      </p:sp>
      <p:sp>
        <p:nvSpPr>
          <p:cNvPr id="4" name="Date Placeholder 3">
            <a:extLst>
              <a:ext uri="{FF2B5EF4-FFF2-40B4-BE49-F238E27FC236}">
                <a16:creationId xmlns:a16="http://schemas.microsoft.com/office/drawing/2014/main" id="{86C795AA-04A4-E120-F259-34562AE84259}"/>
              </a:ext>
            </a:extLst>
          </p:cNvPr>
          <p:cNvSpPr>
            <a:spLocks noGrp="1"/>
          </p:cNvSpPr>
          <p:nvPr>
            <p:ph type="dt" sz="half" idx="2"/>
          </p:nvPr>
        </p:nvSpPr>
        <p:spPr/>
        <p:txBody>
          <a:bodyPr/>
          <a:lstStyle/>
          <a:p>
            <a:pPr>
              <a:defRPr/>
            </a:pPr>
            <a:fld id="{4780C6DA-95BC-CB4B-9FFB-8612C8B0D2FB}" type="datetime1">
              <a:rPr lang="en-US" smtClean="0"/>
              <a:t>3/19/24</a:t>
            </a:fld>
            <a:endParaRPr lang="en-US"/>
          </a:p>
        </p:txBody>
      </p:sp>
      <p:sp>
        <p:nvSpPr>
          <p:cNvPr id="5" name="Footer Placeholder 4">
            <a:extLst>
              <a:ext uri="{FF2B5EF4-FFF2-40B4-BE49-F238E27FC236}">
                <a16:creationId xmlns:a16="http://schemas.microsoft.com/office/drawing/2014/main" id="{2F78230A-F9B5-3877-39D1-FEB15505ADAC}"/>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C97127C4-2AB4-364A-D278-FBC4D2441275}"/>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a:p>
        </p:txBody>
      </p:sp>
      <p:pic>
        <p:nvPicPr>
          <p:cNvPr id="8" name="Picture 7" descr="A blue and yellow machine&#10;&#10;Description automatically generated with medium confidence">
            <a:extLst>
              <a:ext uri="{FF2B5EF4-FFF2-40B4-BE49-F238E27FC236}">
                <a16:creationId xmlns:a16="http://schemas.microsoft.com/office/drawing/2014/main" id="{FD43A93C-72DA-37D8-3235-7028739FE64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033" y="1031514"/>
            <a:ext cx="4761322" cy="3429873"/>
          </a:xfrm>
          <a:prstGeom prst="rect">
            <a:avLst/>
          </a:prstGeom>
        </p:spPr>
      </p:pic>
      <p:sp>
        <p:nvSpPr>
          <p:cNvPr id="9" name="TextBox 8">
            <a:extLst>
              <a:ext uri="{FF2B5EF4-FFF2-40B4-BE49-F238E27FC236}">
                <a16:creationId xmlns:a16="http://schemas.microsoft.com/office/drawing/2014/main" id="{A55E2958-1B9C-7A29-EA1D-635CBD5E3F65}"/>
              </a:ext>
            </a:extLst>
          </p:cNvPr>
          <p:cNvSpPr txBox="1"/>
          <p:nvPr/>
        </p:nvSpPr>
        <p:spPr>
          <a:xfrm>
            <a:off x="5899355" y="675735"/>
            <a:ext cx="3097162" cy="3785652"/>
          </a:xfrm>
          <a:prstGeom prst="rect">
            <a:avLst/>
          </a:prstGeom>
          <a:noFill/>
        </p:spPr>
        <p:txBody>
          <a:bodyPr wrap="square" rtlCol="0">
            <a:spAutoFit/>
          </a:bodyPr>
          <a:lstStyle/>
          <a:p>
            <a:r>
              <a:rPr lang="en-US" dirty="0">
                <a:solidFill>
                  <a:srgbClr val="FF0000"/>
                </a:solidFill>
              </a:rPr>
              <a:t>During the design process, we identified the need for a prep station platform (which is currently unfunded). The magnet will be positioned upright to facilitate the easy attachment of the top and lambda plates.</a:t>
            </a:r>
          </a:p>
        </p:txBody>
      </p:sp>
    </p:spTree>
    <p:extLst>
      <p:ext uri="{BB962C8B-B14F-4D97-AF65-F5344CB8AC3E}">
        <p14:creationId xmlns:p14="http://schemas.microsoft.com/office/powerpoint/2010/main" val="567989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 schematic&#10;&#10;Description automatically generated">
            <a:extLst>
              <a:ext uri="{FF2B5EF4-FFF2-40B4-BE49-F238E27FC236}">
                <a16:creationId xmlns:a16="http://schemas.microsoft.com/office/drawing/2014/main" id="{1E040DAE-1A2F-4BDD-F35C-98225B036E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49377" y="1103113"/>
            <a:ext cx="3739474" cy="3383827"/>
          </a:xfrm>
          <a:prstGeom prst="rect">
            <a:avLst/>
          </a:prstGeom>
        </p:spPr>
      </p:pic>
      <p:sp>
        <p:nvSpPr>
          <p:cNvPr id="2" name="Content Placeholder 1">
            <a:extLst>
              <a:ext uri="{FF2B5EF4-FFF2-40B4-BE49-F238E27FC236}">
                <a16:creationId xmlns:a16="http://schemas.microsoft.com/office/drawing/2014/main" id="{ADFDC427-9A76-A948-B439-BDD8CE5FDDE8}"/>
              </a:ext>
            </a:extLst>
          </p:cNvPr>
          <p:cNvSpPr>
            <a:spLocks noGrp="1"/>
          </p:cNvSpPr>
          <p:nvPr>
            <p:ph idx="1"/>
          </p:nvPr>
        </p:nvSpPr>
        <p:spPr>
          <a:xfrm>
            <a:off x="137189" y="592646"/>
            <a:ext cx="6262118" cy="4089904"/>
          </a:xfrm>
        </p:spPr>
        <p:txBody>
          <a:bodyPr/>
          <a:lstStyle/>
          <a:p>
            <a:r>
              <a:rPr lang="en-US" dirty="0"/>
              <a:t>The facility is benefiting from the projects, primarily Mu2e Production/Operational grade QP/QM.</a:t>
            </a:r>
          </a:p>
          <a:p>
            <a:r>
              <a:rPr lang="en-US" dirty="0"/>
              <a:t>Primary Custom Digital Quench Detection System (DQD).</a:t>
            </a:r>
          </a:p>
          <a:p>
            <a:r>
              <a:rPr lang="en-US" dirty="0"/>
              <a:t>Redundant Custom Analog Quench Detection (AQD).</a:t>
            </a:r>
          </a:p>
          <a:p>
            <a:r>
              <a:rPr lang="en-US" dirty="0"/>
              <a:t>Quench management system, based on National Instruments C-RIO (Tier III). Provides quench configuration, control, monitoring, and quench data management.</a:t>
            </a:r>
          </a:p>
          <a:p>
            <a:r>
              <a:rPr lang="en-US" dirty="0"/>
              <a:t>It is 85% finalized. Some modifications are needed to include test capabilities for the samples.</a:t>
            </a:r>
          </a:p>
          <a:p>
            <a:r>
              <a:rPr lang="en-US" dirty="0"/>
              <a:t>Critical components are ordered, and 70% have been received.</a:t>
            </a:r>
          </a:p>
          <a:p>
            <a:r>
              <a:rPr lang="en-US" dirty="0"/>
              <a:t> </a:t>
            </a:r>
            <a:r>
              <a:rPr lang="en-US" dirty="0">
                <a:solidFill>
                  <a:srgbClr val="FF0000"/>
                </a:solidFill>
              </a:rPr>
              <a:t>Additional funding is needed for DCCT and protection switches, as well as extraction resistors for magnet and sample protection.</a:t>
            </a:r>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r>
              <a:rPr lang="en-US" dirty="0"/>
              <a:t>The  facility  is benefiting from the  projects  mostly Mu2e Production/Operational grade QM/QC</a:t>
            </a:r>
          </a:p>
          <a:p>
            <a:pPr marL="342900" indent="-342900">
              <a:buFont typeface="+mj-lt"/>
              <a:buAutoNum type="arabicPeriod"/>
            </a:pPr>
            <a:r>
              <a:rPr lang="en-US" dirty="0"/>
              <a:t>Primary Custom Digital Quench Detection System (DQD)</a:t>
            </a:r>
          </a:p>
          <a:p>
            <a:pPr marL="342900" indent="-342900">
              <a:buFont typeface="+mj-lt"/>
              <a:buAutoNum type="arabicPeriod"/>
            </a:pPr>
            <a:r>
              <a:rPr lang="en-US" dirty="0"/>
              <a:t>Redundant Custom Analog Quench Detection (AQD)</a:t>
            </a:r>
          </a:p>
          <a:p>
            <a:pPr marL="342900" indent="-342900">
              <a:buFont typeface="+mj-lt"/>
              <a:buAutoNum type="arabicPeriod"/>
            </a:pPr>
            <a:r>
              <a:rPr lang="en-US" dirty="0"/>
              <a:t>Quench management system, based on National Instruments C-RIO (Tier III ). Provides quench configuration, control and monitoring, and quench data management.</a:t>
            </a:r>
          </a:p>
          <a:p>
            <a:pPr marL="342900" indent="-342900">
              <a:buFont typeface="+mj-lt"/>
              <a:buAutoNum type="arabicPeriod"/>
            </a:pPr>
            <a:r>
              <a:rPr lang="en-US" dirty="0"/>
              <a:t>It is 85%  finalized. Some modifications are needed to  include some test capabilities for the samples.</a:t>
            </a:r>
          </a:p>
          <a:p>
            <a:pPr marL="342900" indent="-342900">
              <a:buFont typeface="+mj-lt"/>
              <a:buAutoNum type="arabicPeriod"/>
            </a:pPr>
            <a:r>
              <a:rPr lang="en-US" dirty="0"/>
              <a:t>Critical components  are ordered and 70% received</a:t>
            </a:r>
          </a:p>
          <a:p>
            <a:pPr marL="342900" indent="-342900">
              <a:buFont typeface="+mj-lt"/>
              <a:buAutoNum type="arabicPeriod"/>
            </a:pPr>
            <a:r>
              <a:rPr lang="en-US" dirty="0"/>
              <a:t>We need additional funding for DCCT  and extraction switches and extraction resistors for magnet and sample protection</a:t>
            </a:r>
          </a:p>
          <a:p>
            <a:endParaRPr lang="en-US" dirty="0"/>
          </a:p>
          <a:p>
            <a:endParaRPr lang="en-US" dirty="0"/>
          </a:p>
        </p:txBody>
      </p:sp>
      <p:sp>
        <p:nvSpPr>
          <p:cNvPr id="3" name="Title 2">
            <a:extLst>
              <a:ext uri="{FF2B5EF4-FFF2-40B4-BE49-F238E27FC236}">
                <a16:creationId xmlns:a16="http://schemas.microsoft.com/office/drawing/2014/main" id="{E6B894CE-5BC4-3143-9B93-12BA84ABD4FE}"/>
              </a:ext>
            </a:extLst>
          </p:cNvPr>
          <p:cNvSpPr>
            <a:spLocks noGrp="1"/>
          </p:cNvSpPr>
          <p:nvPr>
            <p:ph type="title"/>
          </p:nvPr>
        </p:nvSpPr>
        <p:spPr>
          <a:xfrm>
            <a:off x="228600" y="206317"/>
            <a:ext cx="8686800" cy="320908"/>
          </a:xfrm>
        </p:spPr>
        <p:txBody>
          <a:bodyPr/>
          <a:lstStyle/>
          <a:p>
            <a:r>
              <a:rPr lang="en-US" dirty="0">
                <a:solidFill>
                  <a:srgbClr val="7030A0"/>
                </a:solidFill>
              </a:rPr>
              <a:t>Quench Protection and Quench Monitoring (QP/QM)</a:t>
            </a:r>
          </a:p>
        </p:txBody>
      </p:sp>
      <p:sp>
        <p:nvSpPr>
          <p:cNvPr id="4" name="Date Placeholder 3">
            <a:extLst>
              <a:ext uri="{FF2B5EF4-FFF2-40B4-BE49-F238E27FC236}">
                <a16:creationId xmlns:a16="http://schemas.microsoft.com/office/drawing/2014/main" id="{64EF87A4-1219-5841-BC12-8E33022A2D49}"/>
              </a:ext>
            </a:extLst>
          </p:cNvPr>
          <p:cNvSpPr>
            <a:spLocks noGrp="1"/>
          </p:cNvSpPr>
          <p:nvPr>
            <p:ph type="dt" sz="half" idx="2"/>
          </p:nvPr>
        </p:nvSpPr>
        <p:spPr/>
        <p:txBody>
          <a:bodyPr/>
          <a:lstStyle/>
          <a:p>
            <a:pPr>
              <a:defRPr/>
            </a:pPr>
            <a:fld id="{4420352E-CAC8-C643-9F89-AA605A25DAAA}" type="datetime1">
              <a:rPr lang="en-US" smtClean="0"/>
              <a:t>3/19/24</a:t>
            </a:fld>
            <a:endParaRPr lang="en-US"/>
          </a:p>
        </p:txBody>
      </p:sp>
      <p:sp>
        <p:nvSpPr>
          <p:cNvPr id="5" name="Footer Placeholder 4">
            <a:extLst>
              <a:ext uri="{FF2B5EF4-FFF2-40B4-BE49-F238E27FC236}">
                <a16:creationId xmlns:a16="http://schemas.microsoft.com/office/drawing/2014/main" id="{DF42E984-CE2C-6D46-9A5B-3B6818990285}"/>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6881F21A-D105-5B44-A9AF-A0E27AE9E84B}"/>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a:p>
        </p:txBody>
      </p:sp>
      <p:sp>
        <p:nvSpPr>
          <p:cNvPr id="8" name="TextBox 7">
            <a:extLst>
              <a:ext uri="{FF2B5EF4-FFF2-40B4-BE49-F238E27FC236}">
                <a16:creationId xmlns:a16="http://schemas.microsoft.com/office/drawing/2014/main" id="{FC40B594-3E09-1E22-9220-0180B3808BD7}"/>
              </a:ext>
            </a:extLst>
          </p:cNvPr>
          <p:cNvSpPr txBox="1"/>
          <p:nvPr/>
        </p:nvSpPr>
        <p:spPr>
          <a:xfrm>
            <a:off x="6926346" y="918447"/>
            <a:ext cx="1432662" cy="369332"/>
          </a:xfrm>
          <a:prstGeom prst="rect">
            <a:avLst/>
          </a:prstGeom>
          <a:noFill/>
        </p:spPr>
        <p:txBody>
          <a:bodyPr wrap="square" rtlCol="0">
            <a:spAutoFit/>
          </a:bodyPr>
          <a:lstStyle/>
          <a:p>
            <a:r>
              <a:rPr lang="en-US" sz="1800" dirty="0"/>
              <a:t>Branch #1 </a:t>
            </a:r>
          </a:p>
        </p:txBody>
      </p:sp>
    </p:spTree>
    <p:extLst>
      <p:ext uri="{BB962C8B-B14F-4D97-AF65-F5344CB8AC3E}">
        <p14:creationId xmlns:p14="http://schemas.microsoft.com/office/powerpoint/2010/main" val="1234182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50" y="49479"/>
            <a:ext cx="8686800" cy="329931"/>
          </a:xfrm>
        </p:spPr>
        <p:txBody>
          <a:bodyPr/>
          <a:lstStyle/>
          <a:p>
            <a:r>
              <a:rPr lang="en-US" dirty="0">
                <a:solidFill>
                  <a:srgbClr val="7030A0"/>
                </a:solidFill>
              </a:rPr>
              <a:t>Quench Protection Architecture</a:t>
            </a:r>
            <a:endParaRPr lang="en-US" dirty="0"/>
          </a:p>
        </p:txBody>
      </p:sp>
      <p:sp>
        <p:nvSpPr>
          <p:cNvPr id="5" name="Date Placeholder 4"/>
          <p:cNvSpPr>
            <a:spLocks noGrp="1"/>
          </p:cNvSpPr>
          <p:nvPr>
            <p:ph type="dt" sz="half" idx="16"/>
          </p:nvPr>
        </p:nvSpPr>
        <p:spPr>
          <a:xfrm>
            <a:off x="5987653" y="4886325"/>
            <a:ext cx="938927" cy="180975"/>
          </a:xfrm>
        </p:spPr>
        <p:txBody>
          <a:bodyPr/>
          <a:lstStyle/>
          <a:p>
            <a:pPr algn="l">
              <a:defRPr/>
            </a:pPr>
            <a:fld id="{8D489AF4-7E3D-1545-8723-8956880C8604}" type="datetime1">
              <a:rPr lang="en-US" smtClean="0"/>
              <a:t>3/19/24</a:t>
            </a:fld>
            <a:endParaRPr lang="en-US" dirty="0"/>
          </a:p>
        </p:txBody>
      </p:sp>
      <p:sp>
        <p:nvSpPr>
          <p:cNvPr id="7" name="Slide Number Placeholder 6"/>
          <p:cNvSpPr>
            <a:spLocks noGrp="1"/>
          </p:cNvSpPr>
          <p:nvPr>
            <p:ph type="sldNum" sz="quarter" idx="18"/>
          </p:nvPr>
        </p:nvSpPr>
        <p:spPr/>
        <p:txBody>
          <a:bodyPr/>
          <a:lstStyle/>
          <a:p>
            <a:pPr>
              <a:defRPr/>
            </a:pPr>
            <a:fld id="{2A0CCE80-3B22-F34E-81B2-E096627812DD}" type="slidenum">
              <a:rPr lang="en-US" smtClean="0"/>
              <a:pPr>
                <a:defRPr/>
              </a:pPr>
              <a:t>12</a:t>
            </a:fld>
            <a:endParaRPr lang="en-US" dirty="0"/>
          </a:p>
        </p:txBody>
      </p:sp>
      <p:sp>
        <p:nvSpPr>
          <p:cNvPr id="6" name="Footer Placeholder 5"/>
          <p:cNvSpPr>
            <a:spLocks noGrp="1"/>
          </p:cNvSpPr>
          <p:nvPr>
            <p:ph type="ftr" sz="quarter" idx="17"/>
          </p:nvPr>
        </p:nvSpPr>
        <p:spPr>
          <a:xfrm>
            <a:off x="1747837" y="4886325"/>
            <a:ext cx="3093104" cy="180975"/>
          </a:xfrm>
        </p:spPr>
        <p:txBody>
          <a:bodyPr/>
          <a:lstStyle/>
          <a:p>
            <a:pPr>
              <a:defRPr/>
            </a:pPr>
            <a:r>
              <a:rPr lang="de-DE"/>
              <a:t>G.velev | EOC Meeting #3</a:t>
            </a:r>
            <a:endParaRPr lang="en-US" b="1" dirty="0"/>
          </a:p>
        </p:txBody>
      </p:sp>
      <p:grpSp>
        <p:nvGrpSpPr>
          <p:cNvPr id="17" name="Group 16">
            <a:extLst>
              <a:ext uri="{FF2B5EF4-FFF2-40B4-BE49-F238E27FC236}">
                <a16:creationId xmlns:a16="http://schemas.microsoft.com/office/drawing/2014/main" id="{EA024722-782C-51FD-7772-968E835C3526}"/>
              </a:ext>
            </a:extLst>
          </p:cNvPr>
          <p:cNvGrpSpPr/>
          <p:nvPr/>
        </p:nvGrpSpPr>
        <p:grpSpPr>
          <a:xfrm>
            <a:off x="222250" y="1019728"/>
            <a:ext cx="7452221" cy="4008916"/>
            <a:chOff x="14423" y="211326"/>
            <a:chExt cx="7452221" cy="4487668"/>
          </a:xfrm>
        </p:grpSpPr>
        <p:pic>
          <p:nvPicPr>
            <p:cNvPr id="18" name="Picture 17" descr="Diagram, schematic&#10;&#10;Description automatically generated">
              <a:extLst>
                <a:ext uri="{FF2B5EF4-FFF2-40B4-BE49-F238E27FC236}">
                  <a16:creationId xmlns:a16="http://schemas.microsoft.com/office/drawing/2014/main" id="{AE4830CD-72D6-7694-CB59-8C7020E775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5239" y="632979"/>
              <a:ext cx="5251405" cy="4066015"/>
            </a:xfrm>
            <a:prstGeom prst="rect">
              <a:avLst/>
            </a:prstGeom>
          </p:spPr>
        </p:pic>
        <p:sp>
          <p:nvSpPr>
            <p:cNvPr id="20" name="TextBox 19">
              <a:extLst>
                <a:ext uri="{FF2B5EF4-FFF2-40B4-BE49-F238E27FC236}">
                  <a16:creationId xmlns:a16="http://schemas.microsoft.com/office/drawing/2014/main" id="{5F13D357-D36D-7332-A458-C064C2E8FF7F}"/>
                </a:ext>
              </a:extLst>
            </p:cNvPr>
            <p:cNvSpPr txBox="1"/>
            <p:nvPr/>
          </p:nvSpPr>
          <p:spPr>
            <a:xfrm>
              <a:off x="979335" y="1648240"/>
              <a:ext cx="1515246" cy="923331"/>
            </a:xfrm>
            <a:prstGeom prst="rect">
              <a:avLst/>
            </a:prstGeom>
            <a:noFill/>
          </p:spPr>
          <p:txBody>
            <a:bodyPr wrap="square" rtlCol="0">
              <a:spAutoFit/>
            </a:bodyPr>
            <a:lstStyle/>
            <a:p>
              <a:r>
                <a:rPr lang="en-US" sz="1600" dirty="0">
                  <a:solidFill>
                    <a:srgbClr val="FF0000"/>
                  </a:solidFill>
                </a:rPr>
                <a:t>Quench Detection &amp; Management </a:t>
              </a:r>
            </a:p>
          </p:txBody>
        </p:sp>
        <p:sp>
          <p:nvSpPr>
            <p:cNvPr id="21" name="TextBox 20">
              <a:extLst>
                <a:ext uri="{FF2B5EF4-FFF2-40B4-BE49-F238E27FC236}">
                  <a16:creationId xmlns:a16="http://schemas.microsoft.com/office/drawing/2014/main" id="{0C961D11-2EAD-B7FB-2427-86C2E32CA23D}"/>
                </a:ext>
              </a:extLst>
            </p:cNvPr>
            <p:cNvSpPr txBox="1"/>
            <p:nvPr/>
          </p:nvSpPr>
          <p:spPr>
            <a:xfrm>
              <a:off x="575530" y="2956238"/>
              <a:ext cx="1442882" cy="654610"/>
            </a:xfrm>
            <a:prstGeom prst="rect">
              <a:avLst/>
            </a:prstGeom>
            <a:noFill/>
          </p:spPr>
          <p:txBody>
            <a:bodyPr wrap="square" rtlCol="0">
              <a:spAutoFit/>
            </a:bodyPr>
            <a:lstStyle/>
            <a:p>
              <a:r>
                <a:rPr lang="en-US" sz="1600" dirty="0">
                  <a:solidFill>
                    <a:srgbClr val="FF0000"/>
                  </a:solidFill>
                </a:rPr>
                <a:t>Quench Logic &amp;Protection</a:t>
              </a:r>
            </a:p>
          </p:txBody>
        </p:sp>
        <p:sp>
          <p:nvSpPr>
            <p:cNvPr id="23" name="TextBox 22">
              <a:extLst>
                <a:ext uri="{FF2B5EF4-FFF2-40B4-BE49-F238E27FC236}">
                  <a16:creationId xmlns:a16="http://schemas.microsoft.com/office/drawing/2014/main" id="{33CE800F-F4DA-C1CB-35D2-639E3AA9C416}"/>
                </a:ext>
              </a:extLst>
            </p:cNvPr>
            <p:cNvSpPr txBox="1"/>
            <p:nvPr/>
          </p:nvSpPr>
          <p:spPr>
            <a:xfrm>
              <a:off x="575530" y="3780146"/>
              <a:ext cx="1718464" cy="654610"/>
            </a:xfrm>
            <a:prstGeom prst="rect">
              <a:avLst/>
            </a:prstGeom>
            <a:noFill/>
          </p:spPr>
          <p:txBody>
            <a:bodyPr wrap="square" rtlCol="0">
              <a:spAutoFit/>
            </a:bodyPr>
            <a:lstStyle/>
            <a:p>
              <a:r>
                <a:rPr lang="en-US" sz="1600" dirty="0">
                  <a:solidFill>
                    <a:srgbClr val="FF0000"/>
                  </a:solidFill>
                </a:rPr>
                <a:t>PS Control and Monitoring</a:t>
              </a:r>
            </a:p>
          </p:txBody>
        </p:sp>
        <p:pic>
          <p:nvPicPr>
            <p:cNvPr id="25" name="Picture 24">
              <a:extLst>
                <a:ext uri="{FF2B5EF4-FFF2-40B4-BE49-F238E27FC236}">
                  <a16:creationId xmlns:a16="http://schemas.microsoft.com/office/drawing/2014/main" id="{9961AE70-CAE9-B5B4-F0C2-C60BABD19A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075" y="1571645"/>
              <a:ext cx="942285" cy="633303"/>
            </a:xfrm>
            <a:prstGeom prst="rect">
              <a:avLst/>
            </a:prstGeom>
          </p:spPr>
        </p:pic>
        <p:pic>
          <p:nvPicPr>
            <p:cNvPr id="27" name="Picture 26">
              <a:extLst>
                <a:ext uri="{FF2B5EF4-FFF2-40B4-BE49-F238E27FC236}">
                  <a16:creationId xmlns:a16="http://schemas.microsoft.com/office/drawing/2014/main" id="{04B001DC-07A3-CD39-6A01-8374CA92BE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V="1">
              <a:off x="14423" y="578591"/>
              <a:ext cx="1122215" cy="751042"/>
            </a:xfrm>
            <a:prstGeom prst="rect">
              <a:avLst/>
            </a:prstGeom>
          </p:spPr>
        </p:pic>
        <p:sp>
          <p:nvSpPr>
            <p:cNvPr id="29" name="Oval 28">
              <a:extLst>
                <a:ext uri="{FF2B5EF4-FFF2-40B4-BE49-F238E27FC236}">
                  <a16:creationId xmlns:a16="http://schemas.microsoft.com/office/drawing/2014/main" id="{C99533A7-A927-C4A1-6C39-6FB052226C09}"/>
                </a:ext>
              </a:extLst>
            </p:cNvPr>
            <p:cNvSpPr/>
            <p:nvPr/>
          </p:nvSpPr>
          <p:spPr>
            <a:xfrm>
              <a:off x="4698039" y="2355229"/>
              <a:ext cx="420807" cy="31075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0A1F48A2-62CD-2D8A-D469-42E1AEDE98D6}"/>
                </a:ext>
              </a:extLst>
            </p:cNvPr>
            <p:cNvSpPr txBox="1"/>
            <p:nvPr/>
          </p:nvSpPr>
          <p:spPr>
            <a:xfrm>
              <a:off x="3876779" y="211326"/>
              <a:ext cx="1432662" cy="369332"/>
            </a:xfrm>
            <a:prstGeom prst="rect">
              <a:avLst/>
            </a:prstGeom>
            <a:noFill/>
          </p:spPr>
          <p:txBody>
            <a:bodyPr wrap="square" rtlCol="0">
              <a:spAutoFit/>
            </a:bodyPr>
            <a:lstStyle/>
            <a:p>
              <a:r>
                <a:rPr lang="en-US" sz="1800" dirty="0"/>
                <a:t>Branch 1 </a:t>
              </a:r>
            </a:p>
          </p:txBody>
        </p:sp>
        <p:sp>
          <p:nvSpPr>
            <p:cNvPr id="31" name="TextBox 30">
              <a:extLst>
                <a:ext uri="{FF2B5EF4-FFF2-40B4-BE49-F238E27FC236}">
                  <a16:creationId xmlns:a16="http://schemas.microsoft.com/office/drawing/2014/main" id="{015DE055-DD2F-A068-D0B8-667E1B51ED3F}"/>
                </a:ext>
              </a:extLst>
            </p:cNvPr>
            <p:cNvSpPr txBox="1"/>
            <p:nvPr/>
          </p:nvSpPr>
          <p:spPr>
            <a:xfrm>
              <a:off x="4908442" y="221294"/>
              <a:ext cx="1432662" cy="369332"/>
            </a:xfrm>
            <a:prstGeom prst="rect">
              <a:avLst/>
            </a:prstGeom>
            <a:noFill/>
          </p:spPr>
          <p:txBody>
            <a:bodyPr wrap="square" rtlCol="0">
              <a:spAutoFit/>
            </a:bodyPr>
            <a:lstStyle/>
            <a:p>
              <a:r>
                <a:rPr lang="en-US" sz="1800" dirty="0"/>
                <a:t>Branch 2 </a:t>
              </a:r>
            </a:p>
          </p:txBody>
        </p:sp>
      </p:grpSp>
      <p:sp>
        <p:nvSpPr>
          <p:cNvPr id="53" name="Content Placeholder 1">
            <a:extLst>
              <a:ext uri="{FF2B5EF4-FFF2-40B4-BE49-F238E27FC236}">
                <a16:creationId xmlns:a16="http://schemas.microsoft.com/office/drawing/2014/main" id="{33A7EFFE-58C5-EFB8-B26A-09E5A13FF583}"/>
              </a:ext>
            </a:extLst>
          </p:cNvPr>
          <p:cNvSpPr txBox="1">
            <a:spLocks/>
          </p:cNvSpPr>
          <p:nvPr/>
        </p:nvSpPr>
        <p:spPr>
          <a:xfrm>
            <a:off x="0" y="431970"/>
            <a:ext cx="8672513" cy="39580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accent6">
                    <a:lumMod val="50000"/>
                  </a:schemeClr>
                </a:solidFill>
              </a:rPr>
              <a:t>Two branches  protecting main dipole and test sample</a:t>
            </a:r>
          </a:p>
        </p:txBody>
      </p:sp>
      <p:grpSp>
        <p:nvGrpSpPr>
          <p:cNvPr id="55" name="Group 54">
            <a:extLst>
              <a:ext uri="{FF2B5EF4-FFF2-40B4-BE49-F238E27FC236}">
                <a16:creationId xmlns:a16="http://schemas.microsoft.com/office/drawing/2014/main" id="{26520FBD-CB30-2F0F-A449-2C4ECE84B010}"/>
              </a:ext>
            </a:extLst>
          </p:cNvPr>
          <p:cNvGrpSpPr/>
          <p:nvPr/>
        </p:nvGrpSpPr>
        <p:grpSpPr>
          <a:xfrm>
            <a:off x="1944785" y="1315184"/>
            <a:ext cx="3006931" cy="3694850"/>
            <a:chOff x="1626626" y="632357"/>
            <a:chExt cx="3177546" cy="4038063"/>
          </a:xfrm>
        </p:grpSpPr>
        <p:cxnSp>
          <p:nvCxnSpPr>
            <p:cNvPr id="56" name="Straight Connector 55">
              <a:extLst>
                <a:ext uri="{FF2B5EF4-FFF2-40B4-BE49-F238E27FC236}">
                  <a16:creationId xmlns:a16="http://schemas.microsoft.com/office/drawing/2014/main" id="{69D14B8E-73E0-CC61-A669-B88D690FDF44}"/>
                </a:ext>
              </a:extLst>
            </p:cNvPr>
            <p:cNvCxnSpPr>
              <a:cxnSpLocks/>
            </p:cNvCxnSpPr>
            <p:nvPr/>
          </p:nvCxnSpPr>
          <p:spPr>
            <a:xfrm>
              <a:off x="2201356" y="2952829"/>
              <a:ext cx="1124465" cy="0"/>
            </a:xfrm>
            <a:prstGeom prst="line">
              <a:avLst/>
            </a:prstGeom>
            <a:ln w="76200"/>
          </p:spPr>
          <p:style>
            <a:lnRef idx="2">
              <a:schemeClr val="accent4"/>
            </a:lnRef>
            <a:fillRef idx="0">
              <a:schemeClr val="accent4"/>
            </a:fillRef>
            <a:effectRef idx="1">
              <a:schemeClr val="accent4"/>
            </a:effectRef>
            <a:fontRef idx="minor">
              <a:schemeClr val="tx1"/>
            </a:fontRef>
          </p:style>
        </p:cxnSp>
        <p:cxnSp>
          <p:nvCxnSpPr>
            <p:cNvPr id="57" name="Straight Connector 56">
              <a:extLst>
                <a:ext uri="{FF2B5EF4-FFF2-40B4-BE49-F238E27FC236}">
                  <a16:creationId xmlns:a16="http://schemas.microsoft.com/office/drawing/2014/main" id="{710F96E2-77A8-BDE8-0166-526FDF35D3ED}"/>
                </a:ext>
              </a:extLst>
            </p:cNvPr>
            <p:cNvCxnSpPr>
              <a:cxnSpLocks/>
            </p:cNvCxnSpPr>
            <p:nvPr/>
          </p:nvCxnSpPr>
          <p:spPr>
            <a:xfrm flipV="1">
              <a:off x="3331845" y="2148840"/>
              <a:ext cx="0" cy="830684"/>
            </a:xfrm>
            <a:prstGeom prst="line">
              <a:avLst/>
            </a:prstGeom>
            <a:ln w="76200"/>
          </p:spPr>
          <p:style>
            <a:lnRef idx="2">
              <a:schemeClr val="accent4"/>
            </a:lnRef>
            <a:fillRef idx="0">
              <a:schemeClr val="accent4"/>
            </a:fillRef>
            <a:effectRef idx="1">
              <a:schemeClr val="accent4"/>
            </a:effectRef>
            <a:fontRef idx="minor">
              <a:schemeClr val="tx1"/>
            </a:fontRef>
          </p:style>
        </p:cxnSp>
        <p:cxnSp>
          <p:nvCxnSpPr>
            <p:cNvPr id="59" name="Straight Connector 58">
              <a:extLst>
                <a:ext uri="{FF2B5EF4-FFF2-40B4-BE49-F238E27FC236}">
                  <a16:creationId xmlns:a16="http://schemas.microsoft.com/office/drawing/2014/main" id="{C1ED02B5-B284-CEBA-3080-7AC23E9CB627}"/>
                </a:ext>
              </a:extLst>
            </p:cNvPr>
            <p:cNvCxnSpPr>
              <a:cxnSpLocks/>
            </p:cNvCxnSpPr>
            <p:nvPr/>
          </p:nvCxnSpPr>
          <p:spPr>
            <a:xfrm>
              <a:off x="3325822" y="2148840"/>
              <a:ext cx="1379303" cy="0"/>
            </a:xfrm>
            <a:prstGeom prst="line">
              <a:avLst/>
            </a:prstGeom>
            <a:ln w="76200"/>
          </p:spPr>
          <p:style>
            <a:lnRef idx="2">
              <a:schemeClr val="accent4"/>
            </a:lnRef>
            <a:fillRef idx="0">
              <a:schemeClr val="accent4"/>
            </a:fillRef>
            <a:effectRef idx="1">
              <a:schemeClr val="accent4"/>
            </a:effectRef>
            <a:fontRef idx="minor">
              <a:schemeClr val="tx1"/>
            </a:fontRef>
          </p:style>
        </p:cxnSp>
        <p:cxnSp>
          <p:nvCxnSpPr>
            <p:cNvPr id="60" name="Straight Connector 59">
              <a:extLst>
                <a:ext uri="{FF2B5EF4-FFF2-40B4-BE49-F238E27FC236}">
                  <a16:creationId xmlns:a16="http://schemas.microsoft.com/office/drawing/2014/main" id="{C9276693-32CC-DB44-69E7-55E7D32B3ED5}"/>
                </a:ext>
              </a:extLst>
            </p:cNvPr>
            <p:cNvCxnSpPr>
              <a:cxnSpLocks/>
            </p:cNvCxnSpPr>
            <p:nvPr/>
          </p:nvCxnSpPr>
          <p:spPr>
            <a:xfrm>
              <a:off x="4698039" y="1546668"/>
              <a:ext cx="0" cy="625032"/>
            </a:xfrm>
            <a:prstGeom prst="line">
              <a:avLst/>
            </a:prstGeom>
            <a:ln w="76200"/>
          </p:spPr>
          <p:style>
            <a:lnRef idx="2">
              <a:schemeClr val="accent4"/>
            </a:lnRef>
            <a:fillRef idx="0">
              <a:schemeClr val="accent4"/>
            </a:fillRef>
            <a:effectRef idx="1">
              <a:schemeClr val="accent4"/>
            </a:effectRef>
            <a:fontRef idx="minor">
              <a:schemeClr val="tx1"/>
            </a:fontRef>
          </p:style>
        </p:cxnSp>
        <p:cxnSp>
          <p:nvCxnSpPr>
            <p:cNvPr id="63" name="Straight Connector 62">
              <a:extLst>
                <a:ext uri="{FF2B5EF4-FFF2-40B4-BE49-F238E27FC236}">
                  <a16:creationId xmlns:a16="http://schemas.microsoft.com/office/drawing/2014/main" id="{F8473AC9-F670-4977-C39E-88747AF6BC06}"/>
                </a:ext>
              </a:extLst>
            </p:cNvPr>
            <p:cNvCxnSpPr>
              <a:cxnSpLocks/>
            </p:cNvCxnSpPr>
            <p:nvPr/>
          </p:nvCxnSpPr>
          <p:spPr>
            <a:xfrm>
              <a:off x="2201356" y="632357"/>
              <a:ext cx="1724849" cy="0"/>
            </a:xfrm>
            <a:prstGeom prst="line">
              <a:avLst/>
            </a:prstGeom>
            <a:ln w="76200"/>
          </p:spPr>
          <p:style>
            <a:lnRef idx="2">
              <a:schemeClr val="accent4"/>
            </a:lnRef>
            <a:fillRef idx="0">
              <a:schemeClr val="accent4"/>
            </a:fillRef>
            <a:effectRef idx="1">
              <a:schemeClr val="accent4"/>
            </a:effectRef>
            <a:fontRef idx="minor">
              <a:schemeClr val="tx1"/>
            </a:fontRef>
          </p:style>
        </p:cxnSp>
        <p:cxnSp>
          <p:nvCxnSpPr>
            <p:cNvPr id="64" name="Straight Connector 63">
              <a:extLst>
                <a:ext uri="{FF2B5EF4-FFF2-40B4-BE49-F238E27FC236}">
                  <a16:creationId xmlns:a16="http://schemas.microsoft.com/office/drawing/2014/main" id="{B9D453C5-1829-E8ED-DA7D-9F26169A5FD9}"/>
                </a:ext>
              </a:extLst>
            </p:cNvPr>
            <p:cNvCxnSpPr>
              <a:cxnSpLocks/>
            </p:cNvCxnSpPr>
            <p:nvPr/>
          </p:nvCxnSpPr>
          <p:spPr>
            <a:xfrm>
              <a:off x="3926205" y="1546668"/>
              <a:ext cx="771834" cy="0"/>
            </a:xfrm>
            <a:prstGeom prst="line">
              <a:avLst/>
            </a:prstGeom>
            <a:ln w="76200"/>
          </p:spPr>
          <p:style>
            <a:lnRef idx="2">
              <a:schemeClr val="accent4"/>
            </a:lnRef>
            <a:fillRef idx="0">
              <a:schemeClr val="accent4"/>
            </a:fillRef>
            <a:effectRef idx="1">
              <a:schemeClr val="accent4"/>
            </a:effectRef>
            <a:fontRef idx="minor">
              <a:schemeClr val="tx1"/>
            </a:fontRef>
          </p:style>
        </p:cxnSp>
        <p:cxnSp>
          <p:nvCxnSpPr>
            <p:cNvPr id="65" name="Straight Connector 64">
              <a:extLst>
                <a:ext uri="{FF2B5EF4-FFF2-40B4-BE49-F238E27FC236}">
                  <a16:creationId xmlns:a16="http://schemas.microsoft.com/office/drawing/2014/main" id="{5DCD1782-A534-FBB2-2AFD-2C1A0C670D90}"/>
                </a:ext>
              </a:extLst>
            </p:cNvPr>
            <p:cNvCxnSpPr>
              <a:cxnSpLocks/>
            </p:cNvCxnSpPr>
            <p:nvPr/>
          </p:nvCxnSpPr>
          <p:spPr>
            <a:xfrm flipV="1">
              <a:off x="3926205" y="632357"/>
              <a:ext cx="0" cy="939269"/>
            </a:xfrm>
            <a:prstGeom prst="line">
              <a:avLst/>
            </a:prstGeom>
            <a:ln w="76200"/>
          </p:spPr>
          <p:style>
            <a:lnRef idx="2">
              <a:schemeClr val="accent4"/>
            </a:lnRef>
            <a:fillRef idx="0">
              <a:schemeClr val="accent4"/>
            </a:fillRef>
            <a:effectRef idx="1">
              <a:schemeClr val="accent4"/>
            </a:effectRef>
            <a:fontRef idx="minor">
              <a:schemeClr val="tx1"/>
            </a:fontRef>
          </p:style>
        </p:cxnSp>
        <p:cxnSp>
          <p:nvCxnSpPr>
            <p:cNvPr id="66" name="Straight Arrow Connector 65">
              <a:extLst>
                <a:ext uri="{FF2B5EF4-FFF2-40B4-BE49-F238E27FC236}">
                  <a16:creationId xmlns:a16="http://schemas.microsoft.com/office/drawing/2014/main" id="{636B1A12-01BC-0029-B525-CF96AAA15E13}"/>
                </a:ext>
              </a:extLst>
            </p:cNvPr>
            <p:cNvCxnSpPr>
              <a:cxnSpLocks/>
            </p:cNvCxnSpPr>
            <p:nvPr/>
          </p:nvCxnSpPr>
          <p:spPr>
            <a:xfrm flipV="1">
              <a:off x="1626626" y="1517575"/>
              <a:ext cx="452126" cy="10027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67" name="Straight Connector 66">
              <a:extLst>
                <a:ext uri="{FF2B5EF4-FFF2-40B4-BE49-F238E27FC236}">
                  <a16:creationId xmlns:a16="http://schemas.microsoft.com/office/drawing/2014/main" id="{D92B54B9-2A42-5C93-09EE-D32602FB0C2F}"/>
                </a:ext>
              </a:extLst>
            </p:cNvPr>
            <p:cNvCxnSpPr>
              <a:cxnSpLocks/>
            </p:cNvCxnSpPr>
            <p:nvPr/>
          </p:nvCxnSpPr>
          <p:spPr>
            <a:xfrm flipV="1">
              <a:off x="3044859" y="2979523"/>
              <a:ext cx="0" cy="807824"/>
            </a:xfrm>
            <a:prstGeom prst="line">
              <a:avLst/>
            </a:prstGeom>
            <a:ln w="76200"/>
          </p:spPr>
          <p:style>
            <a:lnRef idx="2">
              <a:schemeClr val="accent4"/>
            </a:lnRef>
            <a:fillRef idx="0">
              <a:schemeClr val="accent4"/>
            </a:fillRef>
            <a:effectRef idx="1">
              <a:schemeClr val="accent4"/>
            </a:effectRef>
            <a:fontRef idx="minor">
              <a:schemeClr val="tx1"/>
            </a:fontRef>
          </p:style>
        </p:cxnSp>
        <p:cxnSp>
          <p:nvCxnSpPr>
            <p:cNvPr id="68" name="Straight Connector 67">
              <a:extLst>
                <a:ext uri="{FF2B5EF4-FFF2-40B4-BE49-F238E27FC236}">
                  <a16:creationId xmlns:a16="http://schemas.microsoft.com/office/drawing/2014/main" id="{70397DD6-59AE-6C4C-A268-B93F02B20252}"/>
                </a:ext>
              </a:extLst>
            </p:cNvPr>
            <p:cNvCxnSpPr>
              <a:cxnSpLocks/>
            </p:cNvCxnSpPr>
            <p:nvPr/>
          </p:nvCxnSpPr>
          <p:spPr>
            <a:xfrm>
              <a:off x="2623133" y="3748296"/>
              <a:ext cx="425512" cy="1"/>
            </a:xfrm>
            <a:prstGeom prst="line">
              <a:avLst/>
            </a:prstGeom>
            <a:ln w="76200"/>
          </p:spPr>
          <p:style>
            <a:lnRef idx="2">
              <a:schemeClr val="accent4"/>
            </a:lnRef>
            <a:fillRef idx="0">
              <a:schemeClr val="accent4"/>
            </a:fillRef>
            <a:effectRef idx="1">
              <a:schemeClr val="accent4"/>
            </a:effectRef>
            <a:fontRef idx="minor">
              <a:schemeClr val="tx1"/>
            </a:fontRef>
          </p:style>
        </p:cxnSp>
        <p:cxnSp>
          <p:nvCxnSpPr>
            <p:cNvPr id="69" name="Straight Connector 68">
              <a:extLst>
                <a:ext uri="{FF2B5EF4-FFF2-40B4-BE49-F238E27FC236}">
                  <a16:creationId xmlns:a16="http://schemas.microsoft.com/office/drawing/2014/main" id="{9E3B1BE6-2713-54A7-1CA7-9EC30805C7BB}"/>
                </a:ext>
              </a:extLst>
            </p:cNvPr>
            <p:cNvCxnSpPr>
              <a:cxnSpLocks/>
            </p:cNvCxnSpPr>
            <p:nvPr/>
          </p:nvCxnSpPr>
          <p:spPr>
            <a:xfrm flipV="1">
              <a:off x="3048644" y="3323687"/>
              <a:ext cx="0" cy="424609"/>
            </a:xfrm>
            <a:prstGeom prst="line">
              <a:avLst/>
            </a:prstGeom>
            <a:ln w="76200"/>
          </p:spPr>
          <p:style>
            <a:lnRef idx="2">
              <a:schemeClr val="accent4"/>
            </a:lnRef>
            <a:fillRef idx="0">
              <a:schemeClr val="accent4"/>
            </a:fillRef>
            <a:effectRef idx="1">
              <a:schemeClr val="accent4"/>
            </a:effectRef>
            <a:fontRef idx="minor">
              <a:schemeClr val="tx1"/>
            </a:fontRef>
          </p:style>
        </p:cxnSp>
        <p:cxnSp>
          <p:nvCxnSpPr>
            <p:cNvPr id="70" name="Straight Connector 69">
              <a:extLst>
                <a:ext uri="{FF2B5EF4-FFF2-40B4-BE49-F238E27FC236}">
                  <a16:creationId xmlns:a16="http://schemas.microsoft.com/office/drawing/2014/main" id="{584594B5-4401-95BA-4A12-1A0785068892}"/>
                </a:ext>
              </a:extLst>
            </p:cNvPr>
            <p:cNvCxnSpPr>
              <a:cxnSpLocks/>
            </p:cNvCxnSpPr>
            <p:nvPr/>
          </p:nvCxnSpPr>
          <p:spPr>
            <a:xfrm>
              <a:off x="3048645" y="3323687"/>
              <a:ext cx="1728323" cy="0"/>
            </a:xfrm>
            <a:prstGeom prst="line">
              <a:avLst/>
            </a:prstGeom>
            <a:ln w="76200"/>
          </p:spPr>
          <p:style>
            <a:lnRef idx="2">
              <a:schemeClr val="accent4"/>
            </a:lnRef>
            <a:fillRef idx="0">
              <a:schemeClr val="accent4"/>
            </a:fillRef>
            <a:effectRef idx="1">
              <a:schemeClr val="accent4"/>
            </a:effectRef>
            <a:fontRef idx="minor">
              <a:schemeClr val="tx1"/>
            </a:fontRef>
          </p:style>
        </p:cxnSp>
        <p:cxnSp>
          <p:nvCxnSpPr>
            <p:cNvPr id="71" name="Straight Connector 70">
              <a:extLst>
                <a:ext uri="{FF2B5EF4-FFF2-40B4-BE49-F238E27FC236}">
                  <a16:creationId xmlns:a16="http://schemas.microsoft.com/office/drawing/2014/main" id="{14353B9A-7AFB-2E27-4C21-86ABFB04D25E}"/>
                </a:ext>
              </a:extLst>
            </p:cNvPr>
            <p:cNvCxnSpPr>
              <a:cxnSpLocks/>
            </p:cNvCxnSpPr>
            <p:nvPr/>
          </p:nvCxnSpPr>
          <p:spPr>
            <a:xfrm flipV="1">
              <a:off x="4726682" y="2159872"/>
              <a:ext cx="0" cy="1163815"/>
            </a:xfrm>
            <a:prstGeom prst="line">
              <a:avLst/>
            </a:prstGeom>
            <a:ln w="76200"/>
          </p:spPr>
          <p:style>
            <a:lnRef idx="2">
              <a:schemeClr val="accent4"/>
            </a:lnRef>
            <a:fillRef idx="0">
              <a:schemeClr val="accent4"/>
            </a:fillRef>
            <a:effectRef idx="1">
              <a:schemeClr val="accent4"/>
            </a:effectRef>
            <a:fontRef idx="minor">
              <a:schemeClr val="tx1"/>
            </a:fontRef>
          </p:style>
        </p:cxnSp>
        <p:cxnSp>
          <p:nvCxnSpPr>
            <p:cNvPr id="72" name="Straight Arrow Connector 71">
              <a:extLst>
                <a:ext uri="{FF2B5EF4-FFF2-40B4-BE49-F238E27FC236}">
                  <a16:creationId xmlns:a16="http://schemas.microsoft.com/office/drawing/2014/main" id="{EE8F7950-46BA-160E-914F-CE5FCE2C43CC}"/>
                </a:ext>
              </a:extLst>
            </p:cNvPr>
            <p:cNvCxnSpPr>
              <a:cxnSpLocks/>
            </p:cNvCxnSpPr>
            <p:nvPr/>
          </p:nvCxnSpPr>
          <p:spPr>
            <a:xfrm flipV="1">
              <a:off x="2214325" y="3147022"/>
              <a:ext cx="791736" cy="199463"/>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73" name="Straight Connector 72">
              <a:extLst>
                <a:ext uri="{FF2B5EF4-FFF2-40B4-BE49-F238E27FC236}">
                  <a16:creationId xmlns:a16="http://schemas.microsoft.com/office/drawing/2014/main" id="{883D07CE-17A5-2588-FFA4-C6209BB9C181}"/>
                </a:ext>
              </a:extLst>
            </p:cNvPr>
            <p:cNvCxnSpPr>
              <a:cxnSpLocks/>
            </p:cNvCxnSpPr>
            <p:nvPr/>
          </p:nvCxnSpPr>
          <p:spPr>
            <a:xfrm flipH="1" flipV="1">
              <a:off x="2624395" y="3748297"/>
              <a:ext cx="4634" cy="883730"/>
            </a:xfrm>
            <a:prstGeom prst="line">
              <a:avLst/>
            </a:prstGeom>
            <a:ln w="76200"/>
          </p:spPr>
          <p:style>
            <a:lnRef idx="2">
              <a:schemeClr val="accent4"/>
            </a:lnRef>
            <a:fillRef idx="0">
              <a:schemeClr val="accent4"/>
            </a:fillRef>
            <a:effectRef idx="1">
              <a:schemeClr val="accent4"/>
            </a:effectRef>
            <a:fontRef idx="minor">
              <a:schemeClr val="tx1"/>
            </a:fontRef>
          </p:style>
        </p:cxnSp>
        <p:cxnSp>
          <p:nvCxnSpPr>
            <p:cNvPr id="74" name="Straight Connector 73">
              <a:extLst>
                <a:ext uri="{FF2B5EF4-FFF2-40B4-BE49-F238E27FC236}">
                  <a16:creationId xmlns:a16="http://schemas.microsoft.com/office/drawing/2014/main" id="{E5EAB105-BAAB-CA92-FFD4-7CECD96340BD}"/>
                </a:ext>
              </a:extLst>
            </p:cNvPr>
            <p:cNvCxnSpPr>
              <a:cxnSpLocks/>
            </p:cNvCxnSpPr>
            <p:nvPr/>
          </p:nvCxnSpPr>
          <p:spPr>
            <a:xfrm>
              <a:off x="2624396" y="4632026"/>
              <a:ext cx="1859563" cy="0"/>
            </a:xfrm>
            <a:prstGeom prst="line">
              <a:avLst/>
            </a:prstGeom>
            <a:ln w="76200"/>
          </p:spPr>
          <p:style>
            <a:lnRef idx="2">
              <a:schemeClr val="accent4"/>
            </a:lnRef>
            <a:fillRef idx="0">
              <a:schemeClr val="accent4"/>
            </a:fillRef>
            <a:effectRef idx="1">
              <a:schemeClr val="accent4"/>
            </a:effectRef>
            <a:fontRef idx="minor">
              <a:schemeClr val="tx1"/>
            </a:fontRef>
          </p:style>
        </p:cxnSp>
        <p:cxnSp>
          <p:nvCxnSpPr>
            <p:cNvPr id="75" name="Straight Connector 74">
              <a:extLst>
                <a:ext uri="{FF2B5EF4-FFF2-40B4-BE49-F238E27FC236}">
                  <a16:creationId xmlns:a16="http://schemas.microsoft.com/office/drawing/2014/main" id="{9855EC97-FB58-A458-9389-708378037872}"/>
                </a:ext>
              </a:extLst>
            </p:cNvPr>
            <p:cNvCxnSpPr>
              <a:cxnSpLocks/>
            </p:cNvCxnSpPr>
            <p:nvPr/>
          </p:nvCxnSpPr>
          <p:spPr>
            <a:xfrm flipH="1" flipV="1">
              <a:off x="4485503" y="3295088"/>
              <a:ext cx="1" cy="1375332"/>
            </a:xfrm>
            <a:prstGeom prst="line">
              <a:avLst/>
            </a:prstGeom>
            <a:ln w="76200"/>
          </p:spPr>
          <p:style>
            <a:lnRef idx="2">
              <a:schemeClr val="accent4"/>
            </a:lnRef>
            <a:fillRef idx="0">
              <a:schemeClr val="accent4"/>
            </a:fillRef>
            <a:effectRef idx="1">
              <a:schemeClr val="accent4"/>
            </a:effectRef>
            <a:fontRef idx="minor">
              <a:schemeClr val="tx1"/>
            </a:fontRef>
          </p:style>
        </p:cxnSp>
        <p:cxnSp>
          <p:nvCxnSpPr>
            <p:cNvPr id="76" name="Straight Arrow Connector 75">
              <a:extLst>
                <a:ext uri="{FF2B5EF4-FFF2-40B4-BE49-F238E27FC236}">
                  <a16:creationId xmlns:a16="http://schemas.microsoft.com/office/drawing/2014/main" id="{495D507D-1CCB-1FD8-8F0A-5BFBBBD3E016}"/>
                </a:ext>
              </a:extLst>
            </p:cNvPr>
            <p:cNvCxnSpPr>
              <a:cxnSpLocks/>
            </p:cNvCxnSpPr>
            <p:nvPr/>
          </p:nvCxnSpPr>
          <p:spPr>
            <a:xfrm flipV="1">
              <a:off x="2103074" y="3893930"/>
              <a:ext cx="459714" cy="23883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77" name="Straight Connector 76">
              <a:extLst>
                <a:ext uri="{FF2B5EF4-FFF2-40B4-BE49-F238E27FC236}">
                  <a16:creationId xmlns:a16="http://schemas.microsoft.com/office/drawing/2014/main" id="{347B9B72-9AFE-405B-3C2B-5BBCA149E94D}"/>
                </a:ext>
              </a:extLst>
            </p:cNvPr>
            <p:cNvCxnSpPr>
              <a:cxnSpLocks/>
            </p:cNvCxnSpPr>
            <p:nvPr/>
          </p:nvCxnSpPr>
          <p:spPr>
            <a:xfrm>
              <a:off x="4485503" y="2148840"/>
              <a:ext cx="318669" cy="0"/>
            </a:xfrm>
            <a:prstGeom prst="line">
              <a:avLst/>
            </a:prstGeom>
            <a:ln w="76200"/>
          </p:spPr>
          <p:style>
            <a:lnRef idx="2">
              <a:schemeClr val="accent4"/>
            </a:lnRef>
            <a:fillRef idx="0">
              <a:schemeClr val="accent4"/>
            </a:fillRef>
            <a:effectRef idx="1">
              <a:schemeClr val="accent4"/>
            </a:effectRef>
            <a:fontRef idx="minor">
              <a:schemeClr val="tx1"/>
            </a:fontRef>
          </p:style>
        </p:cxnSp>
        <p:cxnSp>
          <p:nvCxnSpPr>
            <p:cNvPr id="78" name="Straight Connector 77">
              <a:extLst>
                <a:ext uri="{FF2B5EF4-FFF2-40B4-BE49-F238E27FC236}">
                  <a16:creationId xmlns:a16="http://schemas.microsoft.com/office/drawing/2014/main" id="{E46A6250-7316-3569-7320-E9AE5E4BC8AE}"/>
                </a:ext>
              </a:extLst>
            </p:cNvPr>
            <p:cNvCxnSpPr>
              <a:cxnSpLocks/>
            </p:cNvCxnSpPr>
            <p:nvPr/>
          </p:nvCxnSpPr>
          <p:spPr>
            <a:xfrm>
              <a:off x="2201356" y="632979"/>
              <a:ext cx="6797" cy="2346544"/>
            </a:xfrm>
            <a:prstGeom prst="line">
              <a:avLst/>
            </a:prstGeom>
            <a:ln w="76200"/>
          </p:spPr>
          <p:style>
            <a:lnRef idx="2">
              <a:schemeClr val="accent4"/>
            </a:lnRef>
            <a:fillRef idx="0">
              <a:schemeClr val="accent4"/>
            </a:fillRef>
            <a:effectRef idx="1">
              <a:schemeClr val="accent4"/>
            </a:effectRef>
            <a:fontRef idx="minor">
              <a:schemeClr val="tx1"/>
            </a:fontRef>
          </p:style>
        </p:cxnSp>
      </p:grpSp>
      <p:sp>
        <p:nvSpPr>
          <p:cNvPr id="3" name="TextBox 2">
            <a:extLst>
              <a:ext uri="{FF2B5EF4-FFF2-40B4-BE49-F238E27FC236}">
                <a16:creationId xmlns:a16="http://schemas.microsoft.com/office/drawing/2014/main" id="{4978A552-4EE3-E904-4EBD-749078151179}"/>
              </a:ext>
            </a:extLst>
          </p:cNvPr>
          <p:cNvSpPr txBox="1"/>
          <p:nvPr/>
        </p:nvSpPr>
        <p:spPr>
          <a:xfrm>
            <a:off x="501573" y="966188"/>
            <a:ext cx="880742" cy="461665"/>
          </a:xfrm>
          <a:prstGeom prst="rect">
            <a:avLst/>
          </a:prstGeom>
          <a:noFill/>
        </p:spPr>
        <p:txBody>
          <a:bodyPr wrap="square" rtlCol="0">
            <a:spAutoFit/>
          </a:bodyPr>
          <a:lstStyle/>
          <a:p>
            <a:r>
              <a:rPr lang="en-US" dirty="0"/>
              <a:t>DQD</a:t>
            </a:r>
          </a:p>
        </p:txBody>
      </p:sp>
      <p:sp>
        <p:nvSpPr>
          <p:cNvPr id="4" name="TextBox 3">
            <a:extLst>
              <a:ext uri="{FF2B5EF4-FFF2-40B4-BE49-F238E27FC236}">
                <a16:creationId xmlns:a16="http://schemas.microsoft.com/office/drawing/2014/main" id="{1EBFBA23-A5BD-8881-B6AE-BB6E65986F3D}"/>
              </a:ext>
            </a:extLst>
          </p:cNvPr>
          <p:cNvSpPr txBox="1"/>
          <p:nvPr/>
        </p:nvSpPr>
        <p:spPr>
          <a:xfrm>
            <a:off x="488694" y="1866056"/>
            <a:ext cx="880742" cy="461665"/>
          </a:xfrm>
          <a:prstGeom prst="rect">
            <a:avLst/>
          </a:prstGeom>
          <a:noFill/>
        </p:spPr>
        <p:txBody>
          <a:bodyPr wrap="square" rtlCol="0">
            <a:spAutoFit/>
          </a:bodyPr>
          <a:lstStyle/>
          <a:p>
            <a:r>
              <a:rPr lang="en-US" dirty="0"/>
              <a:t>AQD</a:t>
            </a:r>
          </a:p>
        </p:txBody>
      </p:sp>
    </p:spTree>
    <p:extLst>
      <p:ext uri="{BB962C8B-B14F-4D97-AF65-F5344CB8AC3E}">
        <p14:creationId xmlns:p14="http://schemas.microsoft.com/office/powerpoint/2010/main" val="19502456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close-up of a computer&#10;&#10;Description automatically generated">
            <a:extLst>
              <a:ext uri="{FF2B5EF4-FFF2-40B4-BE49-F238E27FC236}">
                <a16:creationId xmlns:a16="http://schemas.microsoft.com/office/drawing/2014/main" id="{854891D2-6208-9D7B-74F5-E1D0A02BFCB3}"/>
              </a:ext>
            </a:extLst>
          </p:cNvPr>
          <p:cNvPicPr>
            <a:picLocks noGrp="1" noChangeAspect="1"/>
          </p:cNvPicPr>
          <p:nvPr>
            <p:ph sz="half" idx="15"/>
          </p:nvPr>
        </p:nvPicPr>
        <p:blipFill>
          <a:blip r:embed="rId2" cstate="print">
            <a:extLst>
              <a:ext uri="{28A0092B-C50C-407E-A947-70E740481C1C}">
                <a14:useLocalDpi xmlns:a14="http://schemas.microsoft.com/office/drawing/2010/main"/>
              </a:ext>
            </a:extLst>
          </a:blip>
          <a:stretch>
            <a:fillRect/>
          </a:stretch>
        </p:blipFill>
        <p:spPr>
          <a:xfrm>
            <a:off x="356428" y="760515"/>
            <a:ext cx="3078606" cy="3746500"/>
          </a:xfrm>
        </p:spPr>
      </p:pic>
      <p:sp>
        <p:nvSpPr>
          <p:cNvPr id="4" name="Title 3">
            <a:extLst>
              <a:ext uri="{FF2B5EF4-FFF2-40B4-BE49-F238E27FC236}">
                <a16:creationId xmlns:a16="http://schemas.microsoft.com/office/drawing/2014/main" id="{988CC71E-76C2-B7F1-3E6C-27D8675E187A}"/>
              </a:ext>
            </a:extLst>
          </p:cNvPr>
          <p:cNvSpPr>
            <a:spLocks noGrp="1"/>
          </p:cNvSpPr>
          <p:nvPr>
            <p:ph type="title"/>
          </p:nvPr>
        </p:nvSpPr>
        <p:spPr/>
        <p:txBody>
          <a:bodyPr/>
          <a:lstStyle/>
          <a:p>
            <a:r>
              <a:rPr lang="en-US" dirty="0">
                <a:solidFill>
                  <a:srgbClr val="7030A0"/>
                </a:solidFill>
              </a:rPr>
              <a:t>Quench Protection Cabinets and Boards </a:t>
            </a:r>
            <a:endParaRPr lang="en-US" dirty="0"/>
          </a:p>
        </p:txBody>
      </p:sp>
      <p:sp>
        <p:nvSpPr>
          <p:cNvPr id="5" name="Date Placeholder 4">
            <a:extLst>
              <a:ext uri="{FF2B5EF4-FFF2-40B4-BE49-F238E27FC236}">
                <a16:creationId xmlns:a16="http://schemas.microsoft.com/office/drawing/2014/main" id="{43717A47-6AD5-F2FB-186C-D43CF21A0ED7}"/>
              </a:ext>
            </a:extLst>
          </p:cNvPr>
          <p:cNvSpPr>
            <a:spLocks noGrp="1"/>
          </p:cNvSpPr>
          <p:nvPr>
            <p:ph type="dt" sz="half" idx="16"/>
          </p:nvPr>
        </p:nvSpPr>
        <p:spPr/>
        <p:txBody>
          <a:bodyPr/>
          <a:lstStyle/>
          <a:p>
            <a:pPr>
              <a:defRPr/>
            </a:pPr>
            <a:fld id="{29A9CD0F-7819-CB4D-8BC1-98C0E2AFA471}" type="datetime1">
              <a:rPr lang="en-US" smtClean="0"/>
              <a:t>3/19/24</a:t>
            </a:fld>
            <a:endParaRPr lang="en-US" dirty="0"/>
          </a:p>
        </p:txBody>
      </p:sp>
      <p:sp>
        <p:nvSpPr>
          <p:cNvPr id="6" name="Footer Placeholder 5">
            <a:extLst>
              <a:ext uri="{FF2B5EF4-FFF2-40B4-BE49-F238E27FC236}">
                <a16:creationId xmlns:a16="http://schemas.microsoft.com/office/drawing/2014/main" id="{C1F51B63-853A-93CB-C2FD-F147687D8968}"/>
              </a:ext>
            </a:extLst>
          </p:cNvPr>
          <p:cNvSpPr>
            <a:spLocks noGrp="1"/>
          </p:cNvSpPr>
          <p:nvPr>
            <p:ph type="ftr" sz="quarter" idx="17"/>
          </p:nvPr>
        </p:nvSpPr>
        <p:spPr/>
        <p:txBody>
          <a:bodyPr/>
          <a:lstStyle/>
          <a:p>
            <a:pPr>
              <a:defRPr/>
            </a:pPr>
            <a:r>
              <a:rPr lang="en-US" b="1"/>
              <a:t>G.velev | EOC Meeting #3</a:t>
            </a:r>
            <a:endParaRPr lang="en-US" b="1" dirty="0"/>
          </a:p>
        </p:txBody>
      </p:sp>
      <p:sp>
        <p:nvSpPr>
          <p:cNvPr id="7" name="Slide Number Placeholder 6">
            <a:extLst>
              <a:ext uri="{FF2B5EF4-FFF2-40B4-BE49-F238E27FC236}">
                <a16:creationId xmlns:a16="http://schemas.microsoft.com/office/drawing/2014/main" id="{61F9D522-9E3E-3353-8677-973710D8A447}"/>
              </a:ext>
            </a:extLst>
          </p:cNvPr>
          <p:cNvSpPr>
            <a:spLocks noGrp="1"/>
          </p:cNvSpPr>
          <p:nvPr>
            <p:ph type="sldNum" sz="quarter" idx="18"/>
          </p:nvPr>
        </p:nvSpPr>
        <p:spPr/>
        <p:txBody>
          <a:bodyPr/>
          <a:lstStyle/>
          <a:p>
            <a:pPr>
              <a:defRPr/>
            </a:pPr>
            <a:fld id="{DE78B61D-3477-4845-9DF6-695E34DA1F91}" type="slidenum">
              <a:rPr lang="en-US" smtClean="0"/>
              <a:pPr>
                <a:defRPr/>
              </a:pPr>
              <a:t>13</a:t>
            </a:fld>
            <a:endParaRPr lang="en-US" dirty="0"/>
          </a:p>
        </p:txBody>
      </p:sp>
      <p:pic>
        <p:nvPicPr>
          <p:cNvPr id="11" name="Picture 10">
            <a:extLst>
              <a:ext uri="{FF2B5EF4-FFF2-40B4-BE49-F238E27FC236}">
                <a16:creationId xmlns:a16="http://schemas.microsoft.com/office/drawing/2014/main" id="{1164018A-8E74-D92F-ACB8-532C134C5CBF}"/>
              </a:ext>
            </a:extLst>
          </p:cNvPr>
          <p:cNvPicPr>
            <a:picLocks noChangeAspect="1"/>
          </p:cNvPicPr>
          <p:nvPr/>
        </p:nvPicPr>
        <p:blipFill>
          <a:blip r:embed="rId3"/>
          <a:stretch>
            <a:fillRect/>
          </a:stretch>
        </p:blipFill>
        <p:spPr>
          <a:xfrm>
            <a:off x="3654963" y="639527"/>
            <a:ext cx="5132609" cy="714017"/>
          </a:xfrm>
          <a:prstGeom prst="rect">
            <a:avLst/>
          </a:prstGeom>
        </p:spPr>
      </p:pic>
      <p:pic>
        <p:nvPicPr>
          <p:cNvPr id="13" name="Picture 12" descr="A green circuit board with wires and wires&#10;&#10;Description automatically generated">
            <a:extLst>
              <a:ext uri="{FF2B5EF4-FFF2-40B4-BE49-F238E27FC236}">
                <a16:creationId xmlns:a16="http://schemas.microsoft.com/office/drawing/2014/main" id="{D8AD5633-EB93-3801-9069-6B86F606B0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02299" y="1764043"/>
            <a:ext cx="2756760" cy="2739930"/>
          </a:xfrm>
          <a:prstGeom prst="rect">
            <a:avLst/>
          </a:prstGeom>
        </p:spPr>
      </p:pic>
      <p:pic>
        <p:nvPicPr>
          <p:cNvPr id="15" name="Picture 14" descr="A green electronic board with wires and wires&#10;&#10;Description automatically generated">
            <a:extLst>
              <a:ext uri="{FF2B5EF4-FFF2-40B4-BE49-F238E27FC236}">
                <a16:creationId xmlns:a16="http://schemas.microsoft.com/office/drawing/2014/main" id="{4F02146A-7EA0-09B6-05BF-6F177203437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54963" y="1764043"/>
            <a:ext cx="2495010" cy="2739930"/>
          </a:xfrm>
          <a:prstGeom prst="rect">
            <a:avLst/>
          </a:prstGeom>
        </p:spPr>
      </p:pic>
      <p:cxnSp>
        <p:nvCxnSpPr>
          <p:cNvPr id="17" name="Straight Arrow Connector 16">
            <a:extLst>
              <a:ext uri="{FF2B5EF4-FFF2-40B4-BE49-F238E27FC236}">
                <a16:creationId xmlns:a16="http://schemas.microsoft.com/office/drawing/2014/main" id="{592941A9-F007-5A49-E074-D1C8FBF84827}"/>
              </a:ext>
            </a:extLst>
          </p:cNvPr>
          <p:cNvCxnSpPr>
            <a:cxnSpLocks/>
          </p:cNvCxnSpPr>
          <p:nvPr/>
        </p:nvCxnSpPr>
        <p:spPr>
          <a:xfrm>
            <a:off x="8561439" y="1076633"/>
            <a:ext cx="0" cy="276911"/>
          </a:xfrm>
          <a:prstGeom prst="straightConnector1">
            <a:avLst/>
          </a:prstGeom>
          <a:ln>
            <a:headEnd type="triangle"/>
            <a:tailEnd type="triangle"/>
          </a:ln>
        </p:spPr>
        <p:style>
          <a:lnRef idx="2">
            <a:schemeClr val="accent4"/>
          </a:lnRef>
          <a:fillRef idx="0">
            <a:schemeClr val="accent4"/>
          </a:fillRef>
          <a:effectRef idx="1">
            <a:schemeClr val="accent4"/>
          </a:effectRef>
          <a:fontRef idx="minor">
            <a:schemeClr val="tx1"/>
          </a:fontRef>
        </p:style>
      </p:cxnSp>
      <p:sp>
        <p:nvSpPr>
          <p:cNvPr id="19" name="TextBox 18">
            <a:extLst>
              <a:ext uri="{FF2B5EF4-FFF2-40B4-BE49-F238E27FC236}">
                <a16:creationId xmlns:a16="http://schemas.microsoft.com/office/drawing/2014/main" id="{B5C57980-3DFC-4E7C-749C-BA9FE587BA02}"/>
              </a:ext>
            </a:extLst>
          </p:cNvPr>
          <p:cNvSpPr txBox="1"/>
          <p:nvPr/>
        </p:nvSpPr>
        <p:spPr>
          <a:xfrm>
            <a:off x="8568813" y="1112856"/>
            <a:ext cx="497620" cy="276999"/>
          </a:xfrm>
          <a:prstGeom prst="rect">
            <a:avLst/>
          </a:prstGeom>
          <a:noFill/>
        </p:spPr>
        <p:txBody>
          <a:bodyPr wrap="square" rtlCol="0">
            <a:spAutoFit/>
          </a:bodyPr>
          <a:lstStyle/>
          <a:p>
            <a:r>
              <a:rPr lang="en-US" sz="1200" dirty="0">
                <a:solidFill>
                  <a:srgbClr val="FF0000"/>
                </a:solidFill>
              </a:rPr>
              <a:t>bend</a:t>
            </a:r>
          </a:p>
        </p:txBody>
      </p:sp>
    </p:spTree>
    <p:extLst>
      <p:ext uri="{BB962C8B-B14F-4D97-AF65-F5344CB8AC3E}">
        <p14:creationId xmlns:p14="http://schemas.microsoft.com/office/powerpoint/2010/main" val="41628646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F509C1-7879-7C04-F616-78EA5C451B34}"/>
              </a:ext>
            </a:extLst>
          </p:cNvPr>
          <p:cNvSpPr>
            <a:spLocks noGrp="1"/>
          </p:cNvSpPr>
          <p:nvPr>
            <p:ph type="title"/>
          </p:nvPr>
        </p:nvSpPr>
        <p:spPr/>
        <p:txBody>
          <a:bodyPr/>
          <a:lstStyle/>
          <a:p>
            <a:r>
              <a:rPr lang="en-US" dirty="0">
                <a:solidFill>
                  <a:srgbClr val="7030A0"/>
                </a:solidFill>
              </a:rPr>
              <a:t>Magnets Quench Protection </a:t>
            </a:r>
            <a:endParaRPr lang="en-US" dirty="0"/>
          </a:p>
        </p:txBody>
      </p:sp>
      <p:sp>
        <p:nvSpPr>
          <p:cNvPr id="5" name="Date Placeholder 4">
            <a:extLst>
              <a:ext uri="{FF2B5EF4-FFF2-40B4-BE49-F238E27FC236}">
                <a16:creationId xmlns:a16="http://schemas.microsoft.com/office/drawing/2014/main" id="{1FC7FB83-903F-9B7F-0800-8230812D473D}"/>
              </a:ext>
            </a:extLst>
          </p:cNvPr>
          <p:cNvSpPr>
            <a:spLocks noGrp="1"/>
          </p:cNvSpPr>
          <p:nvPr>
            <p:ph type="dt" sz="half" idx="16"/>
          </p:nvPr>
        </p:nvSpPr>
        <p:spPr/>
        <p:txBody>
          <a:bodyPr/>
          <a:lstStyle/>
          <a:p>
            <a:pPr>
              <a:defRPr/>
            </a:pPr>
            <a:fld id="{56963BD8-9EC6-F244-BA8A-47D084B7BBCD}" type="datetime1">
              <a:rPr lang="en-US" smtClean="0"/>
              <a:t>3/19/24</a:t>
            </a:fld>
            <a:endParaRPr lang="en-US" dirty="0"/>
          </a:p>
        </p:txBody>
      </p:sp>
      <p:sp>
        <p:nvSpPr>
          <p:cNvPr id="6" name="Footer Placeholder 5">
            <a:extLst>
              <a:ext uri="{FF2B5EF4-FFF2-40B4-BE49-F238E27FC236}">
                <a16:creationId xmlns:a16="http://schemas.microsoft.com/office/drawing/2014/main" id="{70D367D5-4CD3-CC0C-C66E-83CBCBF9FC6D}"/>
              </a:ext>
            </a:extLst>
          </p:cNvPr>
          <p:cNvSpPr>
            <a:spLocks noGrp="1"/>
          </p:cNvSpPr>
          <p:nvPr>
            <p:ph type="ftr" sz="quarter" idx="17"/>
          </p:nvPr>
        </p:nvSpPr>
        <p:spPr/>
        <p:txBody>
          <a:bodyPr/>
          <a:lstStyle/>
          <a:p>
            <a:pPr>
              <a:defRPr/>
            </a:pPr>
            <a:r>
              <a:rPr lang="en-US" b="1"/>
              <a:t>G.velev | EOC Meeting #3</a:t>
            </a:r>
            <a:endParaRPr lang="en-US" b="1" dirty="0"/>
          </a:p>
        </p:txBody>
      </p:sp>
      <p:sp>
        <p:nvSpPr>
          <p:cNvPr id="7" name="Slide Number Placeholder 6">
            <a:extLst>
              <a:ext uri="{FF2B5EF4-FFF2-40B4-BE49-F238E27FC236}">
                <a16:creationId xmlns:a16="http://schemas.microsoft.com/office/drawing/2014/main" id="{93904AF1-4390-2F57-3FA2-6D43E1E61575}"/>
              </a:ext>
            </a:extLst>
          </p:cNvPr>
          <p:cNvSpPr>
            <a:spLocks noGrp="1"/>
          </p:cNvSpPr>
          <p:nvPr>
            <p:ph type="sldNum" sz="quarter" idx="18"/>
          </p:nvPr>
        </p:nvSpPr>
        <p:spPr/>
        <p:txBody>
          <a:bodyPr/>
          <a:lstStyle/>
          <a:p>
            <a:pPr>
              <a:defRPr/>
            </a:pPr>
            <a:fld id="{DE78B61D-3477-4845-9DF6-695E34DA1F91}" type="slidenum">
              <a:rPr lang="en-US" smtClean="0"/>
              <a:pPr>
                <a:defRPr/>
              </a:pPr>
              <a:t>14</a:t>
            </a:fld>
            <a:endParaRPr lang="en-US" dirty="0"/>
          </a:p>
        </p:txBody>
      </p:sp>
      <p:pic>
        <p:nvPicPr>
          <p:cNvPr id="9" name="Picture 8" descr="A diagram of a computer&#10;&#10;Description automatically generated">
            <a:extLst>
              <a:ext uri="{FF2B5EF4-FFF2-40B4-BE49-F238E27FC236}">
                <a16:creationId xmlns:a16="http://schemas.microsoft.com/office/drawing/2014/main" id="{53AD5480-BE20-DE7B-00A5-FA2A2466BDA1}"/>
              </a:ext>
            </a:extLst>
          </p:cNvPr>
          <p:cNvPicPr>
            <a:picLocks noChangeAspect="1"/>
          </p:cNvPicPr>
          <p:nvPr/>
        </p:nvPicPr>
        <p:blipFill>
          <a:blip r:embed="rId2"/>
          <a:stretch>
            <a:fillRect/>
          </a:stretch>
        </p:blipFill>
        <p:spPr>
          <a:xfrm>
            <a:off x="513925" y="816048"/>
            <a:ext cx="7652005" cy="3861110"/>
          </a:xfrm>
          <a:prstGeom prst="rect">
            <a:avLst/>
          </a:prstGeom>
        </p:spPr>
      </p:pic>
      <p:sp>
        <p:nvSpPr>
          <p:cNvPr id="10" name="TextBox 9">
            <a:extLst>
              <a:ext uri="{FF2B5EF4-FFF2-40B4-BE49-F238E27FC236}">
                <a16:creationId xmlns:a16="http://schemas.microsoft.com/office/drawing/2014/main" id="{961796A3-F9C9-D4DD-7F20-55D7A6593F54}"/>
              </a:ext>
            </a:extLst>
          </p:cNvPr>
          <p:cNvSpPr txBox="1"/>
          <p:nvPr/>
        </p:nvSpPr>
        <p:spPr>
          <a:xfrm>
            <a:off x="429418" y="646771"/>
            <a:ext cx="8686799" cy="338554"/>
          </a:xfrm>
          <a:prstGeom prst="rect">
            <a:avLst/>
          </a:prstGeom>
          <a:noFill/>
        </p:spPr>
        <p:txBody>
          <a:bodyPr wrap="square" rtlCol="0">
            <a:spAutoFit/>
          </a:bodyPr>
          <a:lstStyle/>
          <a:p>
            <a:r>
              <a:rPr lang="en-US" sz="1600" dirty="0"/>
              <a:t>We  use the Mu2e scheme: extraction resistor (dump) and two dump switches to protect the  magnet </a:t>
            </a:r>
          </a:p>
        </p:txBody>
      </p:sp>
      <p:sp>
        <p:nvSpPr>
          <p:cNvPr id="11" name="Oval 10">
            <a:extLst>
              <a:ext uri="{FF2B5EF4-FFF2-40B4-BE49-F238E27FC236}">
                <a16:creationId xmlns:a16="http://schemas.microsoft.com/office/drawing/2014/main" id="{AA3C9B45-CD53-526C-9FCA-A515B6218060}"/>
              </a:ext>
            </a:extLst>
          </p:cNvPr>
          <p:cNvSpPr/>
          <p:nvPr/>
        </p:nvSpPr>
        <p:spPr>
          <a:xfrm>
            <a:off x="5447370" y="1309239"/>
            <a:ext cx="1070517" cy="108166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6BC36B2F-7050-005C-ACC4-0999EB49F7EE}"/>
              </a:ext>
            </a:extLst>
          </p:cNvPr>
          <p:cNvSpPr/>
          <p:nvPr/>
        </p:nvSpPr>
        <p:spPr>
          <a:xfrm>
            <a:off x="5447369" y="2855541"/>
            <a:ext cx="1070517" cy="108166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B0356866-D365-6F04-050D-70B0A66D6604}"/>
              </a:ext>
            </a:extLst>
          </p:cNvPr>
          <p:cNvSpPr/>
          <p:nvPr/>
        </p:nvSpPr>
        <p:spPr>
          <a:xfrm>
            <a:off x="7398834" y="1864135"/>
            <a:ext cx="551985" cy="1553714"/>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C34778CB-05B6-5610-BF67-1BF028A67E39}"/>
              </a:ext>
            </a:extLst>
          </p:cNvPr>
          <p:cNvSpPr/>
          <p:nvPr/>
        </p:nvSpPr>
        <p:spPr>
          <a:xfrm>
            <a:off x="6406374" y="1877681"/>
            <a:ext cx="551985" cy="1553714"/>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95264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AC885-F0FB-E040-8A01-E997DCA887F6}"/>
              </a:ext>
            </a:extLst>
          </p:cNvPr>
          <p:cNvSpPr>
            <a:spLocks noGrp="1"/>
          </p:cNvSpPr>
          <p:nvPr>
            <p:ph type="title"/>
          </p:nvPr>
        </p:nvSpPr>
        <p:spPr>
          <a:xfrm>
            <a:off x="222250" y="85731"/>
            <a:ext cx="8686800" cy="320908"/>
          </a:xfrm>
        </p:spPr>
        <p:txBody>
          <a:bodyPr/>
          <a:lstStyle/>
          <a:p>
            <a:r>
              <a:rPr lang="en-US" dirty="0">
                <a:solidFill>
                  <a:srgbClr val="7030A0"/>
                </a:solidFill>
              </a:rPr>
              <a:t>Power Supplies </a:t>
            </a:r>
          </a:p>
        </p:txBody>
      </p:sp>
      <p:sp>
        <p:nvSpPr>
          <p:cNvPr id="4" name="Date Placeholder 3">
            <a:extLst>
              <a:ext uri="{FF2B5EF4-FFF2-40B4-BE49-F238E27FC236}">
                <a16:creationId xmlns:a16="http://schemas.microsoft.com/office/drawing/2014/main" id="{6AF1190D-E0F5-954E-AE58-9BD6C7DBE9BD}"/>
              </a:ext>
            </a:extLst>
          </p:cNvPr>
          <p:cNvSpPr>
            <a:spLocks noGrp="1"/>
          </p:cNvSpPr>
          <p:nvPr>
            <p:ph type="dt" sz="half" idx="2"/>
          </p:nvPr>
        </p:nvSpPr>
        <p:spPr/>
        <p:txBody>
          <a:bodyPr/>
          <a:lstStyle/>
          <a:p>
            <a:pPr>
              <a:defRPr/>
            </a:pPr>
            <a:fld id="{F798DA32-19AA-E049-BDC1-23F492BEE615}" type="datetime1">
              <a:rPr lang="en-US" smtClean="0"/>
              <a:t>3/19/24</a:t>
            </a:fld>
            <a:endParaRPr lang="en-US"/>
          </a:p>
        </p:txBody>
      </p:sp>
      <p:sp>
        <p:nvSpPr>
          <p:cNvPr id="5" name="Footer Placeholder 4">
            <a:extLst>
              <a:ext uri="{FF2B5EF4-FFF2-40B4-BE49-F238E27FC236}">
                <a16:creationId xmlns:a16="http://schemas.microsoft.com/office/drawing/2014/main" id="{22407400-91CC-674A-85D3-74329D35A9B6}"/>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E109CE44-B3ED-284D-950B-3D1F87EE1DC0}"/>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a:p>
        </p:txBody>
      </p:sp>
      <p:sp>
        <p:nvSpPr>
          <p:cNvPr id="10" name="Content Placeholder 1">
            <a:extLst>
              <a:ext uri="{FF2B5EF4-FFF2-40B4-BE49-F238E27FC236}">
                <a16:creationId xmlns:a16="http://schemas.microsoft.com/office/drawing/2014/main" id="{500A8152-474F-7664-370A-15B92CFEAF47}"/>
              </a:ext>
            </a:extLst>
          </p:cNvPr>
          <p:cNvSpPr>
            <a:spLocks noGrp="1"/>
          </p:cNvSpPr>
          <p:nvPr>
            <p:ph idx="1"/>
          </p:nvPr>
        </p:nvSpPr>
        <p:spPr>
          <a:xfrm>
            <a:off x="222250" y="406639"/>
            <a:ext cx="4770841" cy="4466384"/>
          </a:xfrm>
        </p:spPr>
        <p:txBody>
          <a:bodyPr/>
          <a:lstStyle/>
          <a:p>
            <a:r>
              <a:rPr lang="en-US" sz="1400" dirty="0"/>
              <a:t>Power Supply cost is $/per watt.</a:t>
            </a:r>
          </a:p>
          <a:p>
            <a:r>
              <a:rPr lang="en-US" sz="1400" dirty="0"/>
              <a:t>The procurement process has been ongoing and took more than a year to find a company.</a:t>
            </a:r>
          </a:p>
          <a:p>
            <a:r>
              <a:rPr lang="en-US" sz="1400" dirty="0"/>
              <a:t> After three iterations, changing specs to encourage U.S. companies to meet requirements, we concluded and selected the European company as no U.S. company met our specifications.</a:t>
            </a:r>
          </a:p>
          <a:p>
            <a:r>
              <a:rPr lang="en-US" sz="1400" dirty="0"/>
              <a:t>We have a contract for a two sets of PSs:</a:t>
            </a:r>
          </a:p>
          <a:p>
            <a:pPr lvl="1"/>
            <a:r>
              <a:rPr lang="en-US" sz="1200" dirty="0"/>
              <a:t>Minimum 20 V @ 24 kA to power the main field magnet (LTS for hybrid magnet tests).</a:t>
            </a:r>
          </a:p>
          <a:p>
            <a:pPr lvl="1"/>
            <a:r>
              <a:rPr lang="en-US" sz="1200" dirty="0"/>
              <a:t> Minimum 20 V @ 16 kA to power the sample (HTS for hybrid magnet tests).</a:t>
            </a:r>
            <a:endParaRPr lang="en-US" sz="1400" dirty="0"/>
          </a:p>
          <a:p>
            <a:r>
              <a:rPr lang="en-US" sz="1400" dirty="0"/>
              <a:t>The cost for two sets is:  $1.1M + overhead (FNAL charge) ~$1.2M.</a:t>
            </a:r>
          </a:p>
          <a:p>
            <a:r>
              <a:rPr lang="en-US" sz="1400" dirty="0"/>
              <a:t> We had $963k (originally planned $700k in FY19) allocated for this bid. We used funds from </a:t>
            </a:r>
            <a:r>
              <a:rPr lang="en-US" sz="1400" dirty="0" err="1"/>
              <a:t>cryo</a:t>
            </a:r>
            <a:r>
              <a:rPr lang="en-US" sz="1400" dirty="0"/>
              <a:t> integration to secure the bid.</a:t>
            </a:r>
          </a:p>
          <a:p>
            <a:r>
              <a:rPr lang="en-US" sz="1400" dirty="0"/>
              <a:t>We have biweekly meetings with the company – preliminary design review was held in December 2023</a:t>
            </a:r>
          </a:p>
          <a:p>
            <a:endParaRPr lang="en-US" sz="1400" dirty="0"/>
          </a:p>
          <a:p>
            <a:endParaRPr lang="en-US" sz="1400" dirty="0"/>
          </a:p>
          <a:p>
            <a:endParaRPr lang="en-US" sz="1400" dirty="0"/>
          </a:p>
          <a:p>
            <a:endParaRPr lang="en-US" dirty="0"/>
          </a:p>
        </p:txBody>
      </p:sp>
      <p:pic>
        <p:nvPicPr>
          <p:cNvPr id="2" name="Picture 1">
            <a:extLst>
              <a:ext uri="{FF2B5EF4-FFF2-40B4-BE49-F238E27FC236}">
                <a16:creationId xmlns:a16="http://schemas.microsoft.com/office/drawing/2014/main" id="{36A5300D-08B2-C9A6-3FB0-D9BBE4DC1922}"/>
              </a:ext>
            </a:extLst>
          </p:cNvPr>
          <p:cNvPicPr>
            <a:picLocks noChangeAspect="1"/>
          </p:cNvPicPr>
          <p:nvPr/>
        </p:nvPicPr>
        <p:blipFill>
          <a:blip r:embed="rId2"/>
          <a:stretch>
            <a:fillRect/>
          </a:stretch>
        </p:blipFill>
        <p:spPr>
          <a:xfrm>
            <a:off x="5080214" y="1011866"/>
            <a:ext cx="3841536" cy="2973726"/>
          </a:xfrm>
          <a:prstGeom prst="rect">
            <a:avLst/>
          </a:prstGeom>
        </p:spPr>
      </p:pic>
    </p:spTree>
    <p:extLst>
      <p:ext uri="{BB962C8B-B14F-4D97-AF65-F5344CB8AC3E}">
        <p14:creationId xmlns:p14="http://schemas.microsoft.com/office/powerpoint/2010/main" val="5415763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computer server with many slots&#10;&#10;Description automatically generated with medium confidence">
            <a:extLst>
              <a:ext uri="{FF2B5EF4-FFF2-40B4-BE49-F238E27FC236}">
                <a16:creationId xmlns:a16="http://schemas.microsoft.com/office/drawing/2014/main" id="{3D4EFAE7-56A0-14F5-859E-0142F6B7EE93}"/>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855515" y="674687"/>
            <a:ext cx="6966728" cy="3794125"/>
          </a:xfrm>
        </p:spPr>
      </p:pic>
      <p:sp>
        <p:nvSpPr>
          <p:cNvPr id="3" name="Title 2">
            <a:extLst>
              <a:ext uri="{FF2B5EF4-FFF2-40B4-BE49-F238E27FC236}">
                <a16:creationId xmlns:a16="http://schemas.microsoft.com/office/drawing/2014/main" id="{D2C99C48-F1B1-C4D9-0745-C1CCFAF68AA4}"/>
              </a:ext>
            </a:extLst>
          </p:cNvPr>
          <p:cNvSpPr>
            <a:spLocks noGrp="1"/>
          </p:cNvSpPr>
          <p:nvPr>
            <p:ph type="title"/>
          </p:nvPr>
        </p:nvSpPr>
        <p:spPr/>
        <p:txBody>
          <a:bodyPr/>
          <a:lstStyle/>
          <a:p>
            <a:r>
              <a:rPr lang="en-US" dirty="0">
                <a:solidFill>
                  <a:srgbClr val="7030A0"/>
                </a:solidFill>
              </a:rPr>
              <a:t>Power Supplies – Preliminary Design  </a:t>
            </a:r>
            <a:endParaRPr lang="en-US" dirty="0"/>
          </a:p>
        </p:txBody>
      </p:sp>
      <p:sp>
        <p:nvSpPr>
          <p:cNvPr id="4" name="Date Placeholder 3">
            <a:extLst>
              <a:ext uri="{FF2B5EF4-FFF2-40B4-BE49-F238E27FC236}">
                <a16:creationId xmlns:a16="http://schemas.microsoft.com/office/drawing/2014/main" id="{FC06818F-1277-0CF8-AC51-CC27463F97F2}"/>
              </a:ext>
            </a:extLst>
          </p:cNvPr>
          <p:cNvSpPr>
            <a:spLocks noGrp="1"/>
          </p:cNvSpPr>
          <p:nvPr>
            <p:ph type="dt" sz="half" idx="2"/>
          </p:nvPr>
        </p:nvSpPr>
        <p:spPr/>
        <p:txBody>
          <a:bodyPr/>
          <a:lstStyle/>
          <a:p>
            <a:pPr>
              <a:defRPr/>
            </a:pPr>
            <a:fld id="{03F97464-FFF5-D844-9E5A-2B574B4AA24B}" type="datetime1">
              <a:rPr lang="en-US" smtClean="0"/>
              <a:t>3/19/24</a:t>
            </a:fld>
            <a:endParaRPr lang="en-US"/>
          </a:p>
        </p:txBody>
      </p:sp>
      <p:sp>
        <p:nvSpPr>
          <p:cNvPr id="5" name="Footer Placeholder 4">
            <a:extLst>
              <a:ext uri="{FF2B5EF4-FFF2-40B4-BE49-F238E27FC236}">
                <a16:creationId xmlns:a16="http://schemas.microsoft.com/office/drawing/2014/main" id="{778E0DDE-35DB-95B6-9970-AD9CD020A9B2}"/>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27C05251-2B39-2BA1-96FA-8D3D7554FB27}"/>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a:p>
        </p:txBody>
      </p:sp>
      <p:pic>
        <p:nvPicPr>
          <p:cNvPr id="10" name="Picture 9" descr="A black electronic device with many ports&#10;&#10;Description automatically generated">
            <a:extLst>
              <a:ext uri="{FF2B5EF4-FFF2-40B4-BE49-F238E27FC236}">
                <a16:creationId xmlns:a16="http://schemas.microsoft.com/office/drawing/2014/main" id="{EBE42F33-5A28-07D2-F082-17370466AB5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368" y="3087135"/>
            <a:ext cx="2842921" cy="1791026"/>
          </a:xfrm>
          <a:prstGeom prst="rect">
            <a:avLst/>
          </a:prstGeom>
        </p:spPr>
      </p:pic>
    </p:spTree>
    <p:extLst>
      <p:ext uri="{BB962C8B-B14F-4D97-AF65-F5344CB8AC3E}">
        <p14:creationId xmlns:p14="http://schemas.microsoft.com/office/powerpoint/2010/main" val="10678456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F7F3E2-B63C-E792-0D31-499FF9582660}"/>
              </a:ext>
            </a:extLst>
          </p:cNvPr>
          <p:cNvSpPr>
            <a:spLocks noGrp="1"/>
          </p:cNvSpPr>
          <p:nvPr>
            <p:ph type="title"/>
          </p:nvPr>
        </p:nvSpPr>
        <p:spPr/>
        <p:txBody>
          <a:bodyPr/>
          <a:lstStyle/>
          <a:p>
            <a:r>
              <a:rPr lang="en-US" dirty="0">
                <a:solidFill>
                  <a:srgbClr val="7030A0"/>
                </a:solidFill>
              </a:rPr>
              <a:t>Power Supplies – Platform  </a:t>
            </a:r>
            <a:endParaRPr lang="en-US" dirty="0"/>
          </a:p>
        </p:txBody>
      </p:sp>
      <p:sp>
        <p:nvSpPr>
          <p:cNvPr id="4" name="Date Placeholder 3">
            <a:extLst>
              <a:ext uri="{FF2B5EF4-FFF2-40B4-BE49-F238E27FC236}">
                <a16:creationId xmlns:a16="http://schemas.microsoft.com/office/drawing/2014/main" id="{65B62367-DE97-5027-3A22-E36918F4804C}"/>
              </a:ext>
            </a:extLst>
          </p:cNvPr>
          <p:cNvSpPr>
            <a:spLocks noGrp="1"/>
          </p:cNvSpPr>
          <p:nvPr>
            <p:ph type="dt" sz="half" idx="2"/>
          </p:nvPr>
        </p:nvSpPr>
        <p:spPr/>
        <p:txBody>
          <a:bodyPr/>
          <a:lstStyle/>
          <a:p>
            <a:pPr>
              <a:defRPr/>
            </a:pPr>
            <a:fld id="{70745C8D-1D12-CC4C-8639-FED2C0FF21D7}" type="datetime1">
              <a:rPr lang="en-US" smtClean="0"/>
              <a:t>3/19/24</a:t>
            </a:fld>
            <a:endParaRPr lang="en-US"/>
          </a:p>
        </p:txBody>
      </p:sp>
      <p:sp>
        <p:nvSpPr>
          <p:cNvPr id="5" name="Footer Placeholder 4">
            <a:extLst>
              <a:ext uri="{FF2B5EF4-FFF2-40B4-BE49-F238E27FC236}">
                <a16:creationId xmlns:a16="http://schemas.microsoft.com/office/drawing/2014/main" id="{C20FEF62-95D6-42C3-69CA-C7F607EEEACB}"/>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C904E736-AC76-8E25-84A2-CCBDF3EB46FC}"/>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a:p>
        </p:txBody>
      </p:sp>
      <p:pic>
        <p:nvPicPr>
          <p:cNvPr id="11" name="Picture 10" descr="A computer equipment with a conveyor belt&#10;&#10;Description automatically generated with medium confidence">
            <a:extLst>
              <a:ext uri="{FF2B5EF4-FFF2-40B4-BE49-F238E27FC236}">
                <a16:creationId xmlns:a16="http://schemas.microsoft.com/office/drawing/2014/main" id="{8ACE55AE-AF9E-D6ED-59D7-42AC1E3AC36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250" y="683957"/>
            <a:ext cx="7772400" cy="3886200"/>
          </a:xfrm>
          <a:prstGeom prst="rect">
            <a:avLst/>
          </a:prstGeom>
        </p:spPr>
      </p:pic>
      <p:sp>
        <p:nvSpPr>
          <p:cNvPr id="12" name="TextBox 11">
            <a:extLst>
              <a:ext uri="{FF2B5EF4-FFF2-40B4-BE49-F238E27FC236}">
                <a16:creationId xmlns:a16="http://schemas.microsoft.com/office/drawing/2014/main" id="{781A7B3C-06FD-8A06-464C-AD03EFC043CA}"/>
              </a:ext>
            </a:extLst>
          </p:cNvPr>
          <p:cNvSpPr txBox="1"/>
          <p:nvPr/>
        </p:nvSpPr>
        <p:spPr>
          <a:xfrm>
            <a:off x="154859" y="682113"/>
            <a:ext cx="1673941" cy="338554"/>
          </a:xfrm>
          <a:prstGeom prst="rect">
            <a:avLst/>
          </a:prstGeom>
          <a:noFill/>
        </p:spPr>
        <p:txBody>
          <a:bodyPr wrap="square" rtlCol="0">
            <a:spAutoFit/>
          </a:bodyPr>
          <a:lstStyle/>
          <a:p>
            <a:r>
              <a:rPr lang="en-US" sz="1600" dirty="0"/>
              <a:t>Power supplies</a:t>
            </a:r>
          </a:p>
        </p:txBody>
      </p:sp>
      <p:sp>
        <p:nvSpPr>
          <p:cNvPr id="13" name="TextBox 12">
            <a:extLst>
              <a:ext uri="{FF2B5EF4-FFF2-40B4-BE49-F238E27FC236}">
                <a16:creationId xmlns:a16="http://schemas.microsoft.com/office/drawing/2014/main" id="{5C78C4E6-4F8D-7D6B-C056-31CC74148ADE}"/>
              </a:ext>
            </a:extLst>
          </p:cNvPr>
          <p:cNvSpPr txBox="1"/>
          <p:nvPr/>
        </p:nvSpPr>
        <p:spPr>
          <a:xfrm>
            <a:off x="1896191" y="682113"/>
            <a:ext cx="1894144" cy="338554"/>
          </a:xfrm>
          <a:prstGeom prst="rect">
            <a:avLst/>
          </a:prstGeom>
          <a:noFill/>
        </p:spPr>
        <p:txBody>
          <a:bodyPr wrap="square" rtlCol="0">
            <a:spAutoFit/>
          </a:bodyPr>
          <a:lstStyle/>
          <a:p>
            <a:r>
              <a:rPr lang="en-US" sz="1600" dirty="0"/>
              <a:t>Quench electronics</a:t>
            </a:r>
          </a:p>
        </p:txBody>
      </p:sp>
      <p:sp>
        <p:nvSpPr>
          <p:cNvPr id="14" name="TextBox 13">
            <a:extLst>
              <a:ext uri="{FF2B5EF4-FFF2-40B4-BE49-F238E27FC236}">
                <a16:creationId xmlns:a16="http://schemas.microsoft.com/office/drawing/2014/main" id="{33268FEA-2F5D-8055-2980-888E36B5F081}"/>
              </a:ext>
            </a:extLst>
          </p:cNvPr>
          <p:cNvSpPr txBox="1"/>
          <p:nvPr/>
        </p:nvSpPr>
        <p:spPr>
          <a:xfrm>
            <a:off x="4319842" y="248226"/>
            <a:ext cx="1894144" cy="830997"/>
          </a:xfrm>
          <a:prstGeom prst="rect">
            <a:avLst/>
          </a:prstGeom>
          <a:noFill/>
        </p:spPr>
        <p:txBody>
          <a:bodyPr wrap="square" rtlCol="0">
            <a:spAutoFit/>
          </a:bodyPr>
          <a:lstStyle/>
          <a:p>
            <a:r>
              <a:rPr lang="en-US" sz="1600" dirty="0"/>
              <a:t>Quench Protection, Extraction Resistors (dump)</a:t>
            </a:r>
          </a:p>
        </p:txBody>
      </p:sp>
      <p:sp>
        <p:nvSpPr>
          <p:cNvPr id="15" name="TextBox 14">
            <a:extLst>
              <a:ext uri="{FF2B5EF4-FFF2-40B4-BE49-F238E27FC236}">
                <a16:creationId xmlns:a16="http://schemas.microsoft.com/office/drawing/2014/main" id="{695990AC-F82B-7056-E516-CE704AB4B30E}"/>
              </a:ext>
            </a:extLst>
          </p:cNvPr>
          <p:cNvSpPr txBox="1"/>
          <p:nvPr/>
        </p:nvSpPr>
        <p:spPr>
          <a:xfrm>
            <a:off x="6414114" y="2730625"/>
            <a:ext cx="982202" cy="338554"/>
          </a:xfrm>
          <a:prstGeom prst="rect">
            <a:avLst/>
          </a:prstGeom>
          <a:noFill/>
        </p:spPr>
        <p:txBody>
          <a:bodyPr wrap="square" rtlCol="0">
            <a:spAutoFit/>
          </a:bodyPr>
          <a:lstStyle/>
          <a:p>
            <a:r>
              <a:rPr lang="en-US" sz="1600" dirty="0"/>
              <a:t>Test Pit</a:t>
            </a:r>
          </a:p>
        </p:txBody>
      </p:sp>
      <p:sp>
        <p:nvSpPr>
          <p:cNvPr id="16" name="TextBox 15">
            <a:extLst>
              <a:ext uri="{FF2B5EF4-FFF2-40B4-BE49-F238E27FC236}">
                <a16:creationId xmlns:a16="http://schemas.microsoft.com/office/drawing/2014/main" id="{29B6F046-780C-4ED4-0E82-6CC84D5670F5}"/>
              </a:ext>
            </a:extLst>
          </p:cNvPr>
          <p:cNvSpPr txBox="1"/>
          <p:nvPr/>
        </p:nvSpPr>
        <p:spPr>
          <a:xfrm>
            <a:off x="144256" y="1313113"/>
            <a:ext cx="1673941" cy="584775"/>
          </a:xfrm>
          <a:prstGeom prst="rect">
            <a:avLst/>
          </a:prstGeom>
          <a:noFill/>
        </p:spPr>
        <p:txBody>
          <a:bodyPr wrap="square" rtlCol="0">
            <a:spAutoFit/>
          </a:bodyPr>
          <a:lstStyle/>
          <a:p>
            <a:r>
              <a:rPr lang="en-US" sz="1600" dirty="0"/>
              <a:t>Axillary electronics</a:t>
            </a:r>
          </a:p>
        </p:txBody>
      </p:sp>
      <p:cxnSp>
        <p:nvCxnSpPr>
          <p:cNvPr id="18" name="Straight Arrow Connector 17">
            <a:extLst>
              <a:ext uri="{FF2B5EF4-FFF2-40B4-BE49-F238E27FC236}">
                <a16:creationId xmlns:a16="http://schemas.microsoft.com/office/drawing/2014/main" id="{1693E4CA-3AF8-4024-3365-C94E4B8343CF}"/>
              </a:ext>
            </a:extLst>
          </p:cNvPr>
          <p:cNvCxnSpPr/>
          <p:nvPr/>
        </p:nvCxnSpPr>
        <p:spPr>
          <a:xfrm>
            <a:off x="1530603" y="1079223"/>
            <a:ext cx="2149120" cy="99290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9" name="Straight Arrow Connector 18">
            <a:extLst>
              <a:ext uri="{FF2B5EF4-FFF2-40B4-BE49-F238E27FC236}">
                <a16:creationId xmlns:a16="http://schemas.microsoft.com/office/drawing/2014/main" id="{2DF2422A-3F0E-F639-FD2C-85D15F24A98B}"/>
              </a:ext>
            </a:extLst>
          </p:cNvPr>
          <p:cNvCxnSpPr>
            <a:cxnSpLocks/>
          </p:cNvCxnSpPr>
          <p:nvPr/>
        </p:nvCxnSpPr>
        <p:spPr>
          <a:xfrm>
            <a:off x="1149350" y="1064562"/>
            <a:ext cx="2699979" cy="237181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1" name="Straight Arrow Connector 20">
            <a:extLst>
              <a:ext uri="{FF2B5EF4-FFF2-40B4-BE49-F238E27FC236}">
                <a16:creationId xmlns:a16="http://schemas.microsoft.com/office/drawing/2014/main" id="{33A3AAE6-E79A-4905-5887-820B0E1AD1DC}"/>
              </a:ext>
            </a:extLst>
          </p:cNvPr>
          <p:cNvCxnSpPr>
            <a:cxnSpLocks/>
          </p:cNvCxnSpPr>
          <p:nvPr/>
        </p:nvCxnSpPr>
        <p:spPr>
          <a:xfrm>
            <a:off x="860906" y="1824224"/>
            <a:ext cx="731920" cy="117559"/>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3" name="Straight Arrow Connector 22">
            <a:extLst>
              <a:ext uri="{FF2B5EF4-FFF2-40B4-BE49-F238E27FC236}">
                <a16:creationId xmlns:a16="http://schemas.microsoft.com/office/drawing/2014/main" id="{9D307691-E176-4012-6EFB-BEB0F550285E}"/>
              </a:ext>
            </a:extLst>
          </p:cNvPr>
          <p:cNvCxnSpPr>
            <a:cxnSpLocks/>
          </p:cNvCxnSpPr>
          <p:nvPr/>
        </p:nvCxnSpPr>
        <p:spPr>
          <a:xfrm>
            <a:off x="2894565" y="976387"/>
            <a:ext cx="1255671" cy="28460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5" name="Straight Arrow Connector 24">
            <a:extLst>
              <a:ext uri="{FF2B5EF4-FFF2-40B4-BE49-F238E27FC236}">
                <a16:creationId xmlns:a16="http://schemas.microsoft.com/office/drawing/2014/main" id="{3BB67E03-8053-915B-60D9-864091EA6EBF}"/>
              </a:ext>
            </a:extLst>
          </p:cNvPr>
          <p:cNvCxnSpPr>
            <a:cxnSpLocks/>
          </p:cNvCxnSpPr>
          <p:nvPr/>
        </p:nvCxnSpPr>
        <p:spPr>
          <a:xfrm>
            <a:off x="5025706" y="779962"/>
            <a:ext cx="488492" cy="533151"/>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7" name="Straight Arrow Connector 26">
            <a:extLst>
              <a:ext uri="{FF2B5EF4-FFF2-40B4-BE49-F238E27FC236}">
                <a16:creationId xmlns:a16="http://schemas.microsoft.com/office/drawing/2014/main" id="{8377EBDA-EB45-4D55-5B1A-2E3F99CF99D2}"/>
              </a:ext>
            </a:extLst>
          </p:cNvPr>
          <p:cNvCxnSpPr>
            <a:cxnSpLocks/>
          </p:cNvCxnSpPr>
          <p:nvPr/>
        </p:nvCxnSpPr>
        <p:spPr>
          <a:xfrm flipH="1">
            <a:off x="2524061" y="983902"/>
            <a:ext cx="357432" cy="344769"/>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30" name="TextBox 29">
            <a:extLst>
              <a:ext uri="{FF2B5EF4-FFF2-40B4-BE49-F238E27FC236}">
                <a16:creationId xmlns:a16="http://schemas.microsoft.com/office/drawing/2014/main" id="{400CB16B-0DBE-2C99-4FED-3BAB0E3B664F}"/>
              </a:ext>
            </a:extLst>
          </p:cNvPr>
          <p:cNvSpPr txBox="1"/>
          <p:nvPr/>
        </p:nvSpPr>
        <p:spPr>
          <a:xfrm>
            <a:off x="6677332" y="451338"/>
            <a:ext cx="2322871" cy="2308324"/>
          </a:xfrm>
          <a:prstGeom prst="rect">
            <a:avLst/>
          </a:prstGeom>
          <a:noFill/>
        </p:spPr>
        <p:txBody>
          <a:bodyPr wrap="square" rtlCol="0">
            <a:spAutoFit/>
          </a:bodyPr>
          <a:lstStyle/>
          <a:p>
            <a:r>
              <a:rPr lang="en-US" dirty="0">
                <a:solidFill>
                  <a:srgbClr val="FF0000"/>
                </a:solidFill>
              </a:rPr>
              <a:t>Note: the Power Supply platform is not funded but we have the funds to start the procurement </a:t>
            </a:r>
          </a:p>
        </p:txBody>
      </p:sp>
    </p:spTree>
    <p:extLst>
      <p:ext uri="{BB962C8B-B14F-4D97-AF65-F5344CB8AC3E}">
        <p14:creationId xmlns:p14="http://schemas.microsoft.com/office/powerpoint/2010/main" val="35525571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982AAD-4F8D-A50D-83AD-F18C38759652}"/>
              </a:ext>
            </a:extLst>
          </p:cNvPr>
          <p:cNvSpPr>
            <a:spLocks noGrp="1"/>
          </p:cNvSpPr>
          <p:nvPr>
            <p:ph idx="1"/>
          </p:nvPr>
        </p:nvSpPr>
        <p:spPr>
          <a:xfrm>
            <a:off x="228603" y="728664"/>
            <a:ext cx="8819532" cy="819917"/>
          </a:xfrm>
        </p:spPr>
        <p:txBody>
          <a:bodyPr/>
          <a:lstStyle/>
          <a:p>
            <a:r>
              <a:rPr lang="en-US" dirty="0"/>
              <a:t>We have begun preparations for the cryostat delivery and  LN "dummy" magnet test.</a:t>
            </a:r>
          </a:p>
          <a:p>
            <a:r>
              <a:rPr lang="en-US" dirty="0"/>
              <a:t>We are utilizing some </a:t>
            </a:r>
            <a:r>
              <a:rPr lang="en-US" dirty="0" err="1"/>
              <a:t>cryo</a:t>
            </a:r>
            <a:r>
              <a:rPr lang="en-US" dirty="0"/>
              <a:t> infrastructure from the Mu2e solenoid test facility.</a:t>
            </a:r>
          </a:p>
          <a:p>
            <a:endParaRPr lang="en-US" dirty="0"/>
          </a:p>
        </p:txBody>
      </p:sp>
      <p:sp>
        <p:nvSpPr>
          <p:cNvPr id="3" name="Title 2">
            <a:extLst>
              <a:ext uri="{FF2B5EF4-FFF2-40B4-BE49-F238E27FC236}">
                <a16:creationId xmlns:a16="http://schemas.microsoft.com/office/drawing/2014/main" id="{AAF777D0-66E1-6A35-5934-2B29F87C6DA9}"/>
              </a:ext>
            </a:extLst>
          </p:cNvPr>
          <p:cNvSpPr>
            <a:spLocks noGrp="1"/>
          </p:cNvSpPr>
          <p:nvPr>
            <p:ph type="title"/>
          </p:nvPr>
        </p:nvSpPr>
        <p:spPr/>
        <p:txBody>
          <a:bodyPr/>
          <a:lstStyle/>
          <a:p>
            <a:r>
              <a:rPr lang="en-US" dirty="0">
                <a:solidFill>
                  <a:srgbClr val="FF0000"/>
                </a:solidFill>
              </a:rPr>
              <a:t>Pit Infrastructure  </a:t>
            </a:r>
          </a:p>
        </p:txBody>
      </p:sp>
      <p:sp>
        <p:nvSpPr>
          <p:cNvPr id="4" name="Date Placeholder 3">
            <a:extLst>
              <a:ext uri="{FF2B5EF4-FFF2-40B4-BE49-F238E27FC236}">
                <a16:creationId xmlns:a16="http://schemas.microsoft.com/office/drawing/2014/main" id="{37281063-4EAC-163B-75E1-DFFA2CEB8D6B}"/>
              </a:ext>
            </a:extLst>
          </p:cNvPr>
          <p:cNvSpPr>
            <a:spLocks noGrp="1"/>
          </p:cNvSpPr>
          <p:nvPr>
            <p:ph type="dt" sz="half" idx="2"/>
          </p:nvPr>
        </p:nvSpPr>
        <p:spPr/>
        <p:txBody>
          <a:bodyPr/>
          <a:lstStyle/>
          <a:p>
            <a:pPr>
              <a:defRPr/>
            </a:pPr>
            <a:fld id="{248741A4-6723-4142-83B1-853579B3F71C}" type="datetime1">
              <a:rPr lang="en-US" smtClean="0"/>
              <a:t>3/19/24</a:t>
            </a:fld>
            <a:endParaRPr lang="en-US"/>
          </a:p>
        </p:txBody>
      </p:sp>
      <p:sp>
        <p:nvSpPr>
          <p:cNvPr id="5" name="Footer Placeholder 4">
            <a:extLst>
              <a:ext uri="{FF2B5EF4-FFF2-40B4-BE49-F238E27FC236}">
                <a16:creationId xmlns:a16="http://schemas.microsoft.com/office/drawing/2014/main" id="{F6CDA75F-71D7-8BF2-0430-7221C8998D4A}"/>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4574B542-CEF6-5FDC-450A-2D42906FAF2E}"/>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a:p>
        </p:txBody>
      </p:sp>
      <p:pic>
        <p:nvPicPr>
          <p:cNvPr id="10" name="Picture 9">
            <a:extLst>
              <a:ext uri="{FF2B5EF4-FFF2-40B4-BE49-F238E27FC236}">
                <a16:creationId xmlns:a16="http://schemas.microsoft.com/office/drawing/2014/main" id="{617F922A-B1D0-3713-238F-6350BEEB531B}"/>
              </a:ext>
            </a:extLst>
          </p:cNvPr>
          <p:cNvPicPr>
            <a:picLocks noChangeAspect="1"/>
          </p:cNvPicPr>
          <p:nvPr/>
        </p:nvPicPr>
        <p:blipFill>
          <a:blip r:embed="rId2"/>
          <a:stretch>
            <a:fillRect/>
          </a:stretch>
        </p:blipFill>
        <p:spPr>
          <a:xfrm>
            <a:off x="508000" y="1548581"/>
            <a:ext cx="4064000" cy="3048000"/>
          </a:xfrm>
          <a:prstGeom prst="rect">
            <a:avLst/>
          </a:prstGeom>
        </p:spPr>
      </p:pic>
      <p:pic>
        <p:nvPicPr>
          <p:cNvPr id="11" name="Picture 10">
            <a:extLst>
              <a:ext uri="{FF2B5EF4-FFF2-40B4-BE49-F238E27FC236}">
                <a16:creationId xmlns:a16="http://schemas.microsoft.com/office/drawing/2014/main" id="{29341F19-E964-0601-9CE0-3AED79642603}"/>
              </a:ext>
            </a:extLst>
          </p:cNvPr>
          <p:cNvPicPr>
            <a:picLocks noChangeAspect="1"/>
          </p:cNvPicPr>
          <p:nvPr/>
        </p:nvPicPr>
        <p:blipFill>
          <a:blip r:embed="rId3"/>
          <a:stretch>
            <a:fillRect/>
          </a:stretch>
        </p:blipFill>
        <p:spPr>
          <a:xfrm>
            <a:off x="4851397" y="1524681"/>
            <a:ext cx="4064000" cy="3048000"/>
          </a:xfrm>
          <a:prstGeom prst="rect">
            <a:avLst/>
          </a:prstGeom>
        </p:spPr>
      </p:pic>
    </p:spTree>
    <p:extLst>
      <p:ext uri="{BB962C8B-B14F-4D97-AF65-F5344CB8AC3E}">
        <p14:creationId xmlns:p14="http://schemas.microsoft.com/office/powerpoint/2010/main" val="228635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iagram of a field with text and numbers&#10;&#10;Description automatically generated with medium confidence">
            <a:extLst>
              <a:ext uri="{FF2B5EF4-FFF2-40B4-BE49-F238E27FC236}">
                <a16:creationId xmlns:a16="http://schemas.microsoft.com/office/drawing/2014/main" id="{B18C9514-CE56-73E3-8508-FEA1B8562A0A}"/>
              </a:ext>
            </a:extLst>
          </p:cNvPr>
          <p:cNvPicPr>
            <a:picLocks noChangeAspect="1"/>
          </p:cNvPicPr>
          <p:nvPr/>
        </p:nvPicPr>
        <p:blipFill>
          <a:blip r:embed="rId3"/>
          <a:stretch>
            <a:fillRect/>
          </a:stretch>
        </p:blipFill>
        <p:spPr>
          <a:xfrm>
            <a:off x="3412238" y="2346917"/>
            <a:ext cx="3183634" cy="2547379"/>
          </a:xfrm>
          <a:prstGeom prst="rect">
            <a:avLst/>
          </a:prstGeom>
        </p:spPr>
      </p:pic>
      <p:sp>
        <p:nvSpPr>
          <p:cNvPr id="2" name="Content Placeholder 1">
            <a:extLst>
              <a:ext uri="{FF2B5EF4-FFF2-40B4-BE49-F238E27FC236}">
                <a16:creationId xmlns:a16="http://schemas.microsoft.com/office/drawing/2014/main" id="{968A526E-9B99-344D-6451-FDDE5FF02EE5}"/>
              </a:ext>
            </a:extLst>
          </p:cNvPr>
          <p:cNvSpPr>
            <a:spLocks noGrp="1"/>
          </p:cNvSpPr>
          <p:nvPr>
            <p:ph idx="1"/>
          </p:nvPr>
        </p:nvSpPr>
        <p:spPr>
          <a:xfrm>
            <a:off x="228604" y="728664"/>
            <a:ext cx="6367268" cy="1926454"/>
          </a:xfrm>
        </p:spPr>
        <p:txBody>
          <a:bodyPr/>
          <a:lstStyle/>
          <a:p>
            <a:r>
              <a:rPr lang="en-US" dirty="0">
                <a:solidFill>
                  <a:srgbClr val="99D6EA"/>
                </a:solidFill>
              </a:rPr>
              <a:t>We  have a preliminary design of the  anti-cryostat </a:t>
            </a:r>
          </a:p>
          <a:p>
            <a:pPr lvl="1"/>
            <a:r>
              <a:rPr lang="en-US" dirty="0">
                <a:solidFill>
                  <a:srgbClr val="99D6EA"/>
                </a:solidFill>
              </a:rPr>
              <a:t>(V. Nikolic and etc. https://</a:t>
            </a:r>
            <a:r>
              <a:rPr lang="en-US" dirty="0" err="1">
                <a:solidFill>
                  <a:srgbClr val="99D6EA"/>
                </a:solidFill>
              </a:rPr>
              <a:t>arxiv.org</a:t>
            </a:r>
            <a:r>
              <a:rPr lang="en-US" dirty="0">
                <a:solidFill>
                  <a:srgbClr val="99D6EA"/>
                </a:solidFill>
              </a:rPr>
              <a:t>/abs/2302.08559)</a:t>
            </a:r>
          </a:p>
          <a:p>
            <a:r>
              <a:rPr lang="en-US" dirty="0">
                <a:solidFill>
                  <a:srgbClr val="4E4E4E"/>
                </a:solidFill>
              </a:rPr>
              <a:t>It is similar to  the EDIPO sample holder</a:t>
            </a:r>
          </a:p>
          <a:p>
            <a:r>
              <a:rPr lang="en-US" dirty="0">
                <a:solidFill>
                  <a:srgbClr val="4E4E4E"/>
                </a:solidFill>
              </a:rPr>
              <a:t>Operational  mode: field  is perpendicular to the test sample</a:t>
            </a:r>
          </a:p>
          <a:p>
            <a:r>
              <a:rPr lang="en-US" dirty="0"/>
              <a:t>We need additional manpower and funds to  expedite the design process.</a:t>
            </a:r>
            <a:endParaRPr lang="en-US" dirty="0">
              <a:solidFill>
                <a:srgbClr val="4E4E4E"/>
              </a:solidFill>
            </a:endParaRPr>
          </a:p>
        </p:txBody>
      </p:sp>
      <p:sp>
        <p:nvSpPr>
          <p:cNvPr id="3" name="Title 2">
            <a:extLst>
              <a:ext uri="{FF2B5EF4-FFF2-40B4-BE49-F238E27FC236}">
                <a16:creationId xmlns:a16="http://schemas.microsoft.com/office/drawing/2014/main" id="{A168C8CA-BE58-D961-118E-07D359447D43}"/>
              </a:ext>
            </a:extLst>
          </p:cNvPr>
          <p:cNvSpPr>
            <a:spLocks noGrp="1"/>
          </p:cNvSpPr>
          <p:nvPr>
            <p:ph type="title"/>
          </p:nvPr>
        </p:nvSpPr>
        <p:spPr/>
        <p:txBody>
          <a:bodyPr/>
          <a:lstStyle/>
          <a:p>
            <a:r>
              <a:rPr lang="en-US" dirty="0"/>
              <a:t>Anti-cryostat and sample holder</a:t>
            </a:r>
          </a:p>
        </p:txBody>
      </p:sp>
      <p:sp>
        <p:nvSpPr>
          <p:cNvPr id="4" name="Date Placeholder 3">
            <a:extLst>
              <a:ext uri="{FF2B5EF4-FFF2-40B4-BE49-F238E27FC236}">
                <a16:creationId xmlns:a16="http://schemas.microsoft.com/office/drawing/2014/main" id="{A164298D-B6FB-8F60-F59F-84650BAC0F76}"/>
              </a:ext>
            </a:extLst>
          </p:cNvPr>
          <p:cNvSpPr>
            <a:spLocks noGrp="1"/>
          </p:cNvSpPr>
          <p:nvPr>
            <p:ph type="dt" sz="half" idx="2"/>
          </p:nvPr>
        </p:nvSpPr>
        <p:spPr/>
        <p:txBody>
          <a:bodyPr/>
          <a:lstStyle/>
          <a:p>
            <a:pPr>
              <a:defRPr/>
            </a:pPr>
            <a:fld id="{136AFDFD-66A8-F14A-BA53-62F0810AEEB7}" type="datetime1">
              <a:rPr lang="en-US" smtClean="0"/>
              <a:t>3/19/24</a:t>
            </a:fld>
            <a:endParaRPr lang="en-US"/>
          </a:p>
        </p:txBody>
      </p:sp>
      <p:pic>
        <p:nvPicPr>
          <p:cNvPr id="18" name="Picture 17" descr="Diagram, schematic&#10;&#10;Description automatically generated">
            <a:extLst>
              <a:ext uri="{FF2B5EF4-FFF2-40B4-BE49-F238E27FC236}">
                <a16:creationId xmlns:a16="http://schemas.microsoft.com/office/drawing/2014/main" id="{F12A8691-2FF9-5DFE-CAF4-5CC8A86DB68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3845" y="2325925"/>
            <a:ext cx="2467955" cy="2320574"/>
          </a:xfrm>
          <a:prstGeom prst="rect">
            <a:avLst/>
          </a:prstGeom>
        </p:spPr>
      </p:pic>
      <p:sp>
        <p:nvSpPr>
          <p:cNvPr id="34" name="TextBox 33">
            <a:extLst>
              <a:ext uri="{FF2B5EF4-FFF2-40B4-BE49-F238E27FC236}">
                <a16:creationId xmlns:a16="http://schemas.microsoft.com/office/drawing/2014/main" id="{9A8AA20B-6829-5C90-1E0C-9C5180D89C5B}"/>
              </a:ext>
            </a:extLst>
          </p:cNvPr>
          <p:cNvSpPr txBox="1"/>
          <p:nvPr/>
        </p:nvSpPr>
        <p:spPr>
          <a:xfrm>
            <a:off x="4254438" y="2866920"/>
            <a:ext cx="1782840" cy="338554"/>
          </a:xfrm>
          <a:prstGeom prst="rect">
            <a:avLst/>
          </a:prstGeom>
          <a:noFill/>
        </p:spPr>
        <p:txBody>
          <a:bodyPr wrap="square" rtlCol="0">
            <a:spAutoFit/>
          </a:bodyPr>
          <a:lstStyle/>
          <a:p>
            <a:r>
              <a:rPr lang="en-US" sz="1600" dirty="0"/>
              <a:t>I</a:t>
            </a:r>
            <a:r>
              <a:rPr lang="en-US" sz="1600" baseline="-25000" dirty="0"/>
              <a:t>max</a:t>
            </a:r>
            <a:r>
              <a:rPr lang="en-US" sz="1600" dirty="0"/>
              <a:t>=100 kA </a:t>
            </a:r>
          </a:p>
        </p:txBody>
      </p:sp>
      <p:sp>
        <p:nvSpPr>
          <p:cNvPr id="8" name="Footer Placeholder 7">
            <a:extLst>
              <a:ext uri="{FF2B5EF4-FFF2-40B4-BE49-F238E27FC236}">
                <a16:creationId xmlns:a16="http://schemas.microsoft.com/office/drawing/2014/main" id="{BBEE463F-CE45-1D51-5A98-DA60C7019260}"/>
              </a:ext>
            </a:extLst>
          </p:cNvPr>
          <p:cNvSpPr>
            <a:spLocks noGrp="1"/>
          </p:cNvSpPr>
          <p:nvPr>
            <p:ph type="ftr" sz="quarter" idx="3"/>
          </p:nvPr>
        </p:nvSpPr>
        <p:spPr/>
        <p:txBody>
          <a:bodyPr/>
          <a:lstStyle/>
          <a:p>
            <a:pPr>
              <a:defRPr/>
            </a:pPr>
            <a:r>
              <a:rPr lang="en-US" b="1"/>
              <a:t>G.velev | EOC Meeting #3</a:t>
            </a:r>
          </a:p>
        </p:txBody>
      </p:sp>
      <p:pic>
        <p:nvPicPr>
          <p:cNvPr id="5" name="Picture 4">
            <a:extLst>
              <a:ext uri="{FF2B5EF4-FFF2-40B4-BE49-F238E27FC236}">
                <a16:creationId xmlns:a16="http://schemas.microsoft.com/office/drawing/2014/main" id="{7D214EF9-D61D-9E03-6C36-05AE44ED314A}"/>
              </a:ext>
            </a:extLst>
          </p:cNvPr>
          <p:cNvPicPr>
            <a:picLocks noChangeAspect="1"/>
          </p:cNvPicPr>
          <p:nvPr/>
        </p:nvPicPr>
        <p:blipFill>
          <a:blip r:embed="rId5"/>
          <a:stretch>
            <a:fillRect/>
          </a:stretch>
        </p:blipFill>
        <p:spPr>
          <a:xfrm>
            <a:off x="6832883" y="509722"/>
            <a:ext cx="2261870" cy="3999163"/>
          </a:xfrm>
          <a:prstGeom prst="rect">
            <a:avLst/>
          </a:prstGeom>
        </p:spPr>
      </p:pic>
      <p:grpSp>
        <p:nvGrpSpPr>
          <p:cNvPr id="11" name="Group 10">
            <a:extLst>
              <a:ext uri="{FF2B5EF4-FFF2-40B4-BE49-F238E27FC236}">
                <a16:creationId xmlns:a16="http://schemas.microsoft.com/office/drawing/2014/main" id="{9001E44D-E55D-E700-22AD-2ADDA5A5547D}"/>
              </a:ext>
            </a:extLst>
          </p:cNvPr>
          <p:cNvGrpSpPr/>
          <p:nvPr/>
        </p:nvGrpSpPr>
        <p:grpSpPr>
          <a:xfrm>
            <a:off x="4513223" y="2234504"/>
            <a:ext cx="1857741" cy="528187"/>
            <a:chOff x="2464837" y="-302415"/>
            <a:chExt cx="1857741" cy="914101"/>
          </a:xfrm>
        </p:grpSpPr>
        <p:cxnSp>
          <p:nvCxnSpPr>
            <p:cNvPr id="22" name="Straight Arrow Connector 21">
              <a:extLst>
                <a:ext uri="{FF2B5EF4-FFF2-40B4-BE49-F238E27FC236}">
                  <a16:creationId xmlns:a16="http://schemas.microsoft.com/office/drawing/2014/main" id="{3B8B5EA1-63B2-5D98-6396-7B368D1D6B02}"/>
                </a:ext>
              </a:extLst>
            </p:cNvPr>
            <p:cNvCxnSpPr/>
            <p:nvPr/>
          </p:nvCxnSpPr>
          <p:spPr>
            <a:xfrm>
              <a:off x="2464837" y="-114568"/>
              <a:ext cx="0" cy="7262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9959EB27-DCF8-007D-46C8-07C75F068B5E}"/>
                </a:ext>
              </a:extLst>
            </p:cNvPr>
            <p:cNvCxnSpPr/>
            <p:nvPr/>
          </p:nvCxnSpPr>
          <p:spPr>
            <a:xfrm>
              <a:off x="2740430" y="-114568"/>
              <a:ext cx="0" cy="7262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D1AE3201-B24C-5D38-B7ED-730448F3C307}"/>
                </a:ext>
              </a:extLst>
            </p:cNvPr>
            <p:cNvCxnSpPr/>
            <p:nvPr/>
          </p:nvCxnSpPr>
          <p:spPr>
            <a:xfrm>
              <a:off x="3038478" y="-128731"/>
              <a:ext cx="0" cy="7262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2" name="TextBox 31">
              <a:extLst>
                <a:ext uri="{FF2B5EF4-FFF2-40B4-BE49-F238E27FC236}">
                  <a16:creationId xmlns:a16="http://schemas.microsoft.com/office/drawing/2014/main" id="{CCE88DFB-3C0B-760E-4F49-BFE329207DD1}"/>
                </a:ext>
              </a:extLst>
            </p:cNvPr>
            <p:cNvSpPr txBox="1"/>
            <p:nvPr/>
          </p:nvSpPr>
          <p:spPr>
            <a:xfrm>
              <a:off x="3263387" y="-302415"/>
              <a:ext cx="1059191" cy="585914"/>
            </a:xfrm>
            <a:prstGeom prst="rect">
              <a:avLst/>
            </a:prstGeom>
            <a:noFill/>
          </p:spPr>
          <p:txBody>
            <a:bodyPr wrap="square" rtlCol="0">
              <a:spAutoFit/>
            </a:bodyPr>
            <a:lstStyle/>
            <a:p>
              <a:r>
                <a:rPr lang="en-US" sz="1600" dirty="0"/>
                <a:t>B=15 T</a:t>
              </a:r>
            </a:p>
          </p:txBody>
        </p:sp>
      </p:grpSp>
      <p:sp>
        <p:nvSpPr>
          <p:cNvPr id="12" name="Slide Number Placeholder 11">
            <a:extLst>
              <a:ext uri="{FF2B5EF4-FFF2-40B4-BE49-F238E27FC236}">
                <a16:creationId xmlns:a16="http://schemas.microsoft.com/office/drawing/2014/main" id="{1DBB64EE-45F5-B64D-7B96-E08380FD0532}"/>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a:p>
        </p:txBody>
      </p:sp>
    </p:spTree>
    <p:extLst>
      <p:ext uri="{BB962C8B-B14F-4D97-AF65-F5344CB8AC3E}">
        <p14:creationId xmlns:p14="http://schemas.microsoft.com/office/powerpoint/2010/main" val="159988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9EA939-ADC3-A642-ADE9-F1098179D08F}"/>
              </a:ext>
            </a:extLst>
          </p:cNvPr>
          <p:cNvSpPr>
            <a:spLocks noGrp="1"/>
          </p:cNvSpPr>
          <p:nvPr>
            <p:ph idx="1"/>
          </p:nvPr>
        </p:nvSpPr>
        <p:spPr>
          <a:xfrm>
            <a:off x="456642" y="938742"/>
            <a:ext cx="5854706" cy="3577263"/>
          </a:xfrm>
        </p:spPr>
        <p:txBody>
          <a:bodyPr/>
          <a:lstStyle/>
          <a:p>
            <a:r>
              <a:rPr lang="en-US" dirty="0"/>
              <a:t>One Slide History</a:t>
            </a:r>
          </a:p>
          <a:p>
            <a:r>
              <a:rPr lang="en-US" dirty="0"/>
              <a:t>Short Overview</a:t>
            </a:r>
          </a:p>
          <a:p>
            <a:r>
              <a:rPr lang="en-US" dirty="0">
                <a:solidFill>
                  <a:srgbClr val="00B050"/>
                </a:solidFill>
              </a:rPr>
              <a:t>STEP 1</a:t>
            </a:r>
            <a:r>
              <a:rPr lang="en-US" dirty="0"/>
              <a:t>: Test Pit construction and cryostat (GPP at Fermilab)</a:t>
            </a:r>
          </a:p>
          <a:p>
            <a:r>
              <a:rPr lang="en-US" dirty="0">
                <a:solidFill>
                  <a:srgbClr val="7030A0"/>
                </a:solidFill>
              </a:rPr>
              <a:t>STEP 2:</a:t>
            </a:r>
            <a:r>
              <a:rPr lang="en-US" dirty="0"/>
              <a:t> Quench Protection and Monitoring systems (QP/QM), Power Supplies</a:t>
            </a:r>
          </a:p>
          <a:p>
            <a:r>
              <a:rPr lang="en-US" dirty="0">
                <a:solidFill>
                  <a:srgbClr val="FF0000"/>
                </a:solidFill>
              </a:rPr>
              <a:t>STEP 3</a:t>
            </a:r>
            <a:r>
              <a:rPr lang="en-US" dirty="0"/>
              <a:t>: Test Facility  integration</a:t>
            </a:r>
          </a:p>
          <a:p>
            <a:r>
              <a:rPr lang="en-US" dirty="0"/>
              <a:t>Schedule  </a:t>
            </a:r>
          </a:p>
          <a:p>
            <a:r>
              <a:rPr lang="en-US" dirty="0"/>
              <a:t>Funding status</a:t>
            </a:r>
          </a:p>
          <a:p>
            <a:r>
              <a:rPr lang="en-US" dirty="0"/>
              <a:t>Summary</a:t>
            </a:r>
          </a:p>
          <a:p>
            <a:pPr marL="0" indent="0">
              <a:buNone/>
            </a:pPr>
            <a:r>
              <a:rPr lang="en-US" dirty="0"/>
              <a:t>Note: </a:t>
            </a:r>
            <a:r>
              <a:rPr lang="en-US" sz="18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Addressing EOC-2 feedback i</a:t>
            </a:r>
            <a:r>
              <a:rPr lang="en-US" dirty="0">
                <a:solidFill>
                  <a:schemeClr val="accent5"/>
                </a:solidFill>
              </a:rPr>
              <a:t>s highlighted in cyan.</a:t>
            </a:r>
            <a:r>
              <a:rPr lang="en-US" sz="18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a:effectLst/>
              </a:rPr>
              <a:t> </a:t>
            </a:r>
            <a:r>
              <a:rPr lang="en-US" dirty="0"/>
              <a:t>		</a:t>
            </a:r>
          </a:p>
          <a:p>
            <a:pPr marL="0" indent="0">
              <a:buNone/>
            </a:pPr>
            <a:endParaRPr lang="en-US" dirty="0"/>
          </a:p>
          <a:p>
            <a:endParaRPr lang="en-US" dirty="0"/>
          </a:p>
          <a:p>
            <a:endParaRPr lang="en-US" dirty="0"/>
          </a:p>
        </p:txBody>
      </p:sp>
      <p:sp>
        <p:nvSpPr>
          <p:cNvPr id="3" name="Title 2">
            <a:extLst>
              <a:ext uri="{FF2B5EF4-FFF2-40B4-BE49-F238E27FC236}">
                <a16:creationId xmlns:a16="http://schemas.microsoft.com/office/drawing/2014/main" id="{AA23B6E4-44C5-2F42-9006-D5E330E86099}"/>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167473A0-680A-104D-84A1-C350B8FA30FB}"/>
              </a:ext>
            </a:extLst>
          </p:cNvPr>
          <p:cNvSpPr>
            <a:spLocks noGrp="1"/>
          </p:cNvSpPr>
          <p:nvPr>
            <p:ph type="dt" sz="half" idx="2"/>
          </p:nvPr>
        </p:nvSpPr>
        <p:spPr/>
        <p:txBody>
          <a:bodyPr/>
          <a:lstStyle/>
          <a:p>
            <a:pPr>
              <a:defRPr/>
            </a:pPr>
            <a:fld id="{24A4841D-72AA-8D42-ADB9-AFC6D8424B64}" type="datetime1">
              <a:rPr lang="en-US" smtClean="0"/>
              <a:t>3/19/24</a:t>
            </a:fld>
            <a:endParaRPr lang="en-US"/>
          </a:p>
        </p:txBody>
      </p:sp>
      <p:sp>
        <p:nvSpPr>
          <p:cNvPr id="5" name="Footer Placeholder 4">
            <a:extLst>
              <a:ext uri="{FF2B5EF4-FFF2-40B4-BE49-F238E27FC236}">
                <a16:creationId xmlns:a16="http://schemas.microsoft.com/office/drawing/2014/main" id="{D489E632-9C08-1749-9F9B-C87E170A743D}"/>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809064EC-1C2D-7D44-B28A-FA076D5056B3}"/>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a:p>
        </p:txBody>
      </p:sp>
      <p:pic>
        <p:nvPicPr>
          <p:cNvPr id="8" name="Picture 7" descr="Diagram&#10;&#10;Description automatically generated with low confidence">
            <a:extLst>
              <a:ext uri="{FF2B5EF4-FFF2-40B4-BE49-F238E27FC236}">
                <a16:creationId xmlns:a16="http://schemas.microsoft.com/office/drawing/2014/main" id="{835E574C-39B2-6D81-5D7B-B055C3F796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13095" y="616118"/>
            <a:ext cx="2074263" cy="3833023"/>
          </a:xfrm>
          <a:prstGeom prst="rect">
            <a:avLst/>
          </a:prstGeom>
        </p:spPr>
      </p:pic>
    </p:spTree>
    <p:extLst>
      <p:ext uri="{BB962C8B-B14F-4D97-AF65-F5344CB8AC3E}">
        <p14:creationId xmlns:p14="http://schemas.microsoft.com/office/powerpoint/2010/main" val="14666204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D53732-67A6-354F-9A93-9B79C39676D1}"/>
              </a:ext>
            </a:extLst>
          </p:cNvPr>
          <p:cNvSpPr>
            <a:spLocks noGrp="1"/>
          </p:cNvSpPr>
          <p:nvPr>
            <p:ph idx="1"/>
          </p:nvPr>
        </p:nvSpPr>
        <p:spPr>
          <a:xfrm>
            <a:off x="222249" y="1579802"/>
            <a:ext cx="8331815" cy="3187729"/>
          </a:xfrm>
        </p:spPr>
        <p:txBody>
          <a:bodyPr/>
          <a:lstStyle/>
          <a:p>
            <a:r>
              <a:rPr lang="en-US" sz="1600" dirty="0"/>
              <a:t>We  had questions  connected mostly with  SC  test sample cryostat and test sample well for  FES</a:t>
            </a:r>
          </a:p>
          <a:p>
            <a:pPr lvl="1"/>
            <a:r>
              <a:rPr lang="en-US" sz="1000" dirty="0"/>
              <a:t>Assuming EDIPO type  sample cryostat, is this what we need?</a:t>
            </a:r>
          </a:p>
          <a:p>
            <a:pPr lvl="1"/>
            <a:r>
              <a:rPr lang="en-US" sz="1000" dirty="0"/>
              <a:t> What are sample dimensions? Constant?</a:t>
            </a:r>
          </a:p>
          <a:p>
            <a:pPr lvl="1"/>
            <a:r>
              <a:rPr lang="en-US" sz="1000" dirty="0"/>
              <a:t>Any limitations on temperature gradient within the sample during testing?</a:t>
            </a:r>
          </a:p>
          <a:p>
            <a:pPr lvl="1"/>
            <a:r>
              <a:rPr lang="en-US" sz="1000" dirty="0"/>
              <a:t>Are there any requirements for warmup/cooldown? </a:t>
            </a:r>
          </a:p>
          <a:p>
            <a:pPr lvl="1"/>
            <a:r>
              <a:rPr lang="en-US" sz="1000" dirty="0"/>
              <a:t>SC transformer, what design we should use? Primary and secondary coil turns?  Is 100kA what we need?</a:t>
            </a:r>
          </a:p>
          <a:p>
            <a:r>
              <a:rPr lang="en-US" sz="1600" dirty="0"/>
              <a:t>Nov. 21-22, 2022 we had virtual meeting with users' community - ~ 33 potential users were registered, more connected </a:t>
            </a:r>
          </a:p>
          <a:p>
            <a:r>
              <a:rPr lang="en-US" sz="1600" dirty="0"/>
              <a:t>Indico event: </a:t>
            </a:r>
            <a:r>
              <a:rPr lang="en-US" sz="1600" dirty="0">
                <a:hlinkClick r:id="rId3"/>
              </a:rPr>
              <a:t>https://indico.fnal.gov/event/57027/</a:t>
            </a:r>
            <a:endParaRPr lang="en-US" sz="1600" dirty="0"/>
          </a:p>
          <a:p>
            <a:r>
              <a:rPr lang="en-US" sz="1600" dirty="0"/>
              <a:t>It was very productive, We categorized  the recommendation to 5 categories: </a:t>
            </a:r>
            <a:r>
              <a:rPr lang="en-US" sz="1400" dirty="0">
                <a:solidFill>
                  <a:srgbClr val="00B050"/>
                </a:solidFill>
              </a:rPr>
              <a:t>in the plan, </a:t>
            </a:r>
            <a:r>
              <a:rPr lang="en-US" sz="1400" dirty="0">
                <a:solidFill>
                  <a:srgbClr val="00B0F0"/>
                </a:solidFill>
              </a:rPr>
              <a:t>easy to implement, </a:t>
            </a:r>
            <a:r>
              <a:rPr lang="en-US" sz="1400" dirty="0">
                <a:solidFill>
                  <a:srgbClr val="FFC000"/>
                </a:solidFill>
              </a:rPr>
              <a:t>moderate to implement , </a:t>
            </a:r>
            <a:r>
              <a:rPr lang="en-US" sz="1400" dirty="0">
                <a:solidFill>
                  <a:srgbClr val="FF0000"/>
                </a:solidFill>
              </a:rPr>
              <a:t>difficult but not impossible, </a:t>
            </a:r>
            <a:r>
              <a:rPr lang="en-US" sz="1400" dirty="0">
                <a:solidFill>
                  <a:srgbClr val="C00000"/>
                </a:solidFill>
              </a:rPr>
              <a:t>very difficult, maybe impossible with this facility  </a:t>
            </a:r>
          </a:p>
          <a:p>
            <a:r>
              <a:rPr lang="en-US" sz="1400" dirty="0">
                <a:solidFill>
                  <a:schemeClr val="accent6">
                    <a:lumMod val="50000"/>
                  </a:schemeClr>
                </a:solidFill>
              </a:rPr>
              <a:t>For now we are working on  implementation of the up-to moderate recommendations  </a:t>
            </a:r>
          </a:p>
          <a:p>
            <a:r>
              <a:rPr lang="en-US" sz="1600" dirty="0"/>
              <a:t> </a:t>
            </a:r>
            <a:endParaRPr lang="en-US" dirty="0"/>
          </a:p>
          <a:p>
            <a:endParaRPr lang="en-US" dirty="0"/>
          </a:p>
          <a:p>
            <a:endParaRPr lang="en-US" dirty="0"/>
          </a:p>
        </p:txBody>
      </p:sp>
      <p:sp>
        <p:nvSpPr>
          <p:cNvPr id="3" name="Title 2">
            <a:extLst>
              <a:ext uri="{FF2B5EF4-FFF2-40B4-BE49-F238E27FC236}">
                <a16:creationId xmlns:a16="http://schemas.microsoft.com/office/drawing/2014/main" id="{9CD3CD49-2149-5A4B-B4E8-B131B1EFBE0D}"/>
              </a:ext>
            </a:extLst>
          </p:cNvPr>
          <p:cNvSpPr>
            <a:spLocks noGrp="1"/>
          </p:cNvSpPr>
          <p:nvPr>
            <p:ph type="title"/>
          </p:nvPr>
        </p:nvSpPr>
        <p:spPr/>
        <p:txBody>
          <a:bodyPr/>
          <a:lstStyle/>
          <a:p>
            <a:r>
              <a:rPr lang="en-US" dirty="0">
                <a:solidFill>
                  <a:srgbClr val="99D6EA"/>
                </a:solidFill>
              </a:rPr>
              <a:t>Recommendation from EOC </a:t>
            </a:r>
          </a:p>
        </p:txBody>
      </p:sp>
      <p:sp>
        <p:nvSpPr>
          <p:cNvPr id="4" name="Date Placeholder 3">
            <a:extLst>
              <a:ext uri="{FF2B5EF4-FFF2-40B4-BE49-F238E27FC236}">
                <a16:creationId xmlns:a16="http://schemas.microsoft.com/office/drawing/2014/main" id="{6B231F66-2E16-5640-8B90-934F62085B63}"/>
              </a:ext>
            </a:extLst>
          </p:cNvPr>
          <p:cNvSpPr>
            <a:spLocks noGrp="1"/>
          </p:cNvSpPr>
          <p:nvPr>
            <p:ph type="dt" sz="half" idx="2"/>
          </p:nvPr>
        </p:nvSpPr>
        <p:spPr/>
        <p:txBody>
          <a:bodyPr/>
          <a:lstStyle/>
          <a:p>
            <a:pPr>
              <a:defRPr/>
            </a:pPr>
            <a:fld id="{694A899A-58B3-F548-A2CB-10CADFD01115}" type="datetime1">
              <a:rPr lang="en-US" smtClean="0"/>
              <a:t>3/19/24</a:t>
            </a:fld>
            <a:endParaRPr lang="en-US"/>
          </a:p>
        </p:txBody>
      </p:sp>
      <p:sp>
        <p:nvSpPr>
          <p:cNvPr id="5" name="Footer Placeholder 4">
            <a:extLst>
              <a:ext uri="{FF2B5EF4-FFF2-40B4-BE49-F238E27FC236}">
                <a16:creationId xmlns:a16="http://schemas.microsoft.com/office/drawing/2014/main" id="{1FEEF619-65B1-BF43-87F7-D01F0E862C8C}"/>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A1884455-C290-734F-B71E-FCAAD30DF456}"/>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a:p>
        </p:txBody>
      </p:sp>
      <p:pic>
        <p:nvPicPr>
          <p:cNvPr id="14" name="Picture 13" descr="Graphical user interface, text&#10;&#10;Description automatically generated">
            <a:extLst>
              <a:ext uri="{FF2B5EF4-FFF2-40B4-BE49-F238E27FC236}">
                <a16:creationId xmlns:a16="http://schemas.microsoft.com/office/drawing/2014/main" id="{D38B7248-B8F0-FE6D-4CFB-FB2CC20551BF}"/>
              </a:ext>
            </a:extLst>
          </p:cNvPr>
          <p:cNvPicPr>
            <a:picLocks noChangeAspect="1"/>
          </p:cNvPicPr>
          <p:nvPr/>
        </p:nvPicPr>
        <p:blipFill>
          <a:blip r:embed="rId4"/>
          <a:stretch>
            <a:fillRect/>
          </a:stretch>
        </p:blipFill>
        <p:spPr>
          <a:xfrm>
            <a:off x="115634" y="620352"/>
            <a:ext cx="8686799" cy="889000"/>
          </a:xfrm>
          <a:prstGeom prst="rect">
            <a:avLst/>
          </a:prstGeom>
        </p:spPr>
      </p:pic>
    </p:spTree>
    <p:extLst>
      <p:ext uri="{BB962C8B-B14F-4D97-AF65-F5344CB8AC3E}">
        <p14:creationId xmlns:p14="http://schemas.microsoft.com/office/powerpoint/2010/main" val="32586450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D46618-8D58-83AA-8D1E-E472B4F9DC42}"/>
              </a:ext>
            </a:extLst>
          </p:cNvPr>
          <p:cNvSpPr>
            <a:spLocks noGrp="1"/>
          </p:cNvSpPr>
          <p:nvPr>
            <p:ph idx="1"/>
          </p:nvPr>
        </p:nvSpPr>
        <p:spPr/>
        <p:txBody>
          <a:bodyPr/>
          <a:lstStyle/>
          <a:p>
            <a:r>
              <a:rPr lang="en-US" dirty="0"/>
              <a:t>IB1 pit construction is complete.</a:t>
            </a:r>
          </a:p>
          <a:p>
            <a:r>
              <a:rPr lang="en-US" dirty="0"/>
              <a:t>Cryostat delivery is anticipated this summer, with final assembly steps underway.</a:t>
            </a:r>
          </a:p>
          <a:p>
            <a:r>
              <a:rPr lang="en-US" dirty="0"/>
              <a:t>Power supplies have been ordered, FDR done,  with an expected delivery in June 2025.</a:t>
            </a:r>
          </a:p>
          <a:p>
            <a:r>
              <a:rPr lang="en-US" dirty="0"/>
              <a:t>Approximately 75% of the QP electronics have been ordered, following the Mu2e style.</a:t>
            </a:r>
          </a:p>
          <a:p>
            <a:r>
              <a:rPr lang="en-US" dirty="0"/>
              <a:t>Design of the top and lambda  plates are  in procurement</a:t>
            </a:r>
          </a:p>
          <a:p>
            <a:r>
              <a:rPr lang="en-US" dirty="0"/>
              <a:t>Various smaller items are in progress, including the quench relief pipe.</a:t>
            </a:r>
          </a:p>
          <a:p>
            <a:r>
              <a:rPr lang="en-US" dirty="0">
                <a:solidFill>
                  <a:srgbClr val="99D6EA"/>
                </a:solidFill>
              </a:rPr>
              <a:t>Design of the </a:t>
            </a:r>
            <a:r>
              <a:rPr lang="en-US" dirty="0" err="1">
                <a:solidFill>
                  <a:srgbClr val="99D6EA"/>
                </a:solidFill>
              </a:rPr>
              <a:t>antycryostat</a:t>
            </a:r>
            <a:r>
              <a:rPr lang="en-US" dirty="0">
                <a:solidFill>
                  <a:srgbClr val="99D6EA"/>
                </a:solidFill>
              </a:rPr>
              <a:t> and the sample holder is  progressing well</a:t>
            </a:r>
          </a:p>
          <a:p>
            <a:r>
              <a:rPr lang="en-US" dirty="0">
                <a:solidFill>
                  <a:srgbClr val="99D6EA"/>
                </a:solidFill>
              </a:rPr>
              <a:t>Workshop on user interfaces was hold in Nov 2022  </a:t>
            </a:r>
          </a:p>
          <a:p>
            <a:r>
              <a:rPr lang="en-US" dirty="0">
                <a:solidFill>
                  <a:srgbClr val="99D6EA"/>
                </a:solidFill>
              </a:rPr>
              <a:t>We presented the  status of  facility to the wider community on the 4th Superconducting Magnet Test Stand Workshop </a:t>
            </a:r>
          </a:p>
          <a:p>
            <a:endParaRPr lang="en-US" dirty="0"/>
          </a:p>
        </p:txBody>
      </p:sp>
      <p:sp>
        <p:nvSpPr>
          <p:cNvPr id="3" name="Title 2">
            <a:extLst>
              <a:ext uri="{FF2B5EF4-FFF2-40B4-BE49-F238E27FC236}">
                <a16:creationId xmlns:a16="http://schemas.microsoft.com/office/drawing/2014/main" id="{CE72C7A4-86F2-BD17-78BD-D5C7D9C07B04}"/>
              </a:ext>
            </a:extLst>
          </p:cNvPr>
          <p:cNvSpPr>
            <a:spLocks noGrp="1"/>
          </p:cNvSpPr>
          <p:nvPr>
            <p:ph type="title"/>
          </p:nvPr>
        </p:nvSpPr>
        <p:spPr/>
        <p:txBody>
          <a:bodyPr/>
          <a:lstStyle/>
          <a:p>
            <a:r>
              <a:rPr lang="en-US" dirty="0"/>
              <a:t>Summary of the HFVMTF status</a:t>
            </a:r>
          </a:p>
        </p:txBody>
      </p:sp>
      <p:sp>
        <p:nvSpPr>
          <p:cNvPr id="4" name="Date Placeholder 3">
            <a:extLst>
              <a:ext uri="{FF2B5EF4-FFF2-40B4-BE49-F238E27FC236}">
                <a16:creationId xmlns:a16="http://schemas.microsoft.com/office/drawing/2014/main" id="{9814BEBC-E3AE-4ACB-BA81-2AF27229EF25}"/>
              </a:ext>
            </a:extLst>
          </p:cNvPr>
          <p:cNvSpPr>
            <a:spLocks noGrp="1"/>
          </p:cNvSpPr>
          <p:nvPr>
            <p:ph type="dt" sz="half" idx="2"/>
          </p:nvPr>
        </p:nvSpPr>
        <p:spPr/>
        <p:txBody>
          <a:bodyPr/>
          <a:lstStyle/>
          <a:p>
            <a:pPr>
              <a:defRPr/>
            </a:pPr>
            <a:fld id="{B6C3F734-7249-C341-8E6E-7544CEADBE41}" type="datetime1">
              <a:rPr lang="en-US" smtClean="0"/>
              <a:t>3/19/24</a:t>
            </a:fld>
            <a:endParaRPr lang="en-US"/>
          </a:p>
        </p:txBody>
      </p:sp>
      <p:sp>
        <p:nvSpPr>
          <p:cNvPr id="5" name="Footer Placeholder 4">
            <a:extLst>
              <a:ext uri="{FF2B5EF4-FFF2-40B4-BE49-F238E27FC236}">
                <a16:creationId xmlns:a16="http://schemas.microsoft.com/office/drawing/2014/main" id="{D692ED6E-B01C-79AC-E7A9-9CC68FD2131B}"/>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61262E29-4B61-E072-7906-6B1053BE2275}"/>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a:p>
        </p:txBody>
      </p:sp>
    </p:spTree>
    <p:extLst>
      <p:ext uri="{BB962C8B-B14F-4D97-AF65-F5344CB8AC3E}">
        <p14:creationId xmlns:p14="http://schemas.microsoft.com/office/powerpoint/2010/main" val="4025577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EE23A8-1EEE-9246-BCA4-0BFE0248302F}"/>
              </a:ext>
            </a:extLst>
          </p:cNvPr>
          <p:cNvSpPr>
            <a:spLocks noGrp="1"/>
          </p:cNvSpPr>
          <p:nvPr>
            <p:ph idx="1"/>
          </p:nvPr>
        </p:nvSpPr>
        <p:spPr>
          <a:xfrm>
            <a:off x="228600" y="1379881"/>
            <a:ext cx="8672513" cy="2391133"/>
          </a:xfrm>
        </p:spPr>
        <p:txBody>
          <a:bodyPr/>
          <a:lstStyle/>
          <a:p>
            <a:r>
              <a:rPr lang="en-US" sz="1600" dirty="0"/>
              <a:t>Documentation for the integration of the pit has commenced, drawing from the experience of AUP stand 4. </a:t>
            </a:r>
          </a:p>
          <a:p>
            <a:r>
              <a:rPr lang="en-US" sz="1600" dirty="0"/>
              <a:t>We are currently operating at full speed to ensure preparedness for the final step of </a:t>
            </a:r>
            <a:r>
              <a:rPr lang="en-US" sz="1600" dirty="0" err="1"/>
              <a:t>cryo</a:t>
            </a:r>
            <a:r>
              <a:rPr lang="en-US" sz="1600" dirty="0"/>
              <a:t> integration when the cryostat arrives, expected around June 2024. Additional funding is required for this phase of the project.</a:t>
            </a:r>
          </a:p>
        </p:txBody>
      </p:sp>
      <p:sp>
        <p:nvSpPr>
          <p:cNvPr id="3" name="Title 2">
            <a:extLst>
              <a:ext uri="{FF2B5EF4-FFF2-40B4-BE49-F238E27FC236}">
                <a16:creationId xmlns:a16="http://schemas.microsoft.com/office/drawing/2014/main" id="{9CBBA727-B08D-4D4B-9CD6-1C6837E7B881}"/>
              </a:ext>
            </a:extLst>
          </p:cNvPr>
          <p:cNvSpPr>
            <a:spLocks noGrp="1"/>
          </p:cNvSpPr>
          <p:nvPr>
            <p:ph type="title"/>
          </p:nvPr>
        </p:nvSpPr>
        <p:spPr/>
        <p:txBody>
          <a:bodyPr/>
          <a:lstStyle/>
          <a:p>
            <a:r>
              <a:rPr lang="en-US" dirty="0">
                <a:solidFill>
                  <a:srgbClr val="FF0000"/>
                </a:solidFill>
              </a:rPr>
              <a:t>Integration</a:t>
            </a:r>
            <a:r>
              <a:rPr lang="en-US" dirty="0"/>
              <a:t> </a:t>
            </a:r>
          </a:p>
        </p:txBody>
      </p:sp>
      <p:sp>
        <p:nvSpPr>
          <p:cNvPr id="4" name="Date Placeholder 3">
            <a:extLst>
              <a:ext uri="{FF2B5EF4-FFF2-40B4-BE49-F238E27FC236}">
                <a16:creationId xmlns:a16="http://schemas.microsoft.com/office/drawing/2014/main" id="{ECEAB9CF-F388-7849-93F0-A49838A52E99}"/>
              </a:ext>
            </a:extLst>
          </p:cNvPr>
          <p:cNvSpPr>
            <a:spLocks noGrp="1"/>
          </p:cNvSpPr>
          <p:nvPr>
            <p:ph type="dt" sz="half" idx="2"/>
          </p:nvPr>
        </p:nvSpPr>
        <p:spPr/>
        <p:txBody>
          <a:bodyPr/>
          <a:lstStyle/>
          <a:p>
            <a:pPr>
              <a:defRPr/>
            </a:pPr>
            <a:fld id="{E0D09C49-99BE-E843-8AF1-898D955E6606}" type="datetime1">
              <a:rPr lang="en-US" smtClean="0"/>
              <a:t>3/19/24</a:t>
            </a:fld>
            <a:endParaRPr lang="en-US"/>
          </a:p>
        </p:txBody>
      </p:sp>
      <p:sp>
        <p:nvSpPr>
          <p:cNvPr id="5" name="Footer Placeholder 4">
            <a:extLst>
              <a:ext uri="{FF2B5EF4-FFF2-40B4-BE49-F238E27FC236}">
                <a16:creationId xmlns:a16="http://schemas.microsoft.com/office/drawing/2014/main" id="{E966257F-205B-BA47-916C-742BB1A060A1}"/>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0A942383-3E9F-3C49-8E60-6F07E10BE4D0}"/>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a:p>
        </p:txBody>
      </p:sp>
    </p:spTree>
    <p:extLst>
      <p:ext uri="{BB962C8B-B14F-4D97-AF65-F5344CB8AC3E}">
        <p14:creationId xmlns:p14="http://schemas.microsoft.com/office/powerpoint/2010/main" val="22421149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0739B9-1431-C540-BE37-95A0B67B620F}"/>
              </a:ext>
            </a:extLst>
          </p:cNvPr>
          <p:cNvSpPr>
            <a:spLocks noGrp="1"/>
          </p:cNvSpPr>
          <p:nvPr>
            <p:ph idx="1"/>
          </p:nvPr>
        </p:nvSpPr>
        <p:spPr>
          <a:xfrm>
            <a:off x="146178" y="509722"/>
            <a:ext cx="8672513" cy="1533460"/>
          </a:xfrm>
        </p:spPr>
        <p:txBody>
          <a:bodyPr/>
          <a:lstStyle/>
          <a:p>
            <a:r>
              <a:rPr lang="en-US" dirty="0"/>
              <a:t> Two major known-unknowns:</a:t>
            </a:r>
          </a:p>
          <a:p>
            <a:pPr lvl="1"/>
            <a:r>
              <a:rPr lang="en-US" dirty="0"/>
              <a:t>PS delivery – Estimated in January 2025?</a:t>
            </a:r>
          </a:p>
          <a:p>
            <a:pPr lvl="1"/>
            <a:r>
              <a:rPr lang="en-US" dirty="0"/>
              <a:t> QP/QM system chip delivery – Commenced receiving components, currently at 70% completion.</a:t>
            </a:r>
          </a:p>
          <a:p>
            <a:r>
              <a:rPr lang="en-US" dirty="0"/>
              <a:t> Best estimation for receiving all test facility components is in Winter 2025. </a:t>
            </a:r>
          </a:p>
        </p:txBody>
      </p:sp>
      <p:sp>
        <p:nvSpPr>
          <p:cNvPr id="3" name="Title 2">
            <a:extLst>
              <a:ext uri="{FF2B5EF4-FFF2-40B4-BE49-F238E27FC236}">
                <a16:creationId xmlns:a16="http://schemas.microsoft.com/office/drawing/2014/main" id="{8DF4273B-411A-2841-8121-D1E85C8DFDF2}"/>
              </a:ext>
            </a:extLst>
          </p:cNvPr>
          <p:cNvSpPr>
            <a:spLocks noGrp="1"/>
          </p:cNvSpPr>
          <p:nvPr>
            <p:ph type="title"/>
          </p:nvPr>
        </p:nvSpPr>
        <p:spPr/>
        <p:txBody>
          <a:bodyPr/>
          <a:lstStyle/>
          <a:p>
            <a:r>
              <a:rPr lang="en-US" dirty="0"/>
              <a:t>Schedule </a:t>
            </a:r>
          </a:p>
        </p:txBody>
      </p:sp>
      <p:sp>
        <p:nvSpPr>
          <p:cNvPr id="4" name="Date Placeholder 3">
            <a:extLst>
              <a:ext uri="{FF2B5EF4-FFF2-40B4-BE49-F238E27FC236}">
                <a16:creationId xmlns:a16="http://schemas.microsoft.com/office/drawing/2014/main" id="{723A0328-D958-B141-9292-020AA01CB81E}"/>
              </a:ext>
            </a:extLst>
          </p:cNvPr>
          <p:cNvSpPr>
            <a:spLocks noGrp="1"/>
          </p:cNvSpPr>
          <p:nvPr>
            <p:ph type="dt" sz="half" idx="2"/>
          </p:nvPr>
        </p:nvSpPr>
        <p:spPr/>
        <p:txBody>
          <a:bodyPr/>
          <a:lstStyle/>
          <a:p>
            <a:pPr>
              <a:defRPr/>
            </a:pPr>
            <a:fld id="{633FB61C-AF74-FB46-9B79-5C69151F5872}" type="datetime1">
              <a:rPr lang="en-US" smtClean="0"/>
              <a:t>3/19/24</a:t>
            </a:fld>
            <a:endParaRPr lang="en-US"/>
          </a:p>
        </p:txBody>
      </p:sp>
      <p:sp>
        <p:nvSpPr>
          <p:cNvPr id="5" name="Footer Placeholder 4">
            <a:extLst>
              <a:ext uri="{FF2B5EF4-FFF2-40B4-BE49-F238E27FC236}">
                <a16:creationId xmlns:a16="http://schemas.microsoft.com/office/drawing/2014/main" id="{703863E7-83F5-A647-9D6A-4A71A2B7CBE5}"/>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D71F3E93-3466-454D-9B96-600F4B75B231}"/>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a:p>
        </p:txBody>
      </p:sp>
      <p:pic>
        <p:nvPicPr>
          <p:cNvPr id="13" name="Picture 12" descr="A graph of a project&#10;&#10;Description automatically generated">
            <a:extLst>
              <a:ext uri="{FF2B5EF4-FFF2-40B4-BE49-F238E27FC236}">
                <a16:creationId xmlns:a16="http://schemas.microsoft.com/office/drawing/2014/main" id="{752C5509-6D85-9591-F92A-FD0DB42816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6178" y="2283626"/>
            <a:ext cx="8582948" cy="2063194"/>
          </a:xfrm>
          <a:prstGeom prst="rect">
            <a:avLst/>
          </a:prstGeom>
        </p:spPr>
      </p:pic>
    </p:spTree>
    <p:extLst>
      <p:ext uri="{BB962C8B-B14F-4D97-AF65-F5344CB8AC3E}">
        <p14:creationId xmlns:p14="http://schemas.microsoft.com/office/powerpoint/2010/main" val="3040515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0739B9-1431-C540-BE37-95A0B67B620F}"/>
              </a:ext>
            </a:extLst>
          </p:cNvPr>
          <p:cNvSpPr>
            <a:spLocks noGrp="1"/>
          </p:cNvSpPr>
          <p:nvPr>
            <p:ph idx="1"/>
          </p:nvPr>
        </p:nvSpPr>
        <p:spPr>
          <a:xfrm>
            <a:off x="157771" y="609170"/>
            <a:ext cx="8672513" cy="2655357"/>
          </a:xfrm>
        </p:spPr>
        <p:txBody>
          <a:bodyPr/>
          <a:lstStyle/>
          <a:p>
            <a:r>
              <a:rPr lang="en-US" dirty="0"/>
              <a:t> The QP/QM schedule has been updated.</a:t>
            </a:r>
          </a:p>
          <a:p>
            <a:pPr lvl="1"/>
            <a:r>
              <a:rPr lang="en-US" dirty="0"/>
              <a:t>It incorporates the completion of the system design and the testing of article (version)</a:t>
            </a:r>
          </a:p>
          <a:p>
            <a:pPr lvl="1"/>
            <a:r>
              <a:rPr lang="en-US" dirty="0"/>
              <a:t>Indirectly, it was affected by COVID-19 project delays.</a:t>
            </a:r>
          </a:p>
          <a:p>
            <a:pPr lvl="1"/>
            <a:r>
              <a:rPr lang="en-US" dirty="0"/>
              <a:t>The schedule also accounts for the delay in COVID-related electronic component deliveries.</a:t>
            </a:r>
          </a:p>
          <a:p>
            <a:r>
              <a:rPr lang="en-US" dirty="0"/>
              <a:t>  The final integration schedule is estimated to be 9-11 months, which is considered reasonable.</a:t>
            </a:r>
          </a:p>
          <a:p>
            <a:r>
              <a:rPr lang="en-US" dirty="0"/>
              <a:t>The overarching goal is to conduct the final integration test of a magnet in the pit by the summer of 2026. </a:t>
            </a:r>
          </a:p>
          <a:p>
            <a:endParaRPr lang="en-US" dirty="0"/>
          </a:p>
        </p:txBody>
      </p:sp>
      <p:sp>
        <p:nvSpPr>
          <p:cNvPr id="3" name="Title 2">
            <a:extLst>
              <a:ext uri="{FF2B5EF4-FFF2-40B4-BE49-F238E27FC236}">
                <a16:creationId xmlns:a16="http://schemas.microsoft.com/office/drawing/2014/main" id="{8DF4273B-411A-2841-8121-D1E85C8DFDF2}"/>
              </a:ext>
            </a:extLst>
          </p:cNvPr>
          <p:cNvSpPr>
            <a:spLocks noGrp="1"/>
          </p:cNvSpPr>
          <p:nvPr>
            <p:ph type="title"/>
          </p:nvPr>
        </p:nvSpPr>
        <p:spPr/>
        <p:txBody>
          <a:bodyPr/>
          <a:lstStyle/>
          <a:p>
            <a:r>
              <a:rPr lang="en-US" dirty="0"/>
              <a:t>Schedule Update –QP/PS/Integration </a:t>
            </a:r>
          </a:p>
        </p:txBody>
      </p:sp>
      <p:sp>
        <p:nvSpPr>
          <p:cNvPr id="4" name="Date Placeholder 3">
            <a:extLst>
              <a:ext uri="{FF2B5EF4-FFF2-40B4-BE49-F238E27FC236}">
                <a16:creationId xmlns:a16="http://schemas.microsoft.com/office/drawing/2014/main" id="{723A0328-D958-B141-9292-020AA01CB81E}"/>
              </a:ext>
            </a:extLst>
          </p:cNvPr>
          <p:cNvSpPr>
            <a:spLocks noGrp="1"/>
          </p:cNvSpPr>
          <p:nvPr>
            <p:ph type="dt" sz="half" idx="2"/>
          </p:nvPr>
        </p:nvSpPr>
        <p:spPr/>
        <p:txBody>
          <a:bodyPr/>
          <a:lstStyle/>
          <a:p>
            <a:pPr>
              <a:defRPr/>
            </a:pPr>
            <a:fld id="{C32C6AD8-B235-3548-8300-8019532DAB28}" type="datetime1">
              <a:rPr lang="en-US" smtClean="0"/>
              <a:t>3/19/24</a:t>
            </a:fld>
            <a:endParaRPr lang="en-US"/>
          </a:p>
        </p:txBody>
      </p:sp>
      <p:sp>
        <p:nvSpPr>
          <p:cNvPr id="5" name="Footer Placeholder 4">
            <a:extLst>
              <a:ext uri="{FF2B5EF4-FFF2-40B4-BE49-F238E27FC236}">
                <a16:creationId xmlns:a16="http://schemas.microsoft.com/office/drawing/2014/main" id="{703863E7-83F5-A647-9D6A-4A71A2B7CBE5}"/>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D71F3E93-3466-454D-9B96-600F4B75B231}"/>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a:p>
        </p:txBody>
      </p:sp>
      <p:pic>
        <p:nvPicPr>
          <p:cNvPr id="8" name="Picture 7">
            <a:extLst>
              <a:ext uri="{FF2B5EF4-FFF2-40B4-BE49-F238E27FC236}">
                <a16:creationId xmlns:a16="http://schemas.microsoft.com/office/drawing/2014/main" id="{B8B318BF-541D-8CB7-51E3-338EC2D4C00E}"/>
              </a:ext>
            </a:extLst>
          </p:cNvPr>
          <p:cNvPicPr>
            <a:picLocks noChangeAspect="1"/>
          </p:cNvPicPr>
          <p:nvPr/>
        </p:nvPicPr>
        <p:blipFill>
          <a:blip r:embed="rId3"/>
          <a:stretch>
            <a:fillRect/>
          </a:stretch>
        </p:blipFill>
        <p:spPr>
          <a:xfrm>
            <a:off x="340547" y="3252563"/>
            <a:ext cx="8462906" cy="1281767"/>
          </a:xfrm>
          <a:prstGeom prst="rect">
            <a:avLst/>
          </a:prstGeom>
        </p:spPr>
      </p:pic>
    </p:spTree>
    <p:extLst>
      <p:ext uri="{BB962C8B-B14F-4D97-AF65-F5344CB8AC3E}">
        <p14:creationId xmlns:p14="http://schemas.microsoft.com/office/powerpoint/2010/main" val="6615126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18C27C-2C6F-7F73-5AFE-70BD0F040FC3}"/>
              </a:ext>
            </a:extLst>
          </p:cNvPr>
          <p:cNvSpPr>
            <a:spLocks noGrp="1"/>
          </p:cNvSpPr>
          <p:nvPr>
            <p:ph idx="1"/>
          </p:nvPr>
        </p:nvSpPr>
        <p:spPr>
          <a:xfrm>
            <a:off x="222250" y="509721"/>
            <a:ext cx="8672513" cy="4368439"/>
          </a:xfrm>
        </p:spPr>
        <p:txBody>
          <a:bodyPr/>
          <a:lstStyle/>
          <a:p>
            <a:r>
              <a:rPr lang="en-US" dirty="0"/>
              <a:t> </a:t>
            </a:r>
            <a:r>
              <a:rPr lang="en-US" sz="1600" dirty="0"/>
              <a:t>The team is committed to cost efficiency at every stage of the project.</a:t>
            </a:r>
          </a:p>
          <a:p>
            <a:r>
              <a:rPr lang="en-US" sz="1600" dirty="0"/>
              <a:t> Occasionally, we were prioritizing cost over schedule leads to delays.</a:t>
            </a:r>
          </a:p>
          <a:p>
            <a:r>
              <a:rPr lang="en-US" sz="1600" dirty="0"/>
              <a:t> Some delays are beyond our control, such as those related to external procurement (cryostat)</a:t>
            </a:r>
          </a:p>
          <a:p>
            <a:r>
              <a:rPr lang="en-US" sz="1600" dirty="0"/>
              <a:t> Recycling is a key strategy to maintain efficiency and reduce costs (e.g., repurposing HTS Tevatron leads).</a:t>
            </a:r>
          </a:p>
          <a:p>
            <a:r>
              <a:rPr lang="en-US" sz="1600" dirty="0"/>
              <a:t>None of our team members is dedicated 100% to the projects, a measure taken to manage costs effectively.</a:t>
            </a:r>
          </a:p>
          <a:p>
            <a:r>
              <a:rPr lang="en-US" sz="1600" dirty="0"/>
              <a:t> Delays in major MTD projects (413.3B projects)  largely due to COVID-19 and technical issues, are affecting us too, engaging key team members.</a:t>
            </a:r>
          </a:p>
          <a:p>
            <a:r>
              <a:rPr lang="en-US" sz="1600" dirty="0"/>
              <a:t>This project deviates from the typical DOE setup: lacking a project office. Spending is overseen by the project team. </a:t>
            </a:r>
          </a:p>
        </p:txBody>
      </p:sp>
      <p:sp>
        <p:nvSpPr>
          <p:cNvPr id="3" name="Title 2">
            <a:extLst>
              <a:ext uri="{FF2B5EF4-FFF2-40B4-BE49-F238E27FC236}">
                <a16:creationId xmlns:a16="http://schemas.microsoft.com/office/drawing/2014/main" id="{6AC3B50E-A0E5-58A9-9220-F484591897D1}"/>
              </a:ext>
            </a:extLst>
          </p:cNvPr>
          <p:cNvSpPr>
            <a:spLocks noGrp="1"/>
          </p:cNvSpPr>
          <p:nvPr>
            <p:ph type="title"/>
          </p:nvPr>
        </p:nvSpPr>
        <p:spPr/>
        <p:txBody>
          <a:bodyPr/>
          <a:lstStyle/>
          <a:p>
            <a:r>
              <a:rPr lang="en-US" dirty="0"/>
              <a:t>Keeping the  cost down</a:t>
            </a:r>
          </a:p>
        </p:txBody>
      </p:sp>
      <p:sp>
        <p:nvSpPr>
          <p:cNvPr id="4" name="Date Placeholder 3">
            <a:extLst>
              <a:ext uri="{FF2B5EF4-FFF2-40B4-BE49-F238E27FC236}">
                <a16:creationId xmlns:a16="http://schemas.microsoft.com/office/drawing/2014/main" id="{9B60215F-21A1-E099-0FB0-393BCA3867BD}"/>
              </a:ext>
            </a:extLst>
          </p:cNvPr>
          <p:cNvSpPr>
            <a:spLocks noGrp="1"/>
          </p:cNvSpPr>
          <p:nvPr>
            <p:ph type="dt" sz="half" idx="2"/>
          </p:nvPr>
        </p:nvSpPr>
        <p:spPr/>
        <p:txBody>
          <a:bodyPr/>
          <a:lstStyle/>
          <a:p>
            <a:pPr>
              <a:defRPr/>
            </a:pPr>
            <a:fld id="{458E2FB5-27DD-E74D-AA2E-EEC1FA62569E}" type="datetime1">
              <a:rPr lang="en-US" smtClean="0"/>
              <a:t>3/19/24</a:t>
            </a:fld>
            <a:endParaRPr lang="en-US"/>
          </a:p>
        </p:txBody>
      </p:sp>
      <p:sp>
        <p:nvSpPr>
          <p:cNvPr id="5" name="Footer Placeholder 4">
            <a:extLst>
              <a:ext uri="{FF2B5EF4-FFF2-40B4-BE49-F238E27FC236}">
                <a16:creationId xmlns:a16="http://schemas.microsoft.com/office/drawing/2014/main" id="{F0A8F6CA-DA39-2CF1-0700-60E0D841F142}"/>
              </a:ext>
            </a:extLst>
          </p:cNvPr>
          <p:cNvSpPr>
            <a:spLocks noGrp="1"/>
          </p:cNvSpPr>
          <p:nvPr>
            <p:ph type="ftr" sz="quarter" idx="3"/>
          </p:nvPr>
        </p:nvSpPr>
        <p:spPr/>
        <p:txBody>
          <a:bodyPr/>
          <a:lstStyle/>
          <a:p>
            <a:pPr>
              <a:defRPr/>
            </a:pPr>
            <a:r>
              <a:rPr lang="en-US"/>
              <a:t>G.velev | EOC Meeting #3</a:t>
            </a:r>
            <a:endParaRPr lang="en-US" b="1" dirty="0"/>
          </a:p>
        </p:txBody>
      </p:sp>
      <p:sp>
        <p:nvSpPr>
          <p:cNvPr id="6" name="Slide Number Placeholder 5">
            <a:extLst>
              <a:ext uri="{FF2B5EF4-FFF2-40B4-BE49-F238E27FC236}">
                <a16:creationId xmlns:a16="http://schemas.microsoft.com/office/drawing/2014/main" id="{11369417-1798-3773-F739-CBC471A2CAE7}"/>
              </a:ext>
            </a:extLst>
          </p:cNvPr>
          <p:cNvSpPr>
            <a:spLocks noGrp="1"/>
          </p:cNvSpPr>
          <p:nvPr>
            <p:ph type="sldNum" sz="quarter" idx="4"/>
          </p:nvPr>
        </p:nvSpPr>
        <p:spPr>
          <a:xfrm flipV="1">
            <a:off x="222250" y="5056125"/>
            <a:ext cx="414338" cy="3509806"/>
          </a:xfrm>
        </p:spPr>
        <p:txBody>
          <a:bodyPr/>
          <a:lstStyle/>
          <a:p>
            <a:pPr>
              <a:defRPr/>
            </a:pPr>
            <a:fld id="{148C009B-CB69-E04A-B9B3-34B26D69E9CF}" type="slidenum">
              <a:rPr lang="en-US" smtClean="0"/>
              <a:pPr>
                <a:defRPr/>
              </a:pPr>
              <a:t>25</a:t>
            </a:fld>
            <a:endParaRPr lang="en-US" dirty="0"/>
          </a:p>
        </p:txBody>
      </p:sp>
    </p:spTree>
    <p:extLst>
      <p:ext uri="{BB962C8B-B14F-4D97-AF65-F5344CB8AC3E}">
        <p14:creationId xmlns:p14="http://schemas.microsoft.com/office/powerpoint/2010/main" val="33777838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0C0EFE-B655-0781-7312-2D4949E401ED}"/>
              </a:ext>
            </a:extLst>
          </p:cNvPr>
          <p:cNvSpPr>
            <a:spLocks noGrp="1"/>
          </p:cNvSpPr>
          <p:nvPr>
            <p:ph idx="1"/>
          </p:nvPr>
        </p:nvSpPr>
        <p:spPr/>
        <p:txBody>
          <a:bodyPr/>
          <a:lstStyle/>
          <a:p>
            <a:r>
              <a:rPr lang="en-US" dirty="0"/>
              <a:t> We are incorporating the QP design utilized in the mu2e experiment, ensuring efficient design reuse.</a:t>
            </a:r>
          </a:p>
          <a:p>
            <a:r>
              <a:rPr lang="en-US" dirty="0"/>
              <a:t> To minimize thermal load from power sources, we are repurposing the superconducting (SC) leads previously employed in the Tevatron.</a:t>
            </a:r>
          </a:p>
          <a:p>
            <a:r>
              <a:rPr lang="en-US" dirty="0"/>
              <a:t> The existing infrastructure associated with these leads, such as the </a:t>
            </a:r>
            <a:r>
              <a:rPr lang="en-US" dirty="0" err="1"/>
              <a:t>cryo</a:t>
            </a:r>
            <a:r>
              <a:rPr lang="en-US" dirty="0"/>
              <a:t> precooler, will also be reused, contributing to significant cost savings.</a:t>
            </a:r>
          </a:p>
          <a:p>
            <a:r>
              <a:rPr lang="en-US" dirty="0"/>
              <a:t> Cumulatively, these measures result in substantial savings, estimated at approximately $1.5-$2M. </a:t>
            </a:r>
          </a:p>
        </p:txBody>
      </p:sp>
      <p:sp>
        <p:nvSpPr>
          <p:cNvPr id="3" name="Title 2">
            <a:extLst>
              <a:ext uri="{FF2B5EF4-FFF2-40B4-BE49-F238E27FC236}">
                <a16:creationId xmlns:a16="http://schemas.microsoft.com/office/drawing/2014/main" id="{1B647F1D-A2B5-D263-4D1D-749F3A87F271}"/>
              </a:ext>
            </a:extLst>
          </p:cNvPr>
          <p:cNvSpPr>
            <a:spLocks noGrp="1"/>
          </p:cNvSpPr>
          <p:nvPr>
            <p:ph type="title"/>
          </p:nvPr>
        </p:nvSpPr>
        <p:spPr/>
        <p:txBody>
          <a:bodyPr/>
          <a:lstStyle/>
          <a:p>
            <a:r>
              <a:rPr lang="en-US" dirty="0"/>
              <a:t>Opportunities/Savings </a:t>
            </a:r>
          </a:p>
        </p:txBody>
      </p:sp>
      <p:sp>
        <p:nvSpPr>
          <p:cNvPr id="4" name="Date Placeholder 3">
            <a:extLst>
              <a:ext uri="{FF2B5EF4-FFF2-40B4-BE49-F238E27FC236}">
                <a16:creationId xmlns:a16="http://schemas.microsoft.com/office/drawing/2014/main" id="{5F6FB297-7A8B-4669-CCB6-E230053CFBB6}"/>
              </a:ext>
            </a:extLst>
          </p:cNvPr>
          <p:cNvSpPr>
            <a:spLocks noGrp="1"/>
          </p:cNvSpPr>
          <p:nvPr>
            <p:ph type="dt" sz="half" idx="2"/>
          </p:nvPr>
        </p:nvSpPr>
        <p:spPr/>
        <p:txBody>
          <a:bodyPr/>
          <a:lstStyle/>
          <a:p>
            <a:pPr>
              <a:defRPr/>
            </a:pPr>
            <a:fld id="{FFB6EC27-0F86-3242-92FD-D0EBD9928815}" type="datetime1">
              <a:rPr lang="en-US" smtClean="0"/>
              <a:t>3/19/24</a:t>
            </a:fld>
            <a:endParaRPr lang="en-US"/>
          </a:p>
        </p:txBody>
      </p:sp>
      <p:sp>
        <p:nvSpPr>
          <p:cNvPr id="5" name="Footer Placeholder 4">
            <a:extLst>
              <a:ext uri="{FF2B5EF4-FFF2-40B4-BE49-F238E27FC236}">
                <a16:creationId xmlns:a16="http://schemas.microsoft.com/office/drawing/2014/main" id="{381A106D-22D2-331C-4636-AE13A54A0D12}"/>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4A28C59D-8E09-C1DB-66CE-15E063CE4509}"/>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a:p>
        </p:txBody>
      </p:sp>
    </p:spTree>
    <p:extLst>
      <p:ext uri="{BB962C8B-B14F-4D97-AF65-F5344CB8AC3E}">
        <p14:creationId xmlns:p14="http://schemas.microsoft.com/office/powerpoint/2010/main" val="2746337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20B95B-31F9-1349-BBC9-EBBF038F8612}"/>
              </a:ext>
            </a:extLst>
          </p:cNvPr>
          <p:cNvSpPr>
            <a:spLocks noGrp="1"/>
          </p:cNvSpPr>
          <p:nvPr>
            <p:ph idx="1"/>
          </p:nvPr>
        </p:nvSpPr>
        <p:spPr>
          <a:xfrm>
            <a:off x="228603" y="728664"/>
            <a:ext cx="8672513" cy="1577214"/>
          </a:xfrm>
        </p:spPr>
        <p:txBody>
          <a:bodyPr/>
          <a:lstStyle/>
          <a:p>
            <a:r>
              <a:rPr lang="en-US" dirty="0"/>
              <a:t>This was a request in Jan 2022. In Sep 2022 we got the required funds. </a:t>
            </a:r>
          </a:p>
          <a:p>
            <a:r>
              <a:rPr lang="en-US" dirty="0"/>
              <a:t>This  project has practically  no contingency</a:t>
            </a:r>
          </a:p>
        </p:txBody>
      </p:sp>
      <p:sp>
        <p:nvSpPr>
          <p:cNvPr id="3" name="Title 2">
            <a:extLst>
              <a:ext uri="{FF2B5EF4-FFF2-40B4-BE49-F238E27FC236}">
                <a16:creationId xmlns:a16="http://schemas.microsoft.com/office/drawing/2014/main" id="{8241E0AE-BFE5-084D-9031-41BCA5E062F8}"/>
              </a:ext>
            </a:extLst>
          </p:cNvPr>
          <p:cNvSpPr>
            <a:spLocks noGrp="1"/>
          </p:cNvSpPr>
          <p:nvPr>
            <p:ph type="title"/>
          </p:nvPr>
        </p:nvSpPr>
        <p:spPr>
          <a:xfrm>
            <a:off x="222250" y="213235"/>
            <a:ext cx="8686800" cy="320908"/>
          </a:xfrm>
        </p:spPr>
        <p:txBody>
          <a:bodyPr/>
          <a:lstStyle/>
          <a:p>
            <a:r>
              <a:rPr lang="en-US" dirty="0"/>
              <a:t>Current Project Profile </a:t>
            </a:r>
          </a:p>
        </p:txBody>
      </p:sp>
      <p:sp>
        <p:nvSpPr>
          <p:cNvPr id="4" name="Date Placeholder 3">
            <a:extLst>
              <a:ext uri="{FF2B5EF4-FFF2-40B4-BE49-F238E27FC236}">
                <a16:creationId xmlns:a16="http://schemas.microsoft.com/office/drawing/2014/main" id="{F6334362-8C8D-4042-A54D-F955ED963CD3}"/>
              </a:ext>
            </a:extLst>
          </p:cNvPr>
          <p:cNvSpPr>
            <a:spLocks noGrp="1"/>
          </p:cNvSpPr>
          <p:nvPr>
            <p:ph type="dt" sz="half" idx="2"/>
          </p:nvPr>
        </p:nvSpPr>
        <p:spPr/>
        <p:txBody>
          <a:bodyPr/>
          <a:lstStyle/>
          <a:p>
            <a:pPr>
              <a:defRPr/>
            </a:pPr>
            <a:fld id="{893D06B8-AD9B-1C4A-87C5-D283DEFDD30A}" type="datetime1">
              <a:rPr lang="en-US" smtClean="0"/>
              <a:t>3/19/24</a:t>
            </a:fld>
            <a:endParaRPr lang="en-US"/>
          </a:p>
        </p:txBody>
      </p:sp>
      <p:sp>
        <p:nvSpPr>
          <p:cNvPr id="5" name="Footer Placeholder 4">
            <a:extLst>
              <a:ext uri="{FF2B5EF4-FFF2-40B4-BE49-F238E27FC236}">
                <a16:creationId xmlns:a16="http://schemas.microsoft.com/office/drawing/2014/main" id="{5D74CC0C-A5DB-7D4D-AA2D-83BB7D3D34AB}"/>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9421C31F-1DD6-784E-BDF8-17FBC9494B5F}"/>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a:p>
        </p:txBody>
      </p:sp>
      <p:graphicFrame>
        <p:nvGraphicFramePr>
          <p:cNvPr id="9" name="Table 8">
            <a:extLst>
              <a:ext uri="{FF2B5EF4-FFF2-40B4-BE49-F238E27FC236}">
                <a16:creationId xmlns:a16="http://schemas.microsoft.com/office/drawing/2014/main" id="{614C17FB-BAEC-D847-B4C1-935EDCE3E661}"/>
              </a:ext>
            </a:extLst>
          </p:cNvPr>
          <p:cNvGraphicFramePr>
            <a:graphicFrameLocks noGrp="1"/>
          </p:cNvGraphicFramePr>
          <p:nvPr>
            <p:extLst>
              <p:ext uri="{D42A27DB-BD31-4B8C-83A1-F6EECF244321}">
                <p14:modId xmlns:p14="http://schemas.microsoft.com/office/powerpoint/2010/main" val="3237719494"/>
              </p:ext>
            </p:extLst>
          </p:nvPr>
        </p:nvGraphicFramePr>
        <p:xfrm>
          <a:off x="494359" y="1320395"/>
          <a:ext cx="7886701" cy="3329332"/>
        </p:xfrm>
        <a:graphic>
          <a:graphicData uri="http://schemas.openxmlformats.org/drawingml/2006/table">
            <a:tbl>
              <a:tblPr/>
              <a:tblGrid>
                <a:gridCol w="1930206">
                  <a:extLst>
                    <a:ext uri="{9D8B030D-6E8A-4147-A177-3AD203B41FA5}">
                      <a16:colId xmlns:a16="http://schemas.microsoft.com/office/drawing/2014/main" val="2375707799"/>
                    </a:ext>
                  </a:extLst>
                </a:gridCol>
                <a:gridCol w="805258">
                  <a:extLst>
                    <a:ext uri="{9D8B030D-6E8A-4147-A177-3AD203B41FA5}">
                      <a16:colId xmlns:a16="http://schemas.microsoft.com/office/drawing/2014/main" val="3878065456"/>
                    </a:ext>
                  </a:extLst>
                </a:gridCol>
                <a:gridCol w="729023">
                  <a:extLst>
                    <a:ext uri="{9D8B030D-6E8A-4147-A177-3AD203B41FA5}">
                      <a16:colId xmlns:a16="http://schemas.microsoft.com/office/drawing/2014/main" val="1626376346"/>
                    </a:ext>
                  </a:extLst>
                </a:gridCol>
                <a:gridCol w="1125784">
                  <a:extLst>
                    <a:ext uri="{9D8B030D-6E8A-4147-A177-3AD203B41FA5}">
                      <a16:colId xmlns:a16="http://schemas.microsoft.com/office/drawing/2014/main" val="3990203917"/>
                    </a:ext>
                  </a:extLst>
                </a:gridCol>
                <a:gridCol w="787162">
                  <a:extLst>
                    <a:ext uri="{9D8B030D-6E8A-4147-A177-3AD203B41FA5}">
                      <a16:colId xmlns:a16="http://schemas.microsoft.com/office/drawing/2014/main" val="938321749"/>
                    </a:ext>
                  </a:extLst>
                </a:gridCol>
                <a:gridCol w="2509268">
                  <a:extLst>
                    <a:ext uri="{9D8B030D-6E8A-4147-A177-3AD203B41FA5}">
                      <a16:colId xmlns:a16="http://schemas.microsoft.com/office/drawing/2014/main" val="690557906"/>
                    </a:ext>
                  </a:extLst>
                </a:gridCol>
              </a:tblGrid>
              <a:tr h="290510">
                <a:tc>
                  <a:txBody>
                    <a:bodyPr/>
                    <a:lstStyle/>
                    <a:p>
                      <a:pPr algn="l" fontAlgn="b"/>
                      <a:r>
                        <a:rPr lang="en-US" sz="1500" b="1" i="0" u="none" strike="noStrike" dirty="0">
                          <a:solidFill>
                            <a:srgbClr val="000000"/>
                          </a:solidFill>
                          <a:effectLst/>
                          <a:latin typeface="Calibri" panose="020F0502020204030204" pitchFamily="34" charset="0"/>
                        </a:rPr>
                        <a:t> </a:t>
                      </a:r>
                    </a:p>
                  </a:txBody>
                  <a:tcPr marL="9044" marR="9044" marT="9044"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gridSpan="4">
                  <a:txBody>
                    <a:bodyPr/>
                    <a:lstStyle/>
                    <a:p>
                      <a:pPr algn="l" fontAlgn="b"/>
                      <a:r>
                        <a:rPr lang="en-US" sz="1500" b="1" i="0" u="none" strike="noStrike">
                          <a:solidFill>
                            <a:srgbClr val="000000"/>
                          </a:solidFill>
                          <a:effectLst/>
                          <a:latin typeface="Calibri" panose="020F0502020204030204" pitchFamily="34" charset="0"/>
                        </a:rPr>
                        <a:t>Funds Planned/Recived/Pending</a:t>
                      </a:r>
                    </a:p>
                  </a:txBody>
                  <a:tcPr marL="9044" marR="9044" marT="9044"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500" b="1" i="0" u="none" strike="noStrike" dirty="0">
                          <a:solidFill>
                            <a:srgbClr val="000000"/>
                          </a:solidFill>
                          <a:effectLst/>
                          <a:latin typeface="Calibri" panose="020F0502020204030204" pitchFamily="34" charset="0"/>
                        </a:rPr>
                        <a:t> Jan 2022</a:t>
                      </a:r>
                    </a:p>
                  </a:txBody>
                  <a:tcPr marL="9044" marR="9044" marT="9044"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699447900"/>
                  </a:ext>
                </a:extLst>
              </a:tr>
              <a:tr h="264101">
                <a:tc>
                  <a:txBody>
                    <a:bodyPr/>
                    <a:lstStyle/>
                    <a:p>
                      <a:pPr algn="l" fontAlgn="b"/>
                      <a:r>
                        <a:rPr lang="en-US" sz="1300" b="0" i="0" u="none" strike="noStrike" dirty="0">
                          <a:solidFill>
                            <a:srgbClr val="000000"/>
                          </a:solidFill>
                          <a:effectLst/>
                          <a:latin typeface="Calibri" panose="020F0502020204030204" pitchFamily="34" charset="0"/>
                        </a:rPr>
                        <a:t>Cost Estimate  (k$)</a:t>
                      </a:r>
                    </a:p>
                  </a:txBody>
                  <a:tcPr marL="9044" marR="9044" marT="9044"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Step 1</a:t>
                      </a:r>
                    </a:p>
                  </a:txBody>
                  <a:tcPr marL="9044" marR="9044" marT="9044"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Step 2</a:t>
                      </a:r>
                    </a:p>
                  </a:txBody>
                  <a:tcPr marL="9044" marR="9044" marT="9044"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Step 3</a:t>
                      </a:r>
                    </a:p>
                  </a:txBody>
                  <a:tcPr marL="9044" marR="9044" marT="9044"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TPC</a:t>
                      </a:r>
                    </a:p>
                  </a:txBody>
                  <a:tcPr marL="9044" marR="9044" marT="9044"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300" b="0" i="0" u="none" strike="noStrike">
                          <a:solidFill>
                            <a:srgbClr val="000000"/>
                          </a:solidFill>
                          <a:effectLst/>
                          <a:latin typeface="Calibri" panose="020F0502020204030204" pitchFamily="34" charset="0"/>
                        </a:rPr>
                        <a:t>Comments </a:t>
                      </a:r>
                    </a:p>
                  </a:txBody>
                  <a:tcPr marL="9044" marR="9044" marT="9044"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0736789"/>
                  </a:ext>
                </a:extLst>
              </a:tr>
              <a:tr h="224485">
                <a:tc>
                  <a:txBody>
                    <a:bodyPr/>
                    <a:lstStyle/>
                    <a:p>
                      <a:pPr algn="l" fontAlgn="b"/>
                      <a:r>
                        <a:rPr lang="en-US" sz="1100" b="0" i="0" u="none" strike="noStrike" dirty="0">
                          <a:solidFill>
                            <a:srgbClr val="000000"/>
                          </a:solidFill>
                          <a:effectLst/>
                          <a:latin typeface="Calibri" panose="020F0502020204030204" pitchFamily="34" charset="0"/>
                        </a:rPr>
                        <a:t> k$</a:t>
                      </a:r>
                    </a:p>
                  </a:txBody>
                  <a:tcPr marL="9044" marR="9044" marT="9044"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$2,018.0</a:t>
                      </a:r>
                    </a:p>
                  </a:txBody>
                  <a:tcPr marL="9044" marR="9044" marT="9044"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$1,612.5</a:t>
                      </a:r>
                    </a:p>
                  </a:txBody>
                  <a:tcPr marL="9044" marR="9044" marT="9044"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$1011.0</a:t>
                      </a:r>
                    </a:p>
                  </a:txBody>
                  <a:tcPr marL="9044" marR="9044" marT="9044"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$4,641.5</a:t>
                      </a:r>
                    </a:p>
                  </a:txBody>
                  <a:tcPr marL="9044" marR="9044" marT="9044"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Total Cost </a:t>
                      </a:r>
                    </a:p>
                  </a:txBody>
                  <a:tcPr marL="9044" marR="9044" marT="9044"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0874362"/>
                  </a:ext>
                </a:extLst>
              </a:tr>
              <a:tr h="224485">
                <a:tc>
                  <a:txBody>
                    <a:bodyPr/>
                    <a:lstStyle/>
                    <a:p>
                      <a:pPr algn="l" fontAlgn="b"/>
                      <a:r>
                        <a:rPr lang="en-US" sz="1100" b="0" i="0" u="none" strike="noStrike" dirty="0">
                          <a:solidFill>
                            <a:srgbClr val="000000"/>
                          </a:solidFill>
                          <a:effectLst/>
                          <a:latin typeface="Calibri" panose="020F0502020204030204" pitchFamily="34" charset="0"/>
                        </a:rPr>
                        <a:t> </a:t>
                      </a:r>
                    </a:p>
                  </a:txBody>
                  <a:tcPr marL="9044" marR="9044" marT="9044" marB="0" anchor="b">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044" marR="9044" marT="9044" marB="0" anchor="b">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044" marR="9044" marT="9044" marB="0" anchor="b">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044" marR="9044" marT="9044" marB="0" anchor="b">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044" marR="9044" marT="9044" marB="0" anchor="b">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044" marR="9044" marT="9044" marB="0" anchor="b">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125750686"/>
                  </a:ext>
                </a:extLst>
              </a:tr>
              <a:tr h="290510">
                <a:tc>
                  <a:txBody>
                    <a:bodyPr/>
                    <a:lstStyle/>
                    <a:p>
                      <a:pPr algn="l" fontAlgn="b"/>
                      <a:r>
                        <a:rPr lang="en-US" sz="1200" b="0" i="0" u="none" strike="noStrike" dirty="0">
                          <a:solidFill>
                            <a:srgbClr val="000000"/>
                          </a:solidFill>
                          <a:effectLst/>
                          <a:latin typeface="Calibri" panose="020F0502020204030204" pitchFamily="34" charset="0"/>
                        </a:rPr>
                        <a:t> Year received </a:t>
                      </a:r>
                    </a:p>
                  </a:txBody>
                  <a:tcPr marL="9044" marR="9044" marT="9044"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b"/>
                      <a:r>
                        <a:rPr lang="en-US" sz="1200" b="0" i="0" u="none" strike="noStrike" dirty="0">
                          <a:solidFill>
                            <a:srgbClr val="000000"/>
                          </a:solidFill>
                          <a:effectLst/>
                          <a:latin typeface="Calibri" panose="020F0502020204030204" pitchFamily="34" charset="0"/>
                        </a:rPr>
                        <a:t>FES</a:t>
                      </a:r>
                    </a:p>
                  </a:txBody>
                  <a:tcPr marL="9044" marR="9044" marT="9044"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b"/>
                      <a:r>
                        <a:rPr lang="en-US" sz="1200" b="0" i="0" u="none" strike="noStrike" dirty="0">
                          <a:solidFill>
                            <a:srgbClr val="000000"/>
                          </a:solidFill>
                          <a:effectLst/>
                          <a:latin typeface="Calibri" panose="020F0502020204030204" pitchFamily="34" charset="0"/>
                        </a:rPr>
                        <a:t>HEP</a:t>
                      </a:r>
                    </a:p>
                  </a:txBody>
                  <a:tcPr marL="9044" marR="9044" marT="9044"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b"/>
                      <a:r>
                        <a:rPr lang="en-US" sz="1200" b="0" i="0" u="none" strike="noStrike" dirty="0">
                          <a:solidFill>
                            <a:srgbClr val="000000"/>
                          </a:solidFill>
                          <a:effectLst/>
                          <a:latin typeface="Calibri" panose="020F0502020204030204" pitchFamily="34" charset="0"/>
                        </a:rPr>
                        <a:t>FY total</a:t>
                      </a:r>
                    </a:p>
                  </a:txBody>
                  <a:tcPr marL="9044" marR="9044" marT="9044"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b"/>
                      <a:r>
                        <a:rPr lang="en-US" sz="1200" b="0" i="0" u="none" strike="noStrike" dirty="0">
                          <a:solidFill>
                            <a:srgbClr val="000000"/>
                          </a:solidFill>
                          <a:effectLst/>
                          <a:latin typeface="Calibri" panose="020F0502020204030204" pitchFamily="34" charset="0"/>
                        </a:rPr>
                        <a:t>Steps</a:t>
                      </a:r>
                    </a:p>
                  </a:txBody>
                  <a:tcPr marL="9044" marR="9044" marT="9044"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044" marR="9044" marT="9044" marB="0" anchor="b">
                    <a:lnL>
                      <a:noFill/>
                    </a:lnL>
                    <a:lnR>
                      <a:noFill/>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73100254"/>
                  </a:ext>
                </a:extLst>
              </a:tr>
              <a:tr h="290773">
                <a:tc>
                  <a:txBody>
                    <a:bodyPr/>
                    <a:lstStyle/>
                    <a:p>
                      <a:pPr algn="l" fontAlgn="b"/>
                      <a:r>
                        <a:rPr lang="en-US" sz="1000" b="0" i="0" u="none" strike="noStrike" dirty="0">
                          <a:solidFill>
                            <a:srgbClr val="000000"/>
                          </a:solidFill>
                          <a:effectLst/>
                          <a:latin typeface="Calibri" panose="020F0502020204030204" pitchFamily="34" charset="0"/>
                        </a:rPr>
                        <a:t>FY19 received (GPP-test pit)</a:t>
                      </a:r>
                    </a:p>
                  </a:txBody>
                  <a:tcPr marL="9044" marR="9044" marT="9044" marB="0" anchor="b">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$1,299.0</a:t>
                      </a:r>
                    </a:p>
                  </a:txBody>
                  <a:tcPr marL="9044" marR="9044" marT="9044" marB="0" anchor="b">
                    <a:lnL>
                      <a:noFill/>
                    </a:lnL>
                    <a:lnR>
                      <a:noFill/>
                    </a:lnR>
                    <a:lnT>
                      <a:noFill/>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$250.0</a:t>
                      </a:r>
                    </a:p>
                  </a:txBody>
                  <a:tcPr marL="9044" marR="9044" marT="9044" marB="0" anchor="b">
                    <a:lnL>
                      <a:noFill/>
                    </a:lnL>
                    <a:lnR>
                      <a:noFill/>
                    </a:lnR>
                    <a:lnT>
                      <a:noFill/>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$1,549.0</a:t>
                      </a:r>
                    </a:p>
                  </a:txBody>
                  <a:tcPr marL="9044" marR="9044" marT="9044" marB="0" anchor="b">
                    <a:lnL>
                      <a:noFill/>
                    </a:lnL>
                    <a:lnR>
                      <a:noFill/>
                    </a:lnR>
                    <a:lnT>
                      <a:noFill/>
                    </a:lnT>
                    <a:lnB>
                      <a:noFill/>
                    </a:lnB>
                  </a:tcPr>
                </a:tc>
                <a:tc>
                  <a:txBody>
                    <a:bodyPr/>
                    <a:lstStyle/>
                    <a:p>
                      <a:pPr algn="ctr" fontAlgn="b"/>
                      <a:r>
                        <a:rPr lang="en-US" sz="1000" b="0" i="0" u="none" strike="noStrike" dirty="0">
                          <a:solidFill>
                            <a:srgbClr val="00B050"/>
                          </a:solidFill>
                          <a:effectLst/>
                          <a:latin typeface="Calibri" panose="020F0502020204030204" pitchFamily="34" charset="0"/>
                        </a:rPr>
                        <a:t>Step 1</a:t>
                      </a:r>
                    </a:p>
                  </a:txBody>
                  <a:tcPr marL="9044" marR="9044" marT="9044"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panose="020F0502020204030204" pitchFamily="34" charset="0"/>
                        </a:rPr>
                        <a:t>Received in August 2019, $500k is for the  civil construction and $1000k for cryostat</a:t>
                      </a:r>
                    </a:p>
                  </a:txBody>
                  <a:tcPr marL="9044" marR="9044" marT="9044" marB="0" anchor="b">
                    <a:lnL>
                      <a:noFill/>
                    </a:lnL>
                    <a:lnR>
                      <a:noFill/>
                    </a:lnR>
                    <a:lnT>
                      <a:noFill/>
                    </a:lnT>
                    <a:lnB>
                      <a:noFill/>
                    </a:lnB>
                  </a:tcPr>
                </a:tc>
                <a:extLst>
                  <a:ext uri="{0D108BD9-81ED-4DB2-BD59-A6C34878D82A}">
                    <a16:rowId xmlns:a16="http://schemas.microsoft.com/office/drawing/2014/main" val="4194134553"/>
                  </a:ext>
                </a:extLst>
              </a:tr>
              <a:tr h="250702">
                <a:tc>
                  <a:txBody>
                    <a:bodyPr/>
                    <a:lstStyle/>
                    <a:p>
                      <a:pPr algn="l" fontAlgn="b"/>
                      <a:r>
                        <a:rPr lang="en-US" sz="1000" b="0" i="0" u="none" strike="noStrike" dirty="0">
                          <a:solidFill>
                            <a:srgbClr val="000000"/>
                          </a:solidFill>
                          <a:effectLst/>
                          <a:latin typeface="Calibri" panose="020F0502020204030204" pitchFamily="34" charset="0"/>
                        </a:rPr>
                        <a:t>FY20 Received (QP/QM)</a:t>
                      </a:r>
                    </a:p>
                  </a:txBody>
                  <a:tcPr marL="9044" marR="9044" marT="9044" marB="0" anchor="b">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$0.0</a:t>
                      </a:r>
                    </a:p>
                  </a:txBody>
                  <a:tcPr marL="9044" marR="9044" marT="9044" marB="0" anchor="b">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$650.0</a:t>
                      </a:r>
                    </a:p>
                  </a:txBody>
                  <a:tcPr marL="9044" marR="9044" marT="9044" marB="0" anchor="b">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$650.0</a:t>
                      </a:r>
                    </a:p>
                  </a:txBody>
                  <a:tcPr marL="9044" marR="9044" marT="9044" marB="0" anchor="b">
                    <a:lnL>
                      <a:noFill/>
                    </a:lnL>
                    <a:lnR>
                      <a:noFill/>
                    </a:lnR>
                    <a:lnT>
                      <a:noFill/>
                    </a:lnT>
                    <a:lnB>
                      <a:noFill/>
                    </a:lnB>
                  </a:tcPr>
                </a:tc>
                <a:tc>
                  <a:txBody>
                    <a:bodyPr/>
                    <a:lstStyle/>
                    <a:p>
                      <a:pPr algn="ctr" fontAlgn="b"/>
                      <a:r>
                        <a:rPr lang="en-US" sz="1000" b="0" i="0" u="none" strike="noStrike" dirty="0">
                          <a:solidFill>
                            <a:srgbClr val="7030A0"/>
                          </a:solidFill>
                          <a:effectLst/>
                          <a:latin typeface="Calibri" panose="020F0502020204030204" pitchFamily="34" charset="0"/>
                        </a:rPr>
                        <a:t>Step 2</a:t>
                      </a:r>
                    </a:p>
                  </a:txBody>
                  <a:tcPr marL="9044" marR="9044" marT="9044"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panose="020F0502020204030204" pitchFamily="34" charset="0"/>
                        </a:rPr>
                        <a:t>Received in May 2020,  for QP/QM electronics </a:t>
                      </a:r>
                    </a:p>
                  </a:txBody>
                  <a:tcPr marL="9044" marR="9044" marT="9044" marB="0" anchor="b">
                    <a:lnL>
                      <a:noFill/>
                    </a:lnL>
                    <a:lnR>
                      <a:noFill/>
                    </a:lnR>
                    <a:lnT>
                      <a:noFill/>
                    </a:lnT>
                    <a:lnB>
                      <a:noFill/>
                    </a:lnB>
                  </a:tcPr>
                </a:tc>
                <a:extLst>
                  <a:ext uri="{0D108BD9-81ED-4DB2-BD59-A6C34878D82A}">
                    <a16:rowId xmlns:a16="http://schemas.microsoft.com/office/drawing/2014/main" val="1396465832"/>
                  </a:ext>
                </a:extLst>
              </a:tr>
              <a:tr h="206323">
                <a:tc>
                  <a:txBody>
                    <a:bodyPr/>
                    <a:lstStyle/>
                    <a:p>
                      <a:pPr algn="l" fontAlgn="b"/>
                      <a:r>
                        <a:rPr lang="en-US" sz="1000" b="0" i="0" u="none" strike="noStrike" dirty="0">
                          <a:solidFill>
                            <a:srgbClr val="000000"/>
                          </a:solidFill>
                          <a:effectLst/>
                          <a:latin typeface="Calibri" panose="020F0502020204030204" pitchFamily="34" charset="0"/>
                        </a:rPr>
                        <a:t>FY21 Received (Power Supplies)</a:t>
                      </a:r>
                    </a:p>
                  </a:txBody>
                  <a:tcPr marL="9044" marR="9044" marT="9044" marB="0" anchor="b">
                    <a:lnL>
                      <a:noFill/>
                    </a:lnL>
                    <a:lnR>
                      <a:noFill/>
                    </a:lnR>
                    <a:lnT>
                      <a:noFill/>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$0.0</a:t>
                      </a:r>
                    </a:p>
                  </a:txBody>
                  <a:tcPr marL="9044" marR="9044" marT="9044" marB="0" anchor="b">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$962.5</a:t>
                      </a:r>
                    </a:p>
                  </a:txBody>
                  <a:tcPr marL="9044" marR="9044" marT="9044" marB="0" anchor="b">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$962.5</a:t>
                      </a:r>
                    </a:p>
                  </a:txBody>
                  <a:tcPr marL="9044" marR="9044" marT="9044" marB="0" anchor="b">
                    <a:lnL>
                      <a:noFill/>
                    </a:lnL>
                    <a:lnR>
                      <a:noFill/>
                    </a:lnR>
                    <a:lnT>
                      <a:noFill/>
                    </a:lnT>
                    <a:lnB>
                      <a:noFill/>
                    </a:lnB>
                  </a:tcPr>
                </a:tc>
                <a:tc>
                  <a:txBody>
                    <a:bodyPr/>
                    <a:lstStyle/>
                    <a:p>
                      <a:pPr algn="ctr" fontAlgn="b"/>
                      <a:r>
                        <a:rPr lang="en-US" sz="1000" b="0" i="0" u="none" strike="noStrike" dirty="0">
                          <a:solidFill>
                            <a:srgbClr val="7030A0"/>
                          </a:solidFill>
                          <a:effectLst/>
                          <a:latin typeface="Calibri" panose="020F0502020204030204" pitchFamily="34" charset="0"/>
                        </a:rPr>
                        <a:t>Step 2</a:t>
                      </a:r>
                    </a:p>
                  </a:txBody>
                  <a:tcPr marL="9044" marR="9044" marT="9044"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panose="020F0502020204030204" pitchFamily="34" charset="0"/>
                        </a:rPr>
                        <a:t>Received in April 2021,  for PSs and supporting electronics </a:t>
                      </a:r>
                    </a:p>
                  </a:txBody>
                  <a:tcPr marL="9044" marR="9044" marT="9044" marB="0" anchor="b">
                    <a:lnL>
                      <a:noFill/>
                    </a:lnL>
                    <a:lnR>
                      <a:noFill/>
                    </a:lnR>
                    <a:lnT>
                      <a:noFill/>
                    </a:lnT>
                    <a:lnB>
                      <a:noFill/>
                    </a:lnB>
                  </a:tcPr>
                </a:tc>
                <a:extLst>
                  <a:ext uri="{0D108BD9-81ED-4DB2-BD59-A6C34878D82A}">
                    <a16:rowId xmlns:a16="http://schemas.microsoft.com/office/drawing/2014/main" val="4231476823"/>
                  </a:ext>
                </a:extLst>
              </a:tr>
              <a:tr h="250895">
                <a:tc>
                  <a:txBody>
                    <a:bodyPr/>
                    <a:lstStyle/>
                    <a:p>
                      <a:pPr algn="l" fontAlgn="b"/>
                      <a:r>
                        <a:rPr lang="en-US" sz="1000" b="0" i="0" u="none" strike="noStrike" dirty="0">
                          <a:solidFill>
                            <a:srgbClr val="000000"/>
                          </a:solidFill>
                          <a:effectLst/>
                          <a:latin typeface="Calibri" panose="020F0502020204030204" pitchFamily="34" charset="0"/>
                        </a:rPr>
                        <a:t>FY22 Cryostat additional funds </a:t>
                      </a:r>
                    </a:p>
                  </a:txBody>
                  <a:tcPr marL="9525" marR="9525" marT="9525" marB="0" anchor="b">
                    <a:lnL>
                      <a:noFill/>
                    </a:lnL>
                    <a:lnR>
                      <a:noFill/>
                    </a:lnR>
                    <a:lnT>
                      <a:noFill/>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$234.5</a:t>
                      </a:r>
                    </a:p>
                  </a:txBody>
                  <a:tcPr marL="9044" marR="9044" marT="9044" marB="0" anchor="b">
                    <a:lnL>
                      <a:noFill/>
                    </a:lnL>
                    <a:lnR>
                      <a:noFill/>
                    </a:lnR>
                    <a:lnT>
                      <a:noFill/>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$234.5</a:t>
                      </a:r>
                    </a:p>
                  </a:txBody>
                  <a:tcPr marL="9044" marR="9044" marT="9044" marB="0" anchor="b">
                    <a:lnL>
                      <a:noFill/>
                    </a:lnL>
                    <a:lnR>
                      <a:noFill/>
                    </a:lnR>
                    <a:lnT>
                      <a:noFill/>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$469</a:t>
                      </a:r>
                    </a:p>
                  </a:txBody>
                  <a:tcPr marL="9044" marR="9044" marT="9044" marB="0" anchor="b">
                    <a:lnL>
                      <a:noFill/>
                    </a:lnL>
                    <a:lnR>
                      <a:noFill/>
                    </a:lnR>
                    <a:lnT>
                      <a:noFill/>
                    </a:lnT>
                    <a:lnB>
                      <a:noFill/>
                    </a:lnB>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B050"/>
                          </a:solidFill>
                          <a:effectLst/>
                          <a:latin typeface="Calibri" panose="020F0502020204030204" pitchFamily="34" charset="0"/>
                        </a:rPr>
                        <a:t>Step 1</a:t>
                      </a:r>
                    </a:p>
                  </a:txBody>
                  <a:tcPr marL="9044" marR="9044" marT="9044"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panose="020F0502020204030204" pitchFamily="34" charset="0"/>
                        </a:rPr>
                        <a:t>Top and Lambda plate additional funds.</a:t>
                      </a:r>
                      <a:br>
                        <a:rPr lang="en-US" sz="1000" b="0" i="0" u="none" strike="noStrike" dirty="0">
                          <a:solidFill>
                            <a:srgbClr val="000000"/>
                          </a:solidFill>
                          <a:effectLst/>
                          <a:latin typeface="Calibri" panose="020F0502020204030204" pitchFamily="34" charset="0"/>
                        </a:rPr>
                      </a:br>
                      <a:r>
                        <a:rPr lang="en-US" sz="1000" b="0" i="0" u="none" strike="noStrike" dirty="0">
                          <a:solidFill>
                            <a:srgbClr val="000000"/>
                          </a:solidFill>
                          <a:effectLst/>
                          <a:latin typeface="Calibri" panose="020F0502020204030204" pitchFamily="34" charset="0"/>
                        </a:rPr>
                        <a:t>Cryostat additional funds.</a:t>
                      </a:r>
                    </a:p>
                  </a:txBody>
                  <a:tcPr marL="9525" marR="9525" marT="9525" marB="0" anchor="b">
                    <a:lnL>
                      <a:noFill/>
                    </a:lnL>
                    <a:lnR>
                      <a:noFill/>
                    </a:lnR>
                    <a:lnT>
                      <a:noFill/>
                    </a:lnT>
                    <a:lnB>
                      <a:noFill/>
                    </a:lnB>
                  </a:tcPr>
                </a:tc>
                <a:extLst>
                  <a:ext uri="{0D108BD9-81ED-4DB2-BD59-A6C34878D82A}">
                    <a16:rowId xmlns:a16="http://schemas.microsoft.com/office/drawing/2014/main" val="3625664881"/>
                  </a:ext>
                </a:extLst>
              </a:tr>
              <a:tr h="250895">
                <a:tc>
                  <a:txBody>
                    <a:bodyPr/>
                    <a:lstStyle/>
                    <a:p>
                      <a:pPr algn="l" fontAlgn="b"/>
                      <a:r>
                        <a:rPr lang="en-US" sz="1000" b="0" i="0" u="none" strike="noStrike" dirty="0">
                          <a:solidFill>
                            <a:srgbClr val="000000"/>
                          </a:solidFill>
                          <a:effectLst/>
                          <a:latin typeface="Calibri" panose="020F0502020204030204" pitchFamily="34" charset="0"/>
                        </a:rPr>
                        <a:t>FY23  (Integration)</a:t>
                      </a:r>
                    </a:p>
                  </a:txBody>
                  <a:tcPr marL="9044" marR="9044" marT="9044" marB="0" anchor="b">
                    <a:lnL>
                      <a:noFill/>
                    </a:lnL>
                    <a:lnR>
                      <a:noFill/>
                    </a:lnR>
                    <a:lnT>
                      <a:noFill/>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$563.5</a:t>
                      </a:r>
                    </a:p>
                  </a:txBody>
                  <a:tcPr marL="9044" marR="9044" marT="9044" marB="0" anchor="b">
                    <a:lnL>
                      <a:noFill/>
                    </a:lnL>
                    <a:lnR>
                      <a:noFill/>
                    </a:lnR>
                    <a:lnT>
                      <a:noFill/>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$0.0</a:t>
                      </a:r>
                    </a:p>
                  </a:txBody>
                  <a:tcPr marL="9044" marR="9044" marT="9044" marB="0" anchor="b">
                    <a:lnL>
                      <a:noFill/>
                    </a:lnL>
                    <a:lnR>
                      <a:noFill/>
                    </a:lnR>
                    <a:lnT>
                      <a:noFill/>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$563.5</a:t>
                      </a:r>
                    </a:p>
                  </a:txBody>
                  <a:tcPr marL="9044" marR="9044" marT="9044" marB="0" anchor="b">
                    <a:lnL>
                      <a:noFill/>
                    </a:lnL>
                    <a:lnR>
                      <a:noFill/>
                    </a:lnR>
                    <a:lnT>
                      <a:noFill/>
                    </a:lnT>
                    <a:lnB>
                      <a:noFill/>
                    </a:lnB>
                  </a:tcPr>
                </a:tc>
                <a:tc>
                  <a:txBody>
                    <a:bodyPr/>
                    <a:lstStyle/>
                    <a:p>
                      <a:pPr algn="ctr" fontAlgn="b"/>
                      <a:r>
                        <a:rPr lang="en-US" sz="1000" b="0" i="0" u="none" strike="noStrike" dirty="0">
                          <a:solidFill>
                            <a:srgbClr val="FF0000"/>
                          </a:solidFill>
                          <a:effectLst/>
                          <a:latin typeface="Calibri" panose="020F0502020204030204" pitchFamily="34" charset="0"/>
                        </a:rPr>
                        <a:t>Step 3</a:t>
                      </a:r>
                    </a:p>
                  </a:txBody>
                  <a:tcPr marL="9044" marR="9044" marT="9044"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panose="020F0502020204030204" pitchFamily="34" charset="0"/>
                        </a:rPr>
                        <a:t>Needed for  Integration  (not received) </a:t>
                      </a:r>
                    </a:p>
                  </a:txBody>
                  <a:tcPr marL="9044" marR="9044" marT="9044" marB="0" anchor="b">
                    <a:lnL>
                      <a:noFill/>
                    </a:lnL>
                    <a:lnR>
                      <a:noFill/>
                    </a:lnR>
                    <a:lnT>
                      <a:noFill/>
                    </a:lnT>
                    <a:lnB>
                      <a:noFill/>
                    </a:lnB>
                  </a:tcPr>
                </a:tc>
                <a:extLst>
                  <a:ext uri="{0D108BD9-81ED-4DB2-BD59-A6C34878D82A}">
                    <a16:rowId xmlns:a16="http://schemas.microsoft.com/office/drawing/2014/main" val="298170221"/>
                  </a:ext>
                </a:extLst>
              </a:tr>
              <a:tr h="250895">
                <a:tc>
                  <a:txBody>
                    <a:bodyPr/>
                    <a:lstStyle/>
                    <a:p>
                      <a:pPr algn="l" fontAlgn="b"/>
                      <a:r>
                        <a:rPr lang="en-US" sz="1000" b="0" i="0" u="none" strike="noStrike" dirty="0">
                          <a:solidFill>
                            <a:srgbClr val="000000"/>
                          </a:solidFill>
                          <a:effectLst/>
                          <a:latin typeface="Calibri" panose="020F0502020204030204" pitchFamily="34" charset="0"/>
                        </a:rPr>
                        <a:t>FY23  Pit Integration with Power, </a:t>
                      </a:r>
                      <a:r>
                        <a:rPr lang="en-US" sz="1000" b="0" i="0" u="none" strike="noStrike" dirty="0" err="1">
                          <a:solidFill>
                            <a:srgbClr val="000000"/>
                          </a:solidFill>
                          <a:effectLst/>
                          <a:latin typeface="Calibri" panose="020F0502020204030204" pitchFamily="34" charset="0"/>
                        </a:rPr>
                        <a:t>Cryo</a:t>
                      </a:r>
                      <a:r>
                        <a:rPr lang="en-US" sz="1000" b="0" i="0" u="none" strike="noStrike" dirty="0">
                          <a:solidFill>
                            <a:srgbClr val="000000"/>
                          </a:solidFill>
                          <a:effectLst/>
                          <a:latin typeface="Calibri" panose="020F0502020204030204" pitchFamily="34" charset="0"/>
                        </a:rPr>
                        <a:t>  and controls </a:t>
                      </a:r>
                    </a:p>
                  </a:txBody>
                  <a:tcPr marL="9525" marR="9525" marT="9525" marB="0" anchor="b">
                    <a:lnL>
                      <a:noFill/>
                    </a:lnL>
                    <a:lnR>
                      <a:noFill/>
                    </a:lnR>
                    <a:lnT>
                      <a:noFill/>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$223.8</a:t>
                      </a:r>
                    </a:p>
                  </a:txBody>
                  <a:tcPr marL="9044" marR="9044" marT="9044" marB="0" anchor="b">
                    <a:lnL>
                      <a:noFill/>
                    </a:lnL>
                    <a:lnR>
                      <a:noFill/>
                    </a:lnR>
                    <a:lnT>
                      <a:noFill/>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$223.8</a:t>
                      </a:r>
                    </a:p>
                  </a:txBody>
                  <a:tcPr marL="9044" marR="9044" marT="9044" marB="0" anchor="b">
                    <a:lnL>
                      <a:noFill/>
                    </a:lnL>
                    <a:lnR>
                      <a:noFill/>
                    </a:lnR>
                    <a:lnT>
                      <a:noFill/>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$447.5</a:t>
                      </a:r>
                    </a:p>
                  </a:txBody>
                  <a:tcPr marL="9044" marR="9044" marT="9044" marB="0" anchor="b">
                    <a:lnL>
                      <a:noFill/>
                    </a:lnL>
                    <a:lnR>
                      <a:noFill/>
                    </a:lnR>
                    <a:lnT>
                      <a:noFill/>
                    </a:lnT>
                    <a:lnB>
                      <a:noFill/>
                    </a:lnB>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FF0000"/>
                          </a:solidFill>
                          <a:effectLst/>
                          <a:latin typeface="Calibri" panose="020F0502020204030204" pitchFamily="34" charset="0"/>
                        </a:rPr>
                        <a:t>Step 3</a:t>
                      </a:r>
                    </a:p>
                  </a:txBody>
                  <a:tcPr marL="9044" marR="9044" marT="9044" marB="0" anchor="b">
                    <a:lnL>
                      <a:noFill/>
                    </a:lnL>
                    <a:lnR>
                      <a:noFill/>
                    </a:lnR>
                    <a:lnT>
                      <a:noFill/>
                    </a:lnT>
                    <a:lnB>
                      <a:noFill/>
                    </a:lnB>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Needed for  Integration  (not received) </a:t>
                      </a:r>
                    </a:p>
                  </a:txBody>
                  <a:tcPr marL="9044" marR="9044" marT="9044" marB="0" anchor="b">
                    <a:lnL>
                      <a:noFill/>
                    </a:lnL>
                    <a:lnR>
                      <a:noFill/>
                    </a:lnR>
                    <a:lnT>
                      <a:noFill/>
                    </a:lnT>
                    <a:lnB>
                      <a:noFill/>
                    </a:lnB>
                  </a:tcPr>
                </a:tc>
                <a:extLst>
                  <a:ext uri="{0D108BD9-81ED-4DB2-BD59-A6C34878D82A}">
                    <a16:rowId xmlns:a16="http://schemas.microsoft.com/office/drawing/2014/main" val="1217881352"/>
                  </a:ext>
                </a:extLst>
              </a:tr>
              <a:tr h="277306">
                <a:tc>
                  <a:txBody>
                    <a:bodyPr/>
                    <a:lstStyle/>
                    <a:p>
                      <a:pPr algn="l" fontAlgn="b"/>
                      <a:r>
                        <a:rPr lang="en-US" sz="1500" b="1" i="0" u="none" strike="noStrike" dirty="0">
                          <a:solidFill>
                            <a:srgbClr val="000000"/>
                          </a:solidFill>
                          <a:effectLst/>
                          <a:highlight>
                            <a:srgbClr val="FFFF00"/>
                          </a:highlight>
                          <a:latin typeface="Calibri" panose="020F0502020204030204" pitchFamily="34" charset="0"/>
                        </a:rPr>
                        <a:t>Total </a:t>
                      </a:r>
                    </a:p>
                  </a:txBody>
                  <a:tcPr marL="9044" marR="9044" marT="9044" marB="0" anchor="b">
                    <a:lnL>
                      <a:noFill/>
                    </a:lnL>
                    <a:lnR>
                      <a:noFill/>
                    </a:lnR>
                    <a:lnT>
                      <a:noFill/>
                    </a:lnT>
                    <a:lnB>
                      <a:noFill/>
                    </a:lnB>
                  </a:tcPr>
                </a:tc>
                <a:tc>
                  <a:txBody>
                    <a:bodyPr/>
                    <a:lstStyle/>
                    <a:p>
                      <a:pPr algn="ctr" fontAlgn="b"/>
                      <a:r>
                        <a:rPr lang="en-US" sz="1100" b="0" i="0" u="none" strike="noStrike" dirty="0">
                          <a:solidFill>
                            <a:srgbClr val="000000"/>
                          </a:solidFill>
                          <a:effectLst/>
                          <a:highlight>
                            <a:srgbClr val="FFFF00"/>
                          </a:highlight>
                          <a:latin typeface="Calibri" panose="020F0502020204030204" pitchFamily="34" charset="0"/>
                        </a:rPr>
                        <a:t>$2,320.8</a:t>
                      </a:r>
                    </a:p>
                  </a:txBody>
                  <a:tcPr marL="9044" marR="9044" marT="9044" marB="0" anchor="b">
                    <a:lnL>
                      <a:noFill/>
                    </a:lnL>
                    <a:lnR>
                      <a:noFill/>
                    </a:lnR>
                    <a:lnT>
                      <a:noFill/>
                    </a:lnT>
                    <a:lnB>
                      <a:noFill/>
                    </a:lnB>
                  </a:tcPr>
                </a:tc>
                <a:tc>
                  <a:txBody>
                    <a:bodyPr/>
                    <a:lstStyle/>
                    <a:p>
                      <a:pPr algn="ctr" fontAlgn="b"/>
                      <a:r>
                        <a:rPr lang="en-US" sz="1100" b="0" i="0" u="none" strike="noStrike" dirty="0">
                          <a:solidFill>
                            <a:srgbClr val="000000"/>
                          </a:solidFill>
                          <a:effectLst/>
                          <a:highlight>
                            <a:srgbClr val="FFFF00"/>
                          </a:highlight>
                          <a:latin typeface="Calibri" panose="020F0502020204030204" pitchFamily="34" charset="0"/>
                        </a:rPr>
                        <a:t>$2,320.8</a:t>
                      </a:r>
                    </a:p>
                  </a:txBody>
                  <a:tcPr marL="9044" marR="9044" marT="9044" marB="0" anchor="b">
                    <a:lnL>
                      <a:noFill/>
                    </a:lnL>
                    <a:lnR>
                      <a:noFill/>
                    </a:lnR>
                    <a:lnT>
                      <a:noFill/>
                    </a:lnT>
                    <a:lnB>
                      <a:noFill/>
                    </a:lnB>
                  </a:tcPr>
                </a:tc>
                <a:tc>
                  <a:txBody>
                    <a:bodyPr/>
                    <a:lstStyle/>
                    <a:p>
                      <a:pPr algn="ctr" fontAlgn="b"/>
                      <a:r>
                        <a:rPr lang="en-US" sz="1100" b="1" i="0" u="none" strike="noStrike" dirty="0">
                          <a:solidFill>
                            <a:srgbClr val="000000"/>
                          </a:solidFill>
                          <a:effectLst/>
                          <a:highlight>
                            <a:srgbClr val="FFFF00"/>
                          </a:highlight>
                          <a:latin typeface="Calibri" panose="020F0502020204030204" pitchFamily="34" charset="0"/>
                        </a:rPr>
                        <a:t>$4,641.5</a:t>
                      </a:r>
                    </a:p>
                  </a:txBody>
                  <a:tcPr marL="9044" marR="9044" marT="9044" marB="0" anchor="b">
                    <a:lnL>
                      <a:noFill/>
                    </a:lnL>
                    <a:lnR>
                      <a:noFill/>
                    </a:lnR>
                    <a:lnT>
                      <a:noFill/>
                    </a:lnT>
                    <a:lnB>
                      <a:noFill/>
                    </a:lnB>
                  </a:tcPr>
                </a:tc>
                <a:tc>
                  <a:txBody>
                    <a:bodyPr/>
                    <a:lstStyle/>
                    <a:p>
                      <a:pPr algn="ctr" fontAlgn="b"/>
                      <a:endParaRPr lang="en-US" sz="1100" b="0" i="0" u="none" strike="noStrike" dirty="0">
                        <a:solidFill>
                          <a:srgbClr val="000000"/>
                        </a:solidFill>
                        <a:effectLst/>
                        <a:highlight>
                          <a:srgbClr val="A7A8AA"/>
                        </a:highlight>
                        <a:latin typeface="Calibri" panose="020F0502020204030204" pitchFamily="34" charset="0"/>
                      </a:endParaRPr>
                    </a:p>
                  </a:txBody>
                  <a:tcPr marL="9044" marR="9044" marT="9044" marB="0" anchor="b">
                    <a:lnL>
                      <a:noFill/>
                    </a:lnL>
                    <a:lnR>
                      <a:noFill/>
                    </a:lnR>
                    <a:lnT>
                      <a:noFill/>
                    </a:lnT>
                    <a:lnB>
                      <a:noFill/>
                    </a:lnB>
                  </a:tcPr>
                </a:tc>
                <a:tc>
                  <a:txBody>
                    <a:bodyPr/>
                    <a:lstStyle/>
                    <a:p>
                      <a:pPr algn="l" fontAlgn="b"/>
                      <a:endParaRPr lang="en-US" sz="1100" b="0" i="0" u="none" strike="noStrike" dirty="0">
                        <a:solidFill>
                          <a:srgbClr val="000000"/>
                        </a:solidFill>
                        <a:effectLst/>
                        <a:highlight>
                          <a:srgbClr val="A7A8AA"/>
                        </a:highlight>
                        <a:latin typeface="Calibri" panose="020F0502020204030204" pitchFamily="34" charset="0"/>
                      </a:endParaRPr>
                    </a:p>
                  </a:txBody>
                  <a:tcPr marL="9044" marR="9044" marT="9044" marB="0" anchor="b">
                    <a:lnL>
                      <a:noFill/>
                    </a:lnL>
                    <a:lnR>
                      <a:noFill/>
                    </a:lnR>
                    <a:lnT>
                      <a:noFill/>
                    </a:lnT>
                    <a:lnB>
                      <a:noFill/>
                    </a:lnB>
                  </a:tcPr>
                </a:tc>
                <a:extLst>
                  <a:ext uri="{0D108BD9-81ED-4DB2-BD59-A6C34878D82A}">
                    <a16:rowId xmlns:a16="http://schemas.microsoft.com/office/drawing/2014/main" val="3724139091"/>
                  </a:ext>
                </a:extLst>
              </a:tr>
            </a:tbl>
          </a:graphicData>
        </a:graphic>
      </p:graphicFrame>
    </p:spTree>
    <p:extLst>
      <p:ext uri="{BB962C8B-B14F-4D97-AF65-F5344CB8AC3E}">
        <p14:creationId xmlns:p14="http://schemas.microsoft.com/office/powerpoint/2010/main" val="3111521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EB422-171B-36B2-BC4F-F1E665D89B86}"/>
              </a:ext>
            </a:extLst>
          </p:cNvPr>
          <p:cNvSpPr>
            <a:spLocks noGrp="1"/>
          </p:cNvSpPr>
          <p:nvPr>
            <p:ph idx="1"/>
          </p:nvPr>
        </p:nvSpPr>
        <p:spPr>
          <a:xfrm>
            <a:off x="228604" y="509722"/>
            <a:ext cx="2280680" cy="4013464"/>
          </a:xfrm>
        </p:spPr>
        <p:txBody>
          <a:bodyPr/>
          <a:lstStyle/>
          <a:p>
            <a:r>
              <a:rPr lang="en-US" sz="1200" dirty="0"/>
              <a:t>Currently, we have $685k in the “bank.”</a:t>
            </a:r>
          </a:p>
          <a:p>
            <a:r>
              <a:rPr lang="en-US" sz="1200" dirty="0"/>
              <a:t>The majority of the funding, $3M, has been allocated to M&amp;S, covering:</a:t>
            </a:r>
          </a:p>
          <a:p>
            <a:pPr lvl="1"/>
            <a:r>
              <a:rPr lang="en-US" sz="1200" dirty="0"/>
              <a:t>Steel magnetic shields and pit construction</a:t>
            </a:r>
          </a:p>
          <a:p>
            <a:pPr lvl="1"/>
            <a:r>
              <a:rPr lang="en-US" sz="1100" dirty="0"/>
              <a:t>Cryostat</a:t>
            </a:r>
          </a:p>
          <a:p>
            <a:pPr lvl="1"/>
            <a:r>
              <a:rPr lang="en-US" sz="1200" dirty="0"/>
              <a:t> Power supplies</a:t>
            </a:r>
          </a:p>
          <a:p>
            <a:pPr lvl="1"/>
            <a:r>
              <a:rPr lang="en-US" sz="1200" dirty="0"/>
              <a:t> Quench protection electronics</a:t>
            </a:r>
          </a:p>
          <a:p>
            <a:r>
              <a:rPr lang="en-US" sz="1200" dirty="0"/>
              <a:t>We maintained a "lean" approach to SWF spending, with $995k allocated over approximately 4 years.</a:t>
            </a:r>
          </a:p>
          <a:p>
            <a:pPr marL="0" indent="0">
              <a:buNone/>
            </a:pPr>
            <a:endParaRPr lang="en-US" dirty="0"/>
          </a:p>
        </p:txBody>
      </p:sp>
      <p:sp>
        <p:nvSpPr>
          <p:cNvPr id="3" name="Title 2">
            <a:extLst>
              <a:ext uri="{FF2B5EF4-FFF2-40B4-BE49-F238E27FC236}">
                <a16:creationId xmlns:a16="http://schemas.microsoft.com/office/drawing/2014/main" id="{E3589E15-E166-499D-B3BF-60522C61F772}"/>
              </a:ext>
            </a:extLst>
          </p:cNvPr>
          <p:cNvSpPr>
            <a:spLocks noGrp="1"/>
          </p:cNvSpPr>
          <p:nvPr>
            <p:ph type="title"/>
          </p:nvPr>
        </p:nvSpPr>
        <p:spPr/>
        <p:txBody>
          <a:bodyPr/>
          <a:lstStyle/>
          <a:p>
            <a:r>
              <a:rPr lang="en-US" dirty="0"/>
              <a:t>Project status</a:t>
            </a:r>
          </a:p>
        </p:txBody>
      </p:sp>
      <p:sp>
        <p:nvSpPr>
          <p:cNvPr id="4" name="Date Placeholder 3">
            <a:extLst>
              <a:ext uri="{FF2B5EF4-FFF2-40B4-BE49-F238E27FC236}">
                <a16:creationId xmlns:a16="http://schemas.microsoft.com/office/drawing/2014/main" id="{5C1D46FF-F3C5-B6D1-8627-5287D21AB5A7}"/>
              </a:ext>
            </a:extLst>
          </p:cNvPr>
          <p:cNvSpPr>
            <a:spLocks noGrp="1"/>
          </p:cNvSpPr>
          <p:nvPr>
            <p:ph type="dt" sz="half" idx="2"/>
          </p:nvPr>
        </p:nvSpPr>
        <p:spPr/>
        <p:txBody>
          <a:bodyPr/>
          <a:lstStyle/>
          <a:p>
            <a:pPr>
              <a:defRPr/>
            </a:pPr>
            <a:fld id="{814CD157-6CEC-AC4F-AD92-8C2D0E9E7225}" type="datetime1">
              <a:rPr lang="en-US" smtClean="0"/>
              <a:t>3/19/24</a:t>
            </a:fld>
            <a:endParaRPr lang="en-US"/>
          </a:p>
        </p:txBody>
      </p:sp>
      <p:sp>
        <p:nvSpPr>
          <p:cNvPr id="5" name="Footer Placeholder 4">
            <a:extLst>
              <a:ext uri="{FF2B5EF4-FFF2-40B4-BE49-F238E27FC236}">
                <a16:creationId xmlns:a16="http://schemas.microsoft.com/office/drawing/2014/main" id="{E32FF5D1-838E-02CE-B649-E3AFF280AD07}"/>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090EBEC7-FF31-6DDF-F08A-82CCFC5676B9}"/>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a:p>
        </p:txBody>
      </p:sp>
      <p:graphicFrame>
        <p:nvGraphicFramePr>
          <p:cNvPr id="9" name="Table 8">
            <a:extLst>
              <a:ext uri="{FF2B5EF4-FFF2-40B4-BE49-F238E27FC236}">
                <a16:creationId xmlns:a16="http://schemas.microsoft.com/office/drawing/2014/main" id="{2B4AD43F-BCCE-643F-FA2B-7F1FEA1DECE7}"/>
              </a:ext>
            </a:extLst>
          </p:cNvPr>
          <p:cNvGraphicFramePr>
            <a:graphicFrameLocks noGrp="1"/>
          </p:cNvGraphicFramePr>
          <p:nvPr>
            <p:extLst>
              <p:ext uri="{D42A27DB-BD31-4B8C-83A1-F6EECF244321}">
                <p14:modId xmlns:p14="http://schemas.microsoft.com/office/powerpoint/2010/main" val="1014761615"/>
              </p:ext>
            </p:extLst>
          </p:nvPr>
        </p:nvGraphicFramePr>
        <p:xfrm>
          <a:off x="2567529" y="511847"/>
          <a:ext cx="6576471" cy="4119806"/>
        </p:xfrm>
        <a:graphic>
          <a:graphicData uri="http://schemas.openxmlformats.org/drawingml/2006/table">
            <a:tbl>
              <a:tblPr>
                <a:tableStyleId>{6E25E649-3F16-4E02-A733-19D2CDBF48F0}</a:tableStyleId>
              </a:tblPr>
              <a:tblGrid>
                <a:gridCol w="1392320">
                  <a:extLst>
                    <a:ext uri="{9D8B030D-6E8A-4147-A177-3AD203B41FA5}">
                      <a16:colId xmlns:a16="http://schemas.microsoft.com/office/drawing/2014/main" val="1417248242"/>
                    </a:ext>
                  </a:extLst>
                </a:gridCol>
                <a:gridCol w="1815020">
                  <a:extLst>
                    <a:ext uri="{9D8B030D-6E8A-4147-A177-3AD203B41FA5}">
                      <a16:colId xmlns:a16="http://schemas.microsoft.com/office/drawing/2014/main" val="2302439024"/>
                    </a:ext>
                  </a:extLst>
                </a:gridCol>
                <a:gridCol w="612179">
                  <a:extLst>
                    <a:ext uri="{9D8B030D-6E8A-4147-A177-3AD203B41FA5}">
                      <a16:colId xmlns:a16="http://schemas.microsoft.com/office/drawing/2014/main" val="1952451648"/>
                    </a:ext>
                  </a:extLst>
                </a:gridCol>
                <a:gridCol w="368324">
                  <a:extLst>
                    <a:ext uri="{9D8B030D-6E8A-4147-A177-3AD203B41FA5}">
                      <a16:colId xmlns:a16="http://schemas.microsoft.com/office/drawing/2014/main" val="2648715970"/>
                    </a:ext>
                  </a:extLst>
                </a:gridCol>
                <a:gridCol w="539389">
                  <a:extLst>
                    <a:ext uri="{9D8B030D-6E8A-4147-A177-3AD203B41FA5}">
                      <a16:colId xmlns:a16="http://schemas.microsoft.com/office/drawing/2014/main" val="3942642959"/>
                    </a:ext>
                  </a:extLst>
                </a:gridCol>
                <a:gridCol w="537890">
                  <a:extLst>
                    <a:ext uri="{9D8B030D-6E8A-4147-A177-3AD203B41FA5}">
                      <a16:colId xmlns:a16="http://schemas.microsoft.com/office/drawing/2014/main" val="474597755"/>
                    </a:ext>
                  </a:extLst>
                </a:gridCol>
                <a:gridCol w="623777">
                  <a:extLst>
                    <a:ext uri="{9D8B030D-6E8A-4147-A177-3AD203B41FA5}">
                      <a16:colId xmlns:a16="http://schemas.microsoft.com/office/drawing/2014/main" val="1944800421"/>
                    </a:ext>
                  </a:extLst>
                </a:gridCol>
                <a:gridCol w="687572">
                  <a:extLst>
                    <a:ext uri="{9D8B030D-6E8A-4147-A177-3AD203B41FA5}">
                      <a16:colId xmlns:a16="http://schemas.microsoft.com/office/drawing/2014/main" val="3404059883"/>
                    </a:ext>
                  </a:extLst>
                </a:gridCol>
              </a:tblGrid>
              <a:tr h="232414">
                <a:tc>
                  <a:txBody>
                    <a:bodyPr/>
                    <a:lstStyle/>
                    <a:p>
                      <a:pPr algn="ctr" fontAlgn="b"/>
                      <a:r>
                        <a:rPr lang="en-US" sz="800" u="none" strike="noStrike" dirty="0">
                          <a:effectLst/>
                        </a:rPr>
                        <a:t>Service Type</a:t>
                      </a:r>
                      <a:endParaRPr lang="en-US" sz="800" b="1" i="0" u="none" strike="noStrike" dirty="0">
                        <a:solidFill>
                          <a:srgbClr val="000000"/>
                        </a:solidFill>
                        <a:effectLst/>
                        <a:latin typeface="Arial" panose="020B0604020202020204" pitchFamily="34" charset="0"/>
                      </a:endParaRPr>
                    </a:p>
                  </a:txBody>
                  <a:tcPr marL="5561" marR="5561" marT="5561"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effectLst/>
                        </a:rPr>
                        <a:t>Description</a:t>
                      </a:r>
                      <a:endParaRPr lang="en-US" sz="800" b="1"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effectLst/>
                        </a:rPr>
                        <a:t>Funding Amount</a:t>
                      </a:r>
                      <a:endParaRPr lang="en-US" sz="800" b="1"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effectLst/>
                        </a:rPr>
                        <a:t>Funding Type</a:t>
                      </a:r>
                      <a:endParaRPr lang="en-US" sz="800" b="1"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effectLst/>
                        </a:rPr>
                        <a:t>Received</a:t>
                      </a:r>
                      <a:endParaRPr lang="en-US" sz="800" b="1"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effectLst/>
                        </a:rPr>
                        <a:t>ITD SWF Cost</a:t>
                      </a:r>
                      <a:endParaRPr lang="en-US" sz="800" b="1"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effectLst/>
                        </a:rPr>
                        <a:t>M&amp;S Total</a:t>
                      </a:r>
                      <a:endParaRPr lang="en-US" sz="800" b="1"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effectLst/>
                        </a:rPr>
                        <a:t>Balance after RIP's</a:t>
                      </a:r>
                      <a:endParaRPr lang="en-US" sz="800" b="1" i="0" u="none" strike="noStrike" dirty="0">
                        <a:effectLst/>
                        <a:latin typeface="Arial" panose="020B0604020202020204" pitchFamily="34" charset="0"/>
                      </a:endParaRPr>
                    </a:p>
                  </a:txBody>
                  <a:tcPr marL="5561" marR="5561" marT="5561"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3020734"/>
                  </a:ext>
                </a:extLst>
              </a:tr>
              <a:tr h="434045">
                <a:tc>
                  <a:txBody>
                    <a:bodyPr/>
                    <a:lstStyle/>
                    <a:p>
                      <a:pPr algn="ctr" fontAlgn="b"/>
                      <a:r>
                        <a:rPr lang="en-US" sz="800" u="none" strike="noStrike" dirty="0">
                          <a:effectLst/>
                        </a:rPr>
                        <a:t>AT 10 10 300 FUSION ENERGY SCIENCES - ENABLING R&amp;D - GPP</a:t>
                      </a:r>
                      <a:endParaRPr lang="en-US" sz="800" b="0" i="0" u="none" strike="noStrike" dirty="0">
                        <a:solidFill>
                          <a:srgbClr val="000000"/>
                        </a:solidFill>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r>
                        <a:rPr lang="en-US" sz="800" u="none" strike="noStrike" dirty="0">
                          <a:effectLst/>
                        </a:rPr>
                        <a:t>IB1 High Field Vertical Magnet Test Facility Pit Design and Construction - FES (Fusion Energy Sciences) FWP 19-29</a:t>
                      </a:r>
                      <a:endParaRPr lang="en-US" sz="800" b="0"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r>
                        <a:rPr lang="en-US" sz="800" u="none" strike="noStrike" dirty="0">
                          <a:effectLst/>
                        </a:rPr>
                        <a:t>$1,299,000 </a:t>
                      </a:r>
                      <a:endParaRPr lang="en-US" sz="800" b="0"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r>
                        <a:rPr lang="en-US" sz="800" u="none" strike="noStrike" dirty="0">
                          <a:effectLst/>
                        </a:rPr>
                        <a:t>GPP</a:t>
                      </a:r>
                      <a:endParaRPr lang="en-US" sz="800" b="0"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r>
                        <a:rPr lang="en-US" sz="800" u="none" strike="noStrike">
                          <a:effectLst/>
                        </a:rPr>
                        <a:t>Aug-19</a:t>
                      </a:r>
                      <a:endParaRPr lang="en-US" sz="800" b="0" i="0" u="none" strike="noStrike">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r>
                        <a:rPr lang="en-US" sz="800" b="1" u="none" strike="noStrike" dirty="0">
                          <a:effectLst/>
                        </a:rPr>
                        <a:t>$527,430 </a:t>
                      </a:r>
                      <a:endParaRPr lang="en-US" sz="800" b="1"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endParaRPr lang="en-US" sz="800" b="0" i="0" u="none" strike="noStrike">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endParaRPr lang="en-US" sz="800" b="0"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65694045"/>
                  </a:ext>
                </a:extLst>
              </a:tr>
              <a:tr h="346030">
                <a:tc>
                  <a:txBody>
                    <a:bodyPr/>
                    <a:lstStyle/>
                    <a:p>
                      <a:pPr algn="ctr" fontAlgn="b"/>
                      <a:r>
                        <a:rPr lang="en-US" sz="800" u="none" strike="noStrike" dirty="0">
                          <a:effectLst/>
                        </a:rPr>
                        <a:t>KA 22 02 023 INTENSITY OTHER COMPLEX SUPPORT - GPP</a:t>
                      </a:r>
                      <a:endParaRPr lang="en-US" sz="800" b="0" i="0" u="none" strike="noStrike" dirty="0">
                        <a:solidFill>
                          <a:srgbClr val="000000"/>
                        </a:solidFill>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IB1 High Field Vertical Magnet Test Facility Pit Construction Phase - HEP Intensity Frontier FWP 19-28</a:t>
                      </a:r>
                      <a:endParaRPr lang="en-US" sz="800" b="0" i="0" u="none" strike="noStrike">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$250,000 </a:t>
                      </a:r>
                      <a:endParaRPr lang="en-US" sz="800" b="0" i="0" u="none" strike="noStrike">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GPP</a:t>
                      </a:r>
                      <a:endParaRPr lang="en-US" sz="800" b="0" i="0" u="none" strike="noStrike">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Aug-19</a:t>
                      </a:r>
                      <a:endParaRPr lang="en-US" sz="800" b="0" i="0" u="none" strike="noStrike">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$38,374 </a:t>
                      </a:r>
                      <a:endParaRPr lang="en-US" sz="800" b="0" i="0" u="none" strike="noStrike">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7061552"/>
                  </a:ext>
                </a:extLst>
              </a:tr>
              <a:tr h="118798">
                <a:tc>
                  <a:txBody>
                    <a:bodyPr/>
                    <a:lstStyle/>
                    <a:p>
                      <a:pPr algn="ctr" fontAlgn="b"/>
                      <a:endParaRPr lang="en-US" sz="800" b="0" i="0" u="none" strike="noStrike" dirty="0">
                        <a:solidFill>
                          <a:srgbClr val="000000"/>
                        </a:solidFill>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endParaRPr lang="en-US" sz="800" b="0"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r>
                        <a:rPr lang="en-US" sz="800" b="1" u="none" strike="noStrike" dirty="0">
                          <a:effectLst/>
                        </a:rPr>
                        <a:t>$1,549,000 </a:t>
                      </a:r>
                      <a:endParaRPr lang="en-US" sz="800" b="1"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endParaRPr lang="en-US" sz="800" b="0"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endParaRPr lang="en-US" sz="800" b="0"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r>
                        <a:rPr lang="en-US" sz="800" u="none" strike="noStrike" dirty="0">
                          <a:effectLst/>
                        </a:rPr>
                        <a:t>$565,803 </a:t>
                      </a:r>
                      <a:endParaRPr lang="en-US" sz="800" b="0"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r>
                        <a:rPr lang="en-US" sz="800" b="1" u="none" strike="noStrike" dirty="0">
                          <a:effectLst/>
                        </a:rPr>
                        <a:t>$924,142 </a:t>
                      </a:r>
                      <a:endParaRPr lang="en-US" sz="800" b="1"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r>
                        <a:rPr lang="en-US" sz="800" b="1" u="none" strike="noStrike" dirty="0">
                          <a:effectLst/>
                        </a:rPr>
                        <a:t>$59,055 </a:t>
                      </a:r>
                      <a:endParaRPr lang="en-US" sz="800" b="1"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399706517"/>
                  </a:ext>
                </a:extLst>
              </a:tr>
              <a:tr h="346030">
                <a:tc>
                  <a:txBody>
                    <a:bodyPr/>
                    <a:lstStyle/>
                    <a:p>
                      <a:pPr algn="ctr" fontAlgn="b"/>
                      <a:r>
                        <a:rPr lang="en-US" sz="800" u="none" strike="noStrike" dirty="0">
                          <a:effectLst/>
                        </a:rPr>
                        <a:t>KA 25 02 01 TEST FACILITIES - ACCELERATOR-EQU</a:t>
                      </a:r>
                      <a:endParaRPr lang="en-US" sz="800" b="0" i="0" u="none" strike="noStrike" dirty="0">
                        <a:solidFill>
                          <a:srgbClr val="000000"/>
                        </a:solidFill>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effectLst/>
                        </a:rPr>
                        <a:t>HIGH FIELD VERTICAL MAGNET TEST FACILITIES QUENCH PROTECTION &amp; QUENCH MONITORING</a:t>
                      </a:r>
                      <a:endParaRPr lang="en-US" sz="800" b="0" i="0" u="none" strike="noStrike" dirty="0">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$650,000 </a:t>
                      </a:r>
                      <a:endParaRPr lang="en-US" sz="800" b="0" i="0" u="none" strike="noStrike">
                        <a:solidFill>
                          <a:srgbClr val="000000"/>
                        </a:solidFill>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effectLst/>
                        </a:rPr>
                        <a:t>Non-Base</a:t>
                      </a:r>
                      <a:endParaRPr lang="en-US" sz="800" b="0" i="0" u="none" strike="noStrike" dirty="0">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effectLst/>
                        </a:rPr>
                        <a:t>May-20</a:t>
                      </a:r>
                      <a:endParaRPr lang="en-US" sz="800" b="0" i="0" u="none" strike="noStrike" dirty="0">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effectLst/>
                        </a:rPr>
                        <a:t>$282,315 </a:t>
                      </a:r>
                      <a:endParaRPr lang="en-US" sz="800" b="0" i="0" u="none" strike="noStrike" dirty="0">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dirty="0">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dirty="0">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632"/>
                  </a:ext>
                </a:extLst>
              </a:tr>
              <a:tr h="118798">
                <a:tc>
                  <a:txBody>
                    <a:bodyPr/>
                    <a:lstStyle/>
                    <a:p>
                      <a:pPr algn="ctr" fontAlgn="b"/>
                      <a:endParaRPr lang="en-US" sz="800" b="0" i="0" u="none" strike="noStrike" dirty="0">
                        <a:solidFill>
                          <a:srgbClr val="000000"/>
                        </a:solidFill>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endParaRPr lang="en-US" sz="800" b="0"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r>
                        <a:rPr lang="en-US" sz="800" b="1" u="none" strike="noStrike" dirty="0">
                          <a:effectLst/>
                        </a:rPr>
                        <a:t>$650,000 </a:t>
                      </a:r>
                      <a:endParaRPr lang="en-US" sz="800" b="1" i="0" u="none" strike="noStrike" dirty="0">
                        <a:solidFill>
                          <a:srgbClr val="000000"/>
                        </a:solidFill>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endParaRPr lang="en-US" sz="800" b="0"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endParaRPr lang="en-US" sz="800" b="0"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r>
                        <a:rPr lang="en-US" sz="800" u="none" strike="noStrike" dirty="0">
                          <a:effectLst/>
                        </a:rPr>
                        <a:t>$282,315 </a:t>
                      </a:r>
                      <a:endParaRPr lang="en-US" sz="800" b="0"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r>
                        <a:rPr lang="en-US" sz="800" b="1" u="none" strike="noStrike" dirty="0">
                          <a:effectLst/>
                        </a:rPr>
                        <a:t>$202,690 </a:t>
                      </a:r>
                      <a:endParaRPr lang="en-US" sz="800" b="1"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r>
                        <a:rPr lang="en-US" sz="800" b="1" u="none" strike="noStrike" dirty="0">
                          <a:effectLst/>
                        </a:rPr>
                        <a:t>$164,995 </a:t>
                      </a:r>
                      <a:endParaRPr lang="en-US" sz="800" b="1"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36798499"/>
                  </a:ext>
                </a:extLst>
              </a:tr>
              <a:tr h="346030">
                <a:tc>
                  <a:txBody>
                    <a:bodyPr/>
                    <a:lstStyle/>
                    <a:p>
                      <a:pPr algn="ctr" fontAlgn="b"/>
                      <a:r>
                        <a:rPr lang="en-US" sz="800" u="none" strike="noStrike" dirty="0">
                          <a:effectLst/>
                        </a:rPr>
                        <a:t>KA 25 01 012 EQU ADVANCED TECHNOLOGY - NATIONAL LABORATORIES</a:t>
                      </a:r>
                      <a:endParaRPr lang="en-US" sz="800" b="0" i="0" u="none" strike="noStrike" dirty="0">
                        <a:solidFill>
                          <a:srgbClr val="000000"/>
                        </a:solidFill>
                        <a:effectLst/>
                        <a:latin typeface="Arial" panose="020B0604020202020204" pitchFamily="34" charset="0"/>
                      </a:endParaRPr>
                    </a:p>
                  </a:txBody>
                  <a:tcPr marL="5561" marR="5561" marT="5561" marB="0" anchor="b"/>
                </a:tc>
                <a:tc>
                  <a:txBody>
                    <a:bodyPr/>
                    <a:lstStyle/>
                    <a:p>
                      <a:pPr algn="ctr" fontAlgn="b"/>
                      <a:r>
                        <a:rPr lang="en-US" sz="800" u="none" strike="noStrike" dirty="0">
                          <a:effectLst/>
                        </a:rPr>
                        <a:t>High Field VMTF Quench protection and monitoring</a:t>
                      </a:r>
                      <a:endParaRPr lang="en-US" sz="800" b="0" i="0" u="none" strike="noStrike" dirty="0">
                        <a:effectLst/>
                        <a:latin typeface="Arial" panose="020B0604020202020204" pitchFamily="34" charset="0"/>
                      </a:endParaRPr>
                    </a:p>
                  </a:txBody>
                  <a:tcPr marL="5561" marR="5561" marT="5561" marB="0" anchor="b"/>
                </a:tc>
                <a:tc>
                  <a:txBody>
                    <a:bodyPr/>
                    <a:lstStyle/>
                    <a:p>
                      <a:pPr algn="ctr" fontAlgn="b"/>
                      <a:r>
                        <a:rPr lang="en-US" sz="800" u="none" strike="noStrike" dirty="0">
                          <a:effectLst/>
                        </a:rPr>
                        <a:t>$965,000 </a:t>
                      </a:r>
                      <a:endParaRPr lang="en-US" sz="800" b="0" i="0" u="none" strike="noStrike" dirty="0">
                        <a:effectLst/>
                        <a:latin typeface="Arial" panose="020B0604020202020204" pitchFamily="34" charset="0"/>
                      </a:endParaRPr>
                    </a:p>
                  </a:txBody>
                  <a:tcPr marL="5561" marR="5561" marT="5561" marB="0" anchor="b"/>
                </a:tc>
                <a:tc>
                  <a:txBody>
                    <a:bodyPr/>
                    <a:lstStyle/>
                    <a:p>
                      <a:pPr algn="ctr" fontAlgn="b"/>
                      <a:r>
                        <a:rPr lang="en-US" sz="800" u="none" strike="noStrike" dirty="0">
                          <a:effectLst/>
                        </a:rPr>
                        <a:t>Base</a:t>
                      </a:r>
                      <a:endParaRPr lang="en-US" sz="800" b="0" i="0" u="none" strike="noStrike" dirty="0">
                        <a:effectLst/>
                        <a:latin typeface="Arial" panose="020B0604020202020204" pitchFamily="34" charset="0"/>
                      </a:endParaRPr>
                    </a:p>
                  </a:txBody>
                  <a:tcPr marL="5561" marR="5561" marT="5561" marB="0" anchor="b"/>
                </a:tc>
                <a:tc>
                  <a:txBody>
                    <a:bodyPr/>
                    <a:lstStyle/>
                    <a:p>
                      <a:pPr algn="ctr" fontAlgn="b"/>
                      <a:r>
                        <a:rPr lang="en-US" sz="800" u="none" strike="noStrike" dirty="0">
                          <a:effectLst/>
                        </a:rPr>
                        <a:t>FY21 IFP</a:t>
                      </a:r>
                      <a:endParaRPr lang="en-US" sz="800" b="0" i="0" u="none" strike="noStrike" dirty="0">
                        <a:effectLst/>
                        <a:latin typeface="Arial" panose="020B0604020202020204" pitchFamily="34" charset="0"/>
                      </a:endParaRPr>
                    </a:p>
                  </a:txBody>
                  <a:tcPr marL="5561" marR="5561" marT="5561" marB="0" anchor="b"/>
                </a:tc>
                <a:tc>
                  <a:txBody>
                    <a:bodyPr/>
                    <a:lstStyle/>
                    <a:p>
                      <a:pPr algn="ctr" fontAlgn="b"/>
                      <a:endParaRPr lang="en-US" sz="800" b="0" i="0" u="none" strike="noStrike" dirty="0">
                        <a:effectLst/>
                        <a:latin typeface="Arial" panose="020B0604020202020204" pitchFamily="34" charset="0"/>
                      </a:endParaRPr>
                    </a:p>
                  </a:txBody>
                  <a:tcPr marL="5561" marR="5561" marT="5561" marB="0" anchor="b"/>
                </a:tc>
                <a:tc>
                  <a:txBody>
                    <a:bodyPr/>
                    <a:lstStyle/>
                    <a:p>
                      <a:pPr algn="ctr" fontAlgn="b"/>
                      <a:endParaRPr lang="en-US" sz="800" b="0" i="0" u="none" strike="noStrike" dirty="0">
                        <a:effectLst/>
                        <a:latin typeface="Arial" panose="020B0604020202020204" pitchFamily="34" charset="0"/>
                      </a:endParaRPr>
                    </a:p>
                  </a:txBody>
                  <a:tcPr marL="5561" marR="5561" marT="5561" marB="0" anchor="b"/>
                </a:tc>
                <a:tc>
                  <a:txBody>
                    <a:bodyPr/>
                    <a:lstStyle/>
                    <a:p>
                      <a:pPr algn="ctr" fontAlgn="b"/>
                      <a:endParaRPr lang="en-US" sz="800" b="0" i="0" u="none" strike="noStrike" dirty="0">
                        <a:effectLst/>
                        <a:latin typeface="Arial" panose="020B0604020202020204" pitchFamily="34" charset="0"/>
                      </a:endParaRPr>
                    </a:p>
                  </a:txBody>
                  <a:tcPr marL="5561" marR="5561" marT="5561" marB="0" anchor="b"/>
                </a:tc>
                <a:extLst>
                  <a:ext uri="{0D108BD9-81ED-4DB2-BD59-A6C34878D82A}">
                    <a16:rowId xmlns:a16="http://schemas.microsoft.com/office/drawing/2014/main" val="3963770533"/>
                  </a:ext>
                </a:extLst>
              </a:tr>
              <a:tr h="346030">
                <a:tc>
                  <a:txBody>
                    <a:bodyPr/>
                    <a:lstStyle/>
                    <a:p>
                      <a:pPr algn="ctr" fontAlgn="b"/>
                      <a:r>
                        <a:rPr lang="en-US" sz="800" u="none" strike="noStrike" dirty="0">
                          <a:effectLst/>
                        </a:rPr>
                        <a:t>KA 25 01 012 EQU ADVANCED TECHNOLOGY - NATIONAL LABORATORIES</a:t>
                      </a:r>
                      <a:endParaRPr lang="en-US" sz="800" b="0" i="0" u="none" strike="noStrike" dirty="0">
                        <a:solidFill>
                          <a:srgbClr val="000000"/>
                        </a:solidFill>
                        <a:effectLst/>
                        <a:latin typeface="Arial" panose="020B0604020202020204" pitchFamily="34" charset="0"/>
                      </a:endParaRPr>
                    </a:p>
                  </a:txBody>
                  <a:tcPr marL="5561" marR="5561" marT="5561" marB="0" anchor="b"/>
                </a:tc>
                <a:tc>
                  <a:txBody>
                    <a:bodyPr/>
                    <a:lstStyle/>
                    <a:p>
                      <a:pPr algn="ctr" fontAlgn="b"/>
                      <a:r>
                        <a:rPr lang="en-US" sz="800" u="none" strike="noStrike" dirty="0">
                          <a:effectLst/>
                        </a:rPr>
                        <a:t>High Field VMTF Quench protection and monitoring</a:t>
                      </a:r>
                      <a:endParaRPr lang="en-US" sz="800" b="0" i="0" u="none" strike="noStrike" dirty="0">
                        <a:effectLst/>
                        <a:latin typeface="Arial" panose="020B0604020202020204" pitchFamily="34" charset="0"/>
                      </a:endParaRPr>
                    </a:p>
                  </a:txBody>
                  <a:tcPr marL="5561" marR="5561" marT="5561" marB="0" anchor="b"/>
                </a:tc>
                <a:tc>
                  <a:txBody>
                    <a:bodyPr/>
                    <a:lstStyle/>
                    <a:p>
                      <a:pPr algn="ctr" fontAlgn="b"/>
                      <a:r>
                        <a:rPr lang="en-US" sz="800" u="none" strike="noStrike" dirty="0">
                          <a:effectLst/>
                        </a:rPr>
                        <a:t>$234,500 </a:t>
                      </a:r>
                      <a:endParaRPr lang="en-US" sz="800" b="0" i="0" u="none" strike="noStrike" dirty="0">
                        <a:effectLst/>
                        <a:latin typeface="Arial" panose="020B0604020202020204" pitchFamily="34" charset="0"/>
                      </a:endParaRPr>
                    </a:p>
                  </a:txBody>
                  <a:tcPr marL="5561" marR="5561" marT="5561" marB="0" anchor="b"/>
                </a:tc>
                <a:tc>
                  <a:txBody>
                    <a:bodyPr/>
                    <a:lstStyle/>
                    <a:p>
                      <a:pPr algn="ctr" fontAlgn="b"/>
                      <a:r>
                        <a:rPr lang="en-US" sz="800" u="none" strike="noStrike">
                          <a:effectLst/>
                        </a:rPr>
                        <a:t>Base</a:t>
                      </a:r>
                      <a:endParaRPr lang="en-US" sz="800" b="0" i="0" u="none" strike="noStrike">
                        <a:effectLst/>
                        <a:latin typeface="Arial" panose="020B0604020202020204" pitchFamily="34" charset="0"/>
                      </a:endParaRPr>
                    </a:p>
                  </a:txBody>
                  <a:tcPr marL="5561" marR="5561" marT="5561" marB="0" anchor="b"/>
                </a:tc>
                <a:tc>
                  <a:txBody>
                    <a:bodyPr/>
                    <a:lstStyle/>
                    <a:p>
                      <a:pPr algn="ctr" fontAlgn="b"/>
                      <a:r>
                        <a:rPr lang="en-US" sz="800" u="none" strike="noStrike">
                          <a:effectLst/>
                        </a:rPr>
                        <a:t>Jun-22</a:t>
                      </a:r>
                      <a:endParaRPr lang="en-US" sz="800" b="0" i="0" u="none" strike="noStrike">
                        <a:effectLst/>
                        <a:latin typeface="Arial" panose="020B0604020202020204" pitchFamily="34" charset="0"/>
                      </a:endParaRPr>
                    </a:p>
                  </a:txBody>
                  <a:tcPr marL="5561" marR="5561" marT="5561" marB="0" anchor="b"/>
                </a:tc>
                <a:tc>
                  <a:txBody>
                    <a:bodyPr/>
                    <a:lstStyle/>
                    <a:p>
                      <a:pPr algn="ctr" fontAlgn="b"/>
                      <a:endParaRPr lang="en-US" sz="800" b="0" i="0" u="none" strike="noStrike">
                        <a:effectLst/>
                        <a:latin typeface="Arial" panose="020B0604020202020204" pitchFamily="34" charset="0"/>
                      </a:endParaRPr>
                    </a:p>
                  </a:txBody>
                  <a:tcPr marL="5561" marR="5561" marT="5561" marB="0" anchor="b"/>
                </a:tc>
                <a:tc>
                  <a:txBody>
                    <a:bodyPr/>
                    <a:lstStyle/>
                    <a:p>
                      <a:pPr algn="ctr" fontAlgn="b"/>
                      <a:endParaRPr lang="en-US" sz="800" b="0" i="0" u="none" strike="noStrike">
                        <a:effectLst/>
                        <a:latin typeface="Arial" panose="020B0604020202020204" pitchFamily="34" charset="0"/>
                      </a:endParaRPr>
                    </a:p>
                  </a:txBody>
                  <a:tcPr marL="5561" marR="5561" marT="5561" marB="0" anchor="b"/>
                </a:tc>
                <a:tc>
                  <a:txBody>
                    <a:bodyPr/>
                    <a:lstStyle/>
                    <a:p>
                      <a:pPr algn="ctr" fontAlgn="b"/>
                      <a:endParaRPr lang="en-US" sz="800" b="0" i="0" u="none" strike="noStrike">
                        <a:effectLst/>
                        <a:latin typeface="Arial" panose="020B0604020202020204" pitchFamily="34" charset="0"/>
                      </a:endParaRPr>
                    </a:p>
                  </a:txBody>
                  <a:tcPr marL="5561" marR="5561" marT="5561" marB="0" anchor="b"/>
                </a:tc>
                <a:extLst>
                  <a:ext uri="{0D108BD9-81ED-4DB2-BD59-A6C34878D82A}">
                    <a16:rowId xmlns:a16="http://schemas.microsoft.com/office/drawing/2014/main" val="1185974803"/>
                  </a:ext>
                </a:extLst>
              </a:tr>
              <a:tr h="346030">
                <a:tc>
                  <a:txBody>
                    <a:bodyPr/>
                    <a:lstStyle/>
                    <a:p>
                      <a:pPr algn="ctr" fontAlgn="b"/>
                      <a:r>
                        <a:rPr lang="en-US" sz="800" u="none" strike="noStrike" dirty="0">
                          <a:effectLst/>
                        </a:rPr>
                        <a:t>KA 25 01 012 EQU ADVANCED TECHNOLOGY - NATIONAL LABORATORIES</a:t>
                      </a:r>
                      <a:endParaRPr lang="en-US" sz="800" b="0" i="0" u="none" strike="noStrike" dirty="0">
                        <a:solidFill>
                          <a:srgbClr val="000000"/>
                        </a:solidFill>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effectLst/>
                        </a:rPr>
                        <a:t>High Field VMTF Quench protection and monitoring</a:t>
                      </a:r>
                      <a:endParaRPr lang="en-US" sz="800" b="0" i="0" u="none" strike="noStrike" dirty="0">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$172,314 </a:t>
                      </a:r>
                      <a:endParaRPr lang="en-US" sz="800" b="0" i="0" u="none" strike="noStrike">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Base</a:t>
                      </a:r>
                      <a:endParaRPr lang="en-US" sz="800" b="0" i="0" u="none" strike="noStrike">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r>
                        <a:rPr lang="en-US" sz="800" u="none" strike="noStrike">
                          <a:effectLst/>
                        </a:rPr>
                        <a:t>Sep-22</a:t>
                      </a:r>
                      <a:endParaRPr lang="en-US" sz="800" b="0" i="0" u="none" strike="noStrike">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dirty="0">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7571139"/>
                  </a:ext>
                </a:extLst>
              </a:tr>
              <a:tr h="118798">
                <a:tc>
                  <a:txBody>
                    <a:bodyPr/>
                    <a:lstStyle/>
                    <a:p>
                      <a:pPr algn="ctr" fontAlgn="b"/>
                      <a:endParaRPr lang="en-US" sz="800" b="0" i="0" u="none" strike="noStrike" dirty="0">
                        <a:solidFill>
                          <a:srgbClr val="000000"/>
                        </a:solidFill>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endParaRPr lang="en-US" sz="800" b="0"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r>
                        <a:rPr lang="en-US" sz="800" b="1" u="none" strike="noStrike" dirty="0">
                          <a:effectLst/>
                        </a:rPr>
                        <a:t>$1,371,814 </a:t>
                      </a:r>
                      <a:endParaRPr lang="en-US" sz="800" b="1"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endParaRPr lang="en-US" sz="800" b="0"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endParaRPr lang="en-US" sz="800" b="0"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r>
                        <a:rPr lang="en-US" sz="800" b="1" u="none" strike="noStrike" dirty="0">
                          <a:effectLst/>
                        </a:rPr>
                        <a:t>$15,149 </a:t>
                      </a:r>
                      <a:endParaRPr lang="en-US" sz="800" b="1"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r>
                        <a:rPr lang="en-US" sz="800" b="1" u="none" strike="noStrike" dirty="0">
                          <a:effectLst/>
                        </a:rPr>
                        <a:t>$1,222,277 </a:t>
                      </a:r>
                      <a:endParaRPr lang="en-US" sz="800" b="1"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tc>
                  <a:txBody>
                    <a:bodyPr/>
                    <a:lstStyle/>
                    <a:p>
                      <a:pPr algn="ctr" fontAlgn="b"/>
                      <a:r>
                        <a:rPr lang="en-US" sz="800" b="1" u="none" strike="noStrike" dirty="0">
                          <a:effectLst/>
                        </a:rPr>
                        <a:t>$134,387 </a:t>
                      </a:r>
                      <a:endParaRPr lang="en-US" sz="800" b="1"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931381460"/>
                  </a:ext>
                </a:extLst>
              </a:tr>
              <a:tr h="232414">
                <a:tc>
                  <a:txBody>
                    <a:bodyPr/>
                    <a:lstStyle/>
                    <a:p>
                      <a:pPr algn="ctr" fontAlgn="b"/>
                      <a:r>
                        <a:rPr lang="en-US" sz="800" u="none" strike="noStrike" dirty="0">
                          <a:effectLst/>
                        </a:rPr>
                        <a:t>AT 10 70 000 STRATEGIC ACCELERATOR TECHNOLOGY</a:t>
                      </a:r>
                      <a:endParaRPr lang="en-US" sz="800" b="0" i="0" u="none" strike="noStrike" dirty="0">
                        <a:solidFill>
                          <a:srgbClr val="000000"/>
                        </a:solidFill>
                        <a:effectLst/>
                        <a:latin typeface="Arial" panose="020B0604020202020204" pitchFamily="34" charset="0"/>
                      </a:endParaRPr>
                    </a:p>
                  </a:txBody>
                  <a:tcPr marL="5561" marR="5561" marT="5561" marB="0" anchor="b"/>
                </a:tc>
                <a:tc>
                  <a:txBody>
                    <a:bodyPr/>
                    <a:lstStyle/>
                    <a:p>
                      <a:pPr algn="ctr" fontAlgn="b"/>
                      <a:r>
                        <a:rPr lang="en-US" sz="800" u="none" strike="noStrike" dirty="0">
                          <a:effectLst/>
                        </a:rPr>
                        <a:t>High Field VMTF </a:t>
                      </a:r>
                      <a:r>
                        <a:rPr lang="en-US" sz="800" u="none" strike="noStrike" dirty="0" err="1">
                          <a:effectLst/>
                        </a:rPr>
                        <a:t>Cryoplant</a:t>
                      </a:r>
                      <a:r>
                        <a:rPr lang="en-US" sz="800" u="none" strike="noStrike" dirty="0">
                          <a:effectLst/>
                        </a:rPr>
                        <a:t> Test Stand</a:t>
                      </a:r>
                      <a:endParaRPr lang="en-US" sz="800" b="0" i="0" u="none" strike="noStrike" dirty="0">
                        <a:effectLst/>
                        <a:latin typeface="Arial" panose="020B0604020202020204" pitchFamily="34" charset="0"/>
                      </a:endParaRPr>
                    </a:p>
                  </a:txBody>
                  <a:tcPr marL="5561" marR="5561" marT="5561" marB="0" anchor="b"/>
                </a:tc>
                <a:tc>
                  <a:txBody>
                    <a:bodyPr/>
                    <a:lstStyle/>
                    <a:p>
                      <a:pPr algn="ctr" fontAlgn="b"/>
                      <a:r>
                        <a:rPr lang="en-US" sz="800" u="none" strike="noStrike">
                          <a:effectLst/>
                        </a:rPr>
                        <a:t>$234,500 </a:t>
                      </a:r>
                      <a:endParaRPr lang="en-US" sz="800" b="0" i="0" u="none" strike="noStrike">
                        <a:effectLst/>
                        <a:latin typeface="Arial" panose="020B0604020202020204" pitchFamily="34" charset="0"/>
                      </a:endParaRPr>
                    </a:p>
                  </a:txBody>
                  <a:tcPr marL="5561" marR="5561" marT="5561" marB="0" anchor="b"/>
                </a:tc>
                <a:tc>
                  <a:txBody>
                    <a:bodyPr/>
                    <a:lstStyle/>
                    <a:p>
                      <a:pPr algn="ctr" fontAlgn="b"/>
                      <a:r>
                        <a:rPr lang="en-US" sz="800" u="none" strike="noStrike">
                          <a:effectLst/>
                        </a:rPr>
                        <a:t>Non-Base</a:t>
                      </a:r>
                      <a:endParaRPr lang="en-US" sz="800" b="0" i="0" u="none" strike="noStrike">
                        <a:effectLst/>
                        <a:latin typeface="Arial" panose="020B0604020202020204" pitchFamily="34" charset="0"/>
                      </a:endParaRPr>
                    </a:p>
                  </a:txBody>
                  <a:tcPr marL="5561" marR="5561" marT="5561" marB="0" anchor="b"/>
                </a:tc>
                <a:tc>
                  <a:txBody>
                    <a:bodyPr/>
                    <a:lstStyle/>
                    <a:p>
                      <a:pPr algn="ctr" fontAlgn="b"/>
                      <a:r>
                        <a:rPr lang="en-US" sz="800" u="none" strike="noStrike" dirty="0">
                          <a:effectLst/>
                        </a:rPr>
                        <a:t>Jun-22</a:t>
                      </a:r>
                      <a:endParaRPr lang="en-US" sz="800" b="0" i="0" u="none" strike="noStrike" dirty="0">
                        <a:effectLst/>
                        <a:latin typeface="Arial" panose="020B0604020202020204" pitchFamily="34" charset="0"/>
                      </a:endParaRPr>
                    </a:p>
                  </a:txBody>
                  <a:tcPr marL="5561" marR="5561" marT="5561" marB="0" anchor="b"/>
                </a:tc>
                <a:tc>
                  <a:txBody>
                    <a:bodyPr/>
                    <a:lstStyle/>
                    <a:p>
                      <a:pPr algn="ctr" fontAlgn="b"/>
                      <a:endParaRPr lang="en-US" sz="800" b="0" i="0" u="none" strike="noStrike" dirty="0">
                        <a:effectLst/>
                        <a:latin typeface="Arial" panose="020B0604020202020204" pitchFamily="34" charset="0"/>
                      </a:endParaRPr>
                    </a:p>
                  </a:txBody>
                  <a:tcPr marL="5561" marR="5561" marT="5561" marB="0" anchor="b"/>
                </a:tc>
                <a:tc>
                  <a:txBody>
                    <a:bodyPr/>
                    <a:lstStyle/>
                    <a:p>
                      <a:pPr algn="ctr" fontAlgn="b"/>
                      <a:endParaRPr lang="en-US" sz="800" b="0" i="0" u="none" strike="noStrike" dirty="0">
                        <a:effectLst/>
                        <a:latin typeface="Arial" panose="020B0604020202020204" pitchFamily="34" charset="0"/>
                      </a:endParaRPr>
                    </a:p>
                  </a:txBody>
                  <a:tcPr marL="5561" marR="5561" marT="5561" marB="0" anchor="b"/>
                </a:tc>
                <a:tc>
                  <a:txBody>
                    <a:bodyPr/>
                    <a:lstStyle/>
                    <a:p>
                      <a:pPr algn="ctr" fontAlgn="b"/>
                      <a:endParaRPr lang="en-US" sz="800" b="0" i="0" u="none" strike="noStrike" dirty="0">
                        <a:effectLst/>
                        <a:latin typeface="Arial" panose="020B0604020202020204" pitchFamily="34" charset="0"/>
                      </a:endParaRPr>
                    </a:p>
                  </a:txBody>
                  <a:tcPr marL="5561" marR="5561" marT="5561" marB="0" anchor="b"/>
                </a:tc>
                <a:extLst>
                  <a:ext uri="{0D108BD9-81ED-4DB2-BD59-A6C34878D82A}">
                    <a16:rowId xmlns:a16="http://schemas.microsoft.com/office/drawing/2014/main" val="4202879875"/>
                  </a:ext>
                </a:extLst>
              </a:tr>
              <a:tr h="232414">
                <a:tc>
                  <a:txBody>
                    <a:bodyPr/>
                    <a:lstStyle/>
                    <a:p>
                      <a:pPr algn="ctr" fontAlgn="b"/>
                      <a:r>
                        <a:rPr lang="en-US" sz="800" u="none" strike="noStrike" dirty="0">
                          <a:effectLst/>
                        </a:rPr>
                        <a:t>AT 10 70 000 STRATEGIC ACCELERATOR TECHNOLOGY</a:t>
                      </a:r>
                      <a:endParaRPr lang="en-US" sz="800" b="0" i="0" u="none" strike="noStrike" dirty="0">
                        <a:solidFill>
                          <a:srgbClr val="000000"/>
                        </a:solidFill>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effectLst/>
                        </a:rPr>
                        <a:t>High Field VMTF </a:t>
                      </a:r>
                      <a:r>
                        <a:rPr lang="en-US" sz="800" u="none" strike="noStrike" dirty="0" err="1">
                          <a:effectLst/>
                        </a:rPr>
                        <a:t>Cryoplant</a:t>
                      </a:r>
                      <a:r>
                        <a:rPr lang="en-US" sz="800" u="none" strike="noStrike" dirty="0">
                          <a:effectLst/>
                        </a:rPr>
                        <a:t> Test Stand</a:t>
                      </a:r>
                      <a:endParaRPr lang="en-US" sz="800" b="0" i="0" u="none" strike="noStrike" dirty="0">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effectLst/>
                        </a:rPr>
                        <a:t>$814,300 </a:t>
                      </a:r>
                      <a:endParaRPr lang="en-US" sz="800" b="0" i="0" u="none" strike="noStrike" dirty="0">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effectLst/>
                        </a:rPr>
                        <a:t>Non-Base</a:t>
                      </a:r>
                      <a:endParaRPr lang="en-US" sz="800" b="0" i="0" u="none" strike="noStrike" dirty="0">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effectLst/>
                        </a:rPr>
                        <a:t>Sep-22</a:t>
                      </a:r>
                      <a:endParaRPr lang="en-US" sz="800" b="0" i="0" u="none" strike="noStrike" dirty="0">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dirty="0">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dirty="0">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dirty="0">
                        <a:effectLst/>
                        <a:latin typeface="Arial" panose="020B0604020202020204" pitchFamily="34" charset="0"/>
                      </a:endParaRPr>
                    </a:p>
                  </a:txBody>
                  <a:tcPr marL="5561" marR="5561" marT="5561"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8522118"/>
                  </a:ext>
                </a:extLst>
              </a:tr>
              <a:tr h="136777">
                <a:tc>
                  <a:txBody>
                    <a:bodyPr/>
                    <a:lstStyle/>
                    <a:p>
                      <a:pPr algn="ctr" fontAlgn="b"/>
                      <a:endParaRPr lang="en-US" sz="800" b="0"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effectLst/>
                        </a:rPr>
                        <a:t>$1,048,800 </a:t>
                      </a:r>
                      <a:endParaRPr lang="en-US" sz="800" b="1"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effectLst/>
                        </a:rPr>
                        <a:t>$131,758 </a:t>
                      </a:r>
                      <a:endParaRPr lang="en-US" sz="800" b="1"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effectLst/>
                        </a:rPr>
                        <a:t>$590,154 </a:t>
                      </a:r>
                      <a:endParaRPr lang="en-US" sz="800" b="1"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effectLst/>
                        </a:rPr>
                        <a:t>$326,889 </a:t>
                      </a:r>
                      <a:endParaRPr lang="en-US" sz="800" b="1"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0405532"/>
                  </a:ext>
                </a:extLst>
              </a:tr>
              <a:tr h="136777">
                <a:tc>
                  <a:txBody>
                    <a:bodyPr/>
                    <a:lstStyle/>
                    <a:p>
                      <a:pPr algn="ctr" fontAlgn="b"/>
                      <a:endParaRPr lang="en-US" sz="800" b="0" i="0" u="none" strike="noStrike" dirty="0">
                        <a:effectLst/>
                        <a:latin typeface="Arial" panose="020B0604020202020204" pitchFamily="34" charset="0"/>
                      </a:endParaRPr>
                    </a:p>
                  </a:txBody>
                  <a:tcPr marL="5561" marR="5561" marT="5561"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u="none" strike="noStrike" dirty="0">
                          <a:effectLst/>
                        </a:rPr>
                        <a:t>Total</a:t>
                      </a:r>
                      <a:endParaRPr lang="en-US" sz="800" b="1" i="0" u="none" strike="noStrike" dirty="0">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solidFill>
                            <a:srgbClr val="FF0000"/>
                          </a:solidFill>
                          <a:effectLst/>
                        </a:rPr>
                        <a:t>$4,619,614 </a:t>
                      </a:r>
                      <a:endParaRPr lang="en-US" sz="800" b="1" i="0" u="none" strike="noStrike" dirty="0">
                        <a:solidFill>
                          <a:srgbClr val="FF0000"/>
                        </a:solidFill>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800" b="1" i="0" u="none" strike="noStrike" dirty="0">
                        <a:solidFill>
                          <a:srgbClr val="FF0000"/>
                        </a:solidFill>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b="1" i="0" u="none" strike="noStrike" dirty="0">
                          <a:solidFill>
                            <a:srgbClr val="FF0000"/>
                          </a:solidFill>
                          <a:effectLst/>
                          <a:latin typeface="Arial" panose="020B0604020202020204" pitchFamily="34" charset="0"/>
                        </a:rPr>
                        <a:t>-</a:t>
                      </a:r>
                    </a:p>
                  </a:txBody>
                  <a:tcPr marL="5561" marR="5561" marT="556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solidFill>
                            <a:srgbClr val="FF0000"/>
                          </a:solidFill>
                          <a:effectLst/>
                        </a:rPr>
                        <a:t>$995,025 </a:t>
                      </a:r>
                      <a:endParaRPr lang="en-US" sz="800" b="1" i="0" u="none" strike="noStrike" dirty="0">
                        <a:solidFill>
                          <a:srgbClr val="FF0000"/>
                        </a:solidFill>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solidFill>
                            <a:srgbClr val="FF0000"/>
                          </a:solidFill>
                          <a:effectLst/>
                        </a:rPr>
                        <a:t>-$2,939,263 </a:t>
                      </a:r>
                      <a:endParaRPr lang="en-US" sz="800" b="1" i="0" u="none" strike="noStrike" dirty="0">
                        <a:solidFill>
                          <a:srgbClr val="FF0000"/>
                        </a:solidFill>
                        <a:effectLst/>
                        <a:latin typeface="Arial" panose="020B0604020202020204" pitchFamily="34" charset="0"/>
                      </a:endParaRPr>
                    </a:p>
                  </a:txBody>
                  <a:tcPr marL="5561" marR="5561" marT="556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solidFill>
                            <a:srgbClr val="FF0000"/>
                          </a:solidFill>
                          <a:effectLst/>
                        </a:rPr>
                        <a:t>=$685,326 </a:t>
                      </a:r>
                      <a:endParaRPr lang="en-US" sz="800" b="1" i="0" u="none" strike="noStrike" dirty="0">
                        <a:solidFill>
                          <a:srgbClr val="FF0000"/>
                        </a:solidFill>
                        <a:effectLst/>
                        <a:latin typeface="Arial" panose="020B0604020202020204" pitchFamily="34" charset="0"/>
                      </a:endParaRPr>
                    </a:p>
                  </a:txBody>
                  <a:tcPr marL="5561" marR="5561" marT="5561"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8747299"/>
                  </a:ext>
                </a:extLst>
              </a:tr>
            </a:tbl>
          </a:graphicData>
        </a:graphic>
      </p:graphicFrame>
    </p:spTree>
    <p:extLst>
      <p:ext uri="{BB962C8B-B14F-4D97-AF65-F5344CB8AC3E}">
        <p14:creationId xmlns:p14="http://schemas.microsoft.com/office/powerpoint/2010/main" val="15947450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83430A-B822-CBE1-9F88-1455A01724EC}"/>
              </a:ext>
            </a:extLst>
          </p:cNvPr>
          <p:cNvSpPr>
            <a:spLocks noGrp="1"/>
          </p:cNvSpPr>
          <p:nvPr>
            <p:ph idx="1"/>
          </p:nvPr>
        </p:nvSpPr>
        <p:spPr/>
        <p:txBody>
          <a:bodyPr/>
          <a:lstStyle/>
          <a:p>
            <a:pPr>
              <a:buFont typeface="Arial" panose="020B0604020202020204" pitchFamily="34" charset="0"/>
              <a:buChar char="•"/>
            </a:pPr>
            <a:r>
              <a:rPr lang="en-US" dirty="0"/>
              <a:t>The initial cost of the project in 2019 was estimated based on the Vertical Magnet Test Facility built in 1997 for R&amp;D testing of the “original” LHC quadrupoles.</a:t>
            </a:r>
          </a:p>
          <a:p>
            <a:pPr lvl="1">
              <a:buFont typeface="Arial" panose="020B0604020202020204" pitchFamily="34" charset="0"/>
              <a:buChar char="•"/>
            </a:pPr>
            <a:r>
              <a:rPr lang="en-US" dirty="0"/>
              <a:t>We utilized an official inflation factor up to 2019 of 1.63 (1997-2019). However, with COVID-19 delays, it became evident that this factor was insufficient.</a:t>
            </a:r>
          </a:p>
          <a:p>
            <a:pPr lvl="1">
              <a:buFont typeface="Arial" panose="020B0604020202020204" pitchFamily="34" charset="0"/>
              <a:buChar char="•"/>
            </a:pPr>
            <a:r>
              <a:rPr lang="en-US" dirty="0"/>
              <a:t>Having experienced the process, I am convinced, not all costs were accounted for, especially in terms of labor.</a:t>
            </a:r>
          </a:p>
          <a:p>
            <a:pPr>
              <a:buFont typeface="Arial" panose="020B0604020202020204" pitchFamily="34" charset="0"/>
              <a:buChar char="•"/>
            </a:pPr>
            <a:r>
              <a:rPr lang="en-US" dirty="0"/>
              <a:t>The project's prolonged timeline is attributed to several factors:</a:t>
            </a:r>
          </a:p>
          <a:p>
            <a:pPr marL="742950" lvl="1" indent="-285750">
              <a:buFont typeface="Arial" panose="020B0604020202020204" pitchFamily="34" charset="0"/>
              <a:buChar char="•"/>
            </a:pPr>
            <a:r>
              <a:rPr lang="en-US" dirty="0"/>
              <a:t>COVID-19 disruptions and skilled manpower shortages due to project delays (COVID-19-related). The original completion date was set for the end of 2023.</a:t>
            </a:r>
          </a:p>
          <a:p>
            <a:pPr marL="742950" lvl="1" indent="-285750">
              <a:buFont typeface="Arial" panose="020B0604020202020204" pitchFamily="34" charset="0"/>
              <a:buChar char="•"/>
            </a:pPr>
            <a:r>
              <a:rPr lang="en-US" dirty="0"/>
              <a:t>The manufacture of the cryostat is 1.5 years behind schedule. Constant supervision and design checks (considering the cryostat is a pressure vessel) have impacted the overall cost.</a:t>
            </a:r>
          </a:p>
          <a:p>
            <a:pPr marL="742950" lvl="1" indent="-285750">
              <a:buFont typeface="Arial" panose="020B0604020202020204" pitchFamily="34" charset="0"/>
              <a:buChar char="•"/>
            </a:pPr>
            <a:r>
              <a:rPr lang="en-US" dirty="0"/>
              <a:t>Power supplies were ordered with similar delay which increased the cost</a:t>
            </a:r>
          </a:p>
          <a:p>
            <a:endParaRPr lang="en-US" dirty="0"/>
          </a:p>
        </p:txBody>
      </p:sp>
      <p:sp>
        <p:nvSpPr>
          <p:cNvPr id="3" name="Title 2">
            <a:extLst>
              <a:ext uri="{FF2B5EF4-FFF2-40B4-BE49-F238E27FC236}">
                <a16:creationId xmlns:a16="http://schemas.microsoft.com/office/drawing/2014/main" id="{2575035D-3933-2689-7C3B-EBAF08C89227}"/>
              </a:ext>
            </a:extLst>
          </p:cNvPr>
          <p:cNvSpPr>
            <a:spLocks noGrp="1"/>
          </p:cNvSpPr>
          <p:nvPr>
            <p:ph type="title"/>
          </p:nvPr>
        </p:nvSpPr>
        <p:spPr/>
        <p:txBody>
          <a:bodyPr/>
          <a:lstStyle/>
          <a:p>
            <a:r>
              <a:rPr lang="en-US" dirty="0"/>
              <a:t>Reason for cost increase (1/2)  </a:t>
            </a:r>
          </a:p>
        </p:txBody>
      </p:sp>
      <p:sp>
        <p:nvSpPr>
          <p:cNvPr id="4" name="Date Placeholder 3">
            <a:extLst>
              <a:ext uri="{FF2B5EF4-FFF2-40B4-BE49-F238E27FC236}">
                <a16:creationId xmlns:a16="http://schemas.microsoft.com/office/drawing/2014/main" id="{7282122D-9179-F6C5-B7B2-5E26AB5BB769}"/>
              </a:ext>
            </a:extLst>
          </p:cNvPr>
          <p:cNvSpPr>
            <a:spLocks noGrp="1"/>
          </p:cNvSpPr>
          <p:nvPr>
            <p:ph type="dt" sz="half" idx="2"/>
          </p:nvPr>
        </p:nvSpPr>
        <p:spPr/>
        <p:txBody>
          <a:bodyPr/>
          <a:lstStyle/>
          <a:p>
            <a:pPr>
              <a:defRPr/>
            </a:pPr>
            <a:fld id="{5AE5F031-145D-4644-9397-2059A124D77A}" type="datetime1">
              <a:rPr lang="en-US" smtClean="0"/>
              <a:t>3/19/24</a:t>
            </a:fld>
            <a:endParaRPr lang="en-US"/>
          </a:p>
        </p:txBody>
      </p:sp>
      <p:sp>
        <p:nvSpPr>
          <p:cNvPr id="5" name="Footer Placeholder 4">
            <a:extLst>
              <a:ext uri="{FF2B5EF4-FFF2-40B4-BE49-F238E27FC236}">
                <a16:creationId xmlns:a16="http://schemas.microsoft.com/office/drawing/2014/main" id="{34FD7E4B-0699-D757-36B2-55833AF1FBBB}"/>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0473944A-0A22-5B32-E6FA-B2C53D1408EA}"/>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a:p>
        </p:txBody>
      </p:sp>
    </p:spTree>
    <p:extLst>
      <p:ext uri="{BB962C8B-B14F-4D97-AF65-F5344CB8AC3E}">
        <p14:creationId xmlns:p14="http://schemas.microsoft.com/office/powerpoint/2010/main" val="122077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CA815B-B4B6-9BBB-B4AB-86D38DE4E22B}"/>
              </a:ext>
            </a:extLst>
          </p:cNvPr>
          <p:cNvSpPr>
            <a:spLocks noGrp="1"/>
          </p:cNvSpPr>
          <p:nvPr>
            <p:ph idx="1"/>
          </p:nvPr>
        </p:nvSpPr>
        <p:spPr>
          <a:xfrm>
            <a:off x="163539" y="704243"/>
            <a:ext cx="4408461" cy="4173918"/>
          </a:xfrm>
        </p:spPr>
        <p:txBody>
          <a:bodyPr/>
          <a:lstStyle/>
          <a:p>
            <a:r>
              <a:rPr lang="en-US" sz="1400" dirty="0"/>
              <a:t>In 2018, during the MDP collaboration meeting, it was proposed the construction of a new vertical magnet test facility at Fermilab to serve HF magnet testing. </a:t>
            </a:r>
          </a:p>
          <a:p>
            <a:r>
              <a:rPr lang="en-US" sz="1400" dirty="0"/>
              <a:t>The idea evolved, and by the 2019 MDP meeting, it was discussed “informally” that this facility could serve both fusion and HEP purposes</a:t>
            </a:r>
          </a:p>
          <a:p>
            <a:r>
              <a:rPr lang="en-US" sz="1400" dirty="0"/>
              <a:t>The first funding  was provided at the end of FY19, in August 2019, eventually becoming the GPP part of the project</a:t>
            </a:r>
          </a:p>
          <a:p>
            <a:r>
              <a:rPr lang="en-US" sz="1400" dirty="0"/>
              <a:t>The initial goal was to "recycle" as much as possible, including PS, dumps, QP from mu2e, and others. </a:t>
            </a:r>
          </a:p>
          <a:p>
            <a:r>
              <a:rPr lang="en-US" sz="1400" dirty="0">
                <a:solidFill>
                  <a:schemeClr val="accent6">
                    <a:lumMod val="50000"/>
                  </a:schemeClr>
                </a:solidFill>
                <a:highlight>
                  <a:srgbClr val="FF0000"/>
                </a:highlight>
              </a:rPr>
              <a:t>This project did not follow the typical 413.3B project execution; the absence of a project office led to significant cost savings. </a:t>
            </a:r>
          </a:p>
          <a:p>
            <a:pPr marL="0" indent="0">
              <a:buNone/>
            </a:pPr>
            <a:endParaRPr lang="en-US" dirty="0"/>
          </a:p>
        </p:txBody>
      </p:sp>
      <p:sp>
        <p:nvSpPr>
          <p:cNvPr id="3" name="Title 2">
            <a:extLst>
              <a:ext uri="{FF2B5EF4-FFF2-40B4-BE49-F238E27FC236}">
                <a16:creationId xmlns:a16="http://schemas.microsoft.com/office/drawing/2014/main" id="{2D34DF21-B32F-3C06-F4EE-FF3AD402247C}"/>
              </a:ext>
            </a:extLst>
          </p:cNvPr>
          <p:cNvSpPr>
            <a:spLocks noGrp="1"/>
          </p:cNvSpPr>
          <p:nvPr>
            <p:ph type="title"/>
          </p:nvPr>
        </p:nvSpPr>
        <p:spPr/>
        <p:txBody>
          <a:bodyPr/>
          <a:lstStyle/>
          <a:p>
            <a:r>
              <a:rPr lang="en-US" dirty="0"/>
              <a:t>History</a:t>
            </a:r>
          </a:p>
        </p:txBody>
      </p:sp>
      <p:sp>
        <p:nvSpPr>
          <p:cNvPr id="4" name="Date Placeholder 3">
            <a:extLst>
              <a:ext uri="{FF2B5EF4-FFF2-40B4-BE49-F238E27FC236}">
                <a16:creationId xmlns:a16="http://schemas.microsoft.com/office/drawing/2014/main" id="{E7DFC840-919D-5DCA-431C-378EE520A518}"/>
              </a:ext>
            </a:extLst>
          </p:cNvPr>
          <p:cNvSpPr>
            <a:spLocks noGrp="1"/>
          </p:cNvSpPr>
          <p:nvPr>
            <p:ph type="dt" sz="half" idx="2"/>
          </p:nvPr>
        </p:nvSpPr>
        <p:spPr/>
        <p:txBody>
          <a:bodyPr/>
          <a:lstStyle/>
          <a:p>
            <a:pPr>
              <a:defRPr/>
            </a:pPr>
            <a:fld id="{6AF1EF90-2664-AE45-B009-8A8482BA5363}" type="datetime1">
              <a:rPr lang="en-US" smtClean="0"/>
              <a:t>3/19/24</a:t>
            </a:fld>
            <a:endParaRPr lang="en-US"/>
          </a:p>
        </p:txBody>
      </p:sp>
      <p:sp>
        <p:nvSpPr>
          <p:cNvPr id="5" name="Footer Placeholder 4">
            <a:extLst>
              <a:ext uri="{FF2B5EF4-FFF2-40B4-BE49-F238E27FC236}">
                <a16:creationId xmlns:a16="http://schemas.microsoft.com/office/drawing/2014/main" id="{BB5D8D4B-1AB8-ADB4-25BB-F5539135286B}"/>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3CBF94A1-233C-CB07-74C2-CC135B9464BC}"/>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a:p>
        </p:txBody>
      </p:sp>
      <p:pic>
        <p:nvPicPr>
          <p:cNvPr id="10" name="Picture 9" descr="A screenshot of a computer&#10;&#10;Description automatically generated">
            <a:extLst>
              <a:ext uri="{FF2B5EF4-FFF2-40B4-BE49-F238E27FC236}">
                <a16:creationId xmlns:a16="http://schemas.microsoft.com/office/drawing/2014/main" id="{87137FEC-7B54-93D9-20CC-E1E765F09BF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33332" y="620314"/>
            <a:ext cx="4626782" cy="3668657"/>
          </a:xfrm>
          <a:prstGeom prst="rect">
            <a:avLst/>
          </a:prstGeom>
        </p:spPr>
      </p:pic>
    </p:spTree>
    <p:extLst>
      <p:ext uri="{BB962C8B-B14F-4D97-AF65-F5344CB8AC3E}">
        <p14:creationId xmlns:p14="http://schemas.microsoft.com/office/powerpoint/2010/main" val="736180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29F482-E7F5-ADF0-FD9B-96632817A794}"/>
              </a:ext>
            </a:extLst>
          </p:cNvPr>
          <p:cNvSpPr>
            <a:spLocks noGrp="1"/>
          </p:cNvSpPr>
          <p:nvPr>
            <p:ph idx="1"/>
          </p:nvPr>
        </p:nvSpPr>
        <p:spPr>
          <a:xfrm>
            <a:off x="228600" y="674488"/>
            <a:ext cx="8672513" cy="3958471"/>
          </a:xfrm>
        </p:spPr>
        <p:txBody>
          <a:bodyPr/>
          <a:lstStyle/>
          <a:p>
            <a:pPr>
              <a:buFont typeface="Arial" panose="020B0604020202020204" pitchFamily="34" charset="0"/>
              <a:buChar char="•"/>
            </a:pPr>
            <a:r>
              <a:rPr lang="en-US" dirty="0"/>
              <a:t>Rescaling the cost with size of the VMTF test pit did not produce satisfactory results. We paid 30-50% more for everything ordered during and after COVID-19.</a:t>
            </a:r>
          </a:p>
          <a:p>
            <a:pPr marL="742950" lvl="1" indent="-285750">
              <a:buFont typeface="Arial" panose="020B0604020202020204" pitchFamily="34" charset="0"/>
              <a:buChar char="•"/>
            </a:pPr>
            <a:r>
              <a:rPr lang="en-US" dirty="0"/>
              <a:t>Cryostat: $430k -&gt; $735k</a:t>
            </a:r>
          </a:p>
          <a:p>
            <a:pPr marL="742950" lvl="1" indent="-285750">
              <a:buFont typeface="Arial" panose="020B0604020202020204" pitchFamily="34" charset="0"/>
              <a:buChar char="•"/>
            </a:pPr>
            <a:r>
              <a:rPr lang="en-US" dirty="0"/>
              <a:t>Power supplies: $700k -&gt; $1.2M</a:t>
            </a:r>
          </a:p>
          <a:p>
            <a:pPr marL="742950" lvl="1" indent="-285750">
              <a:buFont typeface="Arial" panose="020B0604020202020204" pitchFamily="34" charset="0"/>
              <a:buChar char="•"/>
            </a:pPr>
            <a:r>
              <a:rPr lang="en-US" dirty="0"/>
              <a:t>Electronics components cost practically doubled</a:t>
            </a:r>
          </a:p>
          <a:p>
            <a:pPr marL="742950" lvl="1" indent="-285750">
              <a:buFont typeface="Arial" panose="020B0604020202020204" pitchFamily="34" charset="0"/>
              <a:buChar char="•"/>
            </a:pPr>
            <a:r>
              <a:rPr lang="en-US" dirty="0"/>
              <a:t>Labor rates increased too</a:t>
            </a:r>
          </a:p>
          <a:p>
            <a:pPr>
              <a:buFont typeface="Arial" panose="020B0604020202020204" pitchFamily="34" charset="0"/>
              <a:buChar char="•"/>
            </a:pPr>
            <a:r>
              <a:rPr lang="en-US" dirty="0"/>
              <a:t>With the commissioning of test stands for quadrupole testing for AUP and quench protection work for mu2e, we now have a much better understanding. It has become evident that labor hours for integration were not sufficient.</a:t>
            </a:r>
          </a:p>
        </p:txBody>
      </p:sp>
      <p:sp>
        <p:nvSpPr>
          <p:cNvPr id="3" name="Title 2">
            <a:extLst>
              <a:ext uri="{FF2B5EF4-FFF2-40B4-BE49-F238E27FC236}">
                <a16:creationId xmlns:a16="http://schemas.microsoft.com/office/drawing/2014/main" id="{7DADFD13-7A3F-45D8-33AD-FC0C5833D97B}"/>
              </a:ext>
            </a:extLst>
          </p:cNvPr>
          <p:cNvSpPr>
            <a:spLocks noGrp="1"/>
          </p:cNvSpPr>
          <p:nvPr>
            <p:ph type="title"/>
          </p:nvPr>
        </p:nvSpPr>
        <p:spPr/>
        <p:txBody>
          <a:bodyPr/>
          <a:lstStyle/>
          <a:p>
            <a:r>
              <a:rPr lang="en-US" dirty="0"/>
              <a:t>Reason for cost increase (2/2)</a:t>
            </a:r>
          </a:p>
        </p:txBody>
      </p:sp>
      <p:sp>
        <p:nvSpPr>
          <p:cNvPr id="4" name="Date Placeholder 3">
            <a:extLst>
              <a:ext uri="{FF2B5EF4-FFF2-40B4-BE49-F238E27FC236}">
                <a16:creationId xmlns:a16="http://schemas.microsoft.com/office/drawing/2014/main" id="{B9DF67EA-12D4-B70E-250A-BDF9E04E77DD}"/>
              </a:ext>
            </a:extLst>
          </p:cNvPr>
          <p:cNvSpPr>
            <a:spLocks noGrp="1"/>
          </p:cNvSpPr>
          <p:nvPr>
            <p:ph type="dt" sz="half" idx="2"/>
          </p:nvPr>
        </p:nvSpPr>
        <p:spPr/>
        <p:txBody>
          <a:bodyPr/>
          <a:lstStyle/>
          <a:p>
            <a:pPr>
              <a:defRPr/>
            </a:pPr>
            <a:fld id="{62522AED-72E2-B74A-94A5-6DB9DEC0DDAE}" type="datetime1">
              <a:rPr lang="en-US" smtClean="0"/>
              <a:t>3/19/24</a:t>
            </a:fld>
            <a:endParaRPr lang="en-US"/>
          </a:p>
        </p:txBody>
      </p:sp>
      <p:sp>
        <p:nvSpPr>
          <p:cNvPr id="5" name="Footer Placeholder 4">
            <a:extLst>
              <a:ext uri="{FF2B5EF4-FFF2-40B4-BE49-F238E27FC236}">
                <a16:creationId xmlns:a16="http://schemas.microsoft.com/office/drawing/2014/main" id="{A53CBEB1-D650-96C4-00E4-B81C1DD729F6}"/>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103FA103-0B92-A62F-1901-949A1A24F6A6}"/>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a:p>
        </p:txBody>
      </p:sp>
    </p:spTree>
    <p:extLst>
      <p:ext uri="{BB962C8B-B14F-4D97-AF65-F5344CB8AC3E}">
        <p14:creationId xmlns:p14="http://schemas.microsoft.com/office/powerpoint/2010/main" val="10877656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D53732-67A6-354F-9A93-9B79C39676D1}"/>
              </a:ext>
            </a:extLst>
          </p:cNvPr>
          <p:cNvSpPr>
            <a:spLocks noGrp="1"/>
          </p:cNvSpPr>
          <p:nvPr>
            <p:ph idx="1"/>
          </p:nvPr>
        </p:nvSpPr>
        <p:spPr>
          <a:xfrm>
            <a:off x="222250" y="533541"/>
            <a:ext cx="8915397" cy="4076418"/>
          </a:xfrm>
        </p:spPr>
        <p:txBody>
          <a:bodyPr/>
          <a:lstStyle/>
          <a:p>
            <a:r>
              <a:rPr lang="en-US" dirty="0"/>
              <a:t>The HFVMTF test pit construction is complete.</a:t>
            </a:r>
          </a:p>
          <a:p>
            <a:r>
              <a:rPr lang="en-US" dirty="0"/>
              <a:t>Procurement is finalized, and the production is in progress with the company – the cryostat is expected in June 2024.</a:t>
            </a:r>
          </a:p>
          <a:p>
            <a:r>
              <a:rPr lang="en-US" dirty="0"/>
              <a:t>The QP/QM system closely resembles the mu2e/AUP production systems, but modifications are necessary.</a:t>
            </a:r>
          </a:p>
          <a:p>
            <a:r>
              <a:rPr lang="en-US" dirty="0"/>
              <a:t>Main electronic parts were ordered in the fall of 2021, and approximately 75% of components have been received.</a:t>
            </a:r>
          </a:p>
          <a:p>
            <a:pPr lvl="1"/>
            <a:r>
              <a:rPr lang="en-US" dirty="0"/>
              <a:t>Additional funding is required to complete the systems.</a:t>
            </a:r>
          </a:p>
          <a:p>
            <a:r>
              <a:rPr lang="en-US" dirty="0"/>
              <a:t>Power supplies design has successfully passed preliminary design review, with delivery expected at the beginning of FY25.</a:t>
            </a:r>
          </a:p>
          <a:p>
            <a:r>
              <a:rPr lang="en-US" dirty="0"/>
              <a:t>Integration of the stand requires additional cryogenic effort </a:t>
            </a:r>
          </a:p>
          <a:p>
            <a:pPr lvl="1"/>
            <a:r>
              <a:rPr lang="en-US" dirty="0"/>
              <a:t>Additional funding is necessary to finalize cryostat checks and integration.</a:t>
            </a:r>
          </a:p>
          <a:p>
            <a:r>
              <a:rPr lang="en-US" dirty="0"/>
              <a:t> As of today, the current estimation for stand completion is Summer 2026.</a:t>
            </a:r>
          </a:p>
        </p:txBody>
      </p:sp>
      <p:sp>
        <p:nvSpPr>
          <p:cNvPr id="3" name="Title 2">
            <a:extLst>
              <a:ext uri="{FF2B5EF4-FFF2-40B4-BE49-F238E27FC236}">
                <a16:creationId xmlns:a16="http://schemas.microsoft.com/office/drawing/2014/main" id="{9CD3CD49-2149-5A4B-B4E8-B131B1EFBE0D}"/>
              </a:ext>
            </a:extLst>
          </p:cNvPr>
          <p:cNvSpPr>
            <a:spLocks noGrp="1"/>
          </p:cNvSpPr>
          <p:nvPr>
            <p:ph type="title"/>
          </p:nvPr>
        </p:nvSpPr>
        <p:spPr/>
        <p:txBody>
          <a:bodyPr/>
          <a:lstStyle/>
          <a:p>
            <a:r>
              <a:rPr lang="en-US" dirty="0"/>
              <a:t>Summary </a:t>
            </a:r>
          </a:p>
        </p:txBody>
      </p:sp>
      <p:sp>
        <p:nvSpPr>
          <p:cNvPr id="4" name="Date Placeholder 3">
            <a:extLst>
              <a:ext uri="{FF2B5EF4-FFF2-40B4-BE49-F238E27FC236}">
                <a16:creationId xmlns:a16="http://schemas.microsoft.com/office/drawing/2014/main" id="{6B231F66-2E16-5640-8B90-934F62085B63}"/>
              </a:ext>
            </a:extLst>
          </p:cNvPr>
          <p:cNvSpPr>
            <a:spLocks noGrp="1"/>
          </p:cNvSpPr>
          <p:nvPr>
            <p:ph type="dt" sz="half" idx="2"/>
          </p:nvPr>
        </p:nvSpPr>
        <p:spPr/>
        <p:txBody>
          <a:bodyPr/>
          <a:lstStyle/>
          <a:p>
            <a:pPr>
              <a:defRPr/>
            </a:pPr>
            <a:fld id="{BBA02B6A-8976-614E-A8A0-166E4C220437}" type="datetime1">
              <a:rPr lang="en-US" smtClean="0"/>
              <a:t>3/19/24</a:t>
            </a:fld>
            <a:endParaRPr lang="en-US"/>
          </a:p>
        </p:txBody>
      </p:sp>
      <p:sp>
        <p:nvSpPr>
          <p:cNvPr id="5" name="Footer Placeholder 4">
            <a:extLst>
              <a:ext uri="{FF2B5EF4-FFF2-40B4-BE49-F238E27FC236}">
                <a16:creationId xmlns:a16="http://schemas.microsoft.com/office/drawing/2014/main" id="{1FEEF619-65B1-BF43-87F7-D01F0E862C8C}"/>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A1884455-C290-734F-B71E-FCAAD30DF456}"/>
              </a:ext>
            </a:extLst>
          </p:cNvPr>
          <p:cNvSpPr>
            <a:spLocks noGrp="1"/>
          </p:cNvSpPr>
          <p:nvPr>
            <p:ph type="sldNum" sz="quarter" idx="4"/>
          </p:nvPr>
        </p:nvSpPr>
        <p:spPr>
          <a:xfrm>
            <a:off x="222250" y="4878160"/>
            <a:ext cx="414338" cy="3918509"/>
          </a:xfrm>
        </p:spPr>
        <p:txBody>
          <a:bodyPr/>
          <a:lstStyle/>
          <a:p>
            <a:pPr>
              <a:defRPr/>
            </a:pPr>
            <a:fld id="{148C009B-CB69-E04A-B9B3-34B26D69E9CF}" type="slidenum">
              <a:rPr lang="en-US" smtClean="0"/>
              <a:pPr>
                <a:defRPr/>
              </a:pPr>
              <a:t>31</a:t>
            </a:fld>
            <a:endParaRPr lang="en-US" dirty="0"/>
          </a:p>
        </p:txBody>
      </p:sp>
    </p:spTree>
    <p:extLst>
      <p:ext uri="{BB962C8B-B14F-4D97-AF65-F5344CB8AC3E}">
        <p14:creationId xmlns:p14="http://schemas.microsoft.com/office/powerpoint/2010/main" val="177844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2BFA7-1EC0-684C-990A-DCBE16ADBB4D}"/>
              </a:ext>
            </a:extLst>
          </p:cNvPr>
          <p:cNvSpPr>
            <a:spLocks noGrp="1"/>
          </p:cNvSpPr>
          <p:nvPr>
            <p:ph type="title"/>
          </p:nvPr>
        </p:nvSpPr>
        <p:spPr>
          <a:xfrm>
            <a:off x="3269974" y="1944157"/>
            <a:ext cx="2604052" cy="320908"/>
          </a:xfrm>
        </p:spPr>
        <p:txBody>
          <a:bodyPr/>
          <a:lstStyle/>
          <a:p>
            <a:r>
              <a:rPr lang="en-US" dirty="0"/>
              <a:t>Backup Slides </a:t>
            </a:r>
          </a:p>
        </p:txBody>
      </p:sp>
      <p:sp>
        <p:nvSpPr>
          <p:cNvPr id="4" name="Date Placeholder 3">
            <a:extLst>
              <a:ext uri="{FF2B5EF4-FFF2-40B4-BE49-F238E27FC236}">
                <a16:creationId xmlns:a16="http://schemas.microsoft.com/office/drawing/2014/main" id="{8F98CFBC-97CF-A34C-981B-E978F5205D34}"/>
              </a:ext>
            </a:extLst>
          </p:cNvPr>
          <p:cNvSpPr>
            <a:spLocks noGrp="1"/>
          </p:cNvSpPr>
          <p:nvPr>
            <p:ph type="dt" sz="half" idx="2"/>
          </p:nvPr>
        </p:nvSpPr>
        <p:spPr/>
        <p:txBody>
          <a:bodyPr/>
          <a:lstStyle/>
          <a:p>
            <a:pPr>
              <a:defRPr/>
            </a:pPr>
            <a:fld id="{27B0A4C4-D5EB-C84A-848E-4BA599E71546}" type="datetime1">
              <a:rPr lang="en-US" smtClean="0"/>
              <a:t>3/19/24</a:t>
            </a:fld>
            <a:endParaRPr lang="en-US"/>
          </a:p>
        </p:txBody>
      </p:sp>
      <p:sp>
        <p:nvSpPr>
          <p:cNvPr id="5" name="Footer Placeholder 4">
            <a:extLst>
              <a:ext uri="{FF2B5EF4-FFF2-40B4-BE49-F238E27FC236}">
                <a16:creationId xmlns:a16="http://schemas.microsoft.com/office/drawing/2014/main" id="{2D5B39A4-DC04-D54B-81EC-46FDDDA546DC}"/>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AC7714AB-C366-6448-A8FF-5907FBA98067}"/>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a:p>
        </p:txBody>
      </p:sp>
    </p:spTree>
    <p:extLst>
      <p:ext uri="{BB962C8B-B14F-4D97-AF65-F5344CB8AC3E}">
        <p14:creationId xmlns:p14="http://schemas.microsoft.com/office/powerpoint/2010/main" val="9268383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168DCC2-9EBA-3411-0851-27A252F04D09}"/>
              </a:ext>
            </a:extLst>
          </p:cNvPr>
          <p:cNvPicPr>
            <a:picLocks noGrp="1" noChangeAspect="1"/>
          </p:cNvPicPr>
          <p:nvPr>
            <p:ph idx="1"/>
          </p:nvPr>
        </p:nvPicPr>
        <p:blipFill>
          <a:blip r:embed="rId3"/>
          <a:stretch>
            <a:fillRect/>
          </a:stretch>
        </p:blipFill>
        <p:spPr>
          <a:xfrm>
            <a:off x="498985" y="964832"/>
            <a:ext cx="8146029" cy="3794125"/>
          </a:xfrm>
          <a:prstGeom prst="rect">
            <a:avLst/>
          </a:prstGeom>
        </p:spPr>
      </p:pic>
      <p:sp>
        <p:nvSpPr>
          <p:cNvPr id="3" name="Title 2">
            <a:extLst>
              <a:ext uri="{FF2B5EF4-FFF2-40B4-BE49-F238E27FC236}">
                <a16:creationId xmlns:a16="http://schemas.microsoft.com/office/drawing/2014/main" id="{99207BD3-EF8F-53F1-1C73-0842B59D2927}"/>
              </a:ext>
            </a:extLst>
          </p:cNvPr>
          <p:cNvSpPr>
            <a:spLocks noGrp="1"/>
          </p:cNvSpPr>
          <p:nvPr>
            <p:ph type="title"/>
          </p:nvPr>
        </p:nvSpPr>
        <p:spPr/>
        <p:txBody>
          <a:bodyPr/>
          <a:lstStyle/>
          <a:p>
            <a:r>
              <a:rPr lang="en-US" dirty="0"/>
              <a:t>TF  layout </a:t>
            </a:r>
          </a:p>
        </p:txBody>
      </p:sp>
      <p:sp>
        <p:nvSpPr>
          <p:cNvPr id="4" name="Date Placeholder 3">
            <a:extLst>
              <a:ext uri="{FF2B5EF4-FFF2-40B4-BE49-F238E27FC236}">
                <a16:creationId xmlns:a16="http://schemas.microsoft.com/office/drawing/2014/main" id="{0855124E-641E-1391-5B62-1AD24980AF58}"/>
              </a:ext>
            </a:extLst>
          </p:cNvPr>
          <p:cNvSpPr>
            <a:spLocks noGrp="1"/>
          </p:cNvSpPr>
          <p:nvPr>
            <p:ph type="dt" sz="half" idx="2"/>
          </p:nvPr>
        </p:nvSpPr>
        <p:spPr/>
        <p:txBody>
          <a:bodyPr/>
          <a:lstStyle/>
          <a:p>
            <a:pPr>
              <a:defRPr/>
            </a:pPr>
            <a:fld id="{E05415F8-80E2-244A-A933-64885EE8B429}" type="datetime1">
              <a:rPr lang="en-US" smtClean="0"/>
              <a:t>3/19/24</a:t>
            </a:fld>
            <a:endParaRPr lang="en-US"/>
          </a:p>
        </p:txBody>
      </p:sp>
      <p:sp>
        <p:nvSpPr>
          <p:cNvPr id="5" name="Footer Placeholder 4">
            <a:extLst>
              <a:ext uri="{FF2B5EF4-FFF2-40B4-BE49-F238E27FC236}">
                <a16:creationId xmlns:a16="http://schemas.microsoft.com/office/drawing/2014/main" id="{47231623-EF5F-F712-19AF-9DF587738EAC}"/>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BA58A48F-A580-359A-4258-F6BF7D1FF979}"/>
              </a:ext>
            </a:extLst>
          </p:cNvPr>
          <p:cNvSpPr>
            <a:spLocks noGrp="1"/>
          </p:cNvSpPr>
          <p:nvPr>
            <p:ph type="sldNum" sz="quarter" idx="4"/>
          </p:nvPr>
        </p:nvSpPr>
        <p:spPr/>
        <p:txBody>
          <a:bodyPr/>
          <a:lstStyle/>
          <a:p>
            <a:pPr>
              <a:defRPr/>
            </a:pPr>
            <a:fld id="{148C009B-CB69-E04A-B9B3-34B26D69E9CF}" type="slidenum">
              <a:rPr lang="en-US" smtClean="0"/>
              <a:pPr>
                <a:defRPr/>
              </a:pPr>
              <a:t>33</a:t>
            </a:fld>
            <a:endParaRPr lang="en-US"/>
          </a:p>
        </p:txBody>
      </p:sp>
      <p:sp>
        <p:nvSpPr>
          <p:cNvPr id="2" name="TextBox 1">
            <a:extLst>
              <a:ext uri="{FF2B5EF4-FFF2-40B4-BE49-F238E27FC236}">
                <a16:creationId xmlns:a16="http://schemas.microsoft.com/office/drawing/2014/main" id="{471161FC-AB08-5E13-DE2F-F9BCE89449A9}"/>
              </a:ext>
            </a:extLst>
          </p:cNvPr>
          <p:cNvSpPr txBox="1"/>
          <p:nvPr/>
        </p:nvSpPr>
        <p:spPr>
          <a:xfrm>
            <a:off x="636588" y="443565"/>
            <a:ext cx="5965736" cy="461665"/>
          </a:xfrm>
          <a:prstGeom prst="rect">
            <a:avLst/>
          </a:prstGeom>
          <a:noFill/>
        </p:spPr>
        <p:txBody>
          <a:bodyPr wrap="none" rtlCol="0">
            <a:spAutoFit/>
          </a:bodyPr>
          <a:lstStyle/>
          <a:p>
            <a:r>
              <a:rPr lang="en-US" dirty="0"/>
              <a:t>We  do not stop  VMTF and space is  premium </a:t>
            </a:r>
          </a:p>
        </p:txBody>
      </p:sp>
    </p:spTree>
    <p:extLst>
      <p:ext uri="{BB962C8B-B14F-4D97-AF65-F5344CB8AC3E}">
        <p14:creationId xmlns:p14="http://schemas.microsoft.com/office/powerpoint/2010/main" val="36915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raphical user interface, application, table, Excel&#10;&#10;Description automatically generated">
            <a:extLst>
              <a:ext uri="{FF2B5EF4-FFF2-40B4-BE49-F238E27FC236}">
                <a16:creationId xmlns:a16="http://schemas.microsoft.com/office/drawing/2014/main" id="{C718D5D9-A545-F94D-B4D7-721C572253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49249" y="2355726"/>
            <a:ext cx="4137360" cy="966978"/>
          </a:xfrm>
          <a:prstGeom prst="rect">
            <a:avLst/>
          </a:prstGeom>
          <a:ln>
            <a:solidFill>
              <a:schemeClr val="tx1"/>
            </a:solidFill>
          </a:ln>
        </p:spPr>
      </p:pic>
      <p:sp>
        <p:nvSpPr>
          <p:cNvPr id="2" name="Title 1">
            <a:extLst>
              <a:ext uri="{FF2B5EF4-FFF2-40B4-BE49-F238E27FC236}">
                <a16:creationId xmlns:a16="http://schemas.microsoft.com/office/drawing/2014/main" id="{8CCD18A8-1FD9-4247-A2C6-FED73CC78E56}"/>
              </a:ext>
            </a:extLst>
          </p:cNvPr>
          <p:cNvSpPr>
            <a:spLocks noGrp="1"/>
          </p:cNvSpPr>
          <p:nvPr>
            <p:ph type="title"/>
          </p:nvPr>
        </p:nvSpPr>
        <p:spPr>
          <a:xfrm>
            <a:off x="1602000" y="33468"/>
            <a:ext cx="5940000" cy="540000"/>
          </a:xfrm>
        </p:spPr>
        <p:txBody>
          <a:bodyPr/>
          <a:lstStyle/>
          <a:p>
            <a:r>
              <a:rPr lang="en-US" dirty="0"/>
              <a:t>Delivery Dates Renegotiation</a:t>
            </a:r>
          </a:p>
        </p:txBody>
      </p:sp>
      <p:sp>
        <p:nvSpPr>
          <p:cNvPr id="4" name="Slide Number Placeholder 3">
            <a:extLst>
              <a:ext uri="{FF2B5EF4-FFF2-40B4-BE49-F238E27FC236}">
                <a16:creationId xmlns:a16="http://schemas.microsoft.com/office/drawing/2014/main" id="{9D5244A7-7684-C345-BAEB-F79CA3EC9913}"/>
              </a:ext>
            </a:extLst>
          </p:cNvPr>
          <p:cNvSpPr>
            <a:spLocks noGrp="1"/>
          </p:cNvSpPr>
          <p:nvPr>
            <p:ph type="sldNum" sz="quarter" idx="12"/>
          </p:nvPr>
        </p:nvSpPr>
        <p:spPr>
          <a:xfrm>
            <a:off x="8686800" y="6356350"/>
            <a:ext cx="3600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FDCA1C4-9514-7B4F-976F-D92F7E296653}" type="slidenum">
              <a:rPr lang="fr-FR" smtClean="0"/>
              <a:pPr/>
              <a:t>34</a:t>
            </a:fld>
            <a:endParaRPr lang="fr-FR" dirty="0">
              <a:solidFill>
                <a:schemeClr val="bg1"/>
              </a:solidFill>
            </a:endParaRPr>
          </a:p>
        </p:txBody>
      </p:sp>
      <p:sp>
        <p:nvSpPr>
          <p:cNvPr id="10" name="Content Placeholder 2">
            <a:extLst>
              <a:ext uri="{FF2B5EF4-FFF2-40B4-BE49-F238E27FC236}">
                <a16:creationId xmlns:a16="http://schemas.microsoft.com/office/drawing/2014/main" id="{5B2B5CDE-C5FF-5044-9C4A-A91C53458D16}"/>
              </a:ext>
            </a:extLst>
          </p:cNvPr>
          <p:cNvSpPr>
            <a:spLocks noGrp="1"/>
          </p:cNvSpPr>
          <p:nvPr>
            <p:ph idx="1"/>
          </p:nvPr>
        </p:nvSpPr>
        <p:spPr>
          <a:xfrm>
            <a:off x="1483668" y="636267"/>
            <a:ext cx="6380466" cy="1169250"/>
          </a:xfrm>
          <a:solidFill>
            <a:schemeClr val="bg1"/>
          </a:solidFill>
        </p:spPr>
        <p:txBody>
          <a:bodyPr>
            <a:normAutofit/>
          </a:bodyPr>
          <a:lstStyle/>
          <a:p>
            <a:r>
              <a:rPr lang="en-US" dirty="0"/>
              <a:t>LS3 Start from Jan 1</a:t>
            </a:r>
            <a:r>
              <a:rPr lang="en-US" baseline="30000" dirty="0"/>
              <a:t>st</a:t>
            </a:r>
            <a:r>
              <a:rPr lang="en-US" dirty="0"/>
              <a:t> 2024 to Jan 1</a:t>
            </a:r>
            <a:r>
              <a:rPr lang="en-US" baseline="30000" dirty="0"/>
              <a:t>st</a:t>
            </a:r>
            <a:r>
              <a:rPr lang="en-US" dirty="0"/>
              <a:t> 2026</a:t>
            </a:r>
          </a:p>
          <a:p>
            <a:pPr lvl="1"/>
            <a:r>
              <a:rPr lang="en-US" dirty="0"/>
              <a:t>Early and Late Dates moved “blindly” by 24 months</a:t>
            </a:r>
          </a:p>
        </p:txBody>
      </p:sp>
      <p:pic>
        <p:nvPicPr>
          <p:cNvPr id="9" name="Picture 8" descr="Graphical user interface, application, table, Excel&#10;&#10;Description automatically generated">
            <a:extLst>
              <a:ext uri="{FF2B5EF4-FFF2-40B4-BE49-F238E27FC236}">
                <a16:creationId xmlns:a16="http://schemas.microsoft.com/office/drawing/2014/main" id="{39AF855C-FA5D-564F-B693-3C11693C02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39652" y="2355726"/>
            <a:ext cx="6377940" cy="1343182"/>
          </a:xfrm>
          <a:prstGeom prst="rect">
            <a:avLst/>
          </a:prstGeom>
          <a:ln>
            <a:solidFill>
              <a:schemeClr val="tx1"/>
            </a:solidFill>
          </a:ln>
        </p:spPr>
      </p:pic>
      <p:sp>
        <p:nvSpPr>
          <p:cNvPr id="11" name="Rounded Rectangle 10">
            <a:extLst>
              <a:ext uri="{FF2B5EF4-FFF2-40B4-BE49-F238E27FC236}">
                <a16:creationId xmlns:a16="http://schemas.microsoft.com/office/drawing/2014/main" id="{7A7B198F-CEDC-B543-9B7F-509431A867A0}"/>
              </a:ext>
            </a:extLst>
          </p:cNvPr>
          <p:cNvSpPr/>
          <p:nvPr/>
        </p:nvSpPr>
        <p:spPr>
          <a:xfrm>
            <a:off x="5000904" y="2618877"/>
            <a:ext cx="540060" cy="702019"/>
          </a:xfrm>
          <a:prstGeom prst="roundRect">
            <a:avLst/>
          </a:prstGeom>
          <a:noFill/>
          <a:ln w="3810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TextBox 11">
            <a:extLst>
              <a:ext uri="{FF2B5EF4-FFF2-40B4-BE49-F238E27FC236}">
                <a16:creationId xmlns:a16="http://schemas.microsoft.com/office/drawing/2014/main" id="{6387E5B7-EFBC-EE45-9884-61B005313BF2}"/>
              </a:ext>
            </a:extLst>
          </p:cNvPr>
          <p:cNvSpPr txBox="1"/>
          <p:nvPr/>
        </p:nvSpPr>
        <p:spPr>
          <a:xfrm>
            <a:off x="5153594" y="2824139"/>
            <a:ext cx="234680" cy="369332"/>
          </a:xfrm>
          <a:prstGeom prst="rect">
            <a:avLst/>
          </a:prstGeom>
          <a:noFill/>
          <a:ln>
            <a:noFill/>
          </a:ln>
        </p:spPr>
        <p:txBody>
          <a:bodyPr wrap="square" rtlCol="0">
            <a:spAutoFit/>
          </a:bodyPr>
          <a:lstStyle/>
          <a:p>
            <a:r>
              <a:rPr lang="en-US" sz="1800" dirty="0">
                <a:solidFill>
                  <a:srgbClr val="FF0000"/>
                </a:solidFill>
              </a:rPr>
              <a:t>?</a:t>
            </a:r>
          </a:p>
        </p:txBody>
      </p:sp>
      <p:sp>
        <p:nvSpPr>
          <p:cNvPr id="13" name="Rounded Rectangle 12">
            <a:extLst>
              <a:ext uri="{FF2B5EF4-FFF2-40B4-BE49-F238E27FC236}">
                <a16:creationId xmlns:a16="http://schemas.microsoft.com/office/drawing/2014/main" id="{506B3F01-8588-444A-94F4-7A7A993828AB}"/>
              </a:ext>
            </a:extLst>
          </p:cNvPr>
          <p:cNvSpPr/>
          <p:nvPr/>
        </p:nvSpPr>
        <p:spPr>
          <a:xfrm>
            <a:off x="3920784" y="2465678"/>
            <a:ext cx="486054" cy="162018"/>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5" name="Curved Connector 14">
            <a:extLst>
              <a:ext uri="{FF2B5EF4-FFF2-40B4-BE49-F238E27FC236}">
                <a16:creationId xmlns:a16="http://schemas.microsoft.com/office/drawing/2014/main" id="{52106536-ACF0-C149-85A7-F912481E2B26}"/>
              </a:ext>
            </a:extLst>
          </p:cNvPr>
          <p:cNvCxnSpPr>
            <a:stCxn id="13" idx="0"/>
            <a:endCxn id="11" idx="0"/>
          </p:cNvCxnSpPr>
          <p:nvPr/>
        </p:nvCxnSpPr>
        <p:spPr>
          <a:xfrm rot="16200000" flipH="1">
            <a:off x="4640773" y="1988715"/>
            <a:ext cx="153199" cy="1107123"/>
          </a:xfrm>
          <a:prstGeom prst="curvedConnector3">
            <a:avLst>
              <a:gd name="adj1" fmla="val -11191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86416BDC-4DB3-3848-9687-CBC8C2140C04}"/>
              </a:ext>
            </a:extLst>
          </p:cNvPr>
          <p:cNvGrpSpPr/>
          <p:nvPr/>
        </p:nvGrpSpPr>
        <p:grpSpPr>
          <a:xfrm>
            <a:off x="4933942" y="2618878"/>
            <a:ext cx="3488584" cy="1853765"/>
            <a:chOff x="5054589" y="3491835"/>
            <a:chExt cx="4651445" cy="2471686"/>
          </a:xfrm>
        </p:grpSpPr>
        <p:sp>
          <p:nvSpPr>
            <p:cNvPr id="17" name="Rounded Rectangle 16">
              <a:extLst>
                <a:ext uri="{FF2B5EF4-FFF2-40B4-BE49-F238E27FC236}">
                  <a16:creationId xmlns:a16="http://schemas.microsoft.com/office/drawing/2014/main" id="{C4D73A0D-E065-284D-8DA1-2FC7341A5976}"/>
                </a:ext>
              </a:extLst>
            </p:cNvPr>
            <p:cNvSpPr/>
            <p:nvPr/>
          </p:nvSpPr>
          <p:spPr>
            <a:xfrm>
              <a:off x="7380312" y="3491835"/>
              <a:ext cx="720080" cy="933737"/>
            </a:xfrm>
            <a:prstGeom prst="roundRect">
              <a:avLst/>
            </a:prstGeom>
            <a:no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ight Brace 17">
              <a:extLst>
                <a:ext uri="{FF2B5EF4-FFF2-40B4-BE49-F238E27FC236}">
                  <a16:creationId xmlns:a16="http://schemas.microsoft.com/office/drawing/2014/main" id="{5AE0D1F2-C651-1641-91E4-2952ABF10E32}"/>
                </a:ext>
              </a:extLst>
            </p:cNvPr>
            <p:cNvSpPr/>
            <p:nvPr/>
          </p:nvSpPr>
          <p:spPr>
            <a:xfrm rot="5400000">
              <a:off x="6468101" y="3515609"/>
              <a:ext cx="360000" cy="232851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19" name="TextBox 18">
              <a:extLst>
                <a:ext uri="{FF2B5EF4-FFF2-40B4-BE49-F238E27FC236}">
                  <a16:creationId xmlns:a16="http://schemas.microsoft.com/office/drawing/2014/main" id="{721B243E-1130-4543-8D3F-407C1122E36E}"/>
                </a:ext>
              </a:extLst>
            </p:cNvPr>
            <p:cNvSpPr txBox="1"/>
            <p:nvPr/>
          </p:nvSpPr>
          <p:spPr>
            <a:xfrm>
              <a:off x="5054589" y="5471078"/>
              <a:ext cx="4651445" cy="492443"/>
            </a:xfrm>
            <a:prstGeom prst="rect">
              <a:avLst/>
            </a:prstGeom>
            <a:noFill/>
          </p:spPr>
          <p:txBody>
            <a:bodyPr wrap="none" rtlCol="0">
              <a:spAutoFit/>
            </a:bodyPr>
            <a:lstStyle/>
            <a:p>
              <a:r>
                <a:rPr lang="en-US" sz="1800" dirty="0"/>
                <a:t>~11 months for AUP Schedule Risks</a:t>
              </a:r>
            </a:p>
          </p:txBody>
        </p:sp>
      </p:grpSp>
      <p:sp>
        <p:nvSpPr>
          <p:cNvPr id="20" name="TextBox 19">
            <a:extLst>
              <a:ext uri="{FF2B5EF4-FFF2-40B4-BE49-F238E27FC236}">
                <a16:creationId xmlns:a16="http://schemas.microsoft.com/office/drawing/2014/main" id="{84C08462-CD08-7D47-B5EC-C1CE817CD5EA}"/>
              </a:ext>
            </a:extLst>
          </p:cNvPr>
          <p:cNvSpPr txBox="1"/>
          <p:nvPr/>
        </p:nvSpPr>
        <p:spPr>
          <a:xfrm>
            <a:off x="2411760" y="3060186"/>
            <a:ext cx="925253" cy="230832"/>
          </a:xfrm>
          <a:prstGeom prst="rect">
            <a:avLst/>
          </a:prstGeom>
          <a:solidFill>
            <a:schemeClr val="bg1"/>
          </a:solidFill>
          <a:ln>
            <a:solidFill>
              <a:schemeClr val="tx1"/>
            </a:solidFill>
          </a:ln>
        </p:spPr>
        <p:txBody>
          <a:bodyPr wrap="none" rtlCol="0">
            <a:spAutoFit/>
          </a:bodyPr>
          <a:lstStyle/>
          <a:p>
            <a:r>
              <a:rPr lang="en-US" sz="900" i="1" dirty="0"/>
              <a:t>1 cell = 1 month</a:t>
            </a:r>
          </a:p>
        </p:txBody>
      </p:sp>
      <p:grpSp>
        <p:nvGrpSpPr>
          <p:cNvPr id="3" name="Group 2">
            <a:extLst>
              <a:ext uri="{FF2B5EF4-FFF2-40B4-BE49-F238E27FC236}">
                <a16:creationId xmlns:a16="http://schemas.microsoft.com/office/drawing/2014/main" id="{E186F4AC-0A8F-4543-8023-5265A57F67BA}"/>
              </a:ext>
            </a:extLst>
          </p:cNvPr>
          <p:cNvGrpSpPr/>
          <p:nvPr/>
        </p:nvGrpSpPr>
        <p:grpSpPr>
          <a:xfrm>
            <a:off x="2163485" y="1640816"/>
            <a:ext cx="3772146" cy="574003"/>
            <a:chOff x="1360646" y="2187754"/>
            <a:chExt cx="5029527" cy="765337"/>
          </a:xfrm>
        </p:grpSpPr>
        <p:sp>
          <p:nvSpPr>
            <p:cNvPr id="16" name="Right Brace 15">
              <a:extLst>
                <a:ext uri="{FF2B5EF4-FFF2-40B4-BE49-F238E27FC236}">
                  <a16:creationId xmlns:a16="http://schemas.microsoft.com/office/drawing/2014/main" id="{CAF65915-05C2-9140-AF5A-FF33C3F465C8}"/>
                </a:ext>
              </a:extLst>
            </p:cNvPr>
            <p:cNvSpPr/>
            <p:nvPr/>
          </p:nvSpPr>
          <p:spPr>
            <a:xfrm rot="16200000">
              <a:off x="3650419" y="303318"/>
              <a:ext cx="360000" cy="493954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5" name="TextBox 4">
              <a:extLst>
                <a:ext uri="{FF2B5EF4-FFF2-40B4-BE49-F238E27FC236}">
                  <a16:creationId xmlns:a16="http://schemas.microsoft.com/office/drawing/2014/main" id="{18E5F1F6-E4FB-8449-86E0-233C37BBED69}"/>
                </a:ext>
              </a:extLst>
            </p:cNvPr>
            <p:cNvSpPr txBox="1"/>
            <p:nvPr/>
          </p:nvSpPr>
          <p:spPr>
            <a:xfrm>
              <a:off x="2051721" y="2187754"/>
              <a:ext cx="4338452" cy="492442"/>
            </a:xfrm>
            <a:prstGeom prst="rect">
              <a:avLst/>
            </a:prstGeom>
            <a:noFill/>
          </p:spPr>
          <p:txBody>
            <a:bodyPr wrap="none" rtlCol="0">
              <a:spAutoFit/>
            </a:bodyPr>
            <a:lstStyle/>
            <a:p>
              <a:r>
                <a:rPr lang="en-US" sz="1800" dirty="0"/>
                <a:t>Early Dates moved by 24 months</a:t>
              </a:r>
            </a:p>
          </p:txBody>
        </p:sp>
      </p:grpSp>
      <p:sp>
        <p:nvSpPr>
          <p:cNvPr id="22" name="TextBox 21">
            <a:extLst>
              <a:ext uri="{FF2B5EF4-FFF2-40B4-BE49-F238E27FC236}">
                <a16:creationId xmlns:a16="http://schemas.microsoft.com/office/drawing/2014/main" id="{A32F191C-F49B-5649-8725-9A5CEAE0C97B}"/>
              </a:ext>
            </a:extLst>
          </p:cNvPr>
          <p:cNvSpPr txBox="1"/>
          <p:nvPr/>
        </p:nvSpPr>
        <p:spPr>
          <a:xfrm>
            <a:off x="4276627" y="2157301"/>
            <a:ext cx="845103" cy="276999"/>
          </a:xfrm>
          <a:prstGeom prst="rect">
            <a:avLst/>
          </a:prstGeom>
          <a:solidFill>
            <a:srgbClr val="FFFF00"/>
          </a:solidFill>
          <a:ln>
            <a:solidFill>
              <a:schemeClr val="tx1"/>
            </a:solidFill>
          </a:ln>
        </p:spPr>
        <p:txBody>
          <a:bodyPr wrap="none" rtlCol="0">
            <a:spAutoFit/>
          </a:bodyPr>
          <a:lstStyle/>
          <a:p>
            <a:r>
              <a:rPr lang="en-US" sz="600" dirty="0"/>
              <a:t>Future COVID Impact</a:t>
            </a:r>
          </a:p>
          <a:p>
            <a:r>
              <a:rPr lang="en-US" sz="600" dirty="0"/>
              <a:t>FRS Change</a:t>
            </a:r>
          </a:p>
        </p:txBody>
      </p:sp>
      <p:pic>
        <p:nvPicPr>
          <p:cNvPr id="23" name="Picture 22">
            <a:extLst>
              <a:ext uri="{FF2B5EF4-FFF2-40B4-BE49-F238E27FC236}">
                <a16:creationId xmlns:a16="http://schemas.microsoft.com/office/drawing/2014/main" id="{D61D54BD-6B61-1C4F-8C56-ED0E7022B1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43000" y="4659675"/>
            <a:ext cx="1430778" cy="483825"/>
          </a:xfrm>
          <a:prstGeom prst="rect">
            <a:avLst/>
          </a:prstGeom>
        </p:spPr>
      </p:pic>
      <p:sp>
        <p:nvSpPr>
          <p:cNvPr id="25" name="Footer Placeholder 2">
            <a:extLst>
              <a:ext uri="{FF2B5EF4-FFF2-40B4-BE49-F238E27FC236}">
                <a16:creationId xmlns:a16="http://schemas.microsoft.com/office/drawing/2014/main" id="{CF32B9A0-853B-3347-A09D-849DD4259B7C}"/>
              </a:ext>
            </a:extLst>
          </p:cNvPr>
          <p:cNvSpPr>
            <a:spLocks noGrp="1"/>
          </p:cNvSpPr>
          <p:nvPr>
            <p:ph type="ftr" sz="quarter" idx="11"/>
          </p:nvPr>
        </p:nvSpPr>
        <p:spPr>
          <a:xfrm>
            <a:off x="1916577" y="6356350"/>
            <a:ext cx="66270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G.velev | EOC Meeting #3</a:t>
            </a:r>
            <a:endParaRPr lang="en-GB" noProof="0" dirty="0"/>
          </a:p>
        </p:txBody>
      </p:sp>
      <p:sp>
        <p:nvSpPr>
          <p:cNvPr id="7" name="Date Placeholder 6">
            <a:extLst>
              <a:ext uri="{FF2B5EF4-FFF2-40B4-BE49-F238E27FC236}">
                <a16:creationId xmlns:a16="http://schemas.microsoft.com/office/drawing/2014/main" id="{341EA3D3-9D17-2DA6-0928-C14F31A6F728}"/>
              </a:ext>
            </a:extLst>
          </p:cNvPr>
          <p:cNvSpPr>
            <a:spLocks noGrp="1"/>
          </p:cNvSpPr>
          <p:nvPr>
            <p:ph type="dt" sz="half" idx="10"/>
          </p:nvPr>
        </p:nvSpPr>
        <p:spPr/>
        <p:txBody>
          <a:bodyPr/>
          <a:lstStyle/>
          <a:p>
            <a:pPr>
              <a:defRPr/>
            </a:pPr>
            <a:fld id="{CA0AC290-916C-5847-B468-80639C630C12}" type="datetime1">
              <a:rPr lang="en-US" smtClean="0"/>
              <a:t>3/19/24</a:t>
            </a:fld>
            <a:endParaRPr lang="en-US" dirty="0"/>
          </a:p>
        </p:txBody>
      </p:sp>
    </p:spTree>
    <p:extLst>
      <p:ext uri="{BB962C8B-B14F-4D97-AF65-F5344CB8AC3E}">
        <p14:creationId xmlns:p14="http://schemas.microsoft.com/office/powerpoint/2010/main" val="39634282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C70082-553D-B440-B7AD-480CC345C54E}"/>
              </a:ext>
            </a:extLst>
          </p:cNvPr>
          <p:cNvSpPr>
            <a:spLocks noGrp="1"/>
          </p:cNvSpPr>
          <p:nvPr>
            <p:ph type="title"/>
          </p:nvPr>
        </p:nvSpPr>
        <p:spPr/>
        <p:txBody>
          <a:bodyPr/>
          <a:lstStyle/>
          <a:p>
            <a:r>
              <a:rPr lang="en-US" dirty="0"/>
              <a:t>Civil Construction Design </a:t>
            </a:r>
          </a:p>
        </p:txBody>
      </p:sp>
      <p:sp>
        <p:nvSpPr>
          <p:cNvPr id="4" name="Date Placeholder 3">
            <a:extLst>
              <a:ext uri="{FF2B5EF4-FFF2-40B4-BE49-F238E27FC236}">
                <a16:creationId xmlns:a16="http://schemas.microsoft.com/office/drawing/2014/main" id="{08A62ED8-C945-8743-A348-1739667C4841}"/>
              </a:ext>
            </a:extLst>
          </p:cNvPr>
          <p:cNvSpPr>
            <a:spLocks noGrp="1"/>
          </p:cNvSpPr>
          <p:nvPr>
            <p:ph type="dt" sz="half" idx="2"/>
          </p:nvPr>
        </p:nvSpPr>
        <p:spPr/>
        <p:txBody>
          <a:bodyPr/>
          <a:lstStyle/>
          <a:p>
            <a:pPr>
              <a:defRPr/>
            </a:pPr>
            <a:fld id="{9F4D187B-26FA-A64C-8418-825B2B514816}" type="datetime1">
              <a:rPr lang="en-US" smtClean="0"/>
              <a:t>3/19/24</a:t>
            </a:fld>
            <a:endParaRPr lang="en-US" dirty="0"/>
          </a:p>
        </p:txBody>
      </p:sp>
      <p:sp>
        <p:nvSpPr>
          <p:cNvPr id="5" name="Footer Placeholder 4">
            <a:extLst>
              <a:ext uri="{FF2B5EF4-FFF2-40B4-BE49-F238E27FC236}">
                <a16:creationId xmlns:a16="http://schemas.microsoft.com/office/drawing/2014/main" id="{C1FCEBB3-C1F4-5343-9023-27BACBB3068E}"/>
              </a:ext>
            </a:extLst>
          </p:cNvPr>
          <p:cNvSpPr>
            <a:spLocks noGrp="1"/>
          </p:cNvSpPr>
          <p:nvPr>
            <p:ph type="ftr" sz="quarter" idx="3"/>
          </p:nvPr>
        </p:nvSpPr>
        <p:spPr/>
        <p:txBody>
          <a:bodyPr/>
          <a:lstStyle/>
          <a:p>
            <a:pPr>
              <a:defRPr/>
            </a:pPr>
            <a:r>
              <a:rPr lang="en-US"/>
              <a:t>G.velev | EOC Meeting #3</a:t>
            </a:r>
            <a:endParaRPr lang="en-US" b="1" dirty="0"/>
          </a:p>
        </p:txBody>
      </p:sp>
      <p:sp>
        <p:nvSpPr>
          <p:cNvPr id="6" name="Slide Number Placeholder 5">
            <a:extLst>
              <a:ext uri="{FF2B5EF4-FFF2-40B4-BE49-F238E27FC236}">
                <a16:creationId xmlns:a16="http://schemas.microsoft.com/office/drawing/2014/main" id="{85A17A8C-FABE-DC46-81CD-89040B998BBC}"/>
              </a:ext>
            </a:extLst>
          </p:cNvPr>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grpSp>
        <p:nvGrpSpPr>
          <p:cNvPr id="8" name="Group 7">
            <a:extLst>
              <a:ext uri="{FF2B5EF4-FFF2-40B4-BE49-F238E27FC236}">
                <a16:creationId xmlns:a16="http://schemas.microsoft.com/office/drawing/2014/main" id="{0E016EBE-99D4-6E4F-B683-8B745A2A0D9C}"/>
              </a:ext>
            </a:extLst>
          </p:cNvPr>
          <p:cNvGrpSpPr/>
          <p:nvPr/>
        </p:nvGrpSpPr>
        <p:grpSpPr>
          <a:xfrm>
            <a:off x="47783" y="509722"/>
            <a:ext cx="7135091" cy="4368439"/>
            <a:chOff x="242127" y="509722"/>
            <a:chExt cx="8679622" cy="4368439"/>
          </a:xfrm>
        </p:grpSpPr>
        <p:pic>
          <p:nvPicPr>
            <p:cNvPr id="9" name="Picture 8">
              <a:extLst>
                <a:ext uri="{FF2B5EF4-FFF2-40B4-BE49-F238E27FC236}">
                  <a16:creationId xmlns:a16="http://schemas.microsoft.com/office/drawing/2014/main" id="{B05D79BF-B74D-9544-AF92-3C8C216FBA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2127" y="509722"/>
              <a:ext cx="8679622" cy="4368439"/>
            </a:xfrm>
            <a:prstGeom prst="rect">
              <a:avLst/>
            </a:prstGeom>
          </p:spPr>
        </p:pic>
        <p:sp>
          <p:nvSpPr>
            <p:cNvPr id="10" name="Oval 9">
              <a:extLst>
                <a:ext uri="{FF2B5EF4-FFF2-40B4-BE49-F238E27FC236}">
                  <a16:creationId xmlns:a16="http://schemas.microsoft.com/office/drawing/2014/main" id="{08BE25EB-8F39-A547-A841-A767F0760DE9}"/>
                </a:ext>
              </a:extLst>
            </p:cNvPr>
            <p:cNvSpPr/>
            <p:nvPr/>
          </p:nvSpPr>
          <p:spPr>
            <a:xfrm>
              <a:off x="1923872" y="1628106"/>
              <a:ext cx="472157" cy="38507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EC4EFA8F-E18F-FA48-9479-C8D43B2D94A3}"/>
                </a:ext>
              </a:extLst>
            </p:cNvPr>
            <p:cNvCxnSpPr>
              <a:cxnSpLocks/>
              <a:stCxn id="10" idx="6"/>
            </p:cNvCxnSpPr>
            <p:nvPr/>
          </p:nvCxnSpPr>
          <p:spPr>
            <a:xfrm flipV="1">
              <a:off x="2396029" y="1614151"/>
              <a:ext cx="2064845" cy="206494"/>
            </a:xfrm>
            <a:prstGeom prst="straightConnector1">
              <a:avLst/>
            </a:prstGeom>
            <a:ln>
              <a:solidFill>
                <a:srgbClr val="FF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398B3430-07F4-6B40-BB6C-9CDE8786486F}"/>
                </a:ext>
              </a:extLst>
            </p:cNvPr>
            <p:cNvSpPr txBox="1"/>
            <p:nvPr/>
          </p:nvSpPr>
          <p:spPr>
            <a:xfrm>
              <a:off x="4460874" y="1340919"/>
              <a:ext cx="2172256" cy="400110"/>
            </a:xfrm>
            <a:custGeom>
              <a:avLst/>
              <a:gdLst>
                <a:gd name="connsiteX0" fmla="*/ 0 w 2172256"/>
                <a:gd name="connsiteY0" fmla="*/ 0 h 400110"/>
                <a:gd name="connsiteX1" fmla="*/ 521341 w 2172256"/>
                <a:gd name="connsiteY1" fmla="*/ 0 h 400110"/>
                <a:gd name="connsiteX2" fmla="*/ 999238 w 2172256"/>
                <a:gd name="connsiteY2" fmla="*/ 0 h 400110"/>
                <a:gd name="connsiteX3" fmla="*/ 1585747 w 2172256"/>
                <a:gd name="connsiteY3" fmla="*/ 0 h 400110"/>
                <a:gd name="connsiteX4" fmla="*/ 2172256 w 2172256"/>
                <a:gd name="connsiteY4" fmla="*/ 0 h 400110"/>
                <a:gd name="connsiteX5" fmla="*/ 2172256 w 2172256"/>
                <a:gd name="connsiteY5" fmla="*/ 400110 h 400110"/>
                <a:gd name="connsiteX6" fmla="*/ 1672637 w 2172256"/>
                <a:gd name="connsiteY6" fmla="*/ 400110 h 400110"/>
                <a:gd name="connsiteX7" fmla="*/ 1173018 w 2172256"/>
                <a:gd name="connsiteY7" fmla="*/ 400110 h 400110"/>
                <a:gd name="connsiteX8" fmla="*/ 586509 w 2172256"/>
                <a:gd name="connsiteY8" fmla="*/ 400110 h 400110"/>
                <a:gd name="connsiteX9" fmla="*/ 0 w 2172256"/>
                <a:gd name="connsiteY9" fmla="*/ 400110 h 400110"/>
                <a:gd name="connsiteX10" fmla="*/ 0 w 2172256"/>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2256" h="400110" extrusionOk="0">
                  <a:moveTo>
                    <a:pt x="0" y="0"/>
                  </a:moveTo>
                  <a:cubicBezTo>
                    <a:pt x="223789" y="-8401"/>
                    <a:pt x="301737" y="26609"/>
                    <a:pt x="521341" y="0"/>
                  </a:cubicBezTo>
                  <a:cubicBezTo>
                    <a:pt x="740945" y="-26609"/>
                    <a:pt x="886350" y="30740"/>
                    <a:pt x="999238" y="0"/>
                  </a:cubicBezTo>
                  <a:cubicBezTo>
                    <a:pt x="1112126" y="-30740"/>
                    <a:pt x="1386656" y="58646"/>
                    <a:pt x="1585747" y="0"/>
                  </a:cubicBezTo>
                  <a:cubicBezTo>
                    <a:pt x="1784838" y="-58646"/>
                    <a:pt x="1955764" y="62270"/>
                    <a:pt x="2172256" y="0"/>
                  </a:cubicBezTo>
                  <a:cubicBezTo>
                    <a:pt x="2187877" y="88236"/>
                    <a:pt x="2130387" y="309932"/>
                    <a:pt x="2172256" y="400110"/>
                  </a:cubicBezTo>
                  <a:cubicBezTo>
                    <a:pt x="2003746" y="425803"/>
                    <a:pt x="1900471" y="344944"/>
                    <a:pt x="1672637" y="400110"/>
                  </a:cubicBezTo>
                  <a:cubicBezTo>
                    <a:pt x="1444803" y="455276"/>
                    <a:pt x="1316498" y="397319"/>
                    <a:pt x="1173018" y="400110"/>
                  </a:cubicBezTo>
                  <a:cubicBezTo>
                    <a:pt x="1029538" y="402901"/>
                    <a:pt x="848913" y="385419"/>
                    <a:pt x="586509" y="400110"/>
                  </a:cubicBezTo>
                  <a:cubicBezTo>
                    <a:pt x="324105" y="414801"/>
                    <a:pt x="210370" y="380088"/>
                    <a:pt x="0" y="400110"/>
                  </a:cubicBezTo>
                  <a:cubicBezTo>
                    <a:pt x="-31704" y="228309"/>
                    <a:pt x="5986" y="145186"/>
                    <a:pt x="0" y="0"/>
                  </a:cubicBezTo>
                  <a:close/>
                </a:path>
              </a:pathLst>
            </a:custGeom>
            <a:noFill/>
            <a:ln>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US" sz="2000" dirty="0"/>
                <a:t>Current VMTF </a:t>
              </a:r>
            </a:p>
          </p:txBody>
        </p:sp>
        <p:sp>
          <p:nvSpPr>
            <p:cNvPr id="13" name="Oval 12">
              <a:extLst>
                <a:ext uri="{FF2B5EF4-FFF2-40B4-BE49-F238E27FC236}">
                  <a16:creationId xmlns:a16="http://schemas.microsoft.com/office/drawing/2014/main" id="{998585E3-12E8-AE4C-860B-6AB1C76CF903}"/>
                </a:ext>
              </a:extLst>
            </p:cNvPr>
            <p:cNvSpPr/>
            <p:nvPr/>
          </p:nvSpPr>
          <p:spPr>
            <a:xfrm>
              <a:off x="2881839" y="2920969"/>
              <a:ext cx="859983" cy="664329"/>
            </a:xfrm>
            <a:prstGeom prst="ellipse">
              <a:avLst/>
            </a:prstGeom>
            <a:noFill/>
            <a:ln w="38100">
              <a:solidFill>
                <a:srgbClr val="203BE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928E30B1-D20C-1D47-A0E7-F49CFEA92F67}"/>
                </a:ext>
              </a:extLst>
            </p:cNvPr>
            <p:cNvCxnSpPr>
              <a:cxnSpLocks/>
            </p:cNvCxnSpPr>
            <p:nvPr/>
          </p:nvCxnSpPr>
          <p:spPr>
            <a:xfrm flipV="1">
              <a:off x="3749085" y="2855527"/>
              <a:ext cx="1339310" cy="356730"/>
            </a:xfrm>
            <a:prstGeom prst="straightConnector1">
              <a:avLst/>
            </a:prstGeom>
            <a:ln>
              <a:solidFill>
                <a:srgbClr val="203BE2"/>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9D1F849-5A7B-0746-B7AE-C8D42C02394B}"/>
                </a:ext>
              </a:extLst>
            </p:cNvPr>
            <p:cNvSpPr txBox="1"/>
            <p:nvPr/>
          </p:nvSpPr>
          <p:spPr>
            <a:xfrm>
              <a:off x="5088395" y="2656906"/>
              <a:ext cx="1525572" cy="461665"/>
            </a:xfrm>
            <a:custGeom>
              <a:avLst/>
              <a:gdLst>
                <a:gd name="connsiteX0" fmla="*/ 0 w 1525572"/>
                <a:gd name="connsiteY0" fmla="*/ 0 h 461665"/>
                <a:gd name="connsiteX1" fmla="*/ 493268 w 1525572"/>
                <a:gd name="connsiteY1" fmla="*/ 0 h 461665"/>
                <a:gd name="connsiteX2" fmla="*/ 956025 w 1525572"/>
                <a:gd name="connsiteY2" fmla="*/ 0 h 461665"/>
                <a:gd name="connsiteX3" fmla="*/ 1525572 w 1525572"/>
                <a:gd name="connsiteY3" fmla="*/ 0 h 461665"/>
                <a:gd name="connsiteX4" fmla="*/ 1525572 w 1525572"/>
                <a:gd name="connsiteY4" fmla="*/ 461665 h 461665"/>
                <a:gd name="connsiteX5" fmla="*/ 1047559 w 1525572"/>
                <a:gd name="connsiteY5" fmla="*/ 461665 h 461665"/>
                <a:gd name="connsiteX6" fmla="*/ 508524 w 1525572"/>
                <a:gd name="connsiteY6" fmla="*/ 461665 h 461665"/>
                <a:gd name="connsiteX7" fmla="*/ 0 w 1525572"/>
                <a:gd name="connsiteY7" fmla="*/ 461665 h 461665"/>
                <a:gd name="connsiteX8" fmla="*/ 0 w 1525572"/>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572" h="461665" extrusionOk="0">
                  <a:moveTo>
                    <a:pt x="0" y="0"/>
                  </a:moveTo>
                  <a:cubicBezTo>
                    <a:pt x="216115" y="-46931"/>
                    <a:pt x="268056" y="29930"/>
                    <a:pt x="493268" y="0"/>
                  </a:cubicBezTo>
                  <a:cubicBezTo>
                    <a:pt x="718480" y="-29930"/>
                    <a:pt x="767516" y="25130"/>
                    <a:pt x="956025" y="0"/>
                  </a:cubicBezTo>
                  <a:cubicBezTo>
                    <a:pt x="1144534" y="-25130"/>
                    <a:pt x="1346633" y="27445"/>
                    <a:pt x="1525572" y="0"/>
                  </a:cubicBezTo>
                  <a:cubicBezTo>
                    <a:pt x="1527920" y="217652"/>
                    <a:pt x="1498765" y="330148"/>
                    <a:pt x="1525572" y="461665"/>
                  </a:cubicBezTo>
                  <a:cubicBezTo>
                    <a:pt x="1426773" y="473459"/>
                    <a:pt x="1199003" y="423151"/>
                    <a:pt x="1047559" y="461665"/>
                  </a:cubicBezTo>
                  <a:cubicBezTo>
                    <a:pt x="896115" y="500179"/>
                    <a:pt x="643297" y="442979"/>
                    <a:pt x="508524" y="461665"/>
                  </a:cubicBezTo>
                  <a:cubicBezTo>
                    <a:pt x="373751" y="480351"/>
                    <a:pt x="200232" y="423383"/>
                    <a:pt x="0" y="461665"/>
                  </a:cubicBezTo>
                  <a:cubicBezTo>
                    <a:pt x="-44876" y="298091"/>
                    <a:pt x="27200" y="144582"/>
                    <a:pt x="0" y="0"/>
                  </a:cubicBezTo>
                  <a:close/>
                </a:path>
              </a:pathLst>
            </a:custGeom>
            <a:noFill/>
            <a:ln>
              <a:solidFill>
                <a:srgbClr val="203BE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US" sz="2000" dirty="0"/>
                <a:t>HFVMTF</a:t>
              </a:r>
              <a:r>
                <a:rPr lang="en-US" dirty="0"/>
                <a:t> </a:t>
              </a:r>
            </a:p>
          </p:txBody>
        </p:sp>
      </p:grpSp>
      <p:pic>
        <p:nvPicPr>
          <p:cNvPr id="19" name="Picture 18" descr="Diagram, schematic&#10;&#10;Description automatically generated">
            <a:extLst>
              <a:ext uri="{FF2B5EF4-FFF2-40B4-BE49-F238E27FC236}">
                <a16:creationId xmlns:a16="http://schemas.microsoft.com/office/drawing/2014/main" id="{7B99B498-B9DD-C448-A80F-9B78A5B65BA2}"/>
              </a:ext>
            </a:extLst>
          </p:cNvPr>
          <p:cNvPicPr/>
          <p:nvPr/>
        </p:nvPicPr>
        <p:blipFill>
          <a:blip r:embed="rId3" cstate="print">
            <a:extLst>
              <a:ext uri="{28A0092B-C50C-407E-A947-70E740481C1C}">
                <a14:useLocalDpi xmlns:a14="http://schemas.microsoft.com/office/drawing/2010/main"/>
              </a:ext>
            </a:extLst>
          </a:blip>
          <a:stretch>
            <a:fillRect/>
          </a:stretch>
        </p:blipFill>
        <p:spPr>
          <a:xfrm>
            <a:off x="6172677" y="1347470"/>
            <a:ext cx="2923540" cy="2448560"/>
          </a:xfrm>
          <a:prstGeom prst="rect">
            <a:avLst/>
          </a:prstGeom>
        </p:spPr>
      </p:pic>
    </p:spTree>
    <p:extLst>
      <p:ext uri="{BB962C8B-B14F-4D97-AF65-F5344CB8AC3E}">
        <p14:creationId xmlns:p14="http://schemas.microsoft.com/office/powerpoint/2010/main" val="14035025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92966"/>
            <a:ext cx="6515100" cy="770079"/>
          </a:xfrm>
        </p:spPr>
        <p:txBody>
          <a:bodyPr/>
          <a:lstStyle/>
          <a:p>
            <a:pPr algn="ctr"/>
            <a:r>
              <a:rPr lang="en-US" dirty="0"/>
              <a:t>Mu2e 1</a:t>
            </a:r>
            <a:r>
              <a:rPr lang="en-US" baseline="30000" dirty="0"/>
              <a:t>st</a:t>
            </a:r>
            <a:r>
              <a:rPr lang="en-US" dirty="0"/>
              <a:t> Article Quench Protection </a:t>
            </a:r>
            <a:br>
              <a:rPr lang="en-US" dirty="0"/>
            </a:br>
            <a:r>
              <a:rPr lang="en-US" dirty="0"/>
              <a:t>Hi-Lumi ZMT Cold Test</a:t>
            </a:r>
          </a:p>
        </p:txBody>
      </p:sp>
      <p:sp>
        <p:nvSpPr>
          <p:cNvPr id="4" name="Date Placeholder 3"/>
          <p:cNvSpPr>
            <a:spLocks noGrp="1"/>
          </p:cNvSpPr>
          <p:nvPr>
            <p:ph type="dt" sz="half" idx="10"/>
          </p:nvPr>
        </p:nvSpPr>
        <p:spPr>
          <a:xfrm>
            <a:off x="5986861" y="4878160"/>
            <a:ext cx="421560" cy="189140"/>
          </a:xfrm>
        </p:spPr>
        <p:txBody>
          <a:bodyPr/>
          <a:lstStyle/>
          <a:p>
            <a:pPr>
              <a:defRPr/>
            </a:pPr>
            <a:fld id="{F95D9AE9-0DD1-3E4C-918C-851976176015}" type="datetime1">
              <a:rPr lang="en-US" smtClean="0"/>
              <a:t>3/19/24</a:t>
            </a:fld>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36</a:t>
            </a:fld>
            <a:endParaRPr lang="en-US" dirty="0"/>
          </a:p>
        </p:txBody>
      </p:sp>
      <p:sp>
        <p:nvSpPr>
          <p:cNvPr id="7" name="Date Placeholder 3">
            <a:extLst>
              <a:ext uri="{FF2B5EF4-FFF2-40B4-BE49-F238E27FC236}">
                <a16:creationId xmlns:a16="http://schemas.microsoft.com/office/drawing/2014/main" id="{56E23E34-0214-42A6-BD5F-D07D7F77ECC5}"/>
              </a:ext>
            </a:extLst>
          </p:cNvPr>
          <p:cNvSpPr txBox="1">
            <a:spLocks/>
          </p:cNvSpPr>
          <p:nvPr/>
        </p:nvSpPr>
        <p:spPr>
          <a:xfrm>
            <a:off x="1588648" y="4872571"/>
            <a:ext cx="626408" cy="177964"/>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a:solidFill>
                  <a:srgbClr val="154D81"/>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675" dirty="0"/>
              <a:t>Darryl Orris</a:t>
            </a:r>
          </a:p>
        </p:txBody>
      </p:sp>
      <p:sp>
        <p:nvSpPr>
          <p:cNvPr id="3" name="TextBox 2">
            <a:extLst>
              <a:ext uri="{FF2B5EF4-FFF2-40B4-BE49-F238E27FC236}">
                <a16:creationId xmlns:a16="http://schemas.microsoft.com/office/drawing/2014/main" id="{53626049-98C0-469F-8800-1A7DA1FA805E}"/>
              </a:ext>
            </a:extLst>
          </p:cNvPr>
          <p:cNvSpPr txBox="1"/>
          <p:nvPr/>
        </p:nvSpPr>
        <p:spPr>
          <a:xfrm>
            <a:off x="1397636" y="859566"/>
            <a:ext cx="6348728" cy="2031325"/>
          </a:xfrm>
          <a:prstGeom prst="rect">
            <a:avLst/>
          </a:prstGeom>
          <a:noFill/>
        </p:spPr>
        <p:txBody>
          <a:bodyPr wrap="square" rtlCol="0">
            <a:spAutoFit/>
          </a:bodyPr>
          <a:lstStyle/>
          <a:p>
            <a:r>
              <a:rPr lang="en-US" sz="1800" dirty="0"/>
              <a:t>ZOOM Power Test side note:</a:t>
            </a:r>
          </a:p>
          <a:p>
            <a:pPr marL="342900" indent="-342900">
              <a:buFont typeface="+mj-lt"/>
              <a:buAutoNum type="arabicPeriod"/>
            </a:pPr>
            <a:r>
              <a:rPr lang="en-US" sz="1800" dirty="0"/>
              <a:t>The test was carried out in the control room, which has a limited capacity due to COVID-19</a:t>
            </a:r>
          </a:p>
          <a:p>
            <a:pPr marL="342900" indent="-342900">
              <a:buFont typeface="+mj-lt"/>
              <a:buAutoNum type="arabicPeriod"/>
            </a:pPr>
            <a:r>
              <a:rPr lang="en-US" sz="1800" dirty="0"/>
              <a:t>Zoom meetings were set up so all the subject matter experts could participate</a:t>
            </a:r>
          </a:p>
          <a:p>
            <a:pPr marL="342900" indent="-342900">
              <a:buFont typeface="+mj-lt"/>
              <a:buAutoNum type="arabicPeriod"/>
            </a:pPr>
            <a:r>
              <a:rPr lang="en-US" sz="1800" dirty="0"/>
              <a:t>The relevant test GUIs were shared with audio – worked great!</a:t>
            </a:r>
          </a:p>
          <a:p>
            <a:endParaRPr lang="en-US" sz="1800" dirty="0"/>
          </a:p>
        </p:txBody>
      </p:sp>
      <p:pic>
        <p:nvPicPr>
          <p:cNvPr id="9" name="Picture 8" descr="Diagram&#10;&#10;Description automatically generated">
            <a:extLst>
              <a:ext uri="{FF2B5EF4-FFF2-40B4-BE49-F238E27FC236}">
                <a16:creationId xmlns:a16="http://schemas.microsoft.com/office/drawing/2014/main" id="{B272C7CF-4D31-4C78-BC87-78DC955D9A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05801" y="2723538"/>
            <a:ext cx="3107777" cy="1748437"/>
          </a:xfrm>
          <a:prstGeom prst="rect">
            <a:avLst/>
          </a:prstGeom>
        </p:spPr>
      </p:pic>
      <p:pic>
        <p:nvPicPr>
          <p:cNvPr id="12" name="Picture 11" descr="Graphical user interface, application, table, Excel&#10;&#10;Description automatically generated">
            <a:extLst>
              <a:ext uri="{FF2B5EF4-FFF2-40B4-BE49-F238E27FC236}">
                <a16:creationId xmlns:a16="http://schemas.microsoft.com/office/drawing/2014/main" id="{362F1710-40B8-44A8-880B-C5C490DFD15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38587" y="2723539"/>
            <a:ext cx="3107777" cy="1748437"/>
          </a:xfrm>
          <a:prstGeom prst="rect">
            <a:avLst/>
          </a:prstGeom>
        </p:spPr>
      </p:pic>
      <p:sp>
        <p:nvSpPr>
          <p:cNvPr id="5" name="Footer Placeholder 4">
            <a:extLst>
              <a:ext uri="{FF2B5EF4-FFF2-40B4-BE49-F238E27FC236}">
                <a16:creationId xmlns:a16="http://schemas.microsoft.com/office/drawing/2014/main" id="{FF286765-F762-41D8-46A5-E77C4B7B79F8}"/>
              </a:ext>
            </a:extLst>
          </p:cNvPr>
          <p:cNvSpPr>
            <a:spLocks noGrp="1"/>
          </p:cNvSpPr>
          <p:nvPr>
            <p:ph type="ftr" sz="quarter" idx="11"/>
          </p:nvPr>
        </p:nvSpPr>
        <p:spPr/>
        <p:txBody>
          <a:bodyPr/>
          <a:lstStyle/>
          <a:p>
            <a:pPr>
              <a:defRPr/>
            </a:pPr>
            <a:r>
              <a:rPr lang="de-DE"/>
              <a:t>G.velev | EOC Meeting #3</a:t>
            </a:r>
            <a:endParaRPr lang="en-US" b="1" dirty="0"/>
          </a:p>
        </p:txBody>
      </p:sp>
    </p:spTree>
    <p:extLst>
      <p:ext uri="{BB962C8B-B14F-4D97-AF65-F5344CB8AC3E}">
        <p14:creationId xmlns:p14="http://schemas.microsoft.com/office/powerpoint/2010/main" val="1658562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C745B-EA44-1F27-D1E6-875DF6A22E9B}"/>
              </a:ext>
            </a:extLst>
          </p:cNvPr>
          <p:cNvSpPr>
            <a:spLocks noGrp="1"/>
          </p:cNvSpPr>
          <p:nvPr>
            <p:ph type="title"/>
          </p:nvPr>
        </p:nvSpPr>
        <p:spPr/>
        <p:txBody>
          <a:bodyPr/>
          <a:lstStyle/>
          <a:p>
            <a:r>
              <a:rPr lang="en-US" dirty="0"/>
              <a:t>Lambda plate seal</a:t>
            </a:r>
          </a:p>
        </p:txBody>
      </p:sp>
      <p:sp>
        <p:nvSpPr>
          <p:cNvPr id="3" name="Content Placeholder 2">
            <a:extLst>
              <a:ext uri="{FF2B5EF4-FFF2-40B4-BE49-F238E27FC236}">
                <a16:creationId xmlns:a16="http://schemas.microsoft.com/office/drawing/2014/main" id="{7E55DE57-6B4C-B01B-4001-75F6504F16F5}"/>
              </a:ext>
            </a:extLst>
          </p:cNvPr>
          <p:cNvSpPr>
            <a:spLocks noGrp="1"/>
          </p:cNvSpPr>
          <p:nvPr>
            <p:ph idx="1"/>
          </p:nvPr>
        </p:nvSpPr>
        <p:spPr>
          <a:xfrm>
            <a:off x="228602" y="782285"/>
            <a:ext cx="4557408" cy="3740900"/>
          </a:xfrm>
        </p:spPr>
        <p:txBody>
          <a:bodyPr/>
          <a:lstStyle/>
          <a:p>
            <a:pPr marL="0" indent="0">
              <a:buNone/>
            </a:pPr>
            <a:endParaRPr lang="en-US" dirty="0"/>
          </a:p>
          <a:p>
            <a:r>
              <a:rPr lang="en-US" dirty="0"/>
              <a:t>We entertained 3 different options for  lambda plate sealing -  decided on the BNL seal following one of the EOC recommendations</a:t>
            </a:r>
          </a:p>
          <a:p>
            <a:r>
              <a:rPr lang="en-US" dirty="0"/>
              <a:t>After several meetings with BNL and evaluating our options, we decided to used BNL  Lambda plate seal </a:t>
            </a:r>
          </a:p>
          <a:p>
            <a:r>
              <a:rPr lang="en-US" dirty="0"/>
              <a:t>For the anti-cryostat seal, we are still looking at two options BNL and Fermilab   </a:t>
            </a:r>
          </a:p>
        </p:txBody>
      </p:sp>
      <p:sp>
        <p:nvSpPr>
          <p:cNvPr id="4" name="Date Placeholder 3">
            <a:extLst>
              <a:ext uri="{FF2B5EF4-FFF2-40B4-BE49-F238E27FC236}">
                <a16:creationId xmlns:a16="http://schemas.microsoft.com/office/drawing/2014/main" id="{70A4DDBE-F521-795D-F595-141B8FC10A5F}"/>
              </a:ext>
            </a:extLst>
          </p:cNvPr>
          <p:cNvSpPr>
            <a:spLocks noGrp="1"/>
          </p:cNvSpPr>
          <p:nvPr>
            <p:ph type="dt" sz="half" idx="10"/>
          </p:nvPr>
        </p:nvSpPr>
        <p:spPr/>
        <p:txBody>
          <a:bodyPr/>
          <a:lstStyle/>
          <a:p>
            <a:pPr>
              <a:defRPr/>
            </a:pPr>
            <a:fld id="{6576AAD4-8637-5445-9B47-32C8873245D7}" type="datetime1">
              <a:rPr lang="en-US" smtClean="0"/>
              <a:t>3/19/24</a:t>
            </a:fld>
            <a:endParaRPr lang="en-US" dirty="0"/>
          </a:p>
        </p:txBody>
      </p:sp>
      <p:sp>
        <p:nvSpPr>
          <p:cNvPr id="5" name="Footer Placeholder 4">
            <a:extLst>
              <a:ext uri="{FF2B5EF4-FFF2-40B4-BE49-F238E27FC236}">
                <a16:creationId xmlns:a16="http://schemas.microsoft.com/office/drawing/2014/main" id="{93E48A27-C4F2-4103-CBDA-04E216909DEC}"/>
              </a:ext>
            </a:extLst>
          </p:cNvPr>
          <p:cNvSpPr>
            <a:spLocks noGrp="1"/>
          </p:cNvSpPr>
          <p:nvPr>
            <p:ph type="ftr" sz="quarter" idx="11"/>
          </p:nvPr>
        </p:nvSpPr>
        <p:spPr/>
        <p:txBody>
          <a:bodyPr/>
          <a:lstStyle/>
          <a:p>
            <a:pPr>
              <a:defRPr/>
            </a:pPr>
            <a:r>
              <a:rPr lang="de-DE"/>
              <a:t>G.velev | EOC Meeting #3</a:t>
            </a:r>
            <a:endParaRPr lang="en-US" b="1" dirty="0"/>
          </a:p>
        </p:txBody>
      </p:sp>
      <p:sp>
        <p:nvSpPr>
          <p:cNvPr id="6" name="Slide Number Placeholder 5">
            <a:extLst>
              <a:ext uri="{FF2B5EF4-FFF2-40B4-BE49-F238E27FC236}">
                <a16:creationId xmlns:a16="http://schemas.microsoft.com/office/drawing/2014/main" id="{4A163AA2-C89B-631E-C4D6-807D9591DCE9}"/>
              </a:ext>
            </a:extLst>
          </p:cNvPr>
          <p:cNvSpPr>
            <a:spLocks noGrp="1"/>
          </p:cNvSpPr>
          <p:nvPr>
            <p:ph type="sldNum" sz="quarter" idx="12"/>
          </p:nvPr>
        </p:nvSpPr>
        <p:spPr/>
        <p:txBody>
          <a:bodyPr/>
          <a:lstStyle/>
          <a:p>
            <a:pPr>
              <a:defRPr/>
            </a:pPr>
            <a:fld id="{2A0CCE80-3B22-F34E-81B2-E096627812DD}" type="slidenum">
              <a:rPr lang="en-US" smtClean="0"/>
              <a:pPr>
                <a:defRPr/>
              </a:pPr>
              <a:t>37</a:t>
            </a:fld>
            <a:endParaRPr lang="en-US" dirty="0"/>
          </a:p>
        </p:txBody>
      </p:sp>
      <p:pic>
        <p:nvPicPr>
          <p:cNvPr id="8" name="Picture 7">
            <a:extLst>
              <a:ext uri="{FF2B5EF4-FFF2-40B4-BE49-F238E27FC236}">
                <a16:creationId xmlns:a16="http://schemas.microsoft.com/office/drawing/2014/main" id="{8FD951D5-4A91-8278-8947-61AE726B4E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92142" y="2427685"/>
            <a:ext cx="1557872" cy="2095500"/>
          </a:xfrm>
          <a:prstGeom prst="rect">
            <a:avLst/>
          </a:prstGeom>
        </p:spPr>
      </p:pic>
      <p:pic>
        <p:nvPicPr>
          <p:cNvPr id="12" name="Picture 11">
            <a:extLst>
              <a:ext uri="{FF2B5EF4-FFF2-40B4-BE49-F238E27FC236}">
                <a16:creationId xmlns:a16="http://schemas.microsoft.com/office/drawing/2014/main" id="{F852BAEB-20EF-5BB5-9FB4-99D89CB0B0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26889" y="2427684"/>
            <a:ext cx="1557872" cy="2088085"/>
          </a:xfrm>
          <a:prstGeom prst="rect">
            <a:avLst/>
          </a:prstGeom>
        </p:spPr>
      </p:pic>
      <p:pic>
        <p:nvPicPr>
          <p:cNvPr id="14" name="Picture 13">
            <a:extLst>
              <a:ext uri="{FF2B5EF4-FFF2-40B4-BE49-F238E27FC236}">
                <a16:creationId xmlns:a16="http://schemas.microsoft.com/office/drawing/2014/main" id="{81FA27AD-B5A7-603C-4595-2B7E4E275A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62073" y="128580"/>
            <a:ext cx="2506393" cy="2004979"/>
          </a:xfrm>
          <a:prstGeom prst="rect">
            <a:avLst/>
          </a:prstGeom>
        </p:spPr>
      </p:pic>
      <p:pic>
        <p:nvPicPr>
          <p:cNvPr id="18" name="Picture 17">
            <a:extLst>
              <a:ext uri="{FF2B5EF4-FFF2-40B4-BE49-F238E27FC236}">
                <a16:creationId xmlns:a16="http://schemas.microsoft.com/office/drawing/2014/main" id="{762D4FAC-C0CB-1DCD-3D75-4448DC603AD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80453" y="318401"/>
            <a:ext cx="2381250" cy="1905000"/>
          </a:xfrm>
          <a:prstGeom prst="rect">
            <a:avLst/>
          </a:prstGeom>
        </p:spPr>
      </p:pic>
      <p:sp>
        <p:nvSpPr>
          <p:cNvPr id="19" name="Oval 18">
            <a:extLst>
              <a:ext uri="{FF2B5EF4-FFF2-40B4-BE49-F238E27FC236}">
                <a16:creationId xmlns:a16="http://schemas.microsoft.com/office/drawing/2014/main" id="{96DF43CE-B509-6DE7-C706-4947427F5144}"/>
              </a:ext>
            </a:extLst>
          </p:cNvPr>
          <p:cNvSpPr/>
          <p:nvPr/>
        </p:nvSpPr>
        <p:spPr>
          <a:xfrm>
            <a:off x="5752289" y="1122573"/>
            <a:ext cx="324256" cy="29118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43424747-BC30-B35E-6424-F957AD82D61F}"/>
              </a:ext>
            </a:extLst>
          </p:cNvPr>
          <p:cNvCxnSpPr/>
          <p:nvPr/>
        </p:nvCxnSpPr>
        <p:spPr>
          <a:xfrm flipV="1">
            <a:off x="6076545" y="1154999"/>
            <a:ext cx="1180289" cy="84306"/>
          </a:xfrm>
          <a:prstGeom prst="straightConnector1">
            <a:avLst/>
          </a:prstGeom>
          <a:ln>
            <a:solidFill>
              <a:srgbClr val="FF0000"/>
            </a:solidFill>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40827353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617554-7A91-ED6F-7CB0-FAD8AD5C2E05}"/>
              </a:ext>
            </a:extLst>
          </p:cNvPr>
          <p:cNvSpPr>
            <a:spLocks noGrp="1"/>
          </p:cNvSpPr>
          <p:nvPr>
            <p:ph type="title"/>
          </p:nvPr>
        </p:nvSpPr>
        <p:spPr>
          <a:xfrm>
            <a:off x="228600" y="188814"/>
            <a:ext cx="8686800" cy="320908"/>
          </a:xfrm>
        </p:spPr>
        <p:txBody>
          <a:bodyPr anchor="b">
            <a:normAutofit/>
          </a:bodyPr>
          <a:lstStyle/>
          <a:p>
            <a:pPr>
              <a:lnSpc>
                <a:spcPct val="90000"/>
              </a:lnSpc>
            </a:pPr>
            <a:r>
              <a:rPr lang="en-US" dirty="0"/>
              <a:t>Summary of the parameters</a:t>
            </a:r>
            <a:endParaRPr lang="en-US"/>
          </a:p>
        </p:txBody>
      </p:sp>
      <p:sp>
        <p:nvSpPr>
          <p:cNvPr id="4" name="Date Placeholder 3">
            <a:extLst>
              <a:ext uri="{FF2B5EF4-FFF2-40B4-BE49-F238E27FC236}">
                <a16:creationId xmlns:a16="http://schemas.microsoft.com/office/drawing/2014/main" id="{007A68A1-2E2F-1C1B-9B76-1CE4B9E4F15B}"/>
              </a:ext>
            </a:extLst>
          </p:cNvPr>
          <p:cNvSpPr>
            <a:spLocks noGrp="1"/>
          </p:cNvSpPr>
          <p:nvPr>
            <p:ph type="dt" sz="half" idx="2"/>
          </p:nvPr>
        </p:nvSpPr>
        <p:spPr>
          <a:xfrm>
            <a:off x="736827" y="4878161"/>
            <a:ext cx="675368" cy="180975"/>
          </a:xfrm>
        </p:spPr>
        <p:txBody>
          <a:bodyPr wrap="square" anchor="t">
            <a:normAutofit/>
          </a:bodyPr>
          <a:lstStyle/>
          <a:p>
            <a:pPr>
              <a:spcAft>
                <a:spcPts val="600"/>
              </a:spcAft>
              <a:defRPr/>
            </a:pPr>
            <a:fld id="{CEE9101C-DBB9-374C-A927-2AD00FD42A7D}" type="datetime1">
              <a:rPr lang="en-US" smtClean="0"/>
              <a:t>3/19/24</a:t>
            </a:fld>
            <a:endParaRPr lang="en-US"/>
          </a:p>
        </p:txBody>
      </p:sp>
      <p:sp>
        <p:nvSpPr>
          <p:cNvPr id="5" name="Footer Placeholder 4">
            <a:extLst>
              <a:ext uri="{FF2B5EF4-FFF2-40B4-BE49-F238E27FC236}">
                <a16:creationId xmlns:a16="http://schemas.microsoft.com/office/drawing/2014/main" id="{AB583A25-C0B3-0387-E707-FF8A2322528A}"/>
              </a:ext>
            </a:extLst>
          </p:cNvPr>
          <p:cNvSpPr>
            <a:spLocks noGrp="1"/>
          </p:cNvSpPr>
          <p:nvPr>
            <p:ph type="ftr" sz="quarter" idx="3"/>
          </p:nvPr>
        </p:nvSpPr>
        <p:spPr>
          <a:xfrm>
            <a:off x="1530603" y="4878161"/>
            <a:ext cx="6262118" cy="182155"/>
          </a:xfrm>
        </p:spPr>
        <p:txBody>
          <a:bodyPr anchor="t">
            <a:normAutofit/>
          </a:bodyPr>
          <a:lstStyle/>
          <a:p>
            <a:pPr>
              <a:spcAft>
                <a:spcPts val="600"/>
              </a:spcAft>
              <a:defRPr/>
            </a:pPr>
            <a:r>
              <a:rPr lang="en-US"/>
              <a:t>G.velev | EOC Meeting #3</a:t>
            </a:r>
            <a:endParaRPr lang="en-US" b="1"/>
          </a:p>
        </p:txBody>
      </p:sp>
      <p:sp>
        <p:nvSpPr>
          <p:cNvPr id="6" name="Slide Number Placeholder 5">
            <a:extLst>
              <a:ext uri="{FF2B5EF4-FFF2-40B4-BE49-F238E27FC236}">
                <a16:creationId xmlns:a16="http://schemas.microsoft.com/office/drawing/2014/main" id="{BBE48A42-FDDC-E605-307A-0C58E306377D}"/>
              </a:ext>
            </a:extLst>
          </p:cNvPr>
          <p:cNvSpPr>
            <a:spLocks noGrp="1"/>
          </p:cNvSpPr>
          <p:nvPr>
            <p:ph type="sldNum" sz="quarter" idx="4"/>
          </p:nvPr>
        </p:nvSpPr>
        <p:spPr>
          <a:xfrm>
            <a:off x="222250" y="4878161"/>
            <a:ext cx="414338" cy="177964"/>
          </a:xfrm>
        </p:spPr>
        <p:txBody>
          <a:bodyPr wrap="square" anchor="t">
            <a:normAutofit/>
          </a:bodyPr>
          <a:lstStyle/>
          <a:p>
            <a:pPr>
              <a:spcAft>
                <a:spcPts val="600"/>
              </a:spcAft>
              <a:defRPr/>
            </a:pPr>
            <a:fld id="{148C009B-CB69-E04A-B9B3-34B26D69E9CF}" type="slidenum">
              <a:rPr lang="en-US" smtClean="0"/>
              <a:pPr>
                <a:spcAft>
                  <a:spcPts val="600"/>
                </a:spcAft>
                <a:defRPr/>
              </a:pPr>
              <a:t>38</a:t>
            </a:fld>
            <a:endParaRPr lang="en-US"/>
          </a:p>
        </p:txBody>
      </p:sp>
      <p:graphicFrame>
        <p:nvGraphicFramePr>
          <p:cNvPr id="13" name="Table 12">
            <a:extLst>
              <a:ext uri="{FF2B5EF4-FFF2-40B4-BE49-F238E27FC236}">
                <a16:creationId xmlns:a16="http://schemas.microsoft.com/office/drawing/2014/main" id="{221479AD-2D3C-67B6-3DE9-E2A0DAA45E36}"/>
              </a:ext>
            </a:extLst>
          </p:cNvPr>
          <p:cNvGraphicFramePr>
            <a:graphicFrameLocks noGrp="1"/>
          </p:cNvGraphicFramePr>
          <p:nvPr/>
        </p:nvGraphicFramePr>
        <p:xfrm>
          <a:off x="788512" y="728664"/>
          <a:ext cx="7552696" cy="3794530"/>
        </p:xfrm>
        <a:graphic>
          <a:graphicData uri="http://schemas.openxmlformats.org/drawingml/2006/table">
            <a:tbl>
              <a:tblPr firstRow="1" bandRow="1" bandCol="1">
                <a:solidFill>
                  <a:schemeClr val="bg1"/>
                </a:solidFill>
              </a:tblPr>
              <a:tblGrid>
                <a:gridCol w="5692416">
                  <a:extLst>
                    <a:ext uri="{9D8B030D-6E8A-4147-A177-3AD203B41FA5}">
                      <a16:colId xmlns:a16="http://schemas.microsoft.com/office/drawing/2014/main" val="3062858250"/>
                    </a:ext>
                  </a:extLst>
                </a:gridCol>
                <a:gridCol w="1860280">
                  <a:extLst>
                    <a:ext uri="{9D8B030D-6E8A-4147-A177-3AD203B41FA5}">
                      <a16:colId xmlns:a16="http://schemas.microsoft.com/office/drawing/2014/main" val="3131500913"/>
                    </a:ext>
                  </a:extLst>
                </a:gridCol>
              </a:tblGrid>
              <a:tr h="379453">
                <a:tc>
                  <a:txBody>
                    <a:bodyPr/>
                    <a:lstStyle/>
                    <a:p>
                      <a:pPr marL="0" marR="0" algn="ctr">
                        <a:lnSpc>
                          <a:spcPts val="900"/>
                        </a:lnSpc>
                        <a:spcBef>
                          <a:spcPts val="500"/>
                        </a:spcBef>
                        <a:spcAft>
                          <a:spcPts val="400"/>
                        </a:spcAft>
                      </a:pPr>
                      <a:r>
                        <a:rPr lang="en-US" sz="1500" b="0" cap="none" spc="0">
                          <a:solidFill>
                            <a:schemeClr val="bg1"/>
                          </a:solidFill>
                          <a:effectLst/>
                          <a:latin typeface="Times New Roman" panose="02020603050405020304" pitchFamily="18" charset="0"/>
                          <a:ea typeface="Times New Roman" panose="02020603050405020304" pitchFamily="18" charset="0"/>
                        </a:rPr>
                        <a:t>Parameter </a:t>
                      </a:r>
                    </a:p>
                  </a:txBody>
                  <a:tcPr marL="130026" marR="75015" marT="100020" marB="100020"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38100" cmpd="sng">
                      <a:noFill/>
                    </a:lnB>
                    <a:solidFill>
                      <a:schemeClr val="tx1"/>
                    </a:solidFill>
                  </a:tcPr>
                </a:tc>
                <a:tc>
                  <a:txBody>
                    <a:bodyPr/>
                    <a:lstStyle/>
                    <a:p>
                      <a:pPr marL="0" marR="0" algn="ctr">
                        <a:lnSpc>
                          <a:spcPts val="900"/>
                        </a:lnSpc>
                        <a:spcBef>
                          <a:spcPts val="500"/>
                        </a:spcBef>
                        <a:spcAft>
                          <a:spcPts val="400"/>
                        </a:spcAft>
                      </a:pPr>
                      <a:r>
                        <a:rPr lang="en-US" sz="1500" b="0" cap="none" spc="0">
                          <a:solidFill>
                            <a:schemeClr val="bg1"/>
                          </a:solidFill>
                          <a:effectLst/>
                          <a:latin typeface="Times New Roman" panose="02020603050405020304" pitchFamily="18" charset="0"/>
                          <a:ea typeface="Times New Roman" panose="02020603050405020304" pitchFamily="18" charset="0"/>
                        </a:rPr>
                        <a:t>Value</a:t>
                      </a:r>
                    </a:p>
                  </a:txBody>
                  <a:tcPr marL="130026" marR="75015" marT="100020" marB="100020"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366206160"/>
                  </a:ext>
                </a:extLst>
              </a:tr>
              <a:tr h="379453">
                <a:tc>
                  <a:txBody>
                    <a:bodyPr/>
                    <a:lstStyle/>
                    <a:p>
                      <a:pPr marL="0" marR="0" algn="ctr">
                        <a:lnSpc>
                          <a:spcPts val="900"/>
                        </a:lnSpc>
                        <a:spcBef>
                          <a:spcPts val="500"/>
                        </a:spcBef>
                        <a:spcAft>
                          <a:spcPts val="0"/>
                        </a:spcAft>
                      </a:pPr>
                      <a:r>
                        <a:rPr lang="en-US" sz="1500" cap="none" spc="0">
                          <a:solidFill>
                            <a:schemeClr val="tx1"/>
                          </a:solidFill>
                          <a:effectLst/>
                          <a:latin typeface="Times New Roman" panose="02020603050405020304" pitchFamily="18" charset="0"/>
                          <a:ea typeface="Times New Roman" panose="02020603050405020304" pitchFamily="18" charset="0"/>
                        </a:rPr>
                        <a:t>Background Dipole Field</a:t>
                      </a:r>
                    </a:p>
                  </a:txBody>
                  <a:tcPr marL="130026" marR="75015" marT="100020" marB="100020">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19050" cap="flat" cmpd="sng" algn="ctr">
                      <a:solidFill>
                        <a:schemeClr val="tx1"/>
                      </a:solidFill>
                      <a:prstDash val="solid"/>
                    </a:lnB>
                    <a:noFill/>
                  </a:tcPr>
                </a:tc>
                <a:tc>
                  <a:txBody>
                    <a:bodyPr/>
                    <a:lstStyle/>
                    <a:p>
                      <a:pPr marL="0" marR="0" algn="ctr">
                        <a:lnSpc>
                          <a:spcPts val="900"/>
                        </a:lnSpc>
                        <a:spcBef>
                          <a:spcPts val="500"/>
                        </a:spcBef>
                        <a:spcAft>
                          <a:spcPts val="0"/>
                        </a:spcAft>
                      </a:pPr>
                      <a:r>
                        <a:rPr lang="en-US" sz="1500" cap="none" spc="0">
                          <a:solidFill>
                            <a:schemeClr val="tx1"/>
                          </a:solidFill>
                          <a:effectLst/>
                          <a:latin typeface="Times New Roman" panose="02020603050405020304" pitchFamily="18" charset="0"/>
                          <a:ea typeface="Times New Roman" panose="02020603050405020304" pitchFamily="18" charset="0"/>
                        </a:rPr>
                        <a:t>15 T</a:t>
                      </a:r>
                    </a:p>
                  </a:txBody>
                  <a:tcPr marL="130026" marR="75015" marT="100020" marB="100020">
                    <a:lnL w="6350" cap="flat" cmpd="sng" algn="ctr">
                      <a:solidFill>
                        <a:schemeClr val="tx1">
                          <a:lumMod val="50000"/>
                          <a:lumOff val="50000"/>
                        </a:schemeClr>
                      </a:solidFill>
                      <a:prstDash val="solid"/>
                    </a:lnL>
                    <a:lnR w="12700" cmpd="sng">
                      <a:noFill/>
                      <a:prstDash val="solid"/>
                    </a:lnR>
                    <a:lnT w="38100" cmpd="sng">
                      <a:noFill/>
                    </a:lnT>
                    <a:lnB w="19050" cap="flat" cmpd="sng" algn="ctr">
                      <a:solidFill>
                        <a:schemeClr val="tx1"/>
                      </a:solidFill>
                      <a:prstDash val="solid"/>
                    </a:lnB>
                    <a:solidFill>
                      <a:schemeClr val="bg1">
                        <a:lumMod val="85000"/>
                      </a:schemeClr>
                    </a:solidFill>
                  </a:tcPr>
                </a:tc>
                <a:extLst>
                  <a:ext uri="{0D108BD9-81ED-4DB2-BD59-A6C34878D82A}">
                    <a16:rowId xmlns:a16="http://schemas.microsoft.com/office/drawing/2014/main" val="1736666182"/>
                  </a:ext>
                </a:extLst>
              </a:tr>
              <a:tr h="379453">
                <a:tc>
                  <a:txBody>
                    <a:bodyPr/>
                    <a:lstStyle/>
                    <a:p>
                      <a:pPr marL="0" marR="0" algn="ctr">
                        <a:lnSpc>
                          <a:spcPts val="900"/>
                        </a:lnSpc>
                        <a:spcBef>
                          <a:spcPts val="0"/>
                        </a:spcBef>
                        <a:spcAft>
                          <a:spcPts val="0"/>
                        </a:spcAft>
                      </a:pPr>
                      <a:r>
                        <a:rPr lang="en-US" sz="1500" cap="none" spc="0">
                          <a:solidFill>
                            <a:schemeClr val="tx1"/>
                          </a:solidFill>
                          <a:effectLst/>
                          <a:latin typeface="Times New Roman" panose="02020603050405020304" pitchFamily="18" charset="0"/>
                          <a:ea typeface="Times New Roman" panose="02020603050405020304" pitchFamily="18" charset="0"/>
                        </a:rPr>
                        <a:t>Minimum Operational Temperature</a:t>
                      </a:r>
                    </a:p>
                  </a:txBody>
                  <a:tcPr marL="130026" marR="75015" marT="100020" marB="100020">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marL="0" marR="0" algn="ctr">
                        <a:lnSpc>
                          <a:spcPts val="900"/>
                        </a:lnSpc>
                        <a:spcBef>
                          <a:spcPts val="0"/>
                        </a:spcBef>
                        <a:spcAft>
                          <a:spcPts val="0"/>
                        </a:spcAft>
                      </a:pPr>
                      <a:r>
                        <a:rPr lang="en-US" sz="1500" cap="none" spc="0">
                          <a:solidFill>
                            <a:schemeClr val="tx1"/>
                          </a:solidFill>
                          <a:effectLst/>
                          <a:latin typeface="Times New Roman" panose="02020603050405020304" pitchFamily="18" charset="0"/>
                          <a:ea typeface="Times New Roman" panose="02020603050405020304" pitchFamily="18" charset="0"/>
                        </a:rPr>
                        <a:t>1.9 K</a:t>
                      </a:r>
                    </a:p>
                  </a:txBody>
                  <a:tcPr marL="130026" marR="75015" marT="100020" marB="100020">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extLst>
                  <a:ext uri="{0D108BD9-81ED-4DB2-BD59-A6C34878D82A}">
                    <a16:rowId xmlns:a16="http://schemas.microsoft.com/office/drawing/2014/main" val="2181007743"/>
                  </a:ext>
                </a:extLst>
              </a:tr>
              <a:tr h="379453">
                <a:tc>
                  <a:txBody>
                    <a:bodyPr/>
                    <a:lstStyle/>
                    <a:p>
                      <a:pPr marL="0" marR="0" algn="ctr">
                        <a:lnSpc>
                          <a:spcPts val="900"/>
                        </a:lnSpc>
                        <a:spcBef>
                          <a:spcPts val="0"/>
                        </a:spcBef>
                        <a:spcAft>
                          <a:spcPts val="0"/>
                        </a:spcAft>
                      </a:pPr>
                      <a:r>
                        <a:rPr lang="en-US" sz="1500" cap="none" spc="0">
                          <a:solidFill>
                            <a:schemeClr val="tx1"/>
                          </a:solidFill>
                          <a:effectLst/>
                          <a:latin typeface="Times New Roman" panose="02020603050405020304" pitchFamily="18" charset="0"/>
                          <a:ea typeface="Times New Roman" panose="02020603050405020304" pitchFamily="18" charset="0"/>
                        </a:rPr>
                        <a:t>Maximum Magnet Diameter</a:t>
                      </a:r>
                    </a:p>
                  </a:txBody>
                  <a:tcPr marL="130026" marR="75015" marT="100020" marB="100020">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marL="0" marR="0" algn="ctr">
                        <a:lnSpc>
                          <a:spcPts val="900"/>
                        </a:lnSpc>
                        <a:spcBef>
                          <a:spcPts val="0"/>
                        </a:spcBef>
                        <a:spcAft>
                          <a:spcPts val="0"/>
                        </a:spcAft>
                      </a:pPr>
                      <a:r>
                        <a:rPr lang="en-US" sz="1500" cap="none" spc="0">
                          <a:solidFill>
                            <a:schemeClr val="tx1"/>
                          </a:solidFill>
                          <a:effectLst/>
                          <a:latin typeface="Times New Roman" panose="02020603050405020304" pitchFamily="18" charset="0"/>
                          <a:ea typeface="Times New Roman" panose="02020603050405020304" pitchFamily="18" charset="0"/>
                        </a:rPr>
                        <a:t>1.3 m</a:t>
                      </a:r>
                    </a:p>
                  </a:txBody>
                  <a:tcPr marL="130026" marR="75015" marT="100020" marB="100020">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extLst>
                  <a:ext uri="{0D108BD9-81ED-4DB2-BD59-A6C34878D82A}">
                    <a16:rowId xmlns:a16="http://schemas.microsoft.com/office/drawing/2014/main" val="4200632320"/>
                  </a:ext>
                </a:extLst>
              </a:tr>
              <a:tr h="379453">
                <a:tc>
                  <a:txBody>
                    <a:bodyPr/>
                    <a:lstStyle/>
                    <a:p>
                      <a:pPr marL="0" marR="0" algn="ctr">
                        <a:lnSpc>
                          <a:spcPts val="900"/>
                        </a:lnSpc>
                        <a:spcBef>
                          <a:spcPts val="0"/>
                        </a:spcBef>
                        <a:spcAft>
                          <a:spcPts val="0"/>
                        </a:spcAft>
                      </a:pPr>
                      <a:r>
                        <a:rPr lang="en-US" sz="1500" cap="none" spc="0">
                          <a:solidFill>
                            <a:schemeClr val="tx1"/>
                          </a:solidFill>
                          <a:effectLst/>
                          <a:latin typeface="Times New Roman" panose="02020603050405020304" pitchFamily="18" charset="0"/>
                          <a:ea typeface="Times New Roman" panose="02020603050405020304" pitchFamily="18" charset="0"/>
                        </a:rPr>
                        <a:t>Maximum Magnet Length</a:t>
                      </a:r>
                    </a:p>
                  </a:txBody>
                  <a:tcPr marL="130026" marR="75015" marT="100020" marB="100020">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marL="0" marR="0" algn="ctr">
                        <a:lnSpc>
                          <a:spcPts val="900"/>
                        </a:lnSpc>
                        <a:spcBef>
                          <a:spcPts val="0"/>
                        </a:spcBef>
                        <a:spcAft>
                          <a:spcPts val="0"/>
                        </a:spcAft>
                      </a:pPr>
                      <a:r>
                        <a:rPr lang="en-US" sz="1500" cap="none" spc="0">
                          <a:solidFill>
                            <a:schemeClr val="tx1"/>
                          </a:solidFill>
                          <a:effectLst/>
                          <a:latin typeface="Times New Roman" panose="02020603050405020304" pitchFamily="18" charset="0"/>
                          <a:ea typeface="Times New Roman" panose="02020603050405020304" pitchFamily="18" charset="0"/>
                        </a:rPr>
                        <a:t>3.0 m</a:t>
                      </a:r>
                    </a:p>
                  </a:txBody>
                  <a:tcPr marL="130026" marR="75015" marT="100020" marB="100020">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extLst>
                  <a:ext uri="{0D108BD9-81ED-4DB2-BD59-A6C34878D82A}">
                    <a16:rowId xmlns:a16="http://schemas.microsoft.com/office/drawing/2014/main" val="1817676114"/>
                  </a:ext>
                </a:extLst>
              </a:tr>
              <a:tr h="379453">
                <a:tc>
                  <a:txBody>
                    <a:bodyPr/>
                    <a:lstStyle/>
                    <a:p>
                      <a:pPr marL="0" marR="0" algn="ctr">
                        <a:lnSpc>
                          <a:spcPts val="900"/>
                        </a:lnSpc>
                        <a:spcBef>
                          <a:spcPts val="0"/>
                        </a:spcBef>
                        <a:spcAft>
                          <a:spcPts val="0"/>
                        </a:spcAft>
                      </a:pPr>
                      <a:r>
                        <a:rPr lang="en-US" sz="1500" cap="none" spc="0">
                          <a:solidFill>
                            <a:schemeClr val="tx1"/>
                          </a:solidFill>
                          <a:effectLst/>
                          <a:latin typeface="Times New Roman" panose="02020603050405020304" pitchFamily="18" charset="0"/>
                          <a:ea typeface="Times New Roman" panose="02020603050405020304" pitchFamily="18" charset="0"/>
                        </a:rPr>
                        <a:t>Maximum Stored Energy</a:t>
                      </a:r>
                    </a:p>
                  </a:txBody>
                  <a:tcPr marL="130026" marR="75015" marT="100020" marB="100020">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marL="0" marR="0" algn="ctr">
                        <a:lnSpc>
                          <a:spcPts val="900"/>
                        </a:lnSpc>
                        <a:spcBef>
                          <a:spcPts val="0"/>
                        </a:spcBef>
                        <a:spcAft>
                          <a:spcPts val="0"/>
                        </a:spcAft>
                      </a:pPr>
                      <a:r>
                        <a:rPr lang="en-US" sz="1500" cap="none" spc="0">
                          <a:solidFill>
                            <a:schemeClr val="tx1"/>
                          </a:solidFill>
                          <a:effectLst/>
                          <a:latin typeface="Times New Roman" panose="02020603050405020304" pitchFamily="18" charset="0"/>
                          <a:ea typeface="Times New Roman" panose="02020603050405020304" pitchFamily="18" charset="0"/>
                        </a:rPr>
                        <a:t>20 MJ</a:t>
                      </a:r>
                    </a:p>
                  </a:txBody>
                  <a:tcPr marL="130026" marR="75015" marT="100020" marB="100020">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extLst>
                  <a:ext uri="{0D108BD9-81ED-4DB2-BD59-A6C34878D82A}">
                    <a16:rowId xmlns:a16="http://schemas.microsoft.com/office/drawing/2014/main" val="2474620897"/>
                  </a:ext>
                </a:extLst>
              </a:tr>
              <a:tr h="379453">
                <a:tc>
                  <a:txBody>
                    <a:bodyPr/>
                    <a:lstStyle/>
                    <a:p>
                      <a:pPr marL="0" marR="0" algn="ctr">
                        <a:lnSpc>
                          <a:spcPts val="900"/>
                        </a:lnSpc>
                        <a:spcBef>
                          <a:spcPts val="0"/>
                        </a:spcBef>
                        <a:spcAft>
                          <a:spcPts val="0"/>
                        </a:spcAft>
                      </a:pPr>
                      <a:r>
                        <a:rPr lang="en-US" sz="1500" cap="none" spc="0">
                          <a:solidFill>
                            <a:schemeClr val="tx1"/>
                          </a:solidFill>
                          <a:effectLst/>
                          <a:latin typeface="Times New Roman" panose="02020603050405020304" pitchFamily="18" charset="0"/>
                          <a:ea typeface="Times New Roman" panose="02020603050405020304" pitchFamily="18" charset="0"/>
                        </a:rPr>
                        <a:t>Maximum Weight</a:t>
                      </a:r>
                    </a:p>
                  </a:txBody>
                  <a:tcPr marL="130026" marR="75015" marT="100020" marB="100020">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marL="0" marR="0" algn="ctr">
                        <a:lnSpc>
                          <a:spcPts val="900"/>
                        </a:lnSpc>
                        <a:spcBef>
                          <a:spcPts val="0"/>
                        </a:spcBef>
                        <a:spcAft>
                          <a:spcPts val="0"/>
                        </a:spcAft>
                      </a:pPr>
                      <a:r>
                        <a:rPr lang="en-US" sz="1500" cap="none" spc="0">
                          <a:solidFill>
                            <a:schemeClr val="tx1"/>
                          </a:solidFill>
                          <a:effectLst/>
                          <a:latin typeface="Times New Roman" panose="02020603050405020304" pitchFamily="18" charset="0"/>
                          <a:ea typeface="Times New Roman" panose="02020603050405020304" pitchFamily="18" charset="0"/>
                        </a:rPr>
                        <a:t>20 t</a:t>
                      </a:r>
                    </a:p>
                  </a:txBody>
                  <a:tcPr marL="130026" marR="75015" marT="100020" marB="100020">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extLst>
                  <a:ext uri="{0D108BD9-81ED-4DB2-BD59-A6C34878D82A}">
                    <a16:rowId xmlns:a16="http://schemas.microsoft.com/office/drawing/2014/main" val="3576522101"/>
                  </a:ext>
                </a:extLst>
              </a:tr>
              <a:tr h="379453">
                <a:tc>
                  <a:txBody>
                    <a:bodyPr/>
                    <a:lstStyle/>
                    <a:p>
                      <a:pPr marL="0" marR="0" algn="ctr">
                        <a:lnSpc>
                          <a:spcPts val="900"/>
                        </a:lnSpc>
                        <a:spcBef>
                          <a:spcPts val="0"/>
                        </a:spcBef>
                        <a:spcAft>
                          <a:spcPts val="0"/>
                        </a:spcAft>
                      </a:pPr>
                      <a:r>
                        <a:rPr lang="en-US" sz="1500" cap="none" spc="0">
                          <a:solidFill>
                            <a:schemeClr val="tx1"/>
                          </a:solidFill>
                          <a:effectLst/>
                          <a:latin typeface="Times New Roman" panose="02020603050405020304" pitchFamily="18" charset="0"/>
                          <a:ea typeface="Times New Roman" panose="02020603050405020304" pitchFamily="18" charset="0"/>
                        </a:rPr>
                        <a:t>Test Sample Temperature  </a:t>
                      </a:r>
                    </a:p>
                  </a:txBody>
                  <a:tcPr marL="130026" marR="75015" marT="100020" marB="100020">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marL="0" marR="0" algn="ctr">
                        <a:lnSpc>
                          <a:spcPts val="900"/>
                        </a:lnSpc>
                        <a:spcBef>
                          <a:spcPts val="0"/>
                        </a:spcBef>
                        <a:spcAft>
                          <a:spcPts val="0"/>
                        </a:spcAft>
                      </a:pPr>
                      <a:r>
                        <a:rPr lang="en-US" sz="1500" cap="none" spc="0" dirty="0">
                          <a:solidFill>
                            <a:schemeClr val="tx1"/>
                          </a:solidFill>
                          <a:effectLst/>
                          <a:latin typeface="Times New Roman" panose="02020603050405020304" pitchFamily="18" charset="0"/>
                          <a:ea typeface="Times New Roman" panose="02020603050405020304" pitchFamily="18" charset="0"/>
                        </a:rPr>
                        <a:t>4.5-50.0 K</a:t>
                      </a:r>
                    </a:p>
                  </a:txBody>
                  <a:tcPr marL="130026" marR="75015" marT="100020" marB="100020">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extLst>
                  <a:ext uri="{0D108BD9-81ED-4DB2-BD59-A6C34878D82A}">
                    <a16:rowId xmlns:a16="http://schemas.microsoft.com/office/drawing/2014/main" val="2476409132"/>
                  </a:ext>
                </a:extLst>
              </a:tr>
              <a:tr h="379453">
                <a:tc>
                  <a:txBody>
                    <a:bodyPr/>
                    <a:lstStyle/>
                    <a:p>
                      <a:pPr marL="0" marR="0" algn="ctr">
                        <a:lnSpc>
                          <a:spcPts val="900"/>
                        </a:lnSpc>
                        <a:spcBef>
                          <a:spcPts val="0"/>
                        </a:spcBef>
                        <a:spcAft>
                          <a:spcPts val="0"/>
                        </a:spcAft>
                      </a:pPr>
                      <a:r>
                        <a:rPr lang="en-US" sz="1500" cap="none" spc="0">
                          <a:solidFill>
                            <a:schemeClr val="tx1"/>
                          </a:solidFill>
                          <a:effectLst/>
                          <a:latin typeface="Times New Roman" panose="02020603050405020304" pitchFamily="18" charset="0"/>
                          <a:ea typeface="Times New Roman" panose="02020603050405020304" pitchFamily="18" charset="0"/>
                        </a:rPr>
                        <a:t>Maximum Test Sample Current (direct)</a:t>
                      </a:r>
                    </a:p>
                  </a:txBody>
                  <a:tcPr marL="130026" marR="75015" marT="100020" marB="100020">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marL="0" marR="0" algn="ctr">
                        <a:lnSpc>
                          <a:spcPts val="900"/>
                        </a:lnSpc>
                        <a:spcBef>
                          <a:spcPts val="0"/>
                        </a:spcBef>
                        <a:spcAft>
                          <a:spcPts val="0"/>
                        </a:spcAft>
                      </a:pPr>
                      <a:r>
                        <a:rPr lang="en-US" sz="1500" cap="none" spc="0">
                          <a:solidFill>
                            <a:schemeClr val="tx1"/>
                          </a:solidFill>
                          <a:effectLst/>
                          <a:latin typeface="Times New Roman" panose="02020603050405020304" pitchFamily="18" charset="0"/>
                          <a:ea typeface="Times New Roman" panose="02020603050405020304" pitchFamily="18" charset="0"/>
                        </a:rPr>
                        <a:t>16 kA</a:t>
                      </a:r>
                    </a:p>
                  </a:txBody>
                  <a:tcPr marL="130026" marR="75015" marT="100020" marB="100020">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extLst>
                  <a:ext uri="{0D108BD9-81ED-4DB2-BD59-A6C34878D82A}">
                    <a16:rowId xmlns:a16="http://schemas.microsoft.com/office/drawing/2014/main" val="164669703"/>
                  </a:ext>
                </a:extLst>
              </a:tr>
              <a:tr h="379453">
                <a:tc>
                  <a:txBody>
                    <a:bodyPr/>
                    <a:lstStyle/>
                    <a:p>
                      <a:pPr marL="0" marR="0" algn="ctr">
                        <a:lnSpc>
                          <a:spcPts val="900"/>
                        </a:lnSpc>
                        <a:spcBef>
                          <a:spcPts val="0"/>
                        </a:spcBef>
                        <a:spcAft>
                          <a:spcPts val="0"/>
                        </a:spcAft>
                      </a:pPr>
                      <a:r>
                        <a:rPr lang="en-US" sz="1500" cap="none" spc="0">
                          <a:solidFill>
                            <a:schemeClr val="tx1"/>
                          </a:solidFill>
                          <a:effectLst/>
                          <a:latin typeface="Times New Roman" panose="02020603050405020304" pitchFamily="18" charset="0"/>
                          <a:ea typeface="Times New Roman" panose="02020603050405020304" pitchFamily="18" charset="0"/>
                        </a:rPr>
                        <a:t>Maximum Test Sample Current (transformer)</a:t>
                      </a:r>
                    </a:p>
                  </a:txBody>
                  <a:tcPr marL="130026" marR="75015" marT="100020" marB="100020">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marL="0" marR="0" algn="ctr">
                        <a:lnSpc>
                          <a:spcPts val="900"/>
                        </a:lnSpc>
                        <a:spcBef>
                          <a:spcPts val="0"/>
                        </a:spcBef>
                        <a:spcAft>
                          <a:spcPts val="0"/>
                        </a:spcAft>
                      </a:pPr>
                      <a:r>
                        <a:rPr lang="en-US" sz="1500" cap="none" spc="0" dirty="0">
                          <a:solidFill>
                            <a:schemeClr val="tx1"/>
                          </a:solidFill>
                          <a:effectLst/>
                          <a:latin typeface="Times New Roman" panose="02020603050405020304" pitchFamily="18" charset="0"/>
                          <a:ea typeface="Times New Roman" panose="02020603050405020304" pitchFamily="18" charset="0"/>
                        </a:rPr>
                        <a:t>100 kA</a:t>
                      </a:r>
                    </a:p>
                  </a:txBody>
                  <a:tcPr marL="130026" marR="75015" marT="100020" marB="100020">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134823787"/>
                  </a:ext>
                </a:extLst>
              </a:tr>
            </a:tbl>
          </a:graphicData>
        </a:graphic>
      </p:graphicFrame>
    </p:spTree>
    <p:extLst>
      <p:ext uri="{BB962C8B-B14F-4D97-AF65-F5344CB8AC3E}">
        <p14:creationId xmlns:p14="http://schemas.microsoft.com/office/powerpoint/2010/main" val="2170060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0FC762-4E70-8F4B-B2B2-15762A8D8017}"/>
              </a:ext>
            </a:extLst>
          </p:cNvPr>
          <p:cNvSpPr>
            <a:spLocks noGrp="1"/>
          </p:cNvSpPr>
          <p:nvPr>
            <p:ph idx="1"/>
          </p:nvPr>
        </p:nvSpPr>
        <p:spPr>
          <a:xfrm>
            <a:off x="222250" y="587736"/>
            <a:ext cx="8850866" cy="3968027"/>
          </a:xfrm>
        </p:spPr>
        <p:txBody>
          <a:bodyPr/>
          <a:lstStyle/>
          <a:p>
            <a:pPr>
              <a:buFont typeface="Arial" panose="020B0604020202020204" pitchFamily="34" charset="0"/>
              <a:buChar char="•"/>
            </a:pPr>
            <a:r>
              <a:rPr lang="en-US" dirty="0"/>
              <a:t>The place was selected based on the proximity to the needed base infrastructure, including cryogenic, power, water, and cranes.</a:t>
            </a:r>
          </a:p>
          <a:p>
            <a:pPr>
              <a:buFont typeface="Arial" panose="020B0604020202020204" pitchFamily="34" charset="0"/>
              <a:buChar char="•"/>
            </a:pPr>
            <a:r>
              <a:rPr lang="en-US" dirty="0"/>
              <a:t>Two liquefiers, one of which is new, have a capacity of ~600 liters per hour.</a:t>
            </a:r>
          </a:p>
          <a:p>
            <a:pPr>
              <a:buFont typeface="Arial" panose="020B0604020202020204" pitchFamily="34" charset="0"/>
              <a:buChar char="•"/>
            </a:pPr>
            <a:r>
              <a:rPr lang="en-US" dirty="0"/>
              <a:t>The minimum operating temperature of the facility is 1.9K for the magnet providing the background field, with a minimum of 4.5K for the test samples, variable to ~50K.</a:t>
            </a:r>
          </a:p>
          <a:p>
            <a:pPr>
              <a:buFont typeface="Arial" panose="020B0604020202020204" pitchFamily="34" charset="0"/>
              <a:buChar char="•"/>
            </a:pPr>
            <a:r>
              <a:rPr lang="en-US" dirty="0"/>
              <a:t>The test pit cryostat should accommodate a magnet with maximum dimensions of 1.3 meters and a length of approximately 3 meters.</a:t>
            </a:r>
          </a:p>
          <a:p>
            <a:pPr>
              <a:buFont typeface="Arial" panose="020B0604020202020204" pitchFamily="34" charset="0"/>
              <a:buChar char="•"/>
            </a:pPr>
            <a:r>
              <a:rPr lang="en-US" dirty="0"/>
              <a:t>The maximum energy stored in the test field dipole should be less than 20 MJ.</a:t>
            </a:r>
          </a:p>
          <a:p>
            <a:pPr>
              <a:buFont typeface="Arial" panose="020B0604020202020204" pitchFamily="34" charset="0"/>
              <a:buChar char="•"/>
            </a:pPr>
            <a:r>
              <a:rPr lang="en-US" dirty="0"/>
              <a:t>The maximum weight of the dipole cold mass should not exceed 20 tons.</a:t>
            </a:r>
          </a:p>
          <a:p>
            <a:pPr>
              <a:buFont typeface="Arial" panose="020B0604020202020204" pitchFamily="34" charset="0"/>
              <a:buChar char="•"/>
            </a:pPr>
            <a:r>
              <a:rPr lang="en-US" dirty="0"/>
              <a:t>The operational lifetime of the facility should be at least 20 years.</a:t>
            </a:r>
          </a:p>
          <a:p>
            <a:pPr>
              <a:buFont typeface="Arial" panose="020B0604020202020204" pitchFamily="34" charset="0"/>
              <a:buChar char="•"/>
            </a:pPr>
            <a:r>
              <a:rPr lang="en-US" dirty="0"/>
              <a:t>The test facility should be efficient and safe, minimizing the time for experiment preparation and avoiding helium losses.</a:t>
            </a:r>
          </a:p>
          <a:p>
            <a:endParaRPr lang="en-US" dirty="0"/>
          </a:p>
          <a:p>
            <a:endParaRPr lang="en-US" dirty="0"/>
          </a:p>
        </p:txBody>
      </p:sp>
      <p:sp>
        <p:nvSpPr>
          <p:cNvPr id="3" name="Title 2">
            <a:extLst>
              <a:ext uri="{FF2B5EF4-FFF2-40B4-BE49-F238E27FC236}">
                <a16:creationId xmlns:a16="http://schemas.microsoft.com/office/drawing/2014/main" id="{BBA340D5-7208-2F4E-9C43-596FFF00E5E3}"/>
              </a:ext>
            </a:extLst>
          </p:cNvPr>
          <p:cNvSpPr>
            <a:spLocks noGrp="1"/>
          </p:cNvSpPr>
          <p:nvPr>
            <p:ph type="title"/>
          </p:nvPr>
        </p:nvSpPr>
        <p:spPr/>
        <p:txBody>
          <a:bodyPr/>
          <a:lstStyle/>
          <a:p>
            <a:r>
              <a:rPr lang="en-US" dirty="0"/>
              <a:t>Test Facility – parameters  </a:t>
            </a:r>
          </a:p>
        </p:txBody>
      </p:sp>
      <p:sp>
        <p:nvSpPr>
          <p:cNvPr id="4" name="Date Placeholder 3">
            <a:extLst>
              <a:ext uri="{FF2B5EF4-FFF2-40B4-BE49-F238E27FC236}">
                <a16:creationId xmlns:a16="http://schemas.microsoft.com/office/drawing/2014/main" id="{F02ED09B-15C5-9F4C-A397-568D8692C4C2}"/>
              </a:ext>
            </a:extLst>
          </p:cNvPr>
          <p:cNvSpPr>
            <a:spLocks noGrp="1"/>
          </p:cNvSpPr>
          <p:nvPr>
            <p:ph type="dt" sz="half" idx="2"/>
          </p:nvPr>
        </p:nvSpPr>
        <p:spPr/>
        <p:txBody>
          <a:bodyPr/>
          <a:lstStyle/>
          <a:p>
            <a:pPr>
              <a:defRPr/>
            </a:pPr>
            <a:fld id="{C915CBBB-CA39-C945-B225-3E642DCFCFA5}" type="datetime1">
              <a:rPr lang="en-US" smtClean="0"/>
              <a:t>3/19/24</a:t>
            </a:fld>
            <a:endParaRPr lang="en-US" dirty="0"/>
          </a:p>
        </p:txBody>
      </p:sp>
      <p:sp>
        <p:nvSpPr>
          <p:cNvPr id="5" name="Footer Placeholder 4">
            <a:extLst>
              <a:ext uri="{FF2B5EF4-FFF2-40B4-BE49-F238E27FC236}">
                <a16:creationId xmlns:a16="http://schemas.microsoft.com/office/drawing/2014/main" id="{2B4546D9-69E7-9145-8CCC-DD48E9ED461E}"/>
              </a:ext>
            </a:extLst>
          </p:cNvPr>
          <p:cNvSpPr>
            <a:spLocks noGrp="1"/>
          </p:cNvSpPr>
          <p:nvPr>
            <p:ph type="ftr" sz="quarter" idx="3"/>
          </p:nvPr>
        </p:nvSpPr>
        <p:spPr/>
        <p:txBody>
          <a:bodyPr/>
          <a:lstStyle/>
          <a:p>
            <a:pPr>
              <a:defRPr/>
            </a:pPr>
            <a:r>
              <a:rPr lang="en-US"/>
              <a:t>G.velev | EOC Meeting #3</a:t>
            </a:r>
            <a:endParaRPr lang="en-US" b="1" dirty="0"/>
          </a:p>
        </p:txBody>
      </p:sp>
      <p:sp>
        <p:nvSpPr>
          <p:cNvPr id="6" name="Slide Number Placeholder 5">
            <a:extLst>
              <a:ext uri="{FF2B5EF4-FFF2-40B4-BE49-F238E27FC236}">
                <a16:creationId xmlns:a16="http://schemas.microsoft.com/office/drawing/2014/main" id="{4F29FB26-92E6-BF44-858F-A88069040045}"/>
              </a:ext>
            </a:extLst>
          </p:cNvPr>
          <p:cNvSpPr>
            <a:spLocks noGrp="1"/>
          </p:cNvSpPr>
          <p:nvPr>
            <p:ph type="sldNum" sz="quarter" idx="4"/>
          </p:nvPr>
        </p:nvSpPr>
        <p:spPr>
          <a:xfrm>
            <a:off x="222250" y="4878160"/>
            <a:ext cx="414338" cy="4485579"/>
          </a:xfrm>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100761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83F79F-B3BD-2451-712F-A4457F5DA380}"/>
              </a:ext>
            </a:extLst>
          </p:cNvPr>
          <p:cNvSpPr>
            <a:spLocks noGrp="1"/>
          </p:cNvSpPr>
          <p:nvPr>
            <p:ph idx="1"/>
          </p:nvPr>
        </p:nvSpPr>
        <p:spPr>
          <a:xfrm>
            <a:off x="51195" y="540890"/>
            <a:ext cx="5235079" cy="3974660"/>
          </a:xfrm>
        </p:spPr>
        <p:txBody>
          <a:bodyPr/>
          <a:lstStyle/>
          <a:p>
            <a:r>
              <a:rPr lang="en-US" dirty="0"/>
              <a:t>Fermilab team is fully assembled to L2.</a:t>
            </a:r>
          </a:p>
          <a:p>
            <a:r>
              <a:rPr lang="en-US" dirty="0"/>
              <a:t>To execute the tasks, we rely on the personnel of the Magnet Technology Division and </a:t>
            </a:r>
            <a:r>
              <a:rPr lang="en-US" dirty="0" err="1"/>
              <a:t>Cryo</a:t>
            </a:r>
            <a:r>
              <a:rPr lang="en-US" dirty="0"/>
              <a:t> Technology Division (Magnet and Cry Sectors in APS-TD).</a:t>
            </a:r>
          </a:p>
          <a:p>
            <a:r>
              <a:rPr lang="en-US" dirty="0"/>
              <a:t> We are in strong competition with two 413b projects at CD3 level – Mu2e, and US LHC-AUP.</a:t>
            </a:r>
          </a:p>
          <a:p>
            <a:r>
              <a:rPr lang="en-US" dirty="0"/>
              <a:t>COVID and other factors have caused delays in the projects.</a:t>
            </a:r>
          </a:p>
          <a:p>
            <a:r>
              <a:rPr lang="en-US" dirty="0"/>
              <a:t>None of the team members works 100% on HFVMTF.</a:t>
            </a:r>
          </a:p>
          <a:p>
            <a:r>
              <a:rPr lang="en-US" dirty="0">
                <a:solidFill>
                  <a:srgbClr val="99D6EA"/>
                </a:solidFill>
              </a:rPr>
              <a:t>We have defined  R2A2 for the L2s (document exist) </a:t>
            </a:r>
          </a:p>
          <a:p>
            <a:endParaRPr lang="en-US" dirty="0"/>
          </a:p>
        </p:txBody>
      </p:sp>
      <p:sp>
        <p:nvSpPr>
          <p:cNvPr id="3" name="Title 2">
            <a:extLst>
              <a:ext uri="{FF2B5EF4-FFF2-40B4-BE49-F238E27FC236}">
                <a16:creationId xmlns:a16="http://schemas.microsoft.com/office/drawing/2014/main" id="{AA6679A3-07B4-9488-8C1A-3F1917A9014F}"/>
              </a:ext>
            </a:extLst>
          </p:cNvPr>
          <p:cNvSpPr>
            <a:spLocks noGrp="1"/>
          </p:cNvSpPr>
          <p:nvPr>
            <p:ph type="title"/>
          </p:nvPr>
        </p:nvSpPr>
        <p:spPr/>
        <p:txBody>
          <a:bodyPr/>
          <a:lstStyle/>
          <a:p>
            <a:r>
              <a:rPr lang="en-US" dirty="0"/>
              <a:t>Fermilab team </a:t>
            </a:r>
          </a:p>
        </p:txBody>
      </p:sp>
      <p:sp>
        <p:nvSpPr>
          <p:cNvPr id="4" name="Date Placeholder 3">
            <a:extLst>
              <a:ext uri="{FF2B5EF4-FFF2-40B4-BE49-F238E27FC236}">
                <a16:creationId xmlns:a16="http://schemas.microsoft.com/office/drawing/2014/main" id="{F2812579-9360-83DE-BB73-E00A6678AEF9}"/>
              </a:ext>
            </a:extLst>
          </p:cNvPr>
          <p:cNvSpPr>
            <a:spLocks noGrp="1"/>
          </p:cNvSpPr>
          <p:nvPr>
            <p:ph type="dt" sz="half" idx="2"/>
          </p:nvPr>
        </p:nvSpPr>
        <p:spPr/>
        <p:txBody>
          <a:bodyPr/>
          <a:lstStyle/>
          <a:p>
            <a:pPr>
              <a:defRPr/>
            </a:pPr>
            <a:fld id="{C8CD75B3-1069-5A40-9102-363EA21C11EB}" type="datetime1">
              <a:rPr lang="en-US" smtClean="0"/>
              <a:t>3/19/24</a:t>
            </a:fld>
            <a:endParaRPr lang="en-US"/>
          </a:p>
        </p:txBody>
      </p:sp>
      <p:sp>
        <p:nvSpPr>
          <p:cNvPr id="5" name="Footer Placeholder 4">
            <a:extLst>
              <a:ext uri="{FF2B5EF4-FFF2-40B4-BE49-F238E27FC236}">
                <a16:creationId xmlns:a16="http://schemas.microsoft.com/office/drawing/2014/main" id="{296B3886-C349-274A-E912-447C0D19B12E}"/>
              </a:ext>
            </a:extLst>
          </p:cNvPr>
          <p:cNvSpPr>
            <a:spLocks noGrp="1"/>
          </p:cNvSpPr>
          <p:nvPr>
            <p:ph type="ftr" sz="quarter" idx="3"/>
          </p:nvPr>
        </p:nvSpPr>
        <p:spPr/>
        <p:txBody>
          <a:bodyPr/>
          <a:lstStyle/>
          <a:p>
            <a:pPr>
              <a:defRPr/>
            </a:pPr>
            <a:r>
              <a:rPr lang="en-US"/>
              <a:t>G.velev | EOC Meeting #3</a:t>
            </a:r>
            <a:endParaRPr lang="en-US" b="1" dirty="0"/>
          </a:p>
        </p:txBody>
      </p:sp>
      <p:sp>
        <p:nvSpPr>
          <p:cNvPr id="6" name="Slide Number Placeholder 5">
            <a:extLst>
              <a:ext uri="{FF2B5EF4-FFF2-40B4-BE49-F238E27FC236}">
                <a16:creationId xmlns:a16="http://schemas.microsoft.com/office/drawing/2014/main" id="{67E4AECA-83D1-CC43-2E01-0D490D69456F}"/>
              </a:ext>
            </a:extLst>
          </p:cNvPr>
          <p:cNvSpPr>
            <a:spLocks noGrp="1"/>
          </p:cNvSpPr>
          <p:nvPr>
            <p:ph type="sldNum" sz="quarter" idx="4"/>
          </p:nvPr>
        </p:nvSpPr>
        <p:spPr/>
        <p:txBody>
          <a:bodyPr/>
          <a:lstStyle/>
          <a:p>
            <a:pPr>
              <a:defRPr/>
            </a:pPr>
            <a:endParaRPr lang="en-US" dirty="0"/>
          </a:p>
        </p:txBody>
      </p:sp>
      <p:grpSp>
        <p:nvGrpSpPr>
          <p:cNvPr id="7" name="Group 6">
            <a:extLst>
              <a:ext uri="{FF2B5EF4-FFF2-40B4-BE49-F238E27FC236}">
                <a16:creationId xmlns:a16="http://schemas.microsoft.com/office/drawing/2014/main" id="{A5E70279-2C4D-3B8E-96EE-AFC16E98B284}"/>
              </a:ext>
            </a:extLst>
          </p:cNvPr>
          <p:cNvGrpSpPr/>
          <p:nvPr/>
        </p:nvGrpSpPr>
        <p:grpSpPr>
          <a:xfrm>
            <a:off x="5459827" y="752352"/>
            <a:ext cx="3684173" cy="3409573"/>
            <a:chOff x="55889" y="667265"/>
            <a:chExt cx="8766835" cy="3610154"/>
          </a:xfrm>
        </p:grpSpPr>
        <p:sp>
          <p:nvSpPr>
            <p:cNvPr id="8" name="TextBox 7">
              <a:extLst>
                <a:ext uri="{FF2B5EF4-FFF2-40B4-BE49-F238E27FC236}">
                  <a16:creationId xmlns:a16="http://schemas.microsoft.com/office/drawing/2014/main" id="{A31A7AAA-866E-E863-1632-2D8149151E1C}"/>
                </a:ext>
              </a:extLst>
            </p:cNvPr>
            <p:cNvSpPr txBox="1"/>
            <p:nvPr/>
          </p:nvSpPr>
          <p:spPr>
            <a:xfrm>
              <a:off x="2990335" y="667265"/>
              <a:ext cx="2644345" cy="423648"/>
            </a:xfrm>
            <a:prstGeom prst="rect">
              <a:avLst/>
            </a:prstGeom>
            <a:noFill/>
            <a:ln>
              <a:solidFill>
                <a:srgbClr val="FF0000"/>
              </a:solidFill>
            </a:ln>
          </p:spPr>
          <p:txBody>
            <a:bodyPr wrap="square" rtlCol="0">
              <a:spAutoFit/>
            </a:bodyPr>
            <a:lstStyle/>
            <a:p>
              <a:pPr algn="ctr"/>
              <a:r>
                <a:rPr lang="en-US" sz="1000" dirty="0"/>
                <a:t>Project Director </a:t>
              </a:r>
            </a:p>
            <a:p>
              <a:pPr algn="ctr"/>
              <a:r>
                <a:rPr lang="en-US" sz="1000" dirty="0"/>
                <a:t>G. Velev</a:t>
              </a:r>
            </a:p>
          </p:txBody>
        </p:sp>
        <p:sp>
          <p:nvSpPr>
            <p:cNvPr id="9" name="TextBox 8">
              <a:extLst>
                <a:ext uri="{FF2B5EF4-FFF2-40B4-BE49-F238E27FC236}">
                  <a16:creationId xmlns:a16="http://schemas.microsoft.com/office/drawing/2014/main" id="{D5ABF1AF-A9BF-2E58-7AE9-2DCFBF8E8D03}"/>
                </a:ext>
              </a:extLst>
            </p:cNvPr>
            <p:cNvSpPr txBox="1"/>
            <p:nvPr/>
          </p:nvSpPr>
          <p:spPr>
            <a:xfrm>
              <a:off x="2990335" y="1470464"/>
              <a:ext cx="2644345" cy="423648"/>
            </a:xfrm>
            <a:prstGeom prst="rect">
              <a:avLst/>
            </a:prstGeom>
            <a:noFill/>
            <a:ln>
              <a:solidFill>
                <a:srgbClr val="FF0000"/>
              </a:solidFill>
            </a:ln>
          </p:spPr>
          <p:txBody>
            <a:bodyPr wrap="square" rtlCol="0">
              <a:spAutoFit/>
            </a:bodyPr>
            <a:lstStyle/>
            <a:p>
              <a:pPr algn="ctr"/>
              <a:r>
                <a:rPr lang="en-US" sz="1000" dirty="0"/>
                <a:t>Project Manager </a:t>
              </a:r>
            </a:p>
            <a:p>
              <a:pPr algn="ctr"/>
              <a:r>
                <a:rPr lang="en-US" sz="1000" dirty="0"/>
                <a:t>V. Nikolic</a:t>
              </a:r>
            </a:p>
          </p:txBody>
        </p:sp>
        <p:sp>
          <p:nvSpPr>
            <p:cNvPr id="10" name="TextBox 9">
              <a:extLst>
                <a:ext uri="{FF2B5EF4-FFF2-40B4-BE49-F238E27FC236}">
                  <a16:creationId xmlns:a16="http://schemas.microsoft.com/office/drawing/2014/main" id="{34DEAA34-D971-D5C4-4181-C315ECC9D5ED}"/>
                </a:ext>
              </a:extLst>
            </p:cNvPr>
            <p:cNvSpPr txBox="1"/>
            <p:nvPr/>
          </p:nvSpPr>
          <p:spPr>
            <a:xfrm>
              <a:off x="55889" y="2772713"/>
              <a:ext cx="1859407" cy="423648"/>
            </a:xfrm>
            <a:prstGeom prst="rect">
              <a:avLst/>
            </a:prstGeom>
            <a:noFill/>
            <a:ln>
              <a:solidFill>
                <a:srgbClr val="FF0000"/>
              </a:solidFill>
            </a:ln>
          </p:spPr>
          <p:txBody>
            <a:bodyPr wrap="square" rtlCol="0">
              <a:spAutoFit/>
            </a:bodyPr>
            <a:lstStyle/>
            <a:p>
              <a:pPr algn="ctr"/>
              <a:r>
                <a:rPr lang="en-US" sz="1000" dirty="0"/>
                <a:t>Mechanical  </a:t>
              </a:r>
            </a:p>
            <a:p>
              <a:pPr algn="ctr"/>
              <a:r>
                <a:rPr lang="en-US" sz="1000" dirty="0"/>
                <a:t>V. Nikolic</a:t>
              </a:r>
            </a:p>
          </p:txBody>
        </p:sp>
        <p:sp>
          <p:nvSpPr>
            <p:cNvPr id="11" name="TextBox 10">
              <a:extLst>
                <a:ext uri="{FF2B5EF4-FFF2-40B4-BE49-F238E27FC236}">
                  <a16:creationId xmlns:a16="http://schemas.microsoft.com/office/drawing/2014/main" id="{FDDFDA80-214B-C5A0-109A-9DE976636543}"/>
                </a:ext>
              </a:extLst>
            </p:cNvPr>
            <p:cNvSpPr txBox="1"/>
            <p:nvPr/>
          </p:nvSpPr>
          <p:spPr>
            <a:xfrm>
              <a:off x="2029424" y="2772713"/>
              <a:ext cx="1479646" cy="423648"/>
            </a:xfrm>
            <a:prstGeom prst="rect">
              <a:avLst/>
            </a:prstGeom>
            <a:noFill/>
            <a:ln>
              <a:solidFill>
                <a:srgbClr val="FF0000"/>
              </a:solidFill>
            </a:ln>
          </p:spPr>
          <p:txBody>
            <a:bodyPr wrap="square" rtlCol="0">
              <a:spAutoFit/>
            </a:bodyPr>
            <a:lstStyle/>
            <a:p>
              <a:pPr algn="ctr"/>
              <a:r>
                <a:rPr lang="en-US" sz="1000" dirty="0"/>
                <a:t>Cryostat </a:t>
              </a:r>
            </a:p>
            <a:p>
              <a:pPr algn="ctr"/>
              <a:r>
                <a:rPr lang="en-US" sz="1000" dirty="0" err="1"/>
                <a:t>R.Bruce</a:t>
              </a:r>
              <a:r>
                <a:rPr lang="en-US" sz="1000" dirty="0"/>
                <a:t> </a:t>
              </a:r>
            </a:p>
          </p:txBody>
        </p:sp>
        <p:sp>
          <p:nvSpPr>
            <p:cNvPr id="12" name="TextBox 11">
              <a:extLst>
                <a:ext uri="{FF2B5EF4-FFF2-40B4-BE49-F238E27FC236}">
                  <a16:creationId xmlns:a16="http://schemas.microsoft.com/office/drawing/2014/main" id="{A7E6CEB4-4FAF-DBD6-C8AE-BB9F573D7832}"/>
                </a:ext>
              </a:extLst>
            </p:cNvPr>
            <p:cNvSpPr txBox="1"/>
            <p:nvPr/>
          </p:nvSpPr>
          <p:spPr>
            <a:xfrm>
              <a:off x="3598978" y="2774466"/>
              <a:ext cx="1510687" cy="586589"/>
            </a:xfrm>
            <a:prstGeom prst="rect">
              <a:avLst/>
            </a:prstGeom>
            <a:noFill/>
            <a:ln>
              <a:solidFill>
                <a:srgbClr val="FF0000"/>
              </a:solidFill>
            </a:ln>
          </p:spPr>
          <p:txBody>
            <a:bodyPr wrap="square" rtlCol="0">
              <a:spAutoFit/>
            </a:bodyPr>
            <a:lstStyle/>
            <a:p>
              <a:pPr algn="ctr"/>
              <a:r>
                <a:rPr lang="en-US" sz="1000" dirty="0"/>
                <a:t>QP/QM system </a:t>
              </a:r>
            </a:p>
            <a:p>
              <a:pPr algn="ctr"/>
              <a:r>
                <a:rPr lang="en-US" sz="1000" dirty="0" err="1"/>
                <a:t>C.Arcola</a:t>
              </a:r>
              <a:endParaRPr lang="en-US" sz="1000" dirty="0"/>
            </a:p>
          </p:txBody>
        </p:sp>
        <p:sp>
          <p:nvSpPr>
            <p:cNvPr id="13" name="TextBox 12">
              <a:extLst>
                <a:ext uri="{FF2B5EF4-FFF2-40B4-BE49-F238E27FC236}">
                  <a16:creationId xmlns:a16="http://schemas.microsoft.com/office/drawing/2014/main" id="{662F7D40-FD1B-348C-5965-F05334114862}"/>
                </a:ext>
              </a:extLst>
            </p:cNvPr>
            <p:cNvSpPr txBox="1"/>
            <p:nvPr/>
          </p:nvSpPr>
          <p:spPr>
            <a:xfrm>
              <a:off x="5180646" y="2777512"/>
              <a:ext cx="1686696" cy="586589"/>
            </a:xfrm>
            <a:prstGeom prst="rect">
              <a:avLst/>
            </a:prstGeom>
            <a:noFill/>
            <a:ln>
              <a:solidFill>
                <a:srgbClr val="FF0000"/>
              </a:solidFill>
            </a:ln>
          </p:spPr>
          <p:txBody>
            <a:bodyPr wrap="square" rtlCol="0">
              <a:spAutoFit/>
            </a:bodyPr>
            <a:lstStyle/>
            <a:p>
              <a:pPr algn="ctr"/>
              <a:r>
                <a:rPr lang="en-US" sz="1000" dirty="0"/>
                <a:t>Power Supplies </a:t>
              </a:r>
            </a:p>
            <a:p>
              <a:pPr algn="ctr"/>
              <a:r>
                <a:rPr lang="en-US" sz="1000" dirty="0"/>
                <a:t>X. Yuan</a:t>
              </a:r>
            </a:p>
          </p:txBody>
        </p:sp>
        <p:sp>
          <p:nvSpPr>
            <p:cNvPr id="14" name="TextBox 13">
              <a:extLst>
                <a:ext uri="{FF2B5EF4-FFF2-40B4-BE49-F238E27FC236}">
                  <a16:creationId xmlns:a16="http://schemas.microsoft.com/office/drawing/2014/main" id="{78D834A0-D75B-2FD6-BB78-8F76E4E15792}"/>
                </a:ext>
              </a:extLst>
            </p:cNvPr>
            <p:cNvSpPr txBox="1"/>
            <p:nvPr/>
          </p:nvSpPr>
          <p:spPr>
            <a:xfrm>
              <a:off x="6969363" y="2772713"/>
              <a:ext cx="1853361" cy="749530"/>
            </a:xfrm>
            <a:prstGeom prst="rect">
              <a:avLst/>
            </a:prstGeom>
            <a:noFill/>
            <a:ln>
              <a:solidFill>
                <a:srgbClr val="FF0000"/>
              </a:solidFill>
            </a:ln>
          </p:spPr>
          <p:txBody>
            <a:bodyPr wrap="square" rtlCol="0">
              <a:spAutoFit/>
            </a:bodyPr>
            <a:lstStyle/>
            <a:p>
              <a:pPr algn="ctr"/>
              <a:r>
                <a:rPr lang="en-US" sz="1000" dirty="0"/>
                <a:t>Integration</a:t>
              </a:r>
            </a:p>
            <a:p>
              <a:pPr algn="ctr"/>
              <a:r>
                <a:rPr lang="en-US" sz="1000" dirty="0"/>
                <a:t> G. Velev</a:t>
              </a:r>
            </a:p>
            <a:p>
              <a:pPr algn="ctr"/>
              <a:r>
                <a:rPr lang="en-US" sz="1000" dirty="0" err="1"/>
                <a:t>V.Nikolic</a:t>
              </a:r>
              <a:r>
                <a:rPr lang="en-US" sz="1000" dirty="0"/>
                <a:t> (interim) </a:t>
              </a:r>
            </a:p>
          </p:txBody>
        </p:sp>
        <p:sp>
          <p:nvSpPr>
            <p:cNvPr id="15" name="TextBox 14">
              <a:extLst>
                <a:ext uri="{FF2B5EF4-FFF2-40B4-BE49-F238E27FC236}">
                  <a16:creationId xmlns:a16="http://schemas.microsoft.com/office/drawing/2014/main" id="{37757AE4-F531-88DF-199F-FF4592D2E9F1}"/>
                </a:ext>
              </a:extLst>
            </p:cNvPr>
            <p:cNvSpPr txBox="1"/>
            <p:nvPr/>
          </p:nvSpPr>
          <p:spPr>
            <a:xfrm>
              <a:off x="1692397" y="3723419"/>
              <a:ext cx="5226909" cy="554000"/>
            </a:xfrm>
            <a:prstGeom prst="rect">
              <a:avLst/>
            </a:prstGeom>
            <a:noFill/>
            <a:ln>
              <a:solidFill>
                <a:srgbClr val="FF0000"/>
              </a:solidFill>
            </a:ln>
          </p:spPr>
          <p:txBody>
            <a:bodyPr wrap="square" rtlCol="0">
              <a:spAutoFit/>
            </a:bodyPr>
            <a:lstStyle/>
            <a:p>
              <a:pPr algn="ctr"/>
              <a:r>
                <a:rPr lang="en-US" sz="1400" dirty="0"/>
                <a:t>Magnet and </a:t>
              </a:r>
              <a:r>
                <a:rPr lang="en-US" sz="1400" dirty="0" err="1"/>
                <a:t>Cryo</a:t>
              </a:r>
              <a:r>
                <a:rPr lang="en-US" sz="1400" dirty="0"/>
                <a:t> </a:t>
              </a:r>
            </a:p>
            <a:p>
              <a:pPr algn="ctr"/>
              <a:r>
                <a:rPr lang="en-US" sz="1400" dirty="0"/>
                <a:t>Division Personnel </a:t>
              </a:r>
            </a:p>
          </p:txBody>
        </p:sp>
        <p:cxnSp>
          <p:nvCxnSpPr>
            <p:cNvPr id="16" name="Straight Arrow Connector 15">
              <a:extLst>
                <a:ext uri="{FF2B5EF4-FFF2-40B4-BE49-F238E27FC236}">
                  <a16:creationId xmlns:a16="http://schemas.microsoft.com/office/drawing/2014/main" id="{49195CB3-4484-7022-5DE5-C75A1FA3182D}"/>
                </a:ext>
              </a:extLst>
            </p:cNvPr>
            <p:cNvCxnSpPr>
              <a:cxnSpLocks/>
            </p:cNvCxnSpPr>
            <p:nvPr/>
          </p:nvCxnSpPr>
          <p:spPr>
            <a:xfrm flipH="1">
              <a:off x="4338803" y="1140530"/>
              <a:ext cx="15517" cy="32879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2B178CF3-A967-6A02-D05C-55D42AA1738E}"/>
                </a:ext>
              </a:extLst>
            </p:cNvPr>
            <p:cNvCxnSpPr>
              <a:cxnSpLocks/>
              <a:stCxn id="9" idx="2"/>
            </p:cNvCxnSpPr>
            <p:nvPr/>
          </p:nvCxnSpPr>
          <p:spPr>
            <a:xfrm>
              <a:off x="4312509" y="1894112"/>
              <a:ext cx="1706" cy="501976"/>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7A7F6B3-31D3-3A59-08B2-7B55F688115B}"/>
                </a:ext>
              </a:extLst>
            </p:cNvPr>
            <p:cNvCxnSpPr>
              <a:cxnSpLocks/>
            </p:cNvCxnSpPr>
            <p:nvPr/>
          </p:nvCxnSpPr>
          <p:spPr>
            <a:xfrm>
              <a:off x="1071948" y="2427494"/>
              <a:ext cx="672077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0AA5BEF5-0A15-50E0-4B83-4EE8E3CD7F3C}"/>
                </a:ext>
              </a:extLst>
            </p:cNvPr>
            <p:cNvCxnSpPr>
              <a:cxnSpLocks/>
            </p:cNvCxnSpPr>
            <p:nvPr/>
          </p:nvCxnSpPr>
          <p:spPr>
            <a:xfrm>
              <a:off x="1081769" y="2427494"/>
              <a:ext cx="0" cy="34521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125C300-3EB8-89AD-777B-F1FDF1640EB6}"/>
                </a:ext>
              </a:extLst>
            </p:cNvPr>
            <p:cNvCxnSpPr>
              <a:cxnSpLocks/>
            </p:cNvCxnSpPr>
            <p:nvPr/>
          </p:nvCxnSpPr>
          <p:spPr>
            <a:xfrm>
              <a:off x="2757139" y="2427494"/>
              <a:ext cx="0" cy="3514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43DA8CB6-AD0C-9B9F-28D5-4EDABB1A833D}"/>
                </a:ext>
              </a:extLst>
            </p:cNvPr>
            <p:cNvCxnSpPr>
              <a:cxnSpLocks/>
            </p:cNvCxnSpPr>
            <p:nvPr/>
          </p:nvCxnSpPr>
          <p:spPr>
            <a:xfrm>
              <a:off x="4312508" y="2376504"/>
              <a:ext cx="0" cy="40240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68255689-7F7B-7661-D7B1-645C294B1ECB}"/>
                </a:ext>
              </a:extLst>
            </p:cNvPr>
            <p:cNvCxnSpPr>
              <a:cxnSpLocks/>
            </p:cNvCxnSpPr>
            <p:nvPr/>
          </p:nvCxnSpPr>
          <p:spPr>
            <a:xfrm>
              <a:off x="6040470" y="2427494"/>
              <a:ext cx="0" cy="34521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153F782-B8A6-9DB1-2DD5-74DA980BE4AB}"/>
                </a:ext>
              </a:extLst>
            </p:cNvPr>
            <p:cNvCxnSpPr>
              <a:cxnSpLocks/>
            </p:cNvCxnSpPr>
            <p:nvPr/>
          </p:nvCxnSpPr>
          <p:spPr>
            <a:xfrm>
              <a:off x="7792721" y="2427494"/>
              <a:ext cx="0" cy="34521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08448D1C-DBBB-2B0F-DF8D-C4B41BDA35F2}"/>
                </a:ext>
              </a:extLst>
            </p:cNvPr>
            <p:cNvCxnSpPr>
              <a:cxnSpLocks/>
              <a:stCxn id="10" idx="2"/>
            </p:cNvCxnSpPr>
            <p:nvPr/>
          </p:nvCxnSpPr>
          <p:spPr>
            <a:xfrm>
              <a:off x="985594" y="3196361"/>
              <a:ext cx="3249281" cy="50115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B480BEC-E915-29BB-D051-4774F062C654}"/>
                </a:ext>
              </a:extLst>
            </p:cNvPr>
            <p:cNvCxnSpPr>
              <a:cxnSpLocks/>
              <a:endCxn id="15" idx="0"/>
            </p:cNvCxnSpPr>
            <p:nvPr/>
          </p:nvCxnSpPr>
          <p:spPr>
            <a:xfrm>
              <a:off x="2773009" y="3208692"/>
              <a:ext cx="1532844" cy="5147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4D74111F-FB61-9794-EBDD-1ECB5B217513}"/>
                </a:ext>
              </a:extLst>
            </p:cNvPr>
            <p:cNvCxnSpPr>
              <a:cxnSpLocks/>
              <a:stCxn id="12" idx="2"/>
            </p:cNvCxnSpPr>
            <p:nvPr/>
          </p:nvCxnSpPr>
          <p:spPr>
            <a:xfrm flipH="1">
              <a:off x="4305853" y="3361055"/>
              <a:ext cx="48470" cy="33728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46111BBA-528A-DAD7-FE8E-231FDB022E98}"/>
                </a:ext>
              </a:extLst>
            </p:cNvPr>
            <p:cNvCxnSpPr>
              <a:cxnSpLocks/>
            </p:cNvCxnSpPr>
            <p:nvPr/>
          </p:nvCxnSpPr>
          <p:spPr>
            <a:xfrm flipH="1">
              <a:off x="4243627" y="3326561"/>
              <a:ext cx="1727961" cy="40240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4BDE0856-763F-4543-65F2-8D8E02D68F78}"/>
                </a:ext>
              </a:extLst>
            </p:cNvPr>
            <p:cNvCxnSpPr>
              <a:cxnSpLocks/>
              <a:stCxn id="14" idx="2"/>
            </p:cNvCxnSpPr>
            <p:nvPr/>
          </p:nvCxnSpPr>
          <p:spPr>
            <a:xfrm flipH="1">
              <a:off x="4396508" y="3522243"/>
              <a:ext cx="3499535" cy="17527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728423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EE109F-033D-F99D-13CF-721FC9EB1ACE}"/>
              </a:ext>
            </a:extLst>
          </p:cNvPr>
          <p:cNvSpPr>
            <a:spLocks noGrp="1"/>
          </p:cNvSpPr>
          <p:nvPr>
            <p:ph idx="1"/>
          </p:nvPr>
        </p:nvSpPr>
        <p:spPr>
          <a:xfrm>
            <a:off x="242887" y="1598819"/>
            <a:ext cx="8672513" cy="2958433"/>
          </a:xfrm>
        </p:spPr>
        <p:txBody>
          <a:bodyPr/>
          <a:lstStyle/>
          <a:p>
            <a:pPr marL="0" indent="0" algn="ctr">
              <a:buNone/>
            </a:pPr>
            <a:r>
              <a:rPr lang="en-US" sz="2400" dirty="0"/>
              <a:t>Our goal is to complete all subsystems, fully integrate them, and conduct testing with cooling, powering, and operational QP and QM systems on a superconducting magnet. While we are working on the design of the </a:t>
            </a:r>
            <a:r>
              <a:rPr lang="en-US" sz="2400" dirty="0" err="1"/>
              <a:t>antycryostat</a:t>
            </a:r>
            <a:r>
              <a:rPr lang="en-US" sz="2400" dirty="0"/>
              <a:t> and sample holder, it was not originally included in the project budget.</a:t>
            </a:r>
          </a:p>
          <a:p>
            <a:pPr marL="0" indent="0" algn="ctr">
              <a:buNone/>
            </a:pPr>
            <a:endParaRPr lang="en-US" sz="2400" dirty="0"/>
          </a:p>
        </p:txBody>
      </p:sp>
      <p:sp>
        <p:nvSpPr>
          <p:cNvPr id="3" name="Title 2">
            <a:extLst>
              <a:ext uri="{FF2B5EF4-FFF2-40B4-BE49-F238E27FC236}">
                <a16:creationId xmlns:a16="http://schemas.microsoft.com/office/drawing/2014/main" id="{07443C41-31A1-AFF9-53FA-BC25A3B4AFDF}"/>
              </a:ext>
            </a:extLst>
          </p:cNvPr>
          <p:cNvSpPr>
            <a:spLocks noGrp="1"/>
          </p:cNvSpPr>
          <p:nvPr>
            <p:ph type="title"/>
          </p:nvPr>
        </p:nvSpPr>
        <p:spPr/>
        <p:txBody>
          <a:bodyPr/>
          <a:lstStyle/>
          <a:p>
            <a:r>
              <a:rPr lang="en-US" dirty="0"/>
              <a:t>Project goal (KPP) </a:t>
            </a:r>
          </a:p>
        </p:txBody>
      </p:sp>
      <p:sp>
        <p:nvSpPr>
          <p:cNvPr id="4" name="Date Placeholder 3">
            <a:extLst>
              <a:ext uri="{FF2B5EF4-FFF2-40B4-BE49-F238E27FC236}">
                <a16:creationId xmlns:a16="http://schemas.microsoft.com/office/drawing/2014/main" id="{0CAC63ED-B916-D9F4-1464-3FF6CF7A2603}"/>
              </a:ext>
            </a:extLst>
          </p:cNvPr>
          <p:cNvSpPr>
            <a:spLocks noGrp="1"/>
          </p:cNvSpPr>
          <p:nvPr>
            <p:ph type="dt" sz="half" idx="2"/>
          </p:nvPr>
        </p:nvSpPr>
        <p:spPr/>
        <p:txBody>
          <a:bodyPr/>
          <a:lstStyle/>
          <a:p>
            <a:pPr>
              <a:defRPr/>
            </a:pPr>
            <a:fld id="{C945F809-38CB-CB41-A5BA-8AB86148FE1F}" type="datetime1">
              <a:rPr lang="en-US" smtClean="0"/>
              <a:t>3/19/24</a:t>
            </a:fld>
            <a:endParaRPr lang="en-US"/>
          </a:p>
        </p:txBody>
      </p:sp>
      <p:sp>
        <p:nvSpPr>
          <p:cNvPr id="5" name="Footer Placeholder 4">
            <a:extLst>
              <a:ext uri="{FF2B5EF4-FFF2-40B4-BE49-F238E27FC236}">
                <a16:creationId xmlns:a16="http://schemas.microsoft.com/office/drawing/2014/main" id="{93FC5F0B-7ABE-603E-2D50-D4ABC03EB2B3}"/>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6A2FB63C-FF76-E5CB-AD17-8CF7108B2907}"/>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a:p>
        </p:txBody>
      </p:sp>
    </p:spTree>
    <p:extLst>
      <p:ext uri="{BB962C8B-B14F-4D97-AF65-F5344CB8AC3E}">
        <p14:creationId xmlns:p14="http://schemas.microsoft.com/office/powerpoint/2010/main" val="2743137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4DEADB-8A19-094C-A091-FFA852930000}"/>
              </a:ext>
            </a:extLst>
          </p:cNvPr>
          <p:cNvSpPr>
            <a:spLocks noGrp="1"/>
          </p:cNvSpPr>
          <p:nvPr>
            <p:ph idx="1"/>
          </p:nvPr>
        </p:nvSpPr>
        <p:spPr>
          <a:xfrm>
            <a:off x="140539" y="457936"/>
            <a:ext cx="5265062" cy="4064289"/>
          </a:xfrm>
        </p:spPr>
        <p:txBody>
          <a:bodyPr/>
          <a:lstStyle/>
          <a:p>
            <a:r>
              <a:rPr lang="en-US" dirty="0"/>
              <a:t>This part of the project includes only the civil (pit) construction and the magnet cryostat.</a:t>
            </a:r>
          </a:p>
          <a:p>
            <a:r>
              <a:rPr lang="en-US" dirty="0"/>
              <a:t>The pit construction is complete and remains dry even during strong Midwest rains.</a:t>
            </a:r>
          </a:p>
          <a:p>
            <a:r>
              <a:rPr lang="en-US" dirty="0"/>
              <a:t> </a:t>
            </a:r>
            <a:r>
              <a:rPr lang="en-US" dirty="0">
                <a:highlight>
                  <a:srgbClr val="FF0000"/>
                </a:highlight>
              </a:rPr>
              <a:t>The cryostat vendor is behind by approximately 21 months.</a:t>
            </a:r>
          </a:p>
          <a:p>
            <a:pPr lvl="1"/>
            <a:r>
              <a:rPr lang="en-US" sz="1400" dirty="0"/>
              <a:t>Weekly meetings are conducted with the vendor.</a:t>
            </a:r>
          </a:p>
          <a:p>
            <a:pPr lvl="1"/>
            <a:r>
              <a:rPr lang="en-US" sz="1400" dirty="0"/>
              <a:t>Additional effort was required to confirm the ANSYS design of the cryostat's vacuum vessel.</a:t>
            </a:r>
          </a:p>
          <a:p>
            <a:pPr lvl="1"/>
            <a:r>
              <a:rPr lang="en-US" sz="1400" dirty="0"/>
              <a:t>Current phase: production.</a:t>
            </a:r>
          </a:p>
          <a:p>
            <a:pPr lvl="1"/>
            <a:r>
              <a:rPr lang="en-US" sz="1400" dirty="0"/>
              <a:t>Expected delivery is in June-July 2024, representing a one-year delay from the last meeting.</a:t>
            </a:r>
          </a:p>
          <a:p>
            <a:r>
              <a:rPr lang="en-US" dirty="0"/>
              <a:t>The design for the top and lambda plate is complete, and has been reviewed. Procurement is started.</a:t>
            </a:r>
          </a:p>
          <a:p>
            <a:endParaRPr lang="en-US" dirty="0"/>
          </a:p>
        </p:txBody>
      </p:sp>
      <p:sp>
        <p:nvSpPr>
          <p:cNvPr id="3" name="Title 2">
            <a:extLst>
              <a:ext uri="{FF2B5EF4-FFF2-40B4-BE49-F238E27FC236}">
                <a16:creationId xmlns:a16="http://schemas.microsoft.com/office/drawing/2014/main" id="{6EABA22E-98F5-B646-A38A-32F090D36DDA}"/>
              </a:ext>
            </a:extLst>
          </p:cNvPr>
          <p:cNvSpPr>
            <a:spLocks noGrp="1"/>
          </p:cNvSpPr>
          <p:nvPr>
            <p:ph type="title"/>
          </p:nvPr>
        </p:nvSpPr>
        <p:spPr/>
        <p:txBody>
          <a:bodyPr/>
          <a:lstStyle/>
          <a:p>
            <a:r>
              <a:rPr lang="en-US" dirty="0">
                <a:solidFill>
                  <a:srgbClr val="92D050"/>
                </a:solidFill>
              </a:rPr>
              <a:t>Test Pit and Cryostat (GPP) – Status/Plans </a:t>
            </a:r>
          </a:p>
        </p:txBody>
      </p:sp>
      <p:sp>
        <p:nvSpPr>
          <p:cNvPr id="4" name="Date Placeholder 3">
            <a:extLst>
              <a:ext uri="{FF2B5EF4-FFF2-40B4-BE49-F238E27FC236}">
                <a16:creationId xmlns:a16="http://schemas.microsoft.com/office/drawing/2014/main" id="{9C17CFC1-A56F-F344-9E76-90220BF6B75D}"/>
              </a:ext>
            </a:extLst>
          </p:cNvPr>
          <p:cNvSpPr>
            <a:spLocks noGrp="1"/>
          </p:cNvSpPr>
          <p:nvPr>
            <p:ph type="dt" sz="half" idx="2"/>
          </p:nvPr>
        </p:nvSpPr>
        <p:spPr/>
        <p:txBody>
          <a:bodyPr/>
          <a:lstStyle/>
          <a:p>
            <a:pPr>
              <a:defRPr/>
            </a:pPr>
            <a:fld id="{E0144ACE-C409-D841-A070-4EE00ABB4454}" type="datetime1">
              <a:rPr lang="en-US" smtClean="0"/>
              <a:t>3/19/24</a:t>
            </a:fld>
            <a:endParaRPr lang="en-US"/>
          </a:p>
        </p:txBody>
      </p:sp>
      <p:sp>
        <p:nvSpPr>
          <p:cNvPr id="5" name="Footer Placeholder 4">
            <a:extLst>
              <a:ext uri="{FF2B5EF4-FFF2-40B4-BE49-F238E27FC236}">
                <a16:creationId xmlns:a16="http://schemas.microsoft.com/office/drawing/2014/main" id="{AD6ED9E1-C422-DE49-9FF3-92BD770459AF}"/>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92A9EED6-A29B-D949-994A-0A1F4892D24B}"/>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a:p>
        </p:txBody>
      </p:sp>
      <p:pic>
        <p:nvPicPr>
          <p:cNvPr id="7" name="Picture 6">
            <a:extLst>
              <a:ext uri="{FF2B5EF4-FFF2-40B4-BE49-F238E27FC236}">
                <a16:creationId xmlns:a16="http://schemas.microsoft.com/office/drawing/2014/main" id="{D6BE8A95-639E-9AAE-D71D-B1E448CFB12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81001" y="457936"/>
            <a:ext cx="2193755" cy="3995059"/>
          </a:xfrm>
          <a:prstGeom prst="rect">
            <a:avLst/>
          </a:prstGeom>
        </p:spPr>
      </p:pic>
      <p:pic>
        <p:nvPicPr>
          <p:cNvPr id="9" name="Picture 8">
            <a:extLst>
              <a:ext uri="{FF2B5EF4-FFF2-40B4-BE49-F238E27FC236}">
                <a16:creationId xmlns:a16="http://schemas.microsoft.com/office/drawing/2014/main" id="{1C66ADFD-1279-77E4-D4DC-4D3EB825101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93639" y="1206346"/>
            <a:ext cx="1750361" cy="3281264"/>
          </a:xfrm>
          <a:prstGeom prst="rect">
            <a:avLst/>
          </a:prstGeom>
        </p:spPr>
      </p:pic>
    </p:spTree>
    <p:extLst>
      <p:ext uri="{BB962C8B-B14F-4D97-AF65-F5344CB8AC3E}">
        <p14:creationId xmlns:p14="http://schemas.microsoft.com/office/powerpoint/2010/main" val="4196069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large metal ring on a crane&#10;&#10;Description automatically generated">
            <a:extLst>
              <a:ext uri="{FF2B5EF4-FFF2-40B4-BE49-F238E27FC236}">
                <a16:creationId xmlns:a16="http://schemas.microsoft.com/office/drawing/2014/main" id="{1CD7CE2F-117E-6778-EF3E-CDE11CB95B3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93971" y="726036"/>
            <a:ext cx="1663023" cy="1628396"/>
          </a:xfrm>
          <a:prstGeom prst="rect">
            <a:avLst/>
          </a:prstGeom>
        </p:spPr>
      </p:pic>
      <p:sp>
        <p:nvSpPr>
          <p:cNvPr id="3" name="Title 2">
            <a:extLst>
              <a:ext uri="{FF2B5EF4-FFF2-40B4-BE49-F238E27FC236}">
                <a16:creationId xmlns:a16="http://schemas.microsoft.com/office/drawing/2014/main" id="{3239459F-F0FA-C6BC-CC1D-CAA2EC50E59E}"/>
              </a:ext>
            </a:extLst>
          </p:cNvPr>
          <p:cNvSpPr>
            <a:spLocks noGrp="1"/>
          </p:cNvSpPr>
          <p:nvPr>
            <p:ph type="title"/>
          </p:nvPr>
        </p:nvSpPr>
        <p:spPr/>
        <p:txBody>
          <a:bodyPr/>
          <a:lstStyle/>
          <a:p>
            <a:r>
              <a:rPr lang="en-US" dirty="0">
                <a:solidFill>
                  <a:srgbClr val="92D050"/>
                </a:solidFill>
              </a:rPr>
              <a:t>Cryostat Production in Pictures  </a:t>
            </a:r>
            <a:endParaRPr lang="en-US" dirty="0"/>
          </a:p>
        </p:txBody>
      </p:sp>
      <p:sp>
        <p:nvSpPr>
          <p:cNvPr id="4" name="Date Placeholder 3">
            <a:extLst>
              <a:ext uri="{FF2B5EF4-FFF2-40B4-BE49-F238E27FC236}">
                <a16:creationId xmlns:a16="http://schemas.microsoft.com/office/drawing/2014/main" id="{CC26922D-CB70-9358-A273-3951F4FA1F04}"/>
              </a:ext>
            </a:extLst>
          </p:cNvPr>
          <p:cNvSpPr>
            <a:spLocks noGrp="1"/>
          </p:cNvSpPr>
          <p:nvPr>
            <p:ph type="dt" sz="half" idx="2"/>
          </p:nvPr>
        </p:nvSpPr>
        <p:spPr/>
        <p:txBody>
          <a:bodyPr/>
          <a:lstStyle/>
          <a:p>
            <a:pPr>
              <a:defRPr/>
            </a:pPr>
            <a:fld id="{2D67BC5B-4A70-2B48-8090-209D2DF81213}" type="datetime1">
              <a:rPr lang="en-US" smtClean="0"/>
              <a:t>3/19/24</a:t>
            </a:fld>
            <a:endParaRPr lang="en-US"/>
          </a:p>
        </p:txBody>
      </p:sp>
      <p:sp>
        <p:nvSpPr>
          <p:cNvPr id="5" name="Footer Placeholder 4">
            <a:extLst>
              <a:ext uri="{FF2B5EF4-FFF2-40B4-BE49-F238E27FC236}">
                <a16:creationId xmlns:a16="http://schemas.microsoft.com/office/drawing/2014/main" id="{CE641F33-DC7F-E67C-6203-4E17E8DC5935}"/>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F35A7782-899E-BB45-9CC1-8EC6CF5DEB9E}"/>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a:p>
        </p:txBody>
      </p:sp>
      <p:sp>
        <p:nvSpPr>
          <p:cNvPr id="7" name="TextBox 6">
            <a:extLst>
              <a:ext uri="{FF2B5EF4-FFF2-40B4-BE49-F238E27FC236}">
                <a16:creationId xmlns:a16="http://schemas.microsoft.com/office/drawing/2014/main" id="{EF3B5B10-CCC4-ECC0-BB2D-C9261BCA90B3}"/>
              </a:ext>
            </a:extLst>
          </p:cNvPr>
          <p:cNvSpPr txBox="1"/>
          <p:nvPr/>
        </p:nvSpPr>
        <p:spPr>
          <a:xfrm>
            <a:off x="2889956" y="1919111"/>
            <a:ext cx="184731" cy="461665"/>
          </a:xfrm>
          <a:prstGeom prst="rect">
            <a:avLst/>
          </a:prstGeom>
          <a:noFill/>
        </p:spPr>
        <p:txBody>
          <a:bodyPr wrap="none" rtlCol="0">
            <a:spAutoFit/>
          </a:bodyPr>
          <a:lstStyle/>
          <a:p>
            <a:endParaRPr lang="en-US" dirty="0"/>
          </a:p>
        </p:txBody>
      </p:sp>
      <p:grpSp>
        <p:nvGrpSpPr>
          <p:cNvPr id="10" name="Group 9">
            <a:extLst>
              <a:ext uri="{FF2B5EF4-FFF2-40B4-BE49-F238E27FC236}">
                <a16:creationId xmlns:a16="http://schemas.microsoft.com/office/drawing/2014/main" id="{5524FABD-615C-55EA-3C30-C2D4B00A2C59}"/>
              </a:ext>
            </a:extLst>
          </p:cNvPr>
          <p:cNvGrpSpPr/>
          <p:nvPr/>
        </p:nvGrpSpPr>
        <p:grpSpPr>
          <a:xfrm>
            <a:off x="3452439" y="1163010"/>
            <a:ext cx="2275261" cy="2833333"/>
            <a:chOff x="5092820" y="2363765"/>
            <a:chExt cx="2274139" cy="2429861"/>
          </a:xfrm>
        </p:grpSpPr>
        <p:pic>
          <p:nvPicPr>
            <p:cNvPr id="18" name="Picture 10">
              <a:extLst>
                <a:ext uri="{FF2B5EF4-FFF2-40B4-BE49-F238E27FC236}">
                  <a16:creationId xmlns:a16="http://schemas.microsoft.com/office/drawing/2014/main" id="{06D6218A-B063-4EB5-19FA-241F9F603954}"/>
                </a:ext>
              </a:extLst>
            </p:cNvPr>
            <p:cNvPicPr>
              <a:picLocks noChangeAspect="1"/>
            </p:cNvPicPr>
            <p:nvPr/>
          </p:nvPicPr>
          <p:blipFill>
            <a:blip r:embed="rId3"/>
            <a:stretch>
              <a:fillRect/>
            </a:stretch>
          </p:blipFill>
          <p:spPr>
            <a:xfrm>
              <a:off x="5704756" y="2422910"/>
              <a:ext cx="1662203" cy="2370716"/>
            </a:xfrm>
            <a:prstGeom prst="rect">
              <a:avLst/>
            </a:prstGeom>
          </p:spPr>
        </p:pic>
        <p:pic>
          <p:nvPicPr>
            <p:cNvPr id="19" name="Picture 11">
              <a:extLst>
                <a:ext uri="{FF2B5EF4-FFF2-40B4-BE49-F238E27FC236}">
                  <a16:creationId xmlns:a16="http://schemas.microsoft.com/office/drawing/2014/main" id="{8E09527C-DED8-B880-AA73-6C74761D11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73179" y="2363765"/>
              <a:ext cx="1028700" cy="353970"/>
            </a:xfrm>
            <a:prstGeom prst="rect">
              <a:avLst/>
            </a:prstGeom>
          </p:spPr>
        </p:pic>
        <p:pic>
          <p:nvPicPr>
            <p:cNvPr id="20" name="Picture 12">
              <a:extLst>
                <a:ext uri="{FF2B5EF4-FFF2-40B4-BE49-F238E27FC236}">
                  <a16:creationId xmlns:a16="http://schemas.microsoft.com/office/drawing/2014/main" id="{17ACD64D-56DB-098B-1704-8852173CC831}"/>
                </a:ext>
              </a:extLst>
            </p:cNvPr>
            <p:cNvPicPr>
              <a:picLocks noChangeAspect="1"/>
            </p:cNvPicPr>
            <p:nvPr/>
          </p:nvPicPr>
          <p:blipFill>
            <a:blip r:embed="rId5"/>
            <a:stretch>
              <a:fillRect/>
            </a:stretch>
          </p:blipFill>
          <p:spPr>
            <a:xfrm>
              <a:off x="5092820" y="3287932"/>
              <a:ext cx="1195837" cy="414229"/>
            </a:xfrm>
            <a:prstGeom prst="rect">
              <a:avLst/>
            </a:prstGeom>
          </p:spPr>
        </p:pic>
      </p:grpSp>
      <p:pic>
        <p:nvPicPr>
          <p:cNvPr id="11" name="Picture 15">
            <a:extLst>
              <a:ext uri="{FF2B5EF4-FFF2-40B4-BE49-F238E27FC236}">
                <a16:creationId xmlns:a16="http://schemas.microsoft.com/office/drawing/2014/main" id="{F1364600-E7A2-4726-715B-F8F017D7247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7890" y="1020309"/>
            <a:ext cx="1741768" cy="1488097"/>
          </a:xfrm>
          <a:prstGeom prst="rect">
            <a:avLst/>
          </a:prstGeom>
        </p:spPr>
      </p:pic>
      <p:pic>
        <p:nvPicPr>
          <p:cNvPr id="12" name="Picture 11">
            <a:extLst>
              <a:ext uri="{FF2B5EF4-FFF2-40B4-BE49-F238E27FC236}">
                <a16:creationId xmlns:a16="http://schemas.microsoft.com/office/drawing/2014/main" id="{0E58C442-B422-81BC-4B06-D11CE710285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211" y="2671236"/>
            <a:ext cx="1863391" cy="1623230"/>
          </a:xfrm>
          <a:prstGeom prst="rect">
            <a:avLst/>
          </a:prstGeom>
        </p:spPr>
      </p:pic>
      <p:pic>
        <p:nvPicPr>
          <p:cNvPr id="13" name="Picture 12">
            <a:extLst>
              <a:ext uri="{FF2B5EF4-FFF2-40B4-BE49-F238E27FC236}">
                <a16:creationId xmlns:a16="http://schemas.microsoft.com/office/drawing/2014/main" id="{39818B69-4574-FB2B-4C63-504BCAC6A5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81472" y="2614160"/>
            <a:ext cx="1755876" cy="1626306"/>
          </a:xfrm>
          <a:prstGeom prst="rect">
            <a:avLst/>
          </a:prstGeom>
        </p:spPr>
      </p:pic>
      <p:cxnSp>
        <p:nvCxnSpPr>
          <p:cNvPr id="14" name="Straight Arrow Connector 13">
            <a:extLst>
              <a:ext uri="{FF2B5EF4-FFF2-40B4-BE49-F238E27FC236}">
                <a16:creationId xmlns:a16="http://schemas.microsoft.com/office/drawing/2014/main" id="{BCF1635A-0E24-6508-F873-7BB081EF9427}"/>
              </a:ext>
            </a:extLst>
          </p:cNvPr>
          <p:cNvCxnSpPr/>
          <p:nvPr/>
        </p:nvCxnSpPr>
        <p:spPr>
          <a:xfrm>
            <a:off x="1473925" y="1712697"/>
            <a:ext cx="3220332" cy="1844206"/>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5" name="Straight Arrow Connector 14">
            <a:extLst>
              <a:ext uri="{FF2B5EF4-FFF2-40B4-BE49-F238E27FC236}">
                <a16:creationId xmlns:a16="http://schemas.microsoft.com/office/drawing/2014/main" id="{21A359AD-2A41-285A-3E80-BA45CD72EA56}"/>
              </a:ext>
            </a:extLst>
          </p:cNvPr>
          <p:cNvCxnSpPr/>
          <p:nvPr/>
        </p:nvCxnSpPr>
        <p:spPr>
          <a:xfrm flipV="1">
            <a:off x="2747119" y="2696361"/>
            <a:ext cx="1661374" cy="58594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6" name="Straight Arrow Connector 15">
            <a:extLst>
              <a:ext uri="{FF2B5EF4-FFF2-40B4-BE49-F238E27FC236}">
                <a16:creationId xmlns:a16="http://schemas.microsoft.com/office/drawing/2014/main" id="{BA359B26-931E-7F34-6E69-EFA5E484485C}"/>
              </a:ext>
            </a:extLst>
          </p:cNvPr>
          <p:cNvCxnSpPr>
            <a:cxnSpLocks/>
          </p:cNvCxnSpPr>
          <p:nvPr/>
        </p:nvCxnSpPr>
        <p:spPr>
          <a:xfrm>
            <a:off x="3215693" y="1809140"/>
            <a:ext cx="1322949" cy="23939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7" name="Straight Arrow Connector 16">
            <a:extLst>
              <a:ext uri="{FF2B5EF4-FFF2-40B4-BE49-F238E27FC236}">
                <a16:creationId xmlns:a16="http://schemas.microsoft.com/office/drawing/2014/main" id="{E5F8A35D-BB4E-9EA3-5170-5AB6AAA3117D}"/>
              </a:ext>
            </a:extLst>
          </p:cNvPr>
          <p:cNvCxnSpPr>
            <a:cxnSpLocks/>
          </p:cNvCxnSpPr>
          <p:nvPr/>
        </p:nvCxnSpPr>
        <p:spPr>
          <a:xfrm flipV="1">
            <a:off x="1536167" y="3150803"/>
            <a:ext cx="2968522" cy="43446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pic>
        <p:nvPicPr>
          <p:cNvPr id="22" name="Picture 21" descr="A row of copper pipes&#10;&#10;Description automatically generated">
            <a:extLst>
              <a:ext uri="{FF2B5EF4-FFF2-40B4-BE49-F238E27FC236}">
                <a16:creationId xmlns:a16="http://schemas.microsoft.com/office/drawing/2014/main" id="{3998A4AE-FE7B-EDD4-F566-F3018146B4C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5400000">
            <a:off x="6417006" y="125308"/>
            <a:ext cx="2083200" cy="2237336"/>
          </a:xfrm>
          <a:prstGeom prst="rect">
            <a:avLst/>
          </a:prstGeom>
        </p:spPr>
      </p:pic>
      <p:pic>
        <p:nvPicPr>
          <p:cNvPr id="24" name="Picture 23" descr="A view of a room from a window&#10;&#10;Description automatically generated with medium confidence">
            <a:extLst>
              <a:ext uri="{FF2B5EF4-FFF2-40B4-BE49-F238E27FC236}">
                <a16:creationId xmlns:a16="http://schemas.microsoft.com/office/drawing/2014/main" id="{911F6F1A-1FDF-4931-B842-93E12118168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5400000">
            <a:off x="6380831" y="2258243"/>
            <a:ext cx="2155547" cy="2237335"/>
          </a:xfrm>
          <a:prstGeom prst="rect">
            <a:avLst/>
          </a:prstGeom>
        </p:spPr>
      </p:pic>
      <p:sp>
        <p:nvSpPr>
          <p:cNvPr id="27" name="TextBox 26">
            <a:extLst>
              <a:ext uri="{FF2B5EF4-FFF2-40B4-BE49-F238E27FC236}">
                <a16:creationId xmlns:a16="http://schemas.microsoft.com/office/drawing/2014/main" id="{A3614E19-348C-AADC-4DD1-1AE12BD7859F}"/>
              </a:ext>
            </a:extLst>
          </p:cNvPr>
          <p:cNvSpPr txBox="1"/>
          <p:nvPr/>
        </p:nvSpPr>
        <p:spPr>
          <a:xfrm>
            <a:off x="6573047" y="202376"/>
            <a:ext cx="1904501" cy="646331"/>
          </a:xfrm>
          <a:prstGeom prst="rect">
            <a:avLst/>
          </a:prstGeom>
          <a:noFill/>
        </p:spPr>
        <p:txBody>
          <a:bodyPr wrap="square" rtlCol="0">
            <a:spAutoFit/>
          </a:bodyPr>
          <a:lstStyle/>
          <a:p>
            <a:r>
              <a:rPr lang="en-US" sz="1800" dirty="0">
                <a:solidFill>
                  <a:srgbClr val="99D6EA"/>
                </a:solidFill>
                <a:highlight>
                  <a:srgbClr val="FF0000"/>
                </a:highlight>
              </a:rPr>
              <a:t>1.9K Heat Exchanger</a:t>
            </a:r>
          </a:p>
        </p:txBody>
      </p:sp>
      <p:sp>
        <p:nvSpPr>
          <p:cNvPr id="28" name="TextBox 27">
            <a:extLst>
              <a:ext uri="{FF2B5EF4-FFF2-40B4-BE49-F238E27FC236}">
                <a16:creationId xmlns:a16="http://schemas.microsoft.com/office/drawing/2014/main" id="{E05F0970-5C4C-EF16-8A5D-D992E17F0EA4}"/>
              </a:ext>
            </a:extLst>
          </p:cNvPr>
          <p:cNvSpPr txBox="1"/>
          <p:nvPr/>
        </p:nvSpPr>
        <p:spPr>
          <a:xfrm>
            <a:off x="7196846" y="2312722"/>
            <a:ext cx="1380426" cy="646331"/>
          </a:xfrm>
          <a:prstGeom prst="rect">
            <a:avLst/>
          </a:prstGeom>
          <a:noFill/>
        </p:spPr>
        <p:txBody>
          <a:bodyPr wrap="square" rtlCol="0">
            <a:spAutoFit/>
          </a:bodyPr>
          <a:lstStyle/>
          <a:p>
            <a:r>
              <a:rPr lang="en-US" sz="1800" dirty="0"/>
              <a:t>Lambda ring polishing</a:t>
            </a:r>
          </a:p>
        </p:txBody>
      </p:sp>
    </p:spTree>
    <p:extLst>
      <p:ext uri="{BB962C8B-B14F-4D97-AF65-F5344CB8AC3E}">
        <p14:creationId xmlns:p14="http://schemas.microsoft.com/office/powerpoint/2010/main" val="2797183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711CC7-D08D-96EF-C5F6-A6B6AEF967B0}"/>
              </a:ext>
            </a:extLst>
          </p:cNvPr>
          <p:cNvSpPr>
            <a:spLocks noGrp="1"/>
          </p:cNvSpPr>
          <p:nvPr>
            <p:ph idx="1"/>
          </p:nvPr>
        </p:nvSpPr>
        <p:spPr/>
        <p:txBody>
          <a:bodyPr/>
          <a:lstStyle/>
          <a:p>
            <a:r>
              <a:rPr lang="en-US" dirty="0">
                <a:solidFill>
                  <a:srgbClr val="99D6EA"/>
                </a:solidFill>
                <a:effectLst/>
                <a:latin typeface="Helvetica" pitchFamily="2" charset="0"/>
              </a:rPr>
              <a:t>The substantial stored energy of the magnet requires a careful design of the helium venting system. Besides safety considerations, it is important to ensure that the venting system is correctly designed to prevent relief valves from opening and venting helium to atmosphere during a magnet quench.</a:t>
            </a:r>
          </a:p>
          <a:p>
            <a:r>
              <a:rPr lang="en-US" dirty="0">
                <a:solidFill>
                  <a:srgbClr val="000000"/>
                </a:solidFill>
                <a:latin typeface="Helvetica" pitchFamily="2" charset="0"/>
              </a:rPr>
              <a:t>Work performed: </a:t>
            </a:r>
            <a:endParaRPr lang="en-US" dirty="0">
              <a:solidFill>
                <a:srgbClr val="000000"/>
              </a:solidFill>
              <a:effectLst/>
              <a:latin typeface="Helvetica" pitchFamily="2" charset="0"/>
            </a:endParaRPr>
          </a:p>
          <a:p>
            <a:pPr lvl="1"/>
            <a:r>
              <a:rPr lang="en-US" sz="1400" dirty="0"/>
              <a:t>First, for all vent calculations, we utilized the previously conducted calculations to justify a maximum heat load of 50 kW to the bath during the quench.</a:t>
            </a:r>
          </a:p>
          <a:p>
            <a:pPr lvl="1"/>
            <a:r>
              <a:rPr lang="en-US" sz="1400" dirty="0"/>
              <a:t>On the lambda plate, there is a report summarizing the work done to prevent damage to the lambda plate during the quench using the BNL check valve and a rupture disk. These calculations have undergone review by several individuals from the cryogenic division, and the results were also presented at the last CEC conference.</a:t>
            </a:r>
          </a:p>
          <a:p>
            <a:pPr lvl="1"/>
            <a:r>
              <a:rPr lang="en-US" sz="1400" dirty="0"/>
              <a:t>Regarding the cryostat, two configurations have been considered: one with the relief valves close to the cryostat and the other with the relief valve located near the future brick wall. The minimum required diameter for this pipe is 3", and we plan to use at least a 4". A report on this matter is currently in progress.</a:t>
            </a:r>
          </a:p>
        </p:txBody>
      </p:sp>
      <p:sp>
        <p:nvSpPr>
          <p:cNvPr id="3" name="Title 2">
            <a:extLst>
              <a:ext uri="{FF2B5EF4-FFF2-40B4-BE49-F238E27FC236}">
                <a16:creationId xmlns:a16="http://schemas.microsoft.com/office/drawing/2014/main" id="{6B71D859-C98D-8FD9-F5D3-DAB68BE9ABDA}"/>
              </a:ext>
            </a:extLst>
          </p:cNvPr>
          <p:cNvSpPr>
            <a:spLocks noGrp="1"/>
          </p:cNvSpPr>
          <p:nvPr>
            <p:ph type="title"/>
          </p:nvPr>
        </p:nvSpPr>
        <p:spPr/>
        <p:txBody>
          <a:bodyPr/>
          <a:lstStyle/>
          <a:p>
            <a:r>
              <a:rPr lang="en-US" dirty="0">
                <a:solidFill>
                  <a:srgbClr val="92D050"/>
                </a:solidFill>
              </a:rPr>
              <a:t>Stored Energy and He recovery  </a:t>
            </a:r>
            <a:endParaRPr lang="en-US" dirty="0"/>
          </a:p>
        </p:txBody>
      </p:sp>
      <p:sp>
        <p:nvSpPr>
          <p:cNvPr id="4" name="Date Placeholder 3">
            <a:extLst>
              <a:ext uri="{FF2B5EF4-FFF2-40B4-BE49-F238E27FC236}">
                <a16:creationId xmlns:a16="http://schemas.microsoft.com/office/drawing/2014/main" id="{4FA7D282-130D-6C3E-F4F0-8CE64A10B701}"/>
              </a:ext>
            </a:extLst>
          </p:cNvPr>
          <p:cNvSpPr>
            <a:spLocks noGrp="1"/>
          </p:cNvSpPr>
          <p:nvPr>
            <p:ph type="dt" sz="half" idx="2"/>
          </p:nvPr>
        </p:nvSpPr>
        <p:spPr/>
        <p:txBody>
          <a:bodyPr/>
          <a:lstStyle/>
          <a:p>
            <a:pPr>
              <a:defRPr/>
            </a:pPr>
            <a:fld id="{9C1E6023-8A7F-C842-9840-E6CF0CDAC3F4}" type="datetime1">
              <a:rPr lang="en-US" smtClean="0"/>
              <a:t>3/19/24</a:t>
            </a:fld>
            <a:endParaRPr lang="en-US"/>
          </a:p>
        </p:txBody>
      </p:sp>
      <p:sp>
        <p:nvSpPr>
          <p:cNvPr id="5" name="Footer Placeholder 4">
            <a:extLst>
              <a:ext uri="{FF2B5EF4-FFF2-40B4-BE49-F238E27FC236}">
                <a16:creationId xmlns:a16="http://schemas.microsoft.com/office/drawing/2014/main" id="{ABB20D93-863D-8EEF-6C2A-42C5AF9BD6DF}"/>
              </a:ext>
            </a:extLst>
          </p:cNvPr>
          <p:cNvSpPr>
            <a:spLocks noGrp="1"/>
          </p:cNvSpPr>
          <p:nvPr>
            <p:ph type="ftr" sz="quarter" idx="3"/>
          </p:nvPr>
        </p:nvSpPr>
        <p:spPr/>
        <p:txBody>
          <a:bodyPr/>
          <a:lstStyle/>
          <a:p>
            <a:pPr>
              <a:defRPr/>
            </a:pPr>
            <a:r>
              <a:rPr lang="en-US"/>
              <a:t>G.velev | EOC Meeting #3</a:t>
            </a:r>
            <a:endParaRPr lang="en-US" b="1"/>
          </a:p>
        </p:txBody>
      </p:sp>
      <p:sp>
        <p:nvSpPr>
          <p:cNvPr id="6" name="Slide Number Placeholder 5">
            <a:extLst>
              <a:ext uri="{FF2B5EF4-FFF2-40B4-BE49-F238E27FC236}">
                <a16:creationId xmlns:a16="http://schemas.microsoft.com/office/drawing/2014/main" id="{6EA3A137-260A-3335-B42D-5F0A9F5591A9}"/>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a:p>
        </p:txBody>
      </p:sp>
    </p:spTree>
    <p:extLst>
      <p:ext uri="{BB962C8B-B14F-4D97-AF65-F5344CB8AC3E}">
        <p14:creationId xmlns:p14="http://schemas.microsoft.com/office/powerpoint/2010/main" val="9115083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68D4C0FF0F1347BFFCF3AE92664021" ma:contentTypeVersion="2" ma:contentTypeDescription="Create a new document." ma:contentTypeScope="" ma:versionID="13ad5ea5b19d36125cbb0873a0ec758a">
  <xsd:schema xmlns:xsd="http://www.w3.org/2001/XMLSchema" xmlns:xs="http://www.w3.org/2001/XMLSchema" xmlns:p="http://schemas.microsoft.com/office/2006/metadata/properties" xmlns:ns2="3512e943-b333-4ff3-acc5-08a92f4f924e" targetNamespace="http://schemas.microsoft.com/office/2006/metadata/properties" ma:root="true" ma:fieldsID="b9666c3b907a4b97a126269a716bdde8" ns2:_="">
    <xsd:import namespace="3512e943-b333-4ff3-acc5-08a92f4f924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12e943-b333-4ff3-acc5-08a92f4f9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7BE1C9-645C-475E-BCFC-D1F02B5A17C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70AD612-8D92-4D3D-998A-7649A605FCAF}">
  <ds:schemaRefs>
    <ds:schemaRef ds:uri="http://schemas.microsoft.com/sharepoint/v3/contenttype/forms"/>
  </ds:schemaRefs>
</ds:datastoreItem>
</file>

<file path=customXml/itemProps3.xml><?xml version="1.0" encoding="utf-8"?>
<ds:datastoreItem xmlns:ds="http://schemas.openxmlformats.org/officeDocument/2006/customXml" ds:itemID="{445F0CA6-67F2-4C34-8252-FD98DE09CC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12e943-b333-4ff3-acc5-08a92f4f92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FNAL_PowerPoint_16x9_100716 (2)</Template>
  <TotalTime>54171</TotalTime>
  <Words>3847</Words>
  <Application>Microsoft Macintosh PowerPoint</Application>
  <PresentationFormat>On-screen Show (16:9)</PresentationFormat>
  <Paragraphs>547</Paragraphs>
  <Slides>38</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Helvetica</vt:lpstr>
      <vt:lpstr>Times New Roman</vt:lpstr>
      <vt:lpstr>Fermilab_PPT_090915</vt:lpstr>
      <vt:lpstr>PowerPoint Presentation</vt:lpstr>
      <vt:lpstr>Outline</vt:lpstr>
      <vt:lpstr>History</vt:lpstr>
      <vt:lpstr>Test Facility – parameters  </vt:lpstr>
      <vt:lpstr>Fermilab team </vt:lpstr>
      <vt:lpstr>Project goal (KPP) </vt:lpstr>
      <vt:lpstr>Test Pit and Cryostat (GPP) – Status/Plans </vt:lpstr>
      <vt:lpstr>Cryostat Production in Pictures  </vt:lpstr>
      <vt:lpstr>Stored Energy and He recovery  </vt:lpstr>
      <vt:lpstr>Prep Station Platform </vt:lpstr>
      <vt:lpstr>Quench Protection and Quench Monitoring (QP/QM)</vt:lpstr>
      <vt:lpstr>Quench Protection Architecture</vt:lpstr>
      <vt:lpstr>Quench Protection Cabinets and Boards </vt:lpstr>
      <vt:lpstr>Magnets Quench Protection </vt:lpstr>
      <vt:lpstr>Power Supplies </vt:lpstr>
      <vt:lpstr>Power Supplies – Preliminary Design  </vt:lpstr>
      <vt:lpstr>Power Supplies – Platform  </vt:lpstr>
      <vt:lpstr>Pit Infrastructure  </vt:lpstr>
      <vt:lpstr>Anti-cryostat and sample holder</vt:lpstr>
      <vt:lpstr>Recommendation from EOC </vt:lpstr>
      <vt:lpstr>Summary of the HFVMTF status</vt:lpstr>
      <vt:lpstr>Integration </vt:lpstr>
      <vt:lpstr>Schedule </vt:lpstr>
      <vt:lpstr>Schedule Update –QP/PS/Integration </vt:lpstr>
      <vt:lpstr>Keeping the  cost down</vt:lpstr>
      <vt:lpstr>Opportunities/Savings </vt:lpstr>
      <vt:lpstr>Current Project Profile </vt:lpstr>
      <vt:lpstr>Project status</vt:lpstr>
      <vt:lpstr>Reason for cost increase (1/2)  </vt:lpstr>
      <vt:lpstr>Reason for cost increase (2/2)</vt:lpstr>
      <vt:lpstr>Summary </vt:lpstr>
      <vt:lpstr>Backup Slides </vt:lpstr>
      <vt:lpstr>TF  layout </vt:lpstr>
      <vt:lpstr>Delivery Dates Renegotiation</vt:lpstr>
      <vt:lpstr>Civil Construction Design </vt:lpstr>
      <vt:lpstr>Mu2e 1st Article Quench Protection  Hi-Lumi ZMT Cold Test</vt:lpstr>
      <vt:lpstr>Lambda plate seal</vt:lpstr>
      <vt:lpstr>Summary of the parameters</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 Jeffers x 36930N</dc:creator>
  <cp:lastModifiedBy>Gueorgui Velev</cp:lastModifiedBy>
  <cp:revision>234</cp:revision>
  <cp:lastPrinted>2024-03-19T20:55:00Z</cp:lastPrinted>
  <dcterms:created xsi:type="dcterms:W3CDTF">2019-08-29T20:16:23Z</dcterms:created>
  <dcterms:modified xsi:type="dcterms:W3CDTF">2024-03-20T13:44:57Z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0x0101000B68D4C0FF0F1347BFFCF3AE92664021</vt:lpwstr>
  </property>
</Properties>
</file>