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939" r:id="rId5"/>
    <p:sldId id="1576" r:id="rId6"/>
    <p:sldId id="1564" r:id="rId7"/>
    <p:sldId id="1567" r:id="rId8"/>
    <p:sldId id="1568" r:id="rId9"/>
    <p:sldId id="1570" r:id="rId10"/>
    <p:sldId id="1571" r:id="rId11"/>
    <p:sldId id="1573" r:id="rId12"/>
    <p:sldId id="1569" r:id="rId13"/>
    <p:sldId id="1572" r:id="rId14"/>
    <p:sldId id="1575" r:id="rId15"/>
    <p:sldId id="1557" r:id="rId16"/>
    <p:sldId id="1577" r:id="rId17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ud Devred" initials="AD" lastIdx="22" clrIdx="0">
    <p:extLst>
      <p:ext uri="{19B8F6BF-5375-455C-9EA6-DF929625EA0E}">
        <p15:presenceInfo xmlns:p15="http://schemas.microsoft.com/office/powerpoint/2012/main" userId="S::arnaud.devred@cern.ch::89679b2d-f959-4df6-ad80-948cf498df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E6B0B0"/>
    <a:srgbClr val="6699FF"/>
    <a:srgbClr val="FFDB69"/>
    <a:srgbClr val="FFE600"/>
    <a:srgbClr val="00D4FF"/>
    <a:srgbClr val="000080"/>
    <a:srgbClr val="800000"/>
    <a:srgbClr val="00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7" autoAdjust="0"/>
    <p:restoredTop sz="97440" autoAdjust="0"/>
  </p:normalViewPr>
  <p:slideViewPr>
    <p:cSldViewPr snapToGrid="0" snapToObjects="1">
      <p:cViewPr>
        <p:scale>
          <a:sx n="125" d="100"/>
          <a:sy n="125" d="100"/>
        </p:scale>
        <p:origin x="1158" y="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A480-3686-4A45-B348-778E52A86B5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1F81B-0188-F944-95C5-D896A11F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bo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030B3F1-A230-494C-1D86-6E6C8099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781" y="1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9937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GB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22832"/>
            <a:ext cx="10969139" cy="4670196"/>
          </a:xfrm>
        </p:spPr>
        <p:txBody>
          <a:bodyPr/>
          <a:lstStyle>
            <a:lvl1pPr marL="493776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 eaLnBrk="1" latinLnBrk="0" hangingPunct="1"/>
            <a:r>
              <a:rPr lang="en-GB" noProof="0" dirty="0"/>
              <a:t>Click to edit Master text styles</a:t>
            </a:r>
          </a:p>
          <a:p>
            <a:pPr lvl="1" eaLnBrk="1" latinLnBrk="0" hangingPunct="1"/>
            <a:r>
              <a:rPr lang="en-GB" noProof="0" dirty="0"/>
              <a:t>Second level</a:t>
            </a:r>
          </a:p>
          <a:p>
            <a:pPr lvl="2" eaLnBrk="1" latinLnBrk="0" hangingPunct="1"/>
            <a:r>
              <a:rPr lang="en-GB" noProof="0" dirty="0"/>
              <a:t>Third level</a:t>
            </a:r>
          </a:p>
          <a:p>
            <a:pPr lvl="3" eaLnBrk="1" latinLnBrk="0" hangingPunct="1"/>
            <a:r>
              <a:rPr lang="en-GB" noProof="0" dirty="0"/>
              <a:t>Fourth level</a:t>
            </a:r>
          </a:p>
          <a:p>
            <a:pPr lvl="4" eaLnBrk="1" latinLnBrk="0" hangingPunct="1"/>
            <a:r>
              <a:rPr lang="en-GB" noProof="0" dirty="0"/>
              <a:t>Fifth level</a:t>
            </a:r>
            <a:endParaRPr kumimoji="0" lang="en-GB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HFM WP4.9 – Emmanuele Ravaioli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5075" y="2243667"/>
            <a:ext cx="10959548" cy="1591733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title</a:t>
            </a:r>
            <a:r>
              <a:rPr kumimoji="0" lang="fr-CH" dirty="0"/>
              <a:t> style</a:t>
            </a:r>
            <a:endParaRPr kumimoji="0"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HFM WP4.9 – Emmanuele Ravaioli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82014"/>
            <a:ext cx="10969139" cy="53246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62598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1499890" y="6416250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55346" y="6460313"/>
            <a:ext cx="8481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E. Ravaioli</a:t>
            </a:r>
            <a:r>
              <a:rPr lang="en-US" sz="12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Efficiency of stress-managed 20 T dipole magnets</a:t>
            </a:r>
            <a:r>
              <a:rPr lang="en-US" sz="12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2024/03/19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260" y="6286500"/>
            <a:ext cx="11987480" cy="0"/>
          </a:xfrm>
          <a:prstGeom prst="line">
            <a:avLst/>
          </a:prstGeom>
          <a:ln w="6350">
            <a:solidFill>
              <a:srgbClr val="104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2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CA24CF-D850-46CC-9A23-2D11D001C93C}"/>
              </a:ext>
            </a:extLst>
          </p:cNvPr>
          <p:cNvSpPr/>
          <p:nvPr userDrawn="1"/>
        </p:nvSpPr>
        <p:spPr>
          <a:xfrm>
            <a:off x="0" y="6253535"/>
            <a:ext cx="12192000" cy="59668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13261" y="226755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noProof="0" dirty="0"/>
              <a:t>Click to edit Master title style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13261" y="1335024"/>
            <a:ext cx="10969139" cy="46580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en-US" noProof="0" dirty="0"/>
              <a:t>Click to edit Master text styles</a:t>
            </a:r>
          </a:p>
          <a:p>
            <a:pPr lvl="1" eaLnBrk="1" latinLnBrk="0" hangingPunct="1"/>
            <a:r>
              <a:rPr lang="en-US" noProof="0" dirty="0"/>
              <a:t>Second level</a:t>
            </a:r>
          </a:p>
          <a:p>
            <a:pPr lvl="2" eaLnBrk="1" latinLnBrk="0" hangingPunct="1"/>
            <a:r>
              <a:rPr lang="en-US" noProof="0" dirty="0"/>
              <a:t>Third level</a:t>
            </a:r>
          </a:p>
          <a:p>
            <a:pPr lvl="3" eaLnBrk="1" latinLnBrk="0" hangingPunct="1"/>
            <a:r>
              <a:rPr lang="en-US" noProof="0" dirty="0"/>
              <a:t>Fourth level</a:t>
            </a:r>
          </a:p>
          <a:p>
            <a:pPr lvl="4" eaLnBrk="1" latinLnBrk="0" hangingPunct="1"/>
            <a:r>
              <a:rPr lang="en-US" noProof="0" dirty="0"/>
              <a:t>Fifth level</a:t>
            </a:r>
          </a:p>
          <a:p>
            <a:pPr lvl="4" eaLnBrk="1" latinLnBrk="0" hangingPunct="1"/>
            <a:endParaRPr kumimoji="0"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HFM WP4.9 – Emmanuele Ravaioli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A3A0C1-633D-FE44-9809-278D94FF6BE9}"/>
              </a:ext>
            </a:extLst>
          </p:cNvPr>
          <p:cNvCxnSpPr/>
          <p:nvPr userDrawn="1"/>
        </p:nvCxnSpPr>
        <p:spPr>
          <a:xfrm>
            <a:off x="979775" y="6199323"/>
            <a:ext cx="0" cy="596685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D8675FD-26A6-A88C-9B77-4762D2AD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24"/>
          <a:stretch/>
        </p:blipFill>
        <p:spPr bwMode="auto">
          <a:xfrm>
            <a:off x="1086204" y="6389520"/>
            <a:ext cx="743918" cy="32471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618B8-8257-F886-E748-C3FD8F813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557"/>
          <a:stretch/>
        </p:blipFill>
        <p:spPr bwMode="auto">
          <a:xfrm>
            <a:off x="144528" y="6280639"/>
            <a:ext cx="743918" cy="5424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ABEC-A5AB-47E3-836E-713E9755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45" y="896899"/>
            <a:ext cx="9305510" cy="316194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0" i="0" dirty="0">
                <a:solidFill>
                  <a:srgbClr val="1A63A0"/>
                </a:solidFill>
                <a:effectLst/>
              </a:rPr>
              <a:t>Quench protection of the 20 T dipole common-coil magnet</a:t>
            </a:r>
            <a:br>
              <a:rPr lang="en-GB" sz="5300" b="0" i="0" dirty="0">
                <a:solidFill>
                  <a:srgbClr val="1A63A0"/>
                </a:solidFill>
                <a:effectLst/>
              </a:rPr>
            </a:br>
            <a:br>
              <a:rPr lang="en-GB" dirty="0"/>
            </a:br>
            <a:r>
              <a:rPr lang="en-GB" sz="3100" dirty="0">
                <a:solidFill>
                  <a:schemeClr val="bg2">
                    <a:lumMod val="10000"/>
                  </a:schemeClr>
                </a:solidFill>
              </a:rPr>
              <a:t>HFM Protection Studies</a:t>
            </a:r>
            <a:br>
              <a:rPr lang="en-GB" dirty="0"/>
            </a:b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WP4.5-T4-D9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8B040-0874-FE41-8504-D4BF696DF7A6}"/>
              </a:ext>
            </a:extLst>
          </p:cNvPr>
          <p:cNvSpPr txBox="1"/>
          <p:nvPr/>
        </p:nvSpPr>
        <p:spPr>
          <a:xfrm>
            <a:off x="1289666" y="57295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19.03.2024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CC10B-9637-4445-8682-1F86FB51F6C4}"/>
              </a:ext>
            </a:extLst>
          </p:cNvPr>
          <p:cNvSpPr txBox="1"/>
          <p:nvPr/>
        </p:nvSpPr>
        <p:spPr>
          <a:xfrm>
            <a:off x="1289667" y="4297216"/>
            <a:ext cx="967551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Emmanuele Ravaioli (CERN),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D.M. Araujo (PSI),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R. Gupta (BNL)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5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kV CLIQ – 1 m long – Hot-spot temperature versus peak CLIQ current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D7537E-BDA9-C1A1-79C2-F8ADDF4E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5550" y="728662"/>
            <a:ext cx="7200900" cy="54006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6A530-E060-50E7-6EF6-587A6BDAFE02}"/>
              </a:ext>
            </a:extLst>
          </p:cNvPr>
          <p:cNvCxnSpPr>
            <a:cxnSpLocks/>
          </p:cNvCxnSpPr>
          <p:nvPr/>
        </p:nvCxnSpPr>
        <p:spPr>
          <a:xfrm flipH="1" flipV="1">
            <a:off x="5251450" y="2667000"/>
            <a:ext cx="3873500" cy="110807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6C1D25-86AA-8481-5F18-0CBF4CACBA15}"/>
              </a:ext>
            </a:extLst>
          </p:cNvPr>
          <p:cNvSpPr/>
          <p:nvPr/>
        </p:nvSpPr>
        <p:spPr>
          <a:xfrm>
            <a:off x="9124950" y="2793048"/>
            <a:ext cx="2827020" cy="19640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CLIQ configurations studied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(all possible symmetric configurations)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result in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T_hot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350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also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U_ground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1000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also I_CLIQ ≤ 5 kA</a:t>
            </a:r>
          </a:p>
        </p:txBody>
      </p:sp>
    </p:spTree>
    <p:extLst>
      <p:ext uri="{BB962C8B-B14F-4D97-AF65-F5344CB8AC3E}">
        <p14:creationId xmlns:p14="http://schemas.microsoft.com/office/powerpoint/2010/main" val="61121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 option 1 – 50 mF, 1 kV</a:t>
            </a:r>
            <a:endParaRPr lang="en-GB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40961-26B2-C7ED-2D6B-A0FD6FA30AAB}"/>
              </a:ext>
            </a:extLst>
          </p:cNvPr>
          <p:cNvSpPr/>
          <p:nvPr/>
        </p:nvSpPr>
        <p:spPr>
          <a:xfrm>
            <a:off x="685509" y="828040"/>
            <a:ext cx="2827020" cy="8191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Red: Negative initial CLIQ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Green: Positive initial CLIQ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C47D8-D099-A0F7-FEE5-4DED33035B11}"/>
              </a:ext>
            </a:extLst>
          </p:cNvPr>
          <p:cNvSpPr/>
          <p:nvPr/>
        </p:nvSpPr>
        <p:spPr>
          <a:xfrm>
            <a:off x="4712679" y="828040"/>
            <a:ext cx="2827020" cy="8191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Currents vs time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Hot-spot temperature vs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D05BF-4B51-5499-B0E6-2985A9268CDB}"/>
              </a:ext>
            </a:extLst>
          </p:cNvPr>
          <p:cNvSpPr/>
          <p:nvPr/>
        </p:nvSpPr>
        <p:spPr>
          <a:xfrm>
            <a:off x="8739849" y="828040"/>
            <a:ext cx="2827020" cy="8191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in the turns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(hot-spot not shown here)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B77581-0C21-652D-7303-54E088F2C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26414"/>
              </p:ext>
            </p:extLst>
          </p:nvPr>
        </p:nvGraphicFramePr>
        <p:xfrm>
          <a:off x="2811303" y="5120640"/>
          <a:ext cx="6569394" cy="96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868">
                  <a:extLst>
                    <a:ext uri="{9D8B030D-6E8A-4147-A177-3AD203B41FA5}">
                      <a16:colId xmlns:a16="http://schemas.microsoft.com/office/drawing/2014/main" val="2444634201"/>
                    </a:ext>
                  </a:extLst>
                </a:gridCol>
                <a:gridCol w="2470976">
                  <a:extLst>
                    <a:ext uri="{9D8B030D-6E8A-4147-A177-3AD203B41FA5}">
                      <a16:colId xmlns:a16="http://schemas.microsoft.com/office/drawing/2014/main" val="3164382373"/>
                    </a:ext>
                  </a:extLst>
                </a:gridCol>
                <a:gridCol w="1729550">
                  <a:extLst>
                    <a:ext uri="{9D8B030D-6E8A-4147-A177-3AD203B41FA5}">
                      <a16:colId xmlns:a16="http://schemas.microsoft.com/office/drawing/2014/main" val="42754979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Hot-spot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voltage to ground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CLIQ current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7697"/>
                  </a:ext>
                </a:extLst>
              </a:tr>
              <a:tr h="5041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 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503 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4216 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470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2E741AF-F22E-CA91-ABBA-E940B7684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00" y="1681200"/>
            <a:ext cx="4083554" cy="30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BF205-CB05-1C2D-6395-519D5388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" y="1681200"/>
            <a:ext cx="4083554" cy="30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3F61DA-B71A-1605-0D1A-3CE1F6CA8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800" y="1681200"/>
            <a:ext cx="408355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FFE3A-A682-9E76-66E6-FC1E2D41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3" y="1680210"/>
            <a:ext cx="4083553" cy="30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B04FEB-C30D-4801-DD27-C4258B96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583" y="1680210"/>
            <a:ext cx="4083553" cy="30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16A694-1D74-866D-2126-9BD47368D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413" y="1680210"/>
            <a:ext cx="4083553" cy="306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 option 2 – 50 mF, 1 kV</a:t>
            </a:r>
            <a:endParaRPr lang="en-GB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40961-26B2-C7ED-2D6B-A0FD6FA30AAB}"/>
              </a:ext>
            </a:extLst>
          </p:cNvPr>
          <p:cNvSpPr/>
          <p:nvPr/>
        </p:nvSpPr>
        <p:spPr>
          <a:xfrm>
            <a:off x="685509" y="828040"/>
            <a:ext cx="2827020" cy="8191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Red: Negative initial CLIQ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Green: Positive initial CLIQ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C47D8-D099-A0F7-FEE5-4DED33035B11}"/>
              </a:ext>
            </a:extLst>
          </p:cNvPr>
          <p:cNvSpPr/>
          <p:nvPr/>
        </p:nvSpPr>
        <p:spPr>
          <a:xfrm>
            <a:off x="4712679" y="828040"/>
            <a:ext cx="2827020" cy="8191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Currents vs time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Hot-spot temperature vs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D05BF-4B51-5499-B0E6-2985A9268CDB}"/>
              </a:ext>
            </a:extLst>
          </p:cNvPr>
          <p:cNvSpPr/>
          <p:nvPr/>
        </p:nvSpPr>
        <p:spPr>
          <a:xfrm>
            <a:off x="8739849" y="828040"/>
            <a:ext cx="2827020" cy="8191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in the turns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(hot-spot not shown here)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B77581-0C21-652D-7303-54E088F2C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94547"/>
              </p:ext>
            </p:extLst>
          </p:nvPr>
        </p:nvGraphicFramePr>
        <p:xfrm>
          <a:off x="2811303" y="5120640"/>
          <a:ext cx="6569394" cy="96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868">
                  <a:extLst>
                    <a:ext uri="{9D8B030D-6E8A-4147-A177-3AD203B41FA5}">
                      <a16:colId xmlns:a16="http://schemas.microsoft.com/office/drawing/2014/main" val="2444634201"/>
                    </a:ext>
                  </a:extLst>
                </a:gridCol>
                <a:gridCol w="2470976">
                  <a:extLst>
                    <a:ext uri="{9D8B030D-6E8A-4147-A177-3AD203B41FA5}">
                      <a16:colId xmlns:a16="http://schemas.microsoft.com/office/drawing/2014/main" val="3164382373"/>
                    </a:ext>
                  </a:extLst>
                </a:gridCol>
                <a:gridCol w="1729550">
                  <a:extLst>
                    <a:ext uri="{9D8B030D-6E8A-4147-A177-3AD203B41FA5}">
                      <a16:colId xmlns:a16="http://schemas.microsoft.com/office/drawing/2014/main" val="42754979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Hot-spot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voltage to ground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CLIQ current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7697"/>
                  </a:ext>
                </a:extLst>
              </a:tr>
              <a:tr h="5041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 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 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4260 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4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1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431872-CE79-7E23-1E01-02FBEA0948EA}"/>
              </a:ext>
            </a:extLst>
          </p:cNvPr>
          <p:cNvSpPr/>
          <p:nvPr/>
        </p:nvSpPr>
        <p:spPr>
          <a:xfrm>
            <a:off x="1992630" y="1734352"/>
            <a:ext cx="8206740" cy="33892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</a:p>
          <a:p>
            <a:pPr algn="ctr"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possible to protect the 15 m long version using ESC?</a:t>
            </a:r>
          </a:p>
        </p:txBody>
      </p:sp>
    </p:spTree>
    <p:extLst>
      <p:ext uri="{BB962C8B-B14F-4D97-AF65-F5344CB8AC3E}">
        <p14:creationId xmlns:p14="http://schemas.microsoft.com/office/powerpoint/2010/main" val="393038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431872-CE79-7E23-1E01-02FBEA0948EA}"/>
              </a:ext>
            </a:extLst>
          </p:cNvPr>
          <p:cNvSpPr/>
          <p:nvPr/>
        </p:nvSpPr>
        <p:spPr>
          <a:xfrm>
            <a:off x="1992630" y="541020"/>
            <a:ext cx="8206740" cy="33892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</a:p>
          <a:p>
            <a:pPr algn="ctr"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Quench protection of an accelerator dipole magnet should be designed for protecting the full-scale version of the magnet (~15 meter long) without using energy extraction (which can’t be applied to protect many high-field magnets in series)</a:t>
            </a:r>
          </a:p>
          <a:p>
            <a:pPr algn="ctr"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I’m presenting the results of the quench protection study for the 1 m long version using either energy-extraction (EE) or CLIQ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936AE-DAFA-B992-166B-3A8ADC47F928}"/>
              </a:ext>
            </a:extLst>
          </p:cNvPr>
          <p:cNvSpPr/>
          <p:nvPr/>
        </p:nvSpPr>
        <p:spPr>
          <a:xfrm>
            <a:off x="1992630" y="4082717"/>
            <a:ext cx="8206740" cy="1548463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PROVOCATION OF THE DAY</a:t>
            </a:r>
          </a:p>
          <a:p>
            <a:pPr algn="ctr">
              <a:spcAft>
                <a:spcPts val="1200"/>
              </a:spcAft>
            </a:pP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can’t protect its 15 m long version without EE,                                              it’s not an accelerator dipole magnet.</a:t>
            </a:r>
          </a:p>
        </p:txBody>
      </p:sp>
    </p:spTree>
    <p:extLst>
      <p:ext uri="{BB962C8B-B14F-4D97-AF65-F5344CB8AC3E}">
        <p14:creationId xmlns:p14="http://schemas.microsoft.com/office/powerpoint/2010/main" val="404403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T dipole common-coil magnet – Design iteration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50E426-3006-A37B-A71B-85F336CA5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29123"/>
              </p:ext>
            </p:extLst>
          </p:nvPr>
        </p:nvGraphicFramePr>
        <p:xfrm>
          <a:off x="220980" y="4427503"/>
          <a:ext cx="940899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123">
                  <a:extLst>
                    <a:ext uri="{9D8B030D-6E8A-4147-A177-3AD203B41FA5}">
                      <a16:colId xmlns:a16="http://schemas.microsoft.com/office/drawing/2014/main" val="3524877809"/>
                    </a:ext>
                  </a:extLst>
                </a:gridCol>
                <a:gridCol w="810832">
                  <a:extLst>
                    <a:ext uri="{9D8B030D-6E8A-4147-A177-3AD203B41FA5}">
                      <a16:colId xmlns:a16="http://schemas.microsoft.com/office/drawing/2014/main" val="3395520375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755079203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915872653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3023569191"/>
                    </a:ext>
                  </a:extLst>
                </a:gridCol>
                <a:gridCol w="760412">
                  <a:extLst>
                    <a:ext uri="{9D8B030D-6E8A-4147-A177-3AD203B41FA5}">
                      <a16:colId xmlns:a16="http://schemas.microsoft.com/office/drawing/2014/main" val="2340162969"/>
                    </a:ext>
                  </a:extLst>
                </a:gridCol>
                <a:gridCol w="1311411">
                  <a:extLst>
                    <a:ext uri="{9D8B030D-6E8A-4147-A177-3AD203B41FA5}">
                      <a16:colId xmlns:a16="http://schemas.microsoft.com/office/drawing/2014/main" val="1127991313"/>
                    </a:ext>
                  </a:extLst>
                </a:gridCol>
                <a:gridCol w="1146008">
                  <a:extLst>
                    <a:ext uri="{9D8B030D-6E8A-4147-A177-3AD203B41FA5}">
                      <a16:colId xmlns:a16="http://schemas.microsoft.com/office/drawing/2014/main" val="3005391393"/>
                    </a:ext>
                  </a:extLst>
                </a:gridCol>
                <a:gridCol w="1075120">
                  <a:extLst>
                    <a:ext uri="{9D8B030D-6E8A-4147-A177-3AD203B41FA5}">
                      <a16:colId xmlns:a16="http://schemas.microsoft.com/office/drawing/2014/main" val="3622308334"/>
                    </a:ext>
                  </a:extLst>
                </a:gridCol>
                <a:gridCol w="1299596">
                  <a:extLst>
                    <a:ext uri="{9D8B030D-6E8A-4147-A177-3AD203B41FA5}">
                      <a16:colId xmlns:a16="http://schemas.microsoft.com/office/drawing/2014/main" val="40265899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B_bore</a:t>
                      </a:r>
                      <a:endParaRPr lang="en-US" sz="1400" b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[T]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B_peak</a:t>
                      </a:r>
                      <a:endParaRPr lang="en-US" sz="1400" b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[T]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b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/I</a:t>
                      </a:r>
                      <a:r>
                        <a:rPr lang="en-US" sz="1400" b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[-]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</a:t>
                      </a:r>
                      <a:r>
                        <a:rPr lang="en-US" sz="1400" b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b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)/I</a:t>
                      </a:r>
                      <a:r>
                        <a:rPr lang="en-US" sz="1400" b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[-]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A_bare_layers</a:t>
                      </a:r>
                      <a:endParaRPr lang="en-GB" sz="1400" b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[mm</a:t>
                      </a:r>
                      <a:r>
                        <a:rPr lang="en-GB" sz="1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A_bare_tot</a:t>
                      </a:r>
                      <a:endParaRPr lang="en-US" sz="1400" b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[mm</a:t>
                      </a:r>
                      <a:r>
                        <a:rPr lang="en-US" sz="1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A_strands</a:t>
                      </a:r>
                      <a:endParaRPr lang="en-US" sz="1400" b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[mm</a:t>
                      </a:r>
                      <a:r>
                        <a:rPr lang="en-US" sz="1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A_strands_tot</a:t>
                      </a:r>
                      <a:endParaRPr lang="en-US" sz="1400" b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[mm</a:t>
                      </a:r>
                      <a:r>
                        <a:rPr lang="en-US" sz="1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5271784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CC-1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Bi-2212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20.2634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2.37E+03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3.42E+03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9.65E+02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2.84E+03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637818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Nb3Sn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13.8833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4.47E+03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1.87E+03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699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1474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CC-2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Bi-2212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20.7342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2.37E+03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4.16E+03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9.65E+02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3.46E+03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698393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Nb3Sn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13.8481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5.96E+03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2.49E+03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619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Nb3Sn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12.3764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75219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104E03A-AA58-8804-4C1B-7AA6474CFC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8930" y="712558"/>
            <a:ext cx="5748086" cy="332645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5424C88-5A65-7C3B-7053-9383DF97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94121" y="712987"/>
            <a:ext cx="5746835" cy="33257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6D3E91-0EC2-E256-A2C2-3C146A192ECE}"/>
              </a:ext>
            </a:extLst>
          </p:cNvPr>
          <p:cNvSpPr/>
          <p:nvPr/>
        </p:nvSpPr>
        <p:spPr>
          <a:xfrm>
            <a:off x="8877300" y="6225540"/>
            <a:ext cx="2827020" cy="55044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cross-section figures are given per half pole (quadrant)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315868-16C2-1D85-3711-9A15EAA0C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68318"/>
              </p:ext>
            </p:extLst>
          </p:nvPr>
        </p:nvGraphicFramePr>
        <p:xfrm>
          <a:off x="9800335" y="5037103"/>
          <a:ext cx="2315465" cy="111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093">
                  <a:extLst>
                    <a:ext uri="{9D8B030D-6E8A-4147-A177-3AD203B41FA5}">
                      <a16:colId xmlns:a16="http://schemas.microsoft.com/office/drawing/2014/main" val="2444634201"/>
                    </a:ext>
                  </a:extLst>
                </a:gridCol>
                <a:gridCol w="746443">
                  <a:extLst>
                    <a:ext uri="{9D8B030D-6E8A-4147-A177-3AD203B41FA5}">
                      <a16:colId xmlns:a16="http://schemas.microsoft.com/office/drawing/2014/main" val="3164382373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4275497925"/>
                    </a:ext>
                  </a:extLst>
                </a:gridCol>
              </a:tblGrid>
              <a:tr h="4492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Bi-2212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7697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4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0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CC-1 – 1 m long – 1 kV energy extraction (EE)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C7E7D-68A7-2BE0-9712-059BE9E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64" y="729000"/>
            <a:ext cx="720627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CC-1 – 1 m long – 2 kV energy extraction (EE)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F3850-A9D6-1F6E-7B7C-CA428E9EA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64" y="729000"/>
            <a:ext cx="720627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CC-2 – 1 m long – 1 kV energy extraction (EE)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CCC03-FE51-DDD7-3730-363ABD12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64" y="729000"/>
            <a:ext cx="720627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CC-2 – 1 m long – 2 kV energy extraction (EE)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153A6-E6A1-F963-7A20-17E86D2C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64" y="729000"/>
            <a:ext cx="7206272" cy="540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BFA4F6-35FF-8C08-0476-5439C0757B3E}"/>
              </a:ext>
            </a:extLst>
          </p:cNvPr>
          <p:cNvSpPr/>
          <p:nvPr/>
        </p:nvSpPr>
        <p:spPr>
          <a:xfrm>
            <a:off x="10119360" y="1996440"/>
            <a:ext cx="1832610" cy="18421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Quench protection is possible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2 kV EE</a:t>
            </a:r>
          </a:p>
        </p:txBody>
      </p:sp>
    </p:spTree>
    <p:extLst>
      <p:ext uri="{BB962C8B-B14F-4D97-AF65-F5344CB8AC3E}">
        <p14:creationId xmlns:p14="http://schemas.microsoft.com/office/powerpoint/2010/main" val="78508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 – 1 m long – Hot-spot temperature versus peak voltage to ground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CA74B5F-0022-EEA0-A39E-8F7968239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95550" y="728662"/>
            <a:ext cx="7200900" cy="5400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44959A-172A-0183-9ED6-D2B88627B974}"/>
              </a:ext>
            </a:extLst>
          </p:cNvPr>
          <p:cNvSpPr/>
          <p:nvPr/>
        </p:nvSpPr>
        <p:spPr>
          <a:xfrm>
            <a:off x="9124950" y="1874520"/>
            <a:ext cx="2827020" cy="19640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Grounding at the mid-point of the EE resistor would halve these figures</a:t>
            </a:r>
          </a:p>
        </p:txBody>
      </p:sp>
    </p:spTree>
    <p:extLst>
      <p:ext uri="{BB962C8B-B14F-4D97-AF65-F5344CB8AC3E}">
        <p14:creationId xmlns:p14="http://schemas.microsoft.com/office/powerpoint/2010/main" val="381781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21BB79-152A-C993-6A7B-B78B929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1" y="82014"/>
            <a:ext cx="11889918" cy="5324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kV CLIQ – 1 m long – Hot-spot temperature versus peak voltage to ground</a:t>
            </a:r>
            <a:endParaRPr lang="en-GB" sz="2800" u="sng" dirty="0">
              <a:solidFill>
                <a:srgbClr val="0055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CA74B5F-0022-EEA0-A39E-8F7968239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5550" y="728662"/>
            <a:ext cx="7200900" cy="5400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FF7DE2-7791-74D6-ED8D-E47F3CB354E5}"/>
              </a:ext>
            </a:extLst>
          </p:cNvPr>
          <p:cNvSpPr/>
          <p:nvPr/>
        </p:nvSpPr>
        <p:spPr>
          <a:xfrm>
            <a:off x="9124950" y="1874520"/>
            <a:ext cx="2827020" cy="19640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CLIQ configurations studied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(all possible symmetric configurations)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result in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T_hot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350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also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U_ground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1000 V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BC67C0-5AF5-7A95-43C0-EE2BEE81DF2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779520" y="2856547"/>
            <a:ext cx="5345430" cy="3143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14550"/>
      </p:ext>
    </p:extLst>
  </p:cSld>
  <p:clrMapOvr>
    <a:masterClrMapping/>
  </p:clrMapOvr>
</p:sld>
</file>

<file path=ppt/theme/theme1.xml><?xml version="1.0" encoding="utf-8"?>
<a:theme xmlns:a="http://schemas.openxmlformats.org/drawingml/2006/main" name="HFM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9F0E30D083A4AB955022337D3B6BD" ma:contentTypeVersion="0" ma:contentTypeDescription="Create a new document." ma:contentTypeScope="" ma:versionID="483d1c13589ab83bb89458917d7522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740A48-C731-484B-97BA-4B1A00B8F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9F46D0-D22B-4A79-B6E1-793E4DA25814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B2B8D9-FC84-47D7-9BA9-BBAFDB52F0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72410</TotalTime>
  <Words>581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HFM(4-3)</vt:lpstr>
      <vt:lpstr>Quench protection of the 20 T dipole common-coil magnet  HFM Protection Studies WP4.5-T4-D9</vt:lpstr>
      <vt:lpstr>PowerPoint Presentation</vt:lpstr>
      <vt:lpstr>20 T dipole common-coil magnet – Design iteration</vt:lpstr>
      <vt:lpstr>CC-1 – 1 m long – 1 kV energy extraction (EE)</vt:lpstr>
      <vt:lpstr>CC-1 – 1 m long – 2 kV energy extraction (EE)</vt:lpstr>
      <vt:lpstr>CC-2 – 1 m long – 1 kV energy extraction (EE)</vt:lpstr>
      <vt:lpstr>CC-2 – 1 m long – 2 kV energy extraction (EE)</vt:lpstr>
      <vt:lpstr>EE – 1 m long – Hot-spot temperature versus peak voltage to ground</vt:lpstr>
      <vt:lpstr>1 kV CLIQ – 1 m long – Hot-spot temperature versus peak voltage to ground</vt:lpstr>
      <vt:lpstr>1 kV CLIQ – 1 m long – Hot-spot temperature versus peak CLIQ current</vt:lpstr>
      <vt:lpstr>CLIQ option 1 – 50 mF, 1 kV</vt:lpstr>
      <vt:lpstr>CLIQ option 2 – 50 mF, 1 kV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HFM PowerPoint Template</dc:title>
  <dc:subject/>
  <dc:creator>Emmanuele Ravaioli</dc:creator>
  <cp:keywords/>
  <dc:description/>
  <cp:lastModifiedBy>Emmanuele Ravaioli</cp:lastModifiedBy>
  <cp:revision>1657</cp:revision>
  <cp:lastPrinted>2022-04-29T08:24:36Z</cp:lastPrinted>
  <dcterms:created xsi:type="dcterms:W3CDTF">2012-11-30T11:04:26Z</dcterms:created>
  <dcterms:modified xsi:type="dcterms:W3CDTF">2024-03-19T15:56:35Z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0x0101006389F0E30D083A4AB955022337D3B6BD</vt:lpwstr>
  </property>
</Properties>
</file>