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0" r:id="rId1"/>
    <p:sldMasterId id="2147483677" r:id="rId2"/>
  </p:sldMasterIdLst>
  <p:notesMasterIdLst>
    <p:notesMasterId r:id="rId34"/>
  </p:notesMasterIdLst>
  <p:handoutMasterIdLst>
    <p:handoutMasterId r:id="rId35"/>
  </p:handoutMasterIdLst>
  <p:sldIdLst>
    <p:sldId id="286" r:id="rId3"/>
    <p:sldId id="1369" r:id="rId4"/>
    <p:sldId id="1366" r:id="rId5"/>
    <p:sldId id="1367" r:id="rId6"/>
    <p:sldId id="1349" r:id="rId7"/>
    <p:sldId id="563" r:id="rId8"/>
    <p:sldId id="565" r:id="rId9"/>
    <p:sldId id="564" r:id="rId10"/>
    <p:sldId id="1379" r:id="rId11"/>
    <p:sldId id="553" r:id="rId12"/>
    <p:sldId id="1374" r:id="rId13"/>
    <p:sldId id="1376" r:id="rId14"/>
    <p:sldId id="1378" r:id="rId15"/>
    <p:sldId id="1373" r:id="rId16"/>
    <p:sldId id="1352" r:id="rId17"/>
    <p:sldId id="1353" r:id="rId18"/>
    <p:sldId id="1355" r:id="rId19"/>
    <p:sldId id="1360" r:id="rId20"/>
    <p:sldId id="1361" r:id="rId21"/>
    <p:sldId id="1362" r:id="rId22"/>
    <p:sldId id="1363" r:id="rId23"/>
    <p:sldId id="1365" r:id="rId24"/>
    <p:sldId id="1357" r:id="rId25"/>
    <p:sldId id="1358" r:id="rId26"/>
    <p:sldId id="1372" r:id="rId27"/>
    <p:sldId id="566" r:id="rId28"/>
    <p:sldId id="1371" r:id="rId29"/>
    <p:sldId id="1380" r:id="rId30"/>
    <p:sldId id="1381" r:id="rId31"/>
    <p:sldId id="1382" r:id="rId32"/>
    <p:sldId id="1383" r:id="rId33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7295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pos="5185" userDrawn="1">
          <p15:clr>
            <a:srgbClr val="A4A3A4"/>
          </p15:clr>
        </p15:guide>
        <p15:guide id="10" pos="4905" userDrawn="1">
          <p15:clr>
            <a:srgbClr val="A4A3A4"/>
          </p15:clr>
        </p15:guide>
        <p15:guide id="11" pos="3803" userDrawn="1">
          <p15:clr>
            <a:srgbClr val="A4A3A4"/>
          </p15:clr>
        </p15:guide>
        <p15:guide id="12" pos="24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oyan E. Stoynev x 30907N" initials="SESx3" lastIdx="2" clrIdx="0">
    <p:extLst>
      <p:ext uri="{19B8F6BF-5375-455C-9EA6-DF929625EA0E}">
        <p15:presenceInfo xmlns:p15="http://schemas.microsoft.com/office/powerpoint/2012/main" userId="S-1-5-21-1644491937-1202660629-839522115-180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ECFF"/>
    <a:srgbClr val="203BE2"/>
    <a:srgbClr val="898989"/>
    <a:srgbClr val="FF33CC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73" d="100"/>
          <a:sy n="73" d="100"/>
        </p:scale>
        <p:origin x="720" y="72"/>
      </p:cViewPr>
      <p:guideLst>
        <p:guide orient="horz" pos="2560"/>
        <p:guide orient="horz" pos="1010"/>
        <p:guide orient="horz" pos="3630"/>
        <p:guide orient="horz" pos="2309"/>
        <p:guide pos="7295"/>
        <p:guide pos="393"/>
        <p:guide/>
        <p:guide pos="2767"/>
        <p:guide pos="5185"/>
        <p:guide pos="4905"/>
        <p:guide pos="3803"/>
        <p:guide pos="24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-1469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A3-A4 check if it is simultaneous and expand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34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Filtered the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70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add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97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quench energy…</a:t>
            </a:r>
          </a:p>
          <a:p>
            <a:r>
              <a:rPr lang="en-US" dirty="0"/>
              <a:t>Cable is the same/ check insulation </a:t>
            </a:r>
            <a:r>
              <a:rPr lang="en-US" dirty="0" err="1"/>
              <a:t>thinkness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28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T magnet  plot…</a:t>
            </a:r>
          </a:p>
          <a:p>
            <a:r>
              <a:rPr lang="en-US" dirty="0"/>
              <a:t>SM coil has different heat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3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3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test plan and what happened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6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TC</a:t>
            </a:r>
          </a:p>
          <a:p>
            <a:r>
              <a:rPr lang="en-US" sz="1200" b="1" dirty="0">
                <a:highlight>
                  <a:srgbClr val="FFFF00"/>
                </a:highlight>
              </a:rPr>
              <a:t>T 86% of SSL</a:t>
            </a:r>
          </a:p>
          <a:p>
            <a:r>
              <a:rPr lang="en-US" sz="1200" b="1" dirty="0">
                <a:highlight>
                  <a:srgbClr val="FFFF00"/>
                </a:highlight>
              </a:rPr>
              <a:t>Check field at 12. 5 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6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91% of SSL at 1.9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9% reduction of maximum achieved quench current with respect to SSL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2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Coil 3 how many quenches (check)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32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11 and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0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 sign in each in half coil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0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covers all the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5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22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" y="186644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7" y="123515"/>
            <a:ext cx="2752384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22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59" y="186644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09179" y="6417782"/>
            <a:ext cx="688900" cy="365125"/>
          </a:xfrm>
        </p:spPr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54" y="123515"/>
            <a:ext cx="3303755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9" y="2130853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100" y="3886652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615" y="6323779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w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4.png"/><Relationship Id="rId12" Type="http://schemas.openxmlformats.org/officeDocument/2006/relationships/image" Target="../media/image3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2.emf"/><Relationship Id="rId10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2.emf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24.png"/><Relationship Id="rId10" Type="http://schemas.openxmlformats.org/officeDocument/2006/relationships/image" Target="../media/image42.w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5.png"/><Relationship Id="rId5" Type="http://schemas.openxmlformats.org/officeDocument/2006/relationships/image" Target="../media/image45.w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23.emf"/><Relationship Id="rId7" Type="http://schemas.openxmlformats.org/officeDocument/2006/relationships/image" Target="../media/image47.w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w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0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39.bin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68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72.wmf"/><Relationship Id="rId7" Type="http://schemas.openxmlformats.org/officeDocument/2006/relationships/image" Target="../media/image74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11095" y="4526205"/>
            <a:ext cx="6169819" cy="77627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Maria Baldini</a:t>
            </a:r>
          </a:p>
          <a:p>
            <a:r>
              <a:rPr lang="en-US" sz="1425" dirty="0"/>
              <a:t>US Magnet Development Program</a:t>
            </a:r>
          </a:p>
          <a:p>
            <a:r>
              <a:rPr lang="en-US" sz="1425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7337" y="2729788"/>
            <a:ext cx="7163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SMCTM1a/b test summary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April 10, 2024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D222-2F63-5F85-75BD-6691C141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88" y="-28511"/>
            <a:ext cx="8581904" cy="1143000"/>
          </a:xfrm>
        </p:spPr>
        <p:txBody>
          <a:bodyPr/>
          <a:lstStyle/>
          <a:p>
            <a:r>
              <a:rPr lang="en-US" sz="2000" dirty="0"/>
              <a:t>SMCTM1b test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2EF84-AFE8-31A2-9EA5-41873B7B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72BC707-0CDA-C57A-EF4A-06649AF0AD85}"/>
              </a:ext>
            </a:extLst>
          </p:cNvPr>
          <p:cNvGrpSpPr/>
          <p:nvPr/>
        </p:nvGrpSpPr>
        <p:grpSpPr>
          <a:xfrm>
            <a:off x="3836709" y="1787499"/>
            <a:ext cx="8022970" cy="4537968"/>
            <a:chOff x="592581" y="-92292"/>
            <a:chExt cx="11588040" cy="67932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4B56D5-548B-B731-BD3E-EE6D6720D741}"/>
                </a:ext>
              </a:extLst>
            </p:cNvPr>
            <p:cNvGrpSpPr/>
            <p:nvPr/>
          </p:nvGrpSpPr>
          <p:grpSpPr>
            <a:xfrm>
              <a:off x="3824362" y="4120570"/>
              <a:ext cx="8356259" cy="2281270"/>
              <a:chOff x="0" y="4290246"/>
              <a:chExt cx="12192000" cy="256775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D735412-9993-20DC-2478-324F33F8A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2823D77-959C-4476-9F41-FC7547155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2C5439-A350-A994-0968-EEB982E17D11}"/>
                  </a:ext>
                </a:extLst>
              </p:cNvPr>
              <p:cNvSpPr txBox="1"/>
              <p:nvPr/>
            </p:nvSpPr>
            <p:spPr>
              <a:xfrm>
                <a:off x="827888" y="4342654"/>
                <a:ext cx="426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85BCD6-1A83-E945-0483-10A1F203B0F3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D14EF9-D416-4973-8F9B-61453B72EAAA}"/>
                  </a:ext>
                </a:extLst>
              </p:cNvPr>
              <p:cNvSpPr txBox="1"/>
              <p:nvPr/>
            </p:nvSpPr>
            <p:spPr>
              <a:xfrm>
                <a:off x="9355191" y="4642117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1152A-BE38-E804-0483-F99280753098}"/>
                  </a:ext>
                </a:extLst>
              </p:cNvPr>
              <p:cNvSpPr txBox="1"/>
              <p:nvPr/>
            </p:nvSpPr>
            <p:spPr>
              <a:xfrm>
                <a:off x="10560235" y="4443693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5EE9A-1430-17E9-ED8E-7E778F5D1A66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A3B127-0469-84C7-8C1D-43462B391C1C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187F59-AC20-8758-45EE-B72E20581602}"/>
                  </a:ext>
                </a:extLst>
              </p:cNvPr>
              <p:cNvSpPr txBox="1"/>
              <p:nvPr/>
            </p:nvSpPr>
            <p:spPr>
              <a:xfrm>
                <a:off x="3664579" y="4696178"/>
                <a:ext cx="1150906" cy="52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E10CF-76AB-63B6-8E8C-15C26B075988}"/>
                  </a:ext>
                </a:extLst>
              </p:cNvPr>
              <p:cNvSpPr txBox="1"/>
              <p:nvPr/>
            </p:nvSpPr>
            <p:spPr>
              <a:xfrm>
                <a:off x="804114" y="6224075"/>
                <a:ext cx="43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C0A199-FD43-3CBE-B822-7BE826E15936}"/>
                  </a:ext>
                </a:extLst>
              </p:cNvPr>
              <p:cNvSpPr txBox="1"/>
              <p:nvPr/>
            </p:nvSpPr>
            <p:spPr>
              <a:xfrm>
                <a:off x="3517869" y="6185988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04037D-2874-1AD6-8B6D-81C9C88ACCE4}"/>
                  </a:ext>
                </a:extLst>
              </p:cNvPr>
              <p:cNvSpPr txBox="1"/>
              <p:nvPr/>
            </p:nvSpPr>
            <p:spPr>
              <a:xfrm>
                <a:off x="9459213" y="6206130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93F353-F546-A41C-84BD-A518558B2C20}"/>
                  </a:ext>
                </a:extLst>
              </p:cNvPr>
              <p:cNvSpPr txBox="1"/>
              <p:nvPr/>
            </p:nvSpPr>
            <p:spPr>
              <a:xfrm>
                <a:off x="2229658" y="591567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C2DB21-887A-B9E3-8B05-B2D656E14913}"/>
                  </a:ext>
                </a:extLst>
              </p:cNvPr>
              <p:cNvSpPr txBox="1"/>
              <p:nvPr/>
            </p:nvSpPr>
            <p:spPr>
              <a:xfrm>
                <a:off x="1539722" y="5754068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D212F5-A4E9-7D2A-4D56-8BE186178DD4}"/>
                  </a:ext>
                </a:extLst>
              </p:cNvPr>
              <p:cNvSpPr txBox="1"/>
              <p:nvPr/>
            </p:nvSpPr>
            <p:spPr>
              <a:xfrm>
                <a:off x="3505676" y="595127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266659-8774-7E10-B0E8-75DD2B9C074B}"/>
                  </a:ext>
                </a:extLst>
              </p:cNvPr>
              <p:cNvSpPr txBox="1"/>
              <p:nvPr/>
            </p:nvSpPr>
            <p:spPr>
              <a:xfrm>
                <a:off x="9453110" y="597496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7153F-FCCC-DCC9-30BB-93A3DBDEEFC3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7AA2A02-EB0D-91E7-FA89-46B713B38BC9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6B9D2E-0C72-7080-3632-49CADC227B57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E1C5672-664B-842D-2D8F-09D2C6707F59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E08D3EB-EDC8-F7DF-5AB6-FD6796F92129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DEF6E6C-CF79-7344-497A-1E86E65D1014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08DD29E-E732-38E0-77AB-329405934D39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BDFAEA-408B-85E8-B693-0C83C1259CC3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39006B7-6E0A-F53D-B7E4-2BF84DF1670D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ACC4C3-F94C-9D16-83A8-4F879437BAA4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6D501C3-C31F-88E7-5878-265858541211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4559A06-35B2-110D-DDB3-0248304BD3D5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BFFDB8D-E05B-5EDE-CB7C-817C0669C390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7CA0D23-1346-B549-BEE1-316EC9D7429D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B9A69DD-9473-E318-8A5D-BBFCA828F84E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5B31FCB-9D72-4FD8-ADBF-B86D4451E17F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E7A59A6-A035-6C5B-84DF-3E9321A4D9F0}"/>
                  </a:ext>
                </a:extLst>
              </p:cNvPr>
              <p:cNvSpPr txBox="1"/>
              <p:nvPr/>
            </p:nvSpPr>
            <p:spPr>
              <a:xfrm>
                <a:off x="146164" y="6302338"/>
                <a:ext cx="43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5FF5237-BB4C-B408-C54C-B488F977B239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FFE0886-7DED-FD8F-6EAE-A69AEED976BA}"/>
                  </a:ext>
                </a:extLst>
              </p:cNvPr>
              <p:cNvSpPr txBox="1"/>
              <p:nvPr/>
            </p:nvSpPr>
            <p:spPr>
              <a:xfrm>
                <a:off x="9175" y="4371386"/>
                <a:ext cx="426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9C5538B-04D8-9C15-56B8-E9C916EDF093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2F5B5ED-48F1-448F-E9A6-5F1CC5BE7FE7}"/>
                </a:ext>
              </a:extLst>
            </p:cNvPr>
            <p:cNvGrpSpPr/>
            <p:nvPr/>
          </p:nvGrpSpPr>
          <p:grpSpPr>
            <a:xfrm>
              <a:off x="3807776" y="244826"/>
              <a:ext cx="8371498" cy="3716533"/>
              <a:chOff x="21438" y="103131"/>
              <a:chExt cx="12168603" cy="4192802"/>
            </a:xfrm>
          </p:grpSpPr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E7C4E0E8-0756-FA77-9C82-1CCD4F72BE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">
                <a:extLst>
                  <a:ext uri="{FF2B5EF4-FFF2-40B4-BE49-F238E27FC236}">
                    <a16:creationId xmlns:a16="http://schemas.microsoft.com/office/drawing/2014/main" id="{C42670C0-B614-6435-C3C3-97E2205C8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B3E72C-5146-1A18-C31B-719B27F09120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45DEF88-9741-B08B-8394-74B98B9F4879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89BB85-48B8-DCB2-21F1-03D8664FADDA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F5A5721-00EF-8C51-9BD2-48CF3AC5D26F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9086C4F-19BD-802D-7013-CD3C7F9260BE}"/>
                  </a:ext>
                </a:extLst>
              </p:cNvPr>
              <p:cNvSpPr txBox="1"/>
              <p:nvPr/>
            </p:nvSpPr>
            <p:spPr>
              <a:xfrm>
                <a:off x="867439" y="243870"/>
                <a:ext cx="633315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473F10F-BD10-DA48-8C60-E6C9742D2F41}"/>
                  </a:ext>
                </a:extLst>
              </p:cNvPr>
              <p:cNvSpPr txBox="1"/>
              <p:nvPr/>
            </p:nvSpPr>
            <p:spPr>
              <a:xfrm>
                <a:off x="3437537" y="977983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E5AC13-45D7-1AC3-4084-9BC80C1D5D9F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3F4F370-37C4-BC63-0567-A453966BF192}"/>
                  </a:ext>
                </a:extLst>
              </p:cNvPr>
              <p:cNvSpPr txBox="1"/>
              <p:nvPr/>
            </p:nvSpPr>
            <p:spPr>
              <a:xfrm>
                <a:off x="900677" y="3708525"/>
                <a:ext cx="605900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DB141D-79E2-ACF0-1CCF-D161EB0629AD}"/>
                  </a:ext>
                </a:extLst>
              </p:cNvPr>
              <p:cNvSpPr txBox="1"/>
              <p:nvPr/>
            </p:nvSpPr>
            <p:spPr>
              <a:xfrm>
                <a:off x="2553974" y="2612914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0F148C-6A3B-6A92-60FA-83AD61CEE6FA}"/>
                  </a:ext>
                </a:extLst>
              </p:cNvPr>
              <p:cNvSpPr txBox="1"/>
              <p:nvPr/>
            </p:nvSpPr>
            <p:spPr>
              <a:xfrm>
                <a:off x="1871299" y="2513987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99B3FF8-D0D6-85BF-D6AD-1E40EE24BA29}"/>
                  </a:ext>
                </a:extLst>
              </p:cNvPr>
              <p:cNvSpPr txBox="1"/>
              <p:nvPr/>
            </p:nvSpPr>
            <p:spPr>
              <a:xfrm>
                <a:off x="3821858" y="3037320"/>
                <a:ext cx="644741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898C946-443A-F4EF-E2F0-7F7C3D797A65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366EC94-0035-B9BD-3614-3F20FA895DCD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D678509-3B58-0555-97B6-5052D60536B5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A180A86-1397-7B58-9CCA-6B3A826075C9}"/>
                  </a:ext>
                </a:extLst>
              </p:cNvPr>
              <p:cNvSpPr txBox="1"/>
              <p:nvPr/>
            </p:nvSpPr>
            <p:spPr>
              <a:xfrm>
                <a:off x="129644" y="214857"/>
                <a:ext cx="633315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539C395-A9B4-D3A7-B08E-2E33981A3EF1}"/>
                  </a:ext>
                </a:extLst>
              </p:cNvPr>
              <p:cNvSpPr txBox="1"/>
              <p:nvPr/>
            </p:nvSpPr>
            <p:spPr>
              <a:xfrm>
                <a:off x="129644" y="3711380"/>
                <a:ext cx="605900" cy="487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912B278-CD18-3ED4-CC2E-D53D193EB71D}"/>
                  </a:ext>
                </a:extLst>
              </p:cNvPr>
              <p:cNvSpPr txBox="1"/>
              <p:nvPr/>
            </p:nvSpPr>
            <p:spPr>
              <a:xfrm>
                <a:off x="3236244" y="2726862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7F239FA-A390-08E7-243C-AC39F237AF52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15682EF-E231-2B70-1CA5-87158781BD53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25A80AF-A8A0-0F62-DA7A-049F7DA42509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0FCAADA-5680-540B-4480-629A62F7A9D7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BC8E4AD-6093-D699-36AF-A81FC0A605DF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8504EC7-C88E-D4FB-213C-9FD8997DBCFB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B05BD36-7E57-B3FD-D2C6-6A1FF9E50F9F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FF8DC23-C5E3-E893-93B9-6238AB88B0EA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974C44-3A54-10B4-5DA9-C27AFB53FA5A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67588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95109F4-E0BF-76E8-A358-FDCEBF6A9FDD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57D6C4D-6DD9-509D-6CD7-0B769146DBF9}"/>
                  </a:ext>
                </a:extLst>
              </p:cNvPr>
              <p:cNvSpPr txBox="1"/>
              <p:nvPr/>
            </p:nvSpPr>
            <p:spPr>
              <a:xfrm>
                <a:off x="11528278" y="156438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10AE0CD-ED33-77C8-B95F-729381AC1B41}"/>
                  </a:ext>
                </a:extLst>
              </p:cNvPr>
              <p:cNvSpPr txBox="1"/>
              <p:nvPr/>
            </p:nvSpPr>
            <p:spPr>
              <a:xfrm>
                <a:off x="11473589" y="2610096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6E2AB7-C549-F219-BEFD-422FC4CBC419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9F76AB3-CD81-DA47-67BE-1FE37D3D8CB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8944B68-3151-7C19-D4DA-BA28D7F995AE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5F18B9-407D-73B4-96E1-4D29FF9DA707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A7E2C02-9BB0-F5B4-2E0A-D1DA88F917CE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89B0E28-DF80-0036-9766-48B6964643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AFD5E61-94CE-8CA1-D34E-6DBA4501D4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A8F5034-0814-1098-FE70-7FF2F9549C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3BF1A77-09F4-DA17-6814-F6AD030135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20425D5-0CE7-49BA-ADE4-D7058523414C}"/>
                  </a:ext>
                </a:extLst>
              </p:cNvPr>
              <p:cNvSpPr/>
              <p:nvPr/>
            </p:nvSpPr>
            <p:spPr>
              <a:xfrm>
                <a:off x="303873" y="2351277"/>
                <a:ext cx="11886168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27471C0-7CE2-F780-6178-C6E369361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644" y="315545"/>
              <a:ext cx="3070514" cy="23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CE0B019-5A7E-2EA8-724E-469C3E2180C4}"/>
                </a:ext>
              </a:extLst>
            </p:cNvPr>
            <p:cNvCxnSpPr>
              <a:cxnSpLocks/>
            </p:cNvCxnSpPr>
            <p:nvPr/>
          </p:nvCxnSpPr>
          <p:spPr>
            <a:xfrm>
              <a:off x="1944914" y="3879850"/>
              <a:ext cx="186286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776EDD3-B6DE-1CCA-233A-674AA075165A}"/>
                </a:ext>
              </a:extLst>
            </p:cNvPr>
            <p:cNvCxnSpPr>
              <a:cxnSpLocks/>
            </p:cNvCxnSpPr>
            <p:nvPr/>
          </p:nvCxnSpPr>
          <p:spPr>
            <a:xfrm>
              <a:off x="1944914" y="4205981"/>
              <a:ext cx="188726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9F6B03D-E321-E064-7451-CA46D7946C6B}"/>
                </a:ext>
              </a:extLst>
            </p:cNvPr>
            <p:cNvCxnSpPr>
              <a:cxnSpLocks/>
            </p:cNvCxnSpPr>
            <p:nvPr/>
          </p:nvCxnSpPr>
          <p:spPr>
            <a:xfrm>
              <a:off x="622300" y="6266718"/>
              <a:ext cx="3209876" cy="134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53EB13F-37D5-5FED-E445-72A9BADA2231}"/>
                </a:ext>
              </a:extLst>
            </p:cNvPr>
            <p:cNvSpPr txBox="1"/>
            <p:nvPr/>
          </p:nvSpPr>
          <p:spPr>
            <a:xfrm>
              <a:off x="3170543" y="3358240"/>
              <a:ext cx="625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WP2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1B8DC4-0021-E66B-86B0-E476E44715CF}"/>
                </a:ext>
              </a:extLst>
            </p:cNvPr>
            <p:cNvSpPr txBox="1"/>
            <p:nvPr/>
          </p:nvSpPr>
          <p:spPr>
            <a:xfrm>
              <a:off x="2774710" y="3368948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LP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8B5F170-2C85-1231-D415-7538C2FAB7C5}"/>
                </a:ext>
              </a:extLst>
            </p:cNvPr>
            <p:cNvSpPr txBox="1"/>
            <p:nvPr/>
          </p:nvSpPr>
          <p:spPr>
            <a:xfrm>
              <a:off x="3073844" y="42329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WN2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7A1834-1048-1783-A570-C625AD4A004B}"/>
                </a:ext>
              </a:extLst>
            </p:cNvPr>
            <p:cNvSpPr txBox="1"/>
            <p:nvPr/>
          </p:nvSpPr>
          <p:spPr>
            <a:xfrm>
              <a:off x="2736466" y="42738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LN</a:t>
              </a:r>
            </a:p>
          </p:txBody>
        </p:sp>
        <p:sp>
          <p:nvSpPr>
            <p:cNvPr id="92" name="Flowchart: Connector 91">
              <a:extLst>
                <a:ext uri="{FF2B5EF4-FFF2-40B4-BE49-F238E27FC236}">
                  <a16:creationId xmlns:a16="http://schemas.microsoft.com/office/drawing/2014/main" id="{BEFA3E64-76D4-01DE-BB6A-F9167D81A100}"/>
                </a:ext>
              </a:extLst>
            </p:cNvPr>
            <p:cNvSpPr/>
            <p:nvPr/>
          </p:nvSpPr>
          <p:spPr>
            <a:xfrm>
              <a:off x="3495128" y="276168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8872171D-1470-6945-74E4-9007CA89AD50}"/>
                </a:ext>
              </a:extLst>
            </p:cNvPr>
            <p:cNvSpPr/>
            <p:nvPr/>
          </p:nvSpPr>
          <p:spPr>
            <a:xfrm>
              <a:off x="3137932" y="279231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lowchart: Connector 93">
              <a:extLst>
                <a:ext uri="{FF2B5EF4-FFF2-40B4-BE49-F238E27FC236}">
                  <a16:creationId xmlns:a16="http://schemas.microsoft.com/office/drawing/2014/main" id="{20D671CB-A7E7-D47D-6A34-427FD01E9C5A}"/>
                </a:ext>
              </a:extLst>
            </p:cNvPr>
            <p:cNvSpPr/>
            <p:nvPr/>
          </p:nvSpPr>
          <p:spPr>
            <a:xfrm>
              <a:off x="3529520" y="3843659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Connector 94">
              <a:extLst>
                <a:ext uri="{FF2B5EF4-FFF2-40B4-BE49-F238E27FC236}">
                  <a16:creationId xmlns:a16="http://schemas.microsoft.com/office/drawing/2014/main" id="{63A5806D-A7A5-8FAC-BA2B-62D959C55228}"/>
                </a:ext>
              </a:extLst>
            </p:cNvPr>
            <p:cNvSpPr/>
            <p:nvPr/>
          </p:nvSpPr>
          <p:spPr>
            <a:xfrm>
              <a:off x="3172324" y="3846722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8D59EB8-8251-1FB2-7C29-176E306161ED}"/>
                </a:ext>
              </a:extLst>
            </p:cNvPr>
            <p:cNvSpPr txBox="1"/>
            <p:nvPr/>
          </p:nvSpPr>
          <p:spPr>
            <a:xfrm>
              <a:off x="2953056" y="4399253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WNN2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00334DB-FD19-1D83-961D-E324D752DDDC}"/>
                </a:ext>
              </a:extLst>
            </p:cNvPr>
            <p:cNvSpPr txBox="1"/>
            <p:nvPr/>
          </p:nvSpPr>
          <p:spPr>
            <a:xfrm>
              <a:off x="2331076" y="4485123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LNN</a:t>
              </a:r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D6A0CB9F-207A-E950-04E5-616B04A2401B}"/>
                </a:ext>
              </a:extLst>
            </p:cNvPr>
            <p:cNvSpPr/>
            <p:nvPr/>
          </p:nvSpPr>
          <p:spPr>
            <a:xfrm>
              <a:off x="3534732" y="4152446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8529A945-FA9F-4207-906C-10E0DE3F1230}"/>
                </a:ext>
              </a:extLst>
            </p:cNvPr>
            <p:cNvSpPr/>
            <p:nvPr/>
          </p:nvSpPr>
          <p:spPr>
            <a:xfrm>
              <a:off x="3177536" y="4155509"/>
              <a:ext cx="79209" cy="76367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A39B35D-1984-B7F5-149A-19109B12FCA8}"/>
                </a:ext>
              </a:extLst>
            </p:cNvPr>
            <p:cNvCxnSpPr>
              <a:cxnSpLocks/>
            </p:cNvCxnSpPr>
            <p:nvPr/>
          </p:nvCxnSpPr>
          <p:spPr>
            <a:xfrm>
              <a:off x="731644" y="324716"/>
              <a:ext cx="0" cy="34135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7C39D00-B74F-F971-2049-00F75A65293A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5" y="2927504"/>
              <a:ext cx="0" cy="33394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D98F999-9AA2-8665-B0E6-6689B2260499}"/>
                </a:ext>
              </a:extLst>
            </p:cNvPr>
            <p:cNvSpPr txBox="1"/>
            <p:nvPr/>
          </p:nvSpPr>
          <p:spPr>
            <a:xfrm>
              <a:off x="677705" y="3855156"/>
              <a:ext cx="2120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NbTi leads to the top head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4467A0-D211-2619-C7D3-49D9055E94CE}"/>
                </a:ext>
              </a:extLst>
            </p:cNvPr>
            <p:cNvSpPr txBox="1"/>
            <p:nvPr/>
          </p:nvSpPr>
          <p:spPr>
            <a:xfrm>
              <a:off x="1863809" y="3227334"/>
              <a:ext cx="389850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40D83BE-54DA-855E-DAEB-FE8FFC8191B1}"/>
                </a:ext>
              </a:extLst>
            </p:cNvPr>
            <p:cNvSpPr txBox="1"/>
            <p:nvPr/>
          </p:nvSpPr>
          <p:spPr>
            <a:xfrm>
              <a:off x="1860135" y="4289381"/>
              <a:ext cx="393524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CCF2CA0-EA59-077F-D5D2-339BAD575B1E}"/>
                </a:ext>
              </a:extLst>
            </p:cNvPr>
            <p:cNvSpPr txBox="1"/>
            <p:nvPr/>
          </p:nvSpPr>
          <p:spPr>
            <a:xfrm rot="16200000">
              <a:off x="326675" y="3108922"/>
              <a:ext cx="1372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NbTi-NbTi splice</a:t>
              </a:r>
            </a:p>
          </p:txBody>
        </p:sp>
        <p:sp>
          <p:nvSpPr>
            <p:cNvPr id="106" name="Flowchart: Connector 105">
              <a:extLst>
                <a:ext uri="{FF2B5EF4-FFF2-40B4-BE49-F238E27FC236}">
                  <a16:creationId xmlns:a16="http://schemas.microsoft.com/office/drawing/2014/main" id="{A505BB15-4288-0585-D559-449EB7116254}"/>
                </a:ext>
              </a:extLst>
            </p:cNvPr>
            <p:cNvSpPr/>
            <p:nvPr/>
          </p:nvSpPr>
          <p:spPr>
            <a:xfrm>
              <a:off x="697610" y="267017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lowchart: Connector 106">
              <a:extLst>
                <a:ext uri="{FF2B5EF4-FFF2-40B4-BE49-F238E27FC236}">
                  <a16:creationId xmlns:a16="http://schemas.microsoft.com/office/drawing/2014/main" id="{A72D85AC-A2A4-7155-76E9-875B30CA2FFF}"/>
                </a:ext>
              </a:extLst>
            </p:cNvPr>
            <p:cNvSpPr/>
            <p:nvPr/>
          </p:nvSpPr>
          <p:spPr>
            <a:xfrm>
              <a:off x="697610" y="258158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>
              <a:extLst>
                <a:ext uri="{FF2B5EF4-FFF2-40B4-BE49-F238E27FC236}">
                  <a16:creationId xmlns:a16="http://schemas.microsoft.com/office/drawing/2014/main" id="{9E035D17-F005-E5B9-8B1F-0359C7A4E7C5}"/>
                </a:ext>
              </a:extLst>
            </p:cNvPr>
            <p:cNvSpPr/>
            <p:nvPr/>
          </p:nvSpPr>
          <p:spPr>
            <a:xfrm>
              <a:off x="594862" y="399358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>
              <a:extLst>
                <a:ext uri="{FF2B5EF4-FFF2-40B4-BE49-F238E27FC236}">
                  <a16:creationId xmlns:a16="http://schemas.microsoft.com/office/drawing/2014/main" id="{93907852-D5B6-4925-5698-6AAA94D31882}"/>
                </a:ext>
              </a:extLst>
            </p:cNvPr>
            <p:cNvSpPr/>
            <p:nvPr/>
          </p:nvSpPr>
          <p:spPr>
            <a:xfrm>
              <a:off x="594862" y="390498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FA94C8D-5B5C-ADCA-02F7-FA3C305C36D2}"/>
                </a:ext>
              </a:extLst>
            </p:cNvPr>
            <p:cNvSpPr txBox="1"/>
            <p:nvPr/>
          </p:nvSpPr>
          <p:spPr>
            <a:xfrm>
              <a:off x="1160317" y="1529715"/>
              <a:ext cx="2333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Simplified schematic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for Test 2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DCC3F4B-2DA6-3CAA-F21F-9DCCD65B3C2D}"/>
                </a:ext>
              </a:extLst>
            </p:cNvPr>
            <p:cNvSpPr txBox="1"/>
            <p:nvPr/>
          </p:nvSpPr>
          <p:spPr>
            <a:xfrm>
              <a:off x="8230921" y="1058839"/>
              <a:ext cx="1100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SMCT coil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6BD4B98-1385-035E-1CAF-E1E9C1360665}"/>
                </a:ext>
              </a:extLst>
            </p:cNvPr>
            <p:cNvSpPr txBox="1"/>
            <p:nvPr/>
          </p:nvSpPr>
          <p:spPr>
            <a:xfrm>
              <a:off x="8336419" y="4452204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Coil 003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B1E5E7A-C2B2-64CB-7885-F0165999FE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42764" y="4539460"/>
              <a:ext cx="487325" cy="46697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D01614E-26B3-1834-7F20-6BBD801E6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7688" y="5453007"/>
              <a:ext cx="317343" cy="30543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E0BECF8-7266-2B8D-C5EA-E5BF1EDA5F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3251" y="4541338"/>
              <a:ext cx="487325" cy="46697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D2D4712-4C05-1B70-DC9C-604EECD9B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3840" y="5454532"/>
              <a:ext cx="317343" cy="30543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FDC185E-1C02-C120-90CA-D97A955A9B8E}"/>
                </a:ext>
              </a:extLst>
            </p:cNvPr>
            <p:cNvSpPr txBox="1"/>
            <p:nvPr/>
          </p:nvSpPr>
          <p:spPr>
            <a:xfrm>
              <a:off x="2908071" y="648042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WN</a:t>
              </a:r>
            </a:p>
          </p:txBody>
        </p:sp>
        <p:sp>
          <p:nvSpPr>
            <p:cNvPr id="118" name="Flowchart: Connector 117">
              <a:extLst>
                <a:ext uri="{FF2B5EF4-FFF2-40B4-BE49-F238E27FC236}">
                  <a16:creationId xmlns:a16="http://schemas.microsoft.com/office/drawing/2014/main" id="{C1D19FDD-6C1C-0051-0A3F-ED9CB3E1A67B}"/>
                </a:ext>
              </a:extLst>
            </p:cNvPr>
            <p:cNvSpPr/>
            <p:nvPr/>
          </p:nvSpPr>
          <p:spPr>
            <a:xfrm>
              <a:off x="3328888" y="272654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499089B-BF05-FCCD-76F9-F678EDF10859}"/>
                </a:ext>
              </a:extLst>
            </p:cNvPr>
            <p:cNvSpPr txBox="1"/>
            <p:nvPr/>
          </p:nvSpPr>
          <p:spPr>
            <a:xfrm>
              <a:off x="3028996" y="4695683"/>
              <a:ext cx="68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WNN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00F6F0-94E0-C1A4-8ACC-34E5D37560EA}"/>
                </a:ext>
              </a:extLst>
            </p:cNvPr>
            <p:cNvSpPr txBox="1"/>
            <p:nvPr/>
          </p:nvSpPr>
          <p:spPr>
            <a:xfrm>
              <a:off x="2941509" y="309346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WP</a:t>
              </a:r>
            </a:p>
          </p:txBody>
        </p:sp>
        <p:sp>
          <p:nvSpPr>
            <p:cNvPr id="121" name="Flowchart: Connector 120">
              <a:extLst>
                <a:ext uri="{FF2B5EF4-FFF2-40B4-BE49-F238E27FC236}">
                  <a16:creationId xmlns:a16="http://schemas.microsoft.com/office/drawing/2014/main" id="{4FFD1388-9B5F-D68D-AB9B-06299B1679E9}"/>
                </a:ext>
              </a:extLst>
            </p:cNvPr>
            <p:cNvSpPr/>
            <p:nvPr/>
          </p:nvSpPr>
          <p:spPr>
            <a:xfrm>
              <a:off x="3355303" y="3832512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lowchart: Connector 121">
              <a:extLst>
                <a:ext uri="{FF2B5EF4-FFF2-40B4-BE49-F238E27FC236}">
                  <a16:creationId xmlns:a16="http://schemas.microsoft.com/office/drawing/2014/main" id="{F2809E72-C6C0-8501-8E52-0B263360C3CF}"/>
                </a:ext>
              </a:extLst>
            </p:cNvPr>
            <p:cNvSpPr/>
            <p:nvPr/>
          </p:nvSpPr>
          <p:spPr>
            <a:xfrm>
              <a:off x="592581" y="410353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Connector 122">
              <a:extLst>
                <a:ext uri="{FF2B5EF4-FFF2-40B4-BE49-F238E27FC236}">
                  <a16:creationId xmlns:a16="http://schemas.microsoft.com/office/drawing/2014/main" id="{EC4C9C61-C387-4117-8E8A-E8788A09C648}"/>
                </a:ext>
              </a:extLst>
            </p:cNvPr>
            <p:cNvSpPr/>
            <p:nvPr/>
          </p:nvSpPr>
          <p:spPr>
            <a:xfrm>
              <a:off x="3351057" y="4151646"/>
              <a:ext cx="88226" cy="7943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EB801D2-E938-9D58-C248-50A12F4695A6}"/>
                </a:ext>
              </a:extLst>
            </p:cNvPr>
            <p:cNvSpPr txBox="1"/>
            <p:nvPr/>
          </p:nvSpPr>
          <p:spPr>
            <a:xfrm>
              <a:off x="3712765" y="-92292"/>
              <a:ext cx="1989249" cy="38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NbTi-Nb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splice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5C5E2A0-C215-C505-5953-83024D363AFD}"/>
                </a:ext>
              </a:extLst>
            </p:cNvPr>
            <p:cNvSpPr txBox="1"/>
            <p:nvPr/>
          </p:nvSpPr>
          <p:spPr>
            <a:xfrm>
              <a:off x="3732334" y="6313813"/>
              <a:ext cx="1989249" cy="38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NbTi-Nb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splice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454CD776-A5F6-FBD1-07C7-12463E604ABA}"/>
              </a:ext>
            </a:extLst>
          </p:cNvPr>
          <p:cNvSpPr txBox="1"/>
          <p:nvPr/>
        </p:nvSpPr>
        <p:spPr>
          <a:xfrm>
            <a:off x="467370" y="1334627"/>
            <a:ext cx="11391377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SMCTM1b test:  Magnet SMCTM1a was warmed up and </a:t>
            </a:r>
            <a:r>
              <a:rPr lang="en-US" b="1" u="sng" dirty="0">
                <a:ea typeface="Times New Roman" panose="02020603050405020304" pitchFamily="18" charset="0"/>
                <a:cs typeface="Helvetica" panose="020B0604020202020204" pitchFamily="34" charset="0"/>
              </a:rPr>
              <a:t>SM coil and coil 003 were connected together (no magnet </a:t>
            </a:r>
            <a:r>
              <a:rPr lang="en-US" b="1" u="sng" dirty="0" err="1">
                <a:ea typeface="Times New Roman" panose="02020603050405020304" pitchFamily="18" charset="0"/>
                <a:cs typeface="Helvetica" panose="020B0604020202020204" pitchFamily="34" charset="0"/>
              </a:rPr>
              <a:t>disasembly</a:t>
            </a:r>
            <a:r>
              <a:rPr lang="en-US" b="1" u="sng" dirty="0">
                <a:ea typeface="Times New Roman" panose="02020603050405020304" pitchFamily="18" charset="0"/>
                <a:cs typeface="Helvetica" panose="020B0604020202020204" pitchFamily="34" charset="0"/>
              </a:rPr>
              <a:t>).</a:t>
            </a:r>
            <a:endParaRPr lang="en-US" sz="18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BFE50BC-B181-3441-83B3-0A8E50F34DAD}"/>
              </a:ext>
            </a:extLst>
          </p:cNvPr>
          <p:cNvSpPr txBox="1"/>
          <p:nvPr/>
        </p:nvSpPr>
        <p:spPr>
          <a:xfrm>
            <a:off x="11486644" y="4505170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L2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F3219EA-7EAA-EB98-5B9E-5F73A3827AFD}"/>
              </a:ext>
            </a:extLst>
          </p:cNvPr>
          <p:cNvSpPr txBox="1"/>
          <p:nvPr/>
        </p:nvSpPr>
        <p:spPr>
          <a:xfrm>
            <a:off x="11376385" y="5626577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L1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57C048E-11D5-4642-740B-52E04C0FEA0A}"/>
              </a:ext>
            </a:extLst>
          </p:cNvPr>
          <p:cNvSpPr txBox="1"/>
          <p:nvPr/>
        </p:nvSpPr>
        <p:spPr>
          <a:xfrm>
            <a:off x="85519" y="2300907"/>
            <a:ext cx="33668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SMCTM1b test: both coils connected to the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plan was the same: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Training quenches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Ramp rate dependence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 dependence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QH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Spike observations since ramp 1. Test plan was adjusted because of spike occurrence.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4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0113-DBDC-BAD8-6F82-62F4B70E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trips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11EF-CB43-6C22-B54E-2CDEC219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51B3085-415A-5DCB-E5FD-245355492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23185"/>
              </p:ext>
            </p:extLst>
          </p:nvPr>
        </p:nvGraphicFramePr>
        <p:xfrm>
          <a:off x="-330881" y="1463567"/>
          <a:ext cx="4588492" cy="3505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96280" imgH="2977200" progId="Origin50.Graph">
                  <p:embed/>
                </p:oleObj>
              </mc:Choice>
              <mc:Fallback>
                <p:oleObj name="Graph" r:id="rId3" imgW="3896280" imgH="297720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51B3085-415A-5DCB-E5FD-2453554925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0881" y="1463567"/>
                        <a:ext cx="4588492" cy="3505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355AACD-1884-1DF1-4CA4-A0AB929031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526394"/>
              </p:ext>
            </p:extLst>
          </p:nvPr>
        </p:nvGraphicFramePr>
        <p:xfrm>
          <a:off x="3610096" y="1357520"/>
          <a:ext cx="4866084" cy="371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896280" imgH="2977200" progId="Origin50.Graph">
                  <p:embed/>
                </p:oleObj>
              </mc:Choice>
              <mc:Fallback>
                <p:oleObj name="Graph" r:id="rId5" imgW="3896280" imgH="29772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355AACD-1884-1DF1-4CA4-A0AB929031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096" y="1357520"/>
                        <a:ext cx="4866084" cy="3717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678C20-1913-95A3-6F1E-6D73C02315EC}"/>
              </a:ext>
            </a:extLst>
          </p:cNvPr>
          <p:cNvSpPr txBox="1"/>
          <p:nvPr/>
        </p:nvSpPr>
        <p:spPr>
          <a:xfrm>
            <a:off x="753320" y="5394433"/>
            <a:ext cx="57518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Spike is present that trigger the quench detection</a:t>
            </a:r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1562084-DC7B-9A14-8661-D52818886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004074"/>
              </p:ext>
            </p:extLst>
          </p:nvPr>
        </p:nvGraphicFramePr>
        <p:xfrm>
          <a:off x="7539280" y="1224577"/>
          <a:ext cx="5214072" cy="398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896280" imgH="2977200" progId="Origin50.Graph">
                  <p:embed/>
                </p:oleObj>
              </mc:Choice>
              <mc:Fallback>
                <p:oleObj name="Graph" r:id="rId7" imgW="3896280" imgH="29772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43AC423-7C24-0221-6574-3F58491544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39280" y="1224577"/>
                        <a:ext cx="5214072" cy="3983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C7A1448-522B-F2DE-AC0C-88707F769A8F}"/>
              </a:ext>
            </a:extLst>
          </p:cNvPr>
          <p:cNvSpPr txBox="1"/>
          <p:nvPr/>
        </p:nvSpPr>
        <p:spPr>
          <a:xfrm>
            <a:off x="8016020" y="5075493"/>
            <a:ext cx="417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Spike signal is present in most of the voltage taps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Spike duration is 1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2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9434-8B29-C88F-AA6B-9DB91EDF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Quenches vs </a:t>
            </a:r>
            <a:r>
              <a:rPr lang="en-US" dirty="0" err="1"/>
              <a:t>SQuenches</a:t>
            </a:r>
            <a:r>
              <a:rPr lang="en-US" dirty="0"/>
              <a:t>: half coil bucked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C746A-0E94-638A-9846-90DC7E1F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625583-4F9C-5C63-29D3-CBFA0A1F6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600355"/>
              </p:ext>
            </p:extLst>
          </p:nvPr>
        </p:nvGraphicFramePr>
        <p:xfrm>
          <a:off x="8415981" y="3406606"/>
          <a:ext cx="4212700" cy="321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96280" imgH="2977200" progId="Origin50.Graph">
                  <p:embed/>
                </p:oleObj>
              </mc:Choice>
              <mc:Fallback>
                <p:oleObj name="Graph" r:id="rId3" imgW="3896280" imgH="297720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8625583-4F9C-5C63-29D3-CBFA0A1F6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5981" y="3406606"/>
                        <a:ext cx="4212700" cy="321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431958D-0432-D822-D724-E997AA030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9234"/>
              </p:ext>
            </p:extLst>
          </p:nvPr>
        </p:nvGraphicFramePr>
        <p:xfrm>
          <a:off x="6105755" y="1278364"/>
          <a:ext cx="4064896" cy="3105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896280" imgH="2977200" progId="Origin50.Graph">
                  <p:embed/>
                </p:oleObj>
              </mc:Choice>
              <mc:Fallback>
                <p:oleObj name="Graph" r:id="rId5" imgW="3896280" imgH="297720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431958D-0432-D822-D724-E997AA030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5755" y="1278364"/>
                        <a:ext cx="4064896" cy="3105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040E95-38A8-F172-3AD6-8B0C608F2C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941322"/>
              </p:ext>
            </p:extLst>
          </p:nvPr>
        </p:nvGraphicFramePr>
        <p:xfrm>
          <a:off x="2454238" y="3414439"/>
          <a:ext cx="4033023" cy="308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896280" imgH="2977200" progId="Origin50.Graph">
                  <p:embed/>
                </p:oleObj>
              </mc:Choice>
              <mc:Fallback>
                <p:oleObj name="Graph" r:id="rId7" imgW="3896280" imgH="297720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8040E95-38A8-F172-3AD6-8B0C608F2C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4238" y="3414439"/>
                        <a:ext cx="4033023" cy="3081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CA0F894-C851-5E90-34B1-373A9FBF3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86929" y="768573"/>
          <a:ext cx="4137040" cy="3160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896280" imgH="2977200" progId="Origin50.Graph">
                  <p:embed/>
                </p:oleObj>
              </mc:Choice>
              <mc:Fallback>
                <p:oleObj name="Graph" r:id="rId9" imgW="3896280" imgH="297720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CA0F894-C851-5E90-34B1-373A9FBF3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286929" y="768573"/>
                        <a:ext cx="4137040" cy="3160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A3DF4A-1AEA-916F-8639-AFDC70E7BF2D}"/>
              </a:ext>
            </a:extLst>
          </p:cNvPr>
          <p:cNvSpPr txBox="1"/>
          <p:nvPr/>
        </p:nvSpPr>
        <p:spPr>
          <a:xfrm>
            <a:off x="6079087" y="4150216"/>
            <a:ext cx="3037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 bucked signal + spike =</a:t>
            </a:r>
            <a:r>
              <a:rPr lang="en-US" dirty="0" err="1"/>
              <a:t>SQuench</a:t>
            </a:r>
            <a:r>
              <a:rPr lang="en-US" dirty="0"/>
              <a:t> in SM outer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 bucked signal +spike=</a:t>
            </a:r>
            <a:r>
              <a:rPr lang="en-US" dirty="0" err="1"/>
              <a:t>SQuench</a:t>
            </a:r>
            <a:r>
              <a:rPr lang="en-US" dirty="0"/>
              <a:t> in 15 T inner coil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2DE13-B096-2097-8807-643539D6CE5C}"/>
              </a:ext>
            </a:extLst>
          </p:cNvPr>
          <p:cNvSpPr txBox="1"/>
          <p:nvPr/>
        </p:nvSpPr>
        <p:spPr>
          <a:xfrm>
            <a:off x="0" y="4138818"/>
            <a:ext cx="3056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 bucked signal =Quench in SM outer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 bucked signal=Quench in 15 T inner coil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93E443-0D51-C376-83B3-39335222ADA4}"/>
              </a:ext>
            </a:extLst>
          </p:cNvPr>
          <p:cNvCxnSpPr>
            <a:cxnSpLocks/>
          </p:cNvCxnSpPr>
          <p:nvPr/>
        </p:nvCxnSpPr>
        <p:spPr>
          <a:xfrm flipH="1">
            <a:off x="6114692" y="1058340"/>
            <a:ext cx="14899" cy="541042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158AB3-4E46-8EA4-0ED9-38805C8549E0}"/>
              </a:ext>
            </a:extLst>
          </p:cNvPr>
          <p:cNvSpPr txBox="1"/>
          <p:nvPr/>
        </p:nvSpPr>
        <p:spPr>
          <a:xfrm>
            <a:off x="2442692" y="1171671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NO SPIKE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B4A78-EAD4-50F6-957E-73450CE63234}"/>
              </a:ext>
            </a:extLst>
          </p:cNvPr>
          <p:cNvSpPr txBox="1"/>
          <p:nvPr/>
        </p:nvSpPr>
        <p:spPr>
          <a:xfrm>
            <a:off x="9496552" y="1151148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SPIKE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C7D6F-1E7A-D25E-2F2C-562C384A9CB1}"/>
              </a:ext>
            </a:extLst>
          </p:cNvPr>
          <p:cNvSpPr txBox="1"/>
          <p:nvPr/>
        </p:nvSpPr>
        <p:spPr>
          <a:xfrm>
            <a:off x="4033894" y="1143000"/>
            <a:ext cx="490673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Half coil bucked signal: SM coil – 15 T coil</a:t>
            </a:r>
          </a:p>
        </p:txBody>
      </p:sp>
    </p:spTree>
    <p:extLst>
      <p:ext uri="{BB962C8B-B14F-4D97-AF65-F5344CB8AC3E}">
        <p14:creationId xmlns:p14="http://schemas.microsoft.com/office/powerpoint/2010/main" val="37889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87EB-9FA8-C4BD-96E1-3866928F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quenches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5313-16E9-BD69-56EA-8A275FDA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0A2C5D-7975-29F5-5D60-F132D97A481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478883"/>
              </p:ext>
            </p:extLst>
          </p:nvPr>
        </p:nvGraphicFramePr>
        <p:xfrm>
          <a:off x="376082" y="716928"/>
          <a:ext cx="7044206" cy="544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59FDA79-0412-57C3-9736-886C164E5B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082" y="716928"/>
                        <a:ext cx="7044206" cy="544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17E723-860F-E66D-B46A-7D973EA7B950}"/>
              </a:ext>
            </a:extLst>
          </p:cNvPr>
          <p:cNvSpPr txBox="1"/>
          <p:nvPr/>
        </p:nvSpPr>
        <p:spPr>
          <a:xfrm>
            <a:off x="4658761" y="4041585"/>
            <a:ext cx="103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QPH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28DC5-4A8F-0231-BD50-B5533CBE9E0F}"/>
              </a:ext>
            </a:extLst>
          </p:cNvPr>
          <p:cNvSpPr txBox="1"/>
          <p:nvPr/>
        </p:nvSpPr>
        <p:spPr>
          <a:xfrm>
            <a:off x="7274104" y="1200668"/>
            <a:ext cx="47676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SMCTM1b test: both coils connected to the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plan was the same: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Training quenches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Ramp rate at 1.9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 dependence at 20 A/s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Ramp rate at 4.5 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Quench protection heater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 dependence at 300 A/s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According to this classification the majority of quenches were </a:t>
            </a:r>
            <a:r>
              <a:rPr lang="en-US" sz="2000" dirty="0" err="1"/>
              <a:t>SQuenches</a:t>
            </a:r>
            <a:r>
              <a:rPr lang="en-US" sz="2000" dirty="0"/>
              <a:t> with negative HC signal (15)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Outer coil quenches are the second most numerous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1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BEC0-A82B-0FF3-8A6E-0A19324C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27586"/>
            <a:ext cx="10972800" cy="1376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Quench/</a:t>
            </a:r>
            <a:r>
              <a:rPr lang="en-US" sz="3200" dirty="0" err="1"/>
              <a:t>SQuench</a:t>
            </a:r>
            <a:r>
              <a:rPr lang="en-US" sz="3200" dirty="0"/>
              <a:t> analysis and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AA568-2E0F-50AC-1418-45F476C0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5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83E7-A488-C7B2-F055-20949790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types: inner coil quench (type 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60F0-BA61-E5E8-3325-6A0970AE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A276EE6-FFE1-6F7E-D2F5-6812749CA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693714"/>
              </p:ext>
            </p:extLst>
          </p:nvPr>
        </p:nvGraphicFramePr>
        <p:xfrm>
          <a:off x="122894" y="1223488"/>
          <a:ext cx="5923384" cy="4525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96280" imgH="2977200" progId="Origin50.Graph">
                  <p:embed/>
                </p:oleObj>
              </mc:Choice>
              <mc:Fallback>
                <p:oleObj name="Graph" r:id="rId3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894" y="1223488"/>
                        <a:ext cx="5923384" cy="4525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E127A2-938C-504A-C545-F6CAFA323DF9}"/>
              </a:ext>
            </a:extLst>
          </p:cNvPr>
          <p:cNvSpPr txBox="1"/>
          <p:nvPr/>
        </p:nvSpPr>
        <p:spPr>
          <a:xfrm>
            <a:off x="1480009" y="1242342"/>
            <a:ext cx="528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quench ramp 7: 15 T inner coil quench </a:t>
            </a:r>
            <a:r>
              <a:rPr lang="en-US" dirty="0">
                <a:highlight>
                  <a:srgbClr val="FFFF00"/>
                </a:highlight>
              </a:rPr>
              <a:t>no spike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7ACD8-9261-1678-9474-2F8BFAD21C78}"/>
              </a:ext>
            </a:extLst>
          </p:cNvPr>
          <p:cNvGrpSpPr/>
          <p:nvPr/>
        </p:nvGrpSpPr>
        <p:grpSpPr>
          <a:xfrm>
            <a:off x="5927087" y="1720980"/>
            <a:ext cx="5788752" cy="4331795"/>
            <a:chOff x="6441866" y="663160"/>
            <a:chExt cx="5788752" cy="43317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7C8097-46A1-EA54-DDB1-AAAA459B8341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605262"/>
              <a:chOff x="0" y="4290246"/>
              <a:chExt cx="12192000" cy="2679934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18253F0-F1E7-6AAD-30B6-722839DAB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7F9C16A-2CD6-2F67-4E4A-7D1A50621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7BB25BD-110B-8FBD-CE97-BEFAFD50D8A5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471731C-913A-078C-96CE-525850AC68C9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7E1660-0436-579A-343C-4581917312AE}"/>
                  </a:ext>
                </a:extLst>
              </p:cNvPr>
              <p:cNvSpPr txBox="1"/>
              <p:nvPr/>
            </p:nvSpPr>
            <p:spPr>
              <a:xfrm>
                <a:off x="9355191" y="4642117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70B51A8-9F75-CCFA-CC99-3886ACC1729E}"/>
                  </a:ext>
                </a:extLst>
              </p:cNvPr>
              <p:cNvSpPr txBox="1"/>
              <p:nvPr/>
            </p:nvSpPr>
            <p:spPr>
              <a:xfrm>
                <a:off x="10560235" y="4443693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475549-1CDE-E01C-C6CB-B24C8740A6C2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4A7F969-5B0C-BF82-5D3B-1D8A9972CE54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ED10DA-188E-D2B0-B782-413A99DDAA0D}"/>
                  </a:ext>
                </a:extLst>
              </p:cNvPr>
              <p:cNvSpPr txBox="1"/>
              <p:nvPr/>
            </p:nvSpPr>
            <p:spPr>
              <a:xfrm>
                <a:off x="3664580" y="4696178"/>
                <a:ext cx="851652" cy="4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3CED21-C5A5-D98B-4617-B5DFF0C5EEEC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142D136-BCF6-DEF2-1B37-319624E001EA}"/>
                  </a:ext>
                </a:extLst>
              </p:cNvPr>
              <p:cNvSpPr txBox="1"/>
              <p:nvPr/>
            </p:nvSpPr>
            <p:spPr>
              <a:xfrm>
                <a:off x="3517870" y="618598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B179904-DE3D-A661-E276-9B6D226B4862}"/>
                  </a:ext>
                </a:extLst>
              </p:cNvPr>
              <p:cNvSpPr txBox="1"/>
              <p:nvPr/>
            </p:nvSpPr>
            <p:spPr>
              <a:xfrm>
                <a:off x="9086565" y="6353592"/>
                <a:ext cx="1206620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C4D63C0-63DD-51CC-FA16-E1FDF5963BDB}"/>
                  </a:ext>
                </a:extLst>
              </p:cNvPr>
              <p:cNvSpPr txBox="1"/>
              <p:nvPr/>
            </p:nvSpPr>
            <p:spPr>
              <a:xfrm>
                <a:off x="2229657" y="5915675"/>
                <a:ext cx="83055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A4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E632BBA-6B6D-E997-B357-8C64188A8BED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C12AC0C-8D3C-4FDF-6CD3-99D529E480F3}"/>
                  </a:ext>
                </a:extLst>
              </p:cNvPr>
              <p:cNvSpPr txBox="1"/>
              <p:nvPr/>
            </p:nvSpPr>
            <p:spPr>
              <a:xfrm>
                <a:off x="3421040" y="5797168"/>
                <a:ext cx="645985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0430467-E4E3-CD1F-173E-6E708A773673}"/>
                  </a:ext>
                </a:extLst>
              </p:cNvPr>
              <p:cNvSpPr txBox="1"/>
              <p:nvPr/>
            </p:nvSpPr>
            <p:spPr>
              <a:xfrm>
                <a:off x="9179221" y="5814178"/>
                <a:ext cx="645985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DA092B1-D591-74CC-8BAA-E61F8D4CAC23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C118666-116A-77F6-B7C6-5A0D89FAAE8D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37BD9DC-73C2-00F4-B4D2-99FA41DA9CDE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987F59E-EB12-8AAB-E735-6A23BDE038F0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88BAFC1-FFAF-3E90-C722-0FB95E83089F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AC777CA-3596-B197-F588-A4EC163A3729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F7944F8-B9DF-76C6-7E31-E1404232E4D4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3B4198E-E32B-6C98-5FE3-FD764CC9A455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1CE0092-3B10-9E32-5977-89D6294125AE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BB21B3A-99B6-6981-1AE9-EDC839A191BD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1C54918-1E82-9ACF-0948-C528BE3C5E22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CB2E39B-548A-930C-DB2A-EAE0E1261424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4A104D2-5CDB-0FB5-8EF0-56C8CE440B68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E05BAA5-B2B1-EE64-C4DC-014D8AD89279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14DB74D-8CA4-8F37-086B-A7703AF94C3A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8E09B39-AD03-B1E4-56EC-24DC626935E7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AC708F-4CDF-06A1-F83E-B5BCC20B1E51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A6C0ECC-C025-E571-20C0-E6DF050FD09B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F0ED5A0-A0DF-26C8-144F-3D28245C378C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1434C97-CFF5-2A6E-D169-776DFF104A06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FCCBE2-F52B-F6A4-41EF-E2B86497EAD1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395908"/>
              <a:chOff x="21438" y="60535"/>
              <a:chExt cx="12087387" cy="4235398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770D1CDB-72A9-4543-807A-2D8DB73CE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5E4F3B32-2F5D-8A17-D3D7-1DAF33C08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8E9394-B625-F919-E08F-7DE5891815E2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98DE55C-49C0-F417-2B31-39456B7C9070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4252AD-65A4-6CAD-FBF3-9534C0EFBD3B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1873F5-8CE3-15B7-1EE5-1E5AB6266EE8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033480-ADE6-895F-C9AF-EABD5F577B03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79024F-BB38-D19C-90D7-CE101E509307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1F7C89-BFC1-8D80-8619-D79284E7492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462BA3-1D1B-EC86-5481-37F454CCE3AA}"/>
                  </a:ext>
                </a:extLst>
              </p:cNvPr>
              <p:cNvSpPr txBox="1"/>
              <p:nvPr/>
            </p:nvSpPr>
            <p:spPr>
              <a:xfrm>
                <a:off x="953120" y="3789928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EDF92E-0D41-3B7E-9945-E34E54D08EF8}"/>
                  </a:ext>
                </a:extLst>
              </p:cNvPr>
              <p:cNvSpPr txBox="1"/>
              <p:nvPr/>
            </p:nvSpPr>
            <p:spPr>
              <a:xfrm>
                <a:off x="2553975" y="2612914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23D443-53FF-6198-BEC2-ABF6A00E6FFE}"/>
                  </a:ext>
                </a:extLst>
              </p:cNvPr>
              <p:cNvSpPr txBox="1"/>
              <p:nvPr/>
            </p:nvSpPr>
            <p:spPr>
              <a:xfrm>
                <a:off x="1660401" y="2536151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BE3F34-9282-0F43-FFC4-DE1D9E48312F}"/>
                  </a:ext>
                </a:extLst>
              </p:cNvPr>
              <p:cNvSpPr txBox="1"/>
              <p:nvPr/>
            </p:nvSpPr>
            <p:spPr>
              <a:xfrm>
                <a:off x="3821859" y="3037320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C941C6D-7098-E161-9161-E23B36275224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917CC85-3542-D92E-B80D-271C5A9EDB3A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825E22F-B231-22DA-91E6-48CFD763C1B6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539344-C05A-FFCA-817C-52EA28111650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CEF7C-4AA6-C650-1CD7-7A8D327197F5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5C9C3F-EA00-8DC8-0EE5-E1FD598364C1}"/>
                  </a:ext>
                </a:extLst>
              </p:cNvPr>
              <p:cNvSpPr txBox="1"/>
              <p:nvPr/>
            </p:nvSpPr>
            <p:spPr>
              <a:xfrm>
                <a:off x="3236244" y="2726862"/>
                <a:ext cx="657551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9759A5-8072-A46C-067D-44F7F92E15EF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D294510-E111-634F-6483-5C2D950DD628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500BC74-BB81-6AC6-DB69-40377A705EF3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932E6BD-9120-7206-AB32-AE3B09B06216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671A05-C359-BFDC-C525-906D8E911CB5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CB23DDD-8EA9-ABF2-FBCE-2D68F00F6775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F9675F-E48E-3CBC-C896-ABB59D647851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72FA97-9491-6FDB-BBF1-35AFEA3C20F7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92D630-8E3C-2D8F-99E2-287FF47C9A37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028846A-F413-56D8-4A6F-BE7F58F6E235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E418D8-6D79-663A-A714-6CF9EE5F7000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435B60-963C-6227-4447-0ACFCD61E303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7A247B-AC3A-FD5F-BB35-0931A292ECE7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4F37E68-2115-7B54-1568-B3E7CD2C6C40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AA29E3-EE85-ED0B-5243-ECE60D1ED4D1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B9CEDBC-E0B0-37D4-5DFD-F8BCF523876B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83EAEF4-AAA4-ADDA-5958-7751E02CDE3A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726A7D5-3E3F-1C7B-8541-2594E4F8D9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F94AC5B-0C1E-4CBE-B90B-666A456C4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34E7D54-3107-91FF-9C41-577CE8029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F4B7DB4-5C43-5072-7403-3DA22BD1AA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4D767EC-99F2-45AC-A4D2-6FFFF06DE409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5001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83E7-B2AF-406D-DAA9-39A9B9FE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type: Outer coil quench (type 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69DC0-3E25-856C-E965-3A356B87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F4D279-CAE9-4669-0623-2EFEF0A1C7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05534"/>
              </p:ext>
            </p:extLst>
          </p:nvPr>
        </p:nvGraphicFramePr>
        <p:xfrm>
          <a:off x="1" y="871413"/>
          <a:ext cx="4449332" cy="3399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871413"/>
                        <a:ext cx="4449332" cy="3399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FF0D031-F7A1-3084-FB22-EC00C27C6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37113"/>
              </p:ext>
            </p:extLst>
          </p:nvPr>
        </p:nvGraphicFramePr>
        <p:xfrm>
          <a:off x="2859865" y="3575947"/>
          <a:ext cx="3844667" cy="293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59865" y="3575947"/>
                        <a:ext cx="3844667" cy="293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67A22D-B0FE-516B-A7C5-1C9CE23607AE}"/>
              </a:ext>
            </a:extLst>
          </p:cNvPr>
          <p:cNvSpPr txBox="1"/>
          <p:nvPr/>
        </p:nvSpPr>
        <p:spPr>
          <a:xfrm>
            <a:off x="4013676" y="2048575"/>
            <a:ext cx="2968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9</a:t>
            </a:r>
          </a:p>
          <a:p>
            <a:r>
              <a:rPr lang="en-US" dirty="0"/>
              <a:t>Quench in inner layer of the SM coil</a:t>
            </a:r>
          </a:p>
          <a:p>
            <a:r>
              <a:rPr lang="en-US" dirty="0">
                <a:highlight>
                  <a:srgbClr val="FFFF00"/>
                </a:highlight>
              </a:rPr>
              <a:t>No spike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F52A46-D4FC-0496-2F65-FF5F2FFADE79}"/>
              </a:ext>
            </a:extLst>
          </p:cNvPr>
          <p:cNvGrpSpPr/>
          <p:nvPr/>
        </p:nvGrpSpPr>
        <p:grpSpPr>
          <a:xfrm>
            <a:off x="6484063" y="1197467"/>
            <a:ext cx="5788752" cy="4264600"/>
            <a:chOff x="6441866" y="663160"/>
            <a:chExt cx="5788752" cy="4264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7AFB3F-CB86-6DBA-DF73-67F0963CD44F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1CD27AB-5003-F497-32FA-6B3A10A07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CDC8052-C296-639B-5CFD-7EDD83025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1BF6D96-DEC8-B336-BE1C-D4F17AB9C32C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0F17EF-19AC-F148-BCF1-24F38CB60012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3B75803-302F-1BD8-82CC-0B73B2CFAC82}"/>
                  </a:ext>
                </a:extLst>
              </p:cNvPr>
              <p:cNvSpPr txBox="1"/>
              <p:nvPr/>
            </p:nvSpPr>
            <p:spPr>
              <a:xfrm>
                <a:off x="9355190" y="464211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B8510-BF4A-7406-094B-3DC0A8F89551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89160DB-4F6B-EADC-F66D-7049F09B5905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2F2FA3-C752-081C-50F0-4553B5D879FB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57D746E-59AF-C018-B398-77680E737138}"/>
                  </a:ext>
                </a:extLst>
              </p:cNvPr>
              <p:cNvSpPr txBox="1"/>
              <p:nvPr/>
            </p:nvSpPr>
            <p:spPr>
              <a:xfrm>
                <a:off x="3664580" y="4696178"/>
                <a:ext cx="851652" cy="4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8014978-C2B5-702F-D5AD-C3339C3190F8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3454039-358D-04DB-026E-53AC74B7AD94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8DB5ED4-50D9-C902-CE4E-A6DDD82BF277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66460CE-9456-2496-3239-D0C9A733CF0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F4B0F5D-715E-98D4-46E9-CCD4BB88B2E3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7B6A821-8B96-B31D-0602-F39A1EA4AB1C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23A05D-B6E6-FBB0-E224-1E2F05A382F3}"/>
                  </a:ext>
                </a:extLst>
              </p:cNvPr>
              <p:cNvSpPr txBox="1"/>
              <p:nvPr/>
            </p:nvSpPr>
            <p:spPr>
              <a:xfrm>
                <a:off x="9300369" y="581417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80C70D5-2230-7621-5D90-BB74EA1CED74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677ED06-C983-4BEB-6BF2-43880C17F625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83DEAF2-DA3D-CCE5-44B7-ED6DC6FF2926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EE2DDDC-ED36-FD9A-9AC8-E8C9F24C259B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CAB3B52-5858-9EFD-DE58-EC7D1C3B3636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83AF23C-C105-5A1A-0C4E-E0B6D14F8574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5257393-2F5A-C4D2-3BA7-52D0076A43CB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27A9234-B3C8-29E7-0BA8-9AB39E6FB6ED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132D722-2668-4EBC-351B-DDE891278C87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F35A8FC-AA6E-1712-4382-B07C110BB179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40D9CF1-55D1-78B5-2F6A-39BF06915700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2EA32C6-DE61-0218-C480-767A92508A06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AAF3014-4AD2-4FCA-491A-39F99B90AA88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1E531ED-6988-DC3A-6A9E-F649198FBDBF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CA1F3C0-21D0-2880-8DF2-136DCB42F4E5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27DDB55-05A0-8C8C-7B55-7212321BEBE1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A5F85A9-6525-4D63-5850-C0E597C8B772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2CD5397-DD10-9141-EDDC-BED6022EF01C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4EEA15B-27BB-64F0-D284-969FAF79CC03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B5387D-3B84-169D-42A6-7EC318B87334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F540C5-7480-2DAD-FAB8-A5B92AE66850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D9F6EB55-50E9-0F62-8482-0A4794C58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F67196EC-F4C9-A42B-CF8C-EB122D658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22C221C-8EE4-A920-9470-D2F6C8DE6CC7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C2AF53-C75F-AD9B-EDD0-C53D2DB69B72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F3B33E7-6B36-F0CA-B7D8-6820215807D5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05C375-7000-D713-86AB-9008DC212349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2F7B4-B766-B571-069A-C3AE8960C0D6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220AFE-4064-6B81-49C1-D79FF322EBEC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4C1DD7-E812-2D68-151F-24FC6B93D05A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0151DA-822B-940E-1209-2CB075237372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0B4F4-6E71-A893-CE77-4FCDF05764E0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8F199B-39B8-2053-9F8E-7962D37771FF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77A2C2-1F61-3DD6-9027-B150DEFF9EA0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B6E92D2-AF7B-B79F-3F63-09E12F37D176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45A7399-94C4-D354-3AF8-6162B65BB9FB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782F89F-59B2-76F0-9448-1DF7DEC5DEC0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B88D3F-421A-B631-4A09-ED34B6873CD7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4134A6-DE46-39B0-BC34-C3838DB24F0A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5996D2-1493-5433-5F8E-37805B93415A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9E3823A-1244-D927-70F9-43AC40157EC6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F97646-BB2C-20A1-6148-E0077A6E00AD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B5D19A9-65AF-C4D1-1610-A7DE9015D4A4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6EEF0C-07AC-9352-F5A7-2C8FDB4D961D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83B1A3-8B91-7EC5-4E5A-F2D96384020C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72516C3-2665-5235-9AB8-7C68D8534F69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9F0D0A-04D9-C3A5-1229-51C959C76E2A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E1FE810-DB70-37D0-9172-30DD359B83E0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51E2F8-EF3D-2164-E65B-EA7D2E848C8A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D7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25CF876-3F24-2E70-A996-5E86D8C80B89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62F7985-700B-4F41-16F2-D696ECA32D17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66D9A2-E2F1-7153-3283-86E0EF90A6F3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38133D0-34A1-F895-FB24-40A6F7BE8AC0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7365048-F939-B59C-BD5F-E8D94774466F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ECDB134-3935-4697-3839-F43D9F16948E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139479A-B990-10BE-CD7F-CD3F688CAD81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728DA52-29C6-B4E4-1181-285590F7C429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98A34DE-D7A7-5602-ECE6-4EDEB9BD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1070F86-A994-15E0-D0BC-E32367A95C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4868D5D-55C2-B600-417E-6E37836C80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1FF355E-4FED-CB42-E38B-27AC8D658A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B8182C0-616B-A2CC-2BE8-448DA868E36D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236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BA53-5455-0D33-533E-D6CAB13A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types: Spike induced quenches with Negative HC (Type C)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084E1-E625-4D8B-6831-821FB1EC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EF6E8C3-17A5-7031-8638-15B34C068C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757535"/>
              </p:ext>
            </p:extLst>
          </p:nvPr>
        </p:nvGraphicFramePr>
        <p:xfrm>
          <a:off x="4893994" y="3428551"/>
          <a:ext cx="4008996" cy="3063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896280" imgH="2977200" progId="Origin50.Graph">
                  <p:embed/>
                </p:oleObj>
              </mc:Choice>
              <mc:Fallback>
                <p:oleObj name="Graph" r:id="rId3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994" y="3428551"/>
                        <a:ext cx="4008996" cy="3063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082BE0-E224-B1A4-C2FB-9F9D66B005C0}"/>
              </a:ext>
            </a:extLst>
          </p:cNvPr>
          <p:cNvSpPr txBox="1"/>
          <p:nvPr/>
        </p:nvSpPr>
        <p:spPr>
          <a:xfrm>
            <a:off x="7242279" y="1161958"/>
            <a:ext cx="4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quench ramp 8: 15 T coil- with spike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0B0006-0435-1B21-0370-19DE5CCC0D68}"/>
              </a:ext>
            </a:extLst>
          </p:cNvPr>
          <p:cNvGrpSpPr/>
          <p:nvPr/>
        </p:nvGrpSpPr>
        <p:grpSpPr>
          <a:xfrm>
            <a:off x="46258" y="1222051"/>
            <a:ext cx="5013991" cy="3852712"/>
            <a:chOff x="6441866" y="663160"/>
            <a:chExt cx="5788752" cy="4264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DD0091-1526-6387-07C3-426B15675F9F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7B46780-9E75-D60A-1A23-3C7285DC8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DFDCE89-B7B2-95FE-93F1-EA6AEC5F5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6EAA97-F063-574C-B12D-36B52018F49A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7951B4-8310-58B0-2696-4788BABC3AD9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8D64E-C0C4-1D21-AD1B-A1419F6CF8C1}"/>
                  </a:ext>
                </a:extLst>
              </p:cNvPr>
              <p:cNvSpPr txBox="1"/>
              <p:nvPr/>
            </p:nvSpPr>
            <p:spPr>
              <a:xfrm>
                <a:off x="9355191" y="4642118"/>
                <a:ext cx="1115568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A5E6C8-8BF4-B729-8C82-DF59FEAC3234}"/>
                  </a:ext>
                </a:extLst>
              </p:cNvPr>
              <p:cNvSpPr txBox="1"/>
              <p:nvPr/>
            </p:nvSpPr>
            <p:spPr>
              <a:xfrm>
                <a:off x="10560234" y="4443692"/>
                <a:ext cx="1115568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B4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4C0D41-E3C4-75C8-00E6-CA8B0AD98BA4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E1FC79C-5E31-9038-95CB-B334ACFD217D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5C7BD76-C588-8F9E-E4C4-0C7AF45D445C}"/>
                  </a:ext>
                </a:extLst>
              </p:cNvPr>
              <p:cNvSpPr txBox="1"/>
              <p:nvPr/>
            </p:nvSpPr>
            <p:spPr>
              <a:xfrm>
                <a:off x="3641804" y="4344648"/>
                <a:ext cx="1233140" cy="682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7F4197-4BFB-0FFB-223C-A0A51B9867DB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6281405-A82E-44F3-96EB-1E9E27C2545D}"/>
                  </a:ext>
                </a:extLst>
              </p:cNvPr>
              <p:cNvSpPr txBox="1"/>
              <p:nvPr/>
            </p:nvSpPr>
            <p:spPr>
              <a:xfrm>
                <a:off x="3517870" y="618598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01C76B3-F912-AD68-1034-3BE96CED70C3}"/>
                  </a:ext>
                </a:extLst>
              </p:cNvPr>
              <p:cNvSpPr txBox="1"/>
              <p:nvPr/>
            </p:nvSpPr>
            <p:spPr>
              <a:xfrm>
                <a:off x="8908039" y="6212881"/>
                <a:ext cx="1197159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5537F46-500A-5F17-FCD2-14BC95A542A0}"/>
                  </a:ext>
                </a:extLst>
              </p:cNvPr>
              <p:cNvSpPr txBox="1"/>
              <p:nvPr/>
            </p:nvSpPr>
            <p:spPr>
              <a:xfrm>
                <a:off x="2229657" y="5915676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8639BEA-44DD-A85D-F649-33F0CA3F9E7E}"/>
                  </a:ext>
                </a:extLst>
              </p:cNvPr>
              <p:cNvSpPr txBox="1"/>
              <p:nvPr/>
            </p:nvSpPr>
            <p:spPr>
              <a:xfrm>
                <a:off x="1074989" y="5694585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C629AEC-4F4B-C28F-907A-02454540E2CE}"/>
                  </a:ext>
                </a:extLst>
              </p:cNvPr>
              <p:cNvSpPr txBox="1"/>
              <p:nvPr/>
            </p:nvSpPr>
            <p:spPr>
              <a:xfrm>
                <a:off x="3505676" y="5951273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4BDB027-CAB5-FF10-8992-49AD443E604F}"/>
                  </a:ext>
                </a:extLst>
              </p:cNvPr>
              <p:cNvSpPr txBox="1"/>
              <p:nvPr/>
            </p:nvSpPr>
            <p:spPr>
              <a:xfrm>
                <a:off x="8976256" y="5776503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CA48BC0-FEC4-5D90-84E2-EE0BABB12304}"/>
                  </a:ext>
                </a:extLst>
              </p:cNvPr>
              <p:cNvSpPr txBox="1"/>
              <p:nvPr/>
            </p:nvSpPr>
            <p:spPr>
              <a:xfrm>
                <a:off x="7321798" y="5808861"/>
                <a:ext cx="1076589" cy="68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A9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E5B4995-7C5F-71BF-A161-1FDAC61FD4B7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5C5CA51-81FC-4351-BE4A-809AD600B926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E69B38D-64F1-14A9-033C-798260833BB9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616B66C-CFBB-5D28-E5CB-E618B3DF5BB5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1B18556-1208-1831-D88A-BB8E92BF8369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6265263-A4A6-5959-EF49-6E0A728DC101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103E8BB-EEA5-921D-2F06-68556ABC0103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A8130CE-3131-64AE-152A-E291C6AB31F4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E4AD11A-68CA-57BB-EA8B-6DEDE67CE6A0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70F8AA6-3FC6-71C1-8F86-DFDD3F563E72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621975C-47D9-5054-E216-BAAA39BCC61A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ABC974A-4771-0CC9-86EA-6FEF09F3373E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124161E-D93F-EC4A-6958-DED6F3FDCF7B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0020E7E-F758-7499-4533-BBA0AC2E28DC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CFC02DD-9A72-8DAB-1A12-0EAB35F73008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F5BE1FF-FFF0-8031-A122-95E4BA159ED4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C751F21-6BC3-D4ED-2CA4-0EEF5EF0DBB8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9242901-11E1-573E-554D-F87AE2E7600B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EDBA6BF-9A7E-32EE-2518-E8C937F6A885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6B1856-A2FB-E72D-3156-64C700227F58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518485"/>
              <a:chOff x="21438" y="60535"/>
              <a:chExt cx="12087387" cy="4452085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B6CF1077-35FE-42C3-35D5-C32DDAC9E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FF09E154-8E61-959E-5219-3490D4B86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95F80-E667-1467-D612-EC6BAC7A6972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2DB4AB1-213A-60CF-2310-38E822BCD43A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24D29B-5A41-6D22-626E-328CB9B19F6F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287EF35-3049-CEC0-2B45-FC78C66CB739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0170F-083C-FFA5-3F33-4C46F9CEF988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98EF8A-67B8-7D3E-2587-6C6D634B2269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89D47D-33AC-BF33-0355-CB282EE01E4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C4E397-5CFF-7B20-D717-B8C85D3A37C3}"/>
                  </a:ext>
                </a:extLst>
              </p:cNvPr>
              <p:cNvSpPr txBox="1"/>
              <p:nvPr/>
            </p:nvSpPr>
            <p:spPr>
              <a:xfrm>
                <a:off x="953120" y="3789929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6C709-D2B0-A193-D7E6-2DA6CF453FFA}"/>
                  </a:ext>
                </a:extLst>
              </p:cNvPr>
              <p:cNvSpPr txBox="1"/>
              <p:nvPr/>
            </p:nvSpPr>
            <p:spPr>
              <a:xfrm>
                <a:off x="2553974" y="2612915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B91C3E-A9E2-60A5-4A9D-289A28B8AAAA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637C9C-BF58-F47A-D73D-1A9628AC9EF6}"/>
                  </a:ext>
                </a:extLst>
              </p:cNvPr>
              <p:cNvSpPr txBox="1"/>
              <p:nvPr/>
            </p:nvSpPr>
            <p:spPr>
              <a:xfrm>
                <a:off x="3821858" y="3037321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C9F2CA7-4AAE-CF7E-0E36-B7DB01525B89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1E02179-D51C-3CA8-F73E-824350CF6DF5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A7B80A4-85D7-2B44-040B-F4496B44B7D8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45DB34-D149-D63C-2CFB-1E2664D22496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CB7548-9EA7-D2E8-6A42-C198CFFC5F16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7EC772-89F3-D5E9-F786-A479DD154B98}"/>
                  </a:ext>
                </a:extLst>
              </p:cNvPr>
              <p:cNvSpPr txBox="1"/>
              <p:nvPr/>
            </p:nvSpPr>
            <p:spPr>
              <a:xfrm>
                <a:off x="3236245" y="2726862"/>
                <a:ext cx="1234782" cy="722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07EBBD9-2E0F-8F1E-A12A-08F50C974193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568A944-F501-CB97-B923-2E908ED70120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9475E5-5FCA-481A-5C46-C7E7A49C62B8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7AED6B-01C0-94E9-6517-C23F7602DA28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A105E83-24A1-0393-0921-B33CBA727C6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F8D197-F0A8-0959-C0D2-A452DA89CD8C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DBF611-FD92-1110-894F-87D8E4B75401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5AB863-70D7-1515-9D75-B4AA56893601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857DFD-E388-AD71-E269-F9DE089F247C}"/>
                  </a:ext>
                </a:extLst>
              </p:cNvPr>
              <p:cNvSpPr txBox="1"/>
              <p:nvPr/>
            </p:nvSpPr>
            <p:spPr>
              <a:xfrm>
                <a:off x="4513068" y="1013422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1B2022B-CFC8-1BC0-0F1B-D38376FB42DB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59A8CE-413D-6931-D72C-520DB95C498F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937C30-1CE4-7212-1859-7CD0244F0D62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DB6BD12-08E9-5BAA-764A-87D577507593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9BDD63E-4799-A11A-78E1-D4AD9117B00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2C6D97-508A-B7D2-0DBE-6CC94027AC97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EA97E09-4E58-2074-ADAF-0BDEF7EAA890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CB08D72-4EB1-CBE5-AD14-4AA9BE1F759D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66F20CB-8207-FB7F-8077-542E62F5A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B25FC8-9777-F51E-EB0B-E2ED7179F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168DF91-1218-EBC5-2FA8-7821BEAF22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99EC7A-F1B7-59FE-A27A-8927968D7E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0D4BEB1-40FB-0655-AD85-79CA819C5152}"/>
                  </a:ext>
                </a:extLst>
              </p:cNvPr>
              <p:cNvSpPr/>
              <p:nvPr/>
            </p:nvSpPr>
            <p:spPr>
              <a:xfrm>
                <a:off x="172697" y="2205898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FE2E0B24-C5B7-1869-CFE8-07E383B613D1}"/>
              </a:ext>
            </a:extLst>
          </p:cNvPr>
          <p:cNvSpPr txBox="1"/>
          <p:nvPr/>
        </p:nvSpPr>
        <p:spPr>
          <a:xfrm>
            <a:off x="1031742" y="5052904"/>
            <a:ext cx="295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Squench</a:t>
            </a:r>
            <a:r>
              <a:rPr lang="en-US" dirty="0"/>
              <a:t>: HC negative signal</a:t>
            </a:r>
          </a:p>
        </p:txBody>
      </p:sp>
      <p:graphicFrame>
        <p:nvGraphicFramePr>
          <p:cNvPr id="168" name="Object 167">
            <a:extLst>
              <a:ext uri="{FF2B5EF4-FFF2-40B4-BE49-F238E27FC236}">
                <a16:creationId xmlns:a16="http://schemas.microsoft.com/office/drawing/2014/main" id="{208DB32C-D18D-D2BB-CBB7-F49096AF5D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300017"/>
              </p:ext>
            </p:extLst>
          </p:nvPr>
        </p:nvGraphicFramePr>
        <p:xfrm>
          <a:off x="5154960" y="1248049"/>
          <a:ext cx="3361323" cy="2568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896280" imgH="2977200" progId="Origin50.Graph">
                  <p:embed/>
                </p:oleObj>
              </mc:Choice>
              <mc:Fallback>
                <p:oleObj name="Graph" r:id="rId9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54960" y="1248049"/>
                        <a:ext cx="3361323" cy="2568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TextBox 86">
            <a:extLst>
              <a:ext uri="{FF2B5EF4-FFF2-40B4-BE49-F238E27FC236}">
                <a16:creationId xmlns:a16="http://schemas.microsoft.com/office/drawing/2014/main" id="{5CEABD09-DD71-1B67-FBFA-E4E6ACCB6016}"/>
              </a:ext>
            </a:extLst>
          </p:cNvPr>
          <p:cNvSpPr txBox="1"/>
          <p:nvPr/>
        </p:nvSpPr>
        <p:spPr>
          <a:xfrm>
            <a:off x="405160" y="5524777"/>
            <a:ext cx="480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 observed simultaneously in inner and outer coil: A08-A09 and C02-D07</a:t>
            </a:r>
          </a:p>
        </p:txBody>
      </p:sp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id="{D5A3D96F-E34B-EDD2-CBB2-4592941A7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069354"/>
              </p:ext>
            </p:extLst>
          </p:nvPr>
        </p:nvGraphicFramePr>
        <p:xfrm>
          <a:off x="8855013" y="4266107"/>
          <a:ext cx="3143210" cy="24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3896280" imgH="2977200" progId="Origin50.Graph">
                  <p:embed/>
                </p:oleObj>
              </mc:Choice>
              <mc:Fallback>
                <p:oleObj name="Graph" r:id="rId11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55013" y="4266107"/>
                        <a:ext cx="3143210" cy="2401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D3D01756-5D42-5157-8FC4-F96935D31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40925"/>
              </p:ext>
            </p:extLst>
          </p:nvPr>
        </p:nvGraphicFramePr>
        <p:xfrm>
          <a:off x="8163278" y="1208065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4023360" imgH="3108960" progId="Origin50.Graph">
                  <p:embed/>
                </p:oleObj>
              </mc:Choice>
              <mc:Fallback>
                <p:oleObj name="Graph" r:id="rId1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63278" y="1208065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03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B725-5F52-AF83-9873-54B59162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types: Spike induced quenches with Positive HC (Type 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E2870-9A18-A892-B655-184688B5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F6D033-6433-863B-8A14-0C28503EC131}"/>
              </a:ext>
            </a:extLst>
          </p:cNvPr>
          <p:cNvGrpSpPr/>
          <p:nvPr/>
        </p:nvGrpSpPr>
        <p:grpSpPr>
          <a:xfrm>
            <a:off x="6419252" y="1727081"/>
            <a:ext cx="5788752" cy="4264600"/>
            <a:chOff x="6441866" y="663160"/>
            <a:chExt cx="5788752" cy="42646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E10518-A5B4-524E-713F-1E44BBC811F0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3F74BAD1-CD5C-E5B4-2E91-3CE97F7C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7C012EE-090D-CAD3-A87B-536FFC5CB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5FC251-B82E-61A6-D691-B4F249C9A1CF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DCA0302-EE22-27D3-07B0-CE8869F23047}"/>
                  </a:ext>
                </a:extLst>
              </p:cNvPr>
              <p:cNvSpPr txBox="1"/>
              <p:nvPr/>
            </p:nvSpPr>
            <p:spPr>
              <a:xfrm>
                <a:off x="9355191" y="4982708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3EC6A5C-7963-F178-1299-D56FFBBA0C56}"/>
                  </a:ext>
                </a:extLst>
              </p:cNvPr>
              <p:cNvSpPr txBox="1"/>
              <p:nvPr/>
            </p:nvSpPr>
            <p:spPr>
              <a:xfrm>
                <a:off x="9355190" y="464211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9024DBE-FC80-31B9-DBD8-61F0DA28F4E3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80955D8-A172-7304-B2EF-F3628DC5D5AA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57F0EE-976A-4DF9-E62E-82A0D0DC9CCD}"/>
                  </a:ext>
                </a:extLst>
              </p:cNvPr>
              <p:cNvSpPr txBox="1"/>
              <p:nvPr/>
            </p:nvSpPr>
            <p:spPr>
              <a:xfrm>
                <a:off x="3663687" y="4982541"/>
                <a:ext cx="426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B3D4FA1-4257-4563-B5F2-8AA88C71FBBF}"/>
                  </a:ext>
                </a:extLst>
              </p:cNvPr>
              <p:cNvSpPr txBox="1"/>
              <p:nvPr/>
            </p:nvSpPr>
            <p:spPr>
              <a:xfrm>
                <a:off x="3664580" y="4696178"/>
                <a:ext cx="851652" cy="41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C347A5C-281B-3EDD-D42B-88631A21FB19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3E049BB-415D-9B1F-2EDC-A5848647D04C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A6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F19489B-D33C-FA15-CA0E-703D1F456386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09E21B-DEE1-B9D9-3F0E-3A9641D37D6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700D341-AEF2-E2AC-9CAD-898569252CDC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6E12995-C692-8EF8-779F-81197A2FF9B9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B687821-8555-67A0-87A7-3AB4ADABD8CC}"/>
                  </a:ext>
                </a:extLst>
              </p:cNvPr>
              <p:cNvSpPr txBox="1"/>
              <p:nvPr/>
            </p:nvSpPr>
            <p:spPr>
              <a:xfrm>
                <a:off x="9300369" y="581417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23F3F6-99A8-8E62-99D2-A9C4AF10B910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09EDEF4-876B-B30A-86F8-032C7BD12DFB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F7CBFCF-1E7C-774F-4267-41444DDBEA75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419B083-8109-CB76-3FBA-5C8FED296CEA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2F1C28C-1C2E-C24F-A652-060BAF2E8872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26945C9-A986-61A5-C928-227E20B7E38E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CBEB39B-9A43-D2FB-CCF6-6148BD09AF1B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234C68B-9BB1-AFCD-EB68-58AB4077995F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1749DA5-206D-98C1-1A33-13BB910EAFB7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F1F491-3604-E45E-9859-432565C391A6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A64E910-387E-2CAB-BEF7-683A961F47D9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AB81EA8-F7D1-BFA6-F23C-AA1CF5E82F12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6FF046B-016F-A989-EF58-21D2A6295591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908ECCE-4776-2361-5759-235EDDC7E21B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74C0B43-720D-1A62-9C9A-9A2206FD6595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9185932-B1F5-3BCA-F35E-08A2A9E325C6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E9ACD00-7DB5-C2E4-CC7B-6367782FE081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AD681EE-4662-FA46-7C99-90E57F9A7C62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2C5BA21-9893-D2BD-8658-E69A00829EC5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8068F2F-0946-246D-2A08-026970B667A0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BDFCCE-323C-3862-E6E4-7B3CEDC6D899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502132ED-B059-E5B4-D5B8-2518C9548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003C1083-77A9-F45A-1B00-B7699AC13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A969CD-0E78-1AAA-0D56-A56703AABC29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A5EC076-2C98-AB68-48E5-1C88B9C3F0DA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09A3F8-CFDB-6173-EF0E-7949E4EEEF54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C149CCD-9934-D1AA-F5B7-9F4231969DEA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C82000-6614-08BC-1988-76529AEF602F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BF93A8-8C1D-E2EF-46FB-D150DD70952C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B86FDF-7123-555F-E58D-22AB05FEE0E4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B8D558-16D8-AC6D-BC20-B18B7000489F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73330-626F-6967-93EF-93AE4A9F596E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FEA5A4-52BC-0113-BA94-ADBC1D7E72BF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8554CE-914A-5555-073A-397B951A192C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A15C79-C036-F65F-18E4-1F2CF9B332D6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A55F9C1-3639-A97F-EFB1-D5CF8A4F33DD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22EBE2-9834-B508-5781-59CB01921197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1FEBE6-C486-5F53-A679-4C77FD777D89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20339E-32E7-124D-1867-9EB469AD2D96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7F7863-321C-7337-E594-B4DB8C287251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1B1B2C0-956B-BEB9-8395-E89C3B6007C7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C5CA4C3-844E-8479-DE36-83C61506B8D3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046024-C789-6D12-C5D6-CFF8FAB26654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C618266-8017-740E-EF75-4D3CBDD61F18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6295B13-A413-5553-21B6-A161889AD76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6D2916-F022-1FB9-F4D4-070C2BB806E8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E1367A-876D-C000-5E19-5A7B5ED7FAFE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DF830B0-03C6-C6B3-D8A6-03153B6F61D9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BC4A94-A3A8-023E-A25C-ABCAE1555259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D7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6763BA1-ACC6-E757-3743-323CF9EB72C4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2D1B7DC-FFF3-BACB-3B2C-234C2BA6D33C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7CFF38-2BCA-7F51-7C8E-7598D693CBAB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68CA49-C812-F769-2137-5784E793611D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1D801F7-487B-18E5-85D6-0067D886BCCF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852F245-1C9E-7E91-4414-74E16B32F5F1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C5C1414-9F09-DDC0-E431-CB862BF7D2DB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6EA53CE-CCB7-8B72-4218-B27897A0AC6D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037F820-5938-83A6-5F0F-F89D8D71F8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D59B141-D08B-51F9-7AF2-134166C06B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E96D96-2E5C-E27E-17FD-F87A250FA8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8ADF722-6177-DDBF-7271-C96C161A1D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9121522-248D-EFF5-5144-BCBC16ACCBA4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227F247-45AE-EF09-4BAC-F65B529FD11E}"/>
              </a:ext>
            </a:extLst>
          </p:cNvPr>
          <p:cNvSpPr txBox="1"/>
          <p:nvPr/>
        </p:nvSpPr>
        <p:spPr>
          <a:xfrm>
            <a:off x="4535847" y="4338937"/>
            <a:ext cx="793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A6-A7</a:t>
            </a:r>
          </a:p>
          <a:p>
            <a:r>
              <a:rPr lang="en-US" dirty="0"/>
              <a:t>C2-D7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B71C7FD7-85FE-6DC9-19EF-4EE5F8E08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779697"/>
              </p:ext>
            </p:extLst>
          </p:nvPr>
        </p:nvGraphicFramePr>
        <p:xfrm>
          <a:off x="-159411" y="1153195"/>
          <a:ext cx="3750269" cy="28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896280" imgH="2977200" progId="Origin50.Graph">
                  <p:embed/>
                </p:oleObj>
              </mc:Choice>
              <mc:Fallback>
                <p:oleObj name="Graph" r:id="rId7" imgW="3896280" imgH="2977200" progId="Origin50.Graph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C4E7136-0AA3-F5E9-7A9E-B276595AF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9411" y="1153195"/>
                        <a:ext cx="3750269" cy="2865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id="{0FA1C4A9-E433-C1E2-135E-471E5D976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09481"/>
              </p:ext>
            </p:extLst>
          </p:nvPr>
        </p:nvGraphicFramePr>
        <p:xfrm>
          <a:off x="7523" y="380236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896280" imgH="2977200" progId="Origin50.Graph">
                  <p:embed/>
                </p:oleObj>
              </mc:Choice>
              <mc:Fallback>
                <p:oleObj name="Graph" r:id="rId9" imgW="3896280" imgH="2977200" progId="Origin50.Graph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D3FF6C77-3C31-8A4B-FCDF-2F2664887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3" y="380236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A012C9-9D6F-B0F0-1E64-AE4659A2E7C4}"/>
              </a:ext>
            </a:extLst>
          </p:cNvPr>
          <p:cNvSpPr txBox="1"/>
          <p:nvPr/>
        </p:nvSpPr>
        <p:spPr>
          <a:xfrm>
            <a:off x="3508840" y="5366439"/>
            <a:ext cx="300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 observed simultaneously in inner and outer coil</a:t>
            </a:r>
          </a:p>
        </p:txBody>
      </p:sp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5C7B0011-40FE-83C1-7067-78414C727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190234"/>
              </p:ext>
            </p:extLst>
          </p:nvPr>
        </p:nvGraphicFramePr>
        <p:xfrm>
          <a:off x="3097475" y="1152913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4023360" imgH="3108960" progId="Origin50.Graph">
                  <p:embed/>
                </p:oleObj>
              </mc:Choice>
              <mc:Fallback>
                <p:oleObj name="Graph" r:id="rId11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97475" y="1152913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040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6FA35-3953-AF61-B057-4B1FABFA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C5A3F2-C5D4-4495-C3D3-3A169517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975" y="0"/>
            <a:ext cx="8582025" cy="1143000"/>
          </a:xfrm>
        </p:spPr>
        <p:txBody>
          <a:bodyPr/>
          <a:lstStyle/>
          <a:p>
            <a:r>
              <a:rPr lang="en-US" dirty="0"/>
              <a:t>Quench types: Spike induced quenches with Negative HC (Type E)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9934CB1-F35A-848F-11AF-EF48AE7FE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760336"/>
              </p:ext>
            </p:extLst>
          </p:nvPr>
        </p:nvGraphicFramePr>
        <p:xfrm>
          <a:off x="2929837" y="1457230"/>
          <a:ext cx="4098520" cy="313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29837" y="1457230"/>
                        <a:ext cx="4098520" cy="3131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C3B195A-0CA1-4C26-EA48-6FB560866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607384"/>
              </p:ext>
            </p:extLst>
          </p:nvPr>
        </p:nvGraphicFramePr>
        <p:xfrm>
          <a:off x="-347081" y="1096783"/>
          <a:ext cx="4386476" cy="3351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47081" y="1096783"/>
                        <a:ext cx="4386476" cy="3351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2707E93-37F6-5900-7FEC-0960CE5E3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201187"/>
              </p:ext>
            </p:extLst>
          </p:nvPr>
        </p:nvGraphicFramePr>
        <p:xfrm>
          <a:off x="193127" y="3967537"/>
          <a:ext cx="2997434" cy="231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3127" y="3967537"/>
                        <a:ext cx="2997434" cy="2316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4DA5AB-47CC-1B04-510F-CE44033BF08C}"/>
              </a:ext>
            </a:extLst>
          </p:cNvPr>
          <p:cNvSpPr txBox="1"/>
          <p:nvPr/>
        </p:nvSpPr>
        <p:spPr>
          <a:xfrm>
            <a:off x="2711669" y="4950372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Quenches only in the inner coil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6E14DF-4CB7-0F9B-FD85-B7C2DEAC147C}"/>
              </a:ext>
            </a:extLst>
          </p:cNvPr>
          <p:cNvGrpSpPr/>
          <p:nvPr/>
        </p:nvGrpSpPr>
        <p:grpSpPr>
          <a:xfrm>
            <a:off x="6419252" y="1727081"/>
            <a:ext cx="5818666" cy="4264600"/>
            <a:chOff x="6441866" y="663160"/>
            <a:chExt cx="5818666" cy="42646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AB1A4C-F0D6-F66C-41B4-1C71FB6CF5B8}"/>
                </a:ext>
              </a:extLst>
            </p:cNvPr>
            <p:cNvGrpSpPr/>
            <p:nvPr/>
          </p:nvGrpSpPr>
          <p:grpSpPr>
            <a:xfrm>
              <a:off x="6441866" y="3389693"/>
              <a:ext cx="5818666" cy="1538067"/>
              <a:chOff x="0" y="4290246"/>
              <a:chExt cx="12255003" cy="256775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EAEC029-B760-C739-3805-1E0DBEF64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03" y="4290246"/>
                <a:ext cx="12192000" cy="145374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151765-85A0-951B-A361-332EC01C9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9A86BD3-3B85-53FF-2E66-84AA1903384D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317F69-B896-E61C-BD81-9D88AE826CBB}"/>
                  </a:ext>
                </a:extLst>
              </p:cNvPr>
              <p:cNvSpPr txBox="1"/>
              <p:nvPr/>
            </p:nvSpPr>
            <p:spPr>
              <a:xfrm>
                <a:off x="9087009" y="5017117"/>
                <a:ext cx="426719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A357566-0591-5E3B-4AE1-40B3EE630D6D}"/>
                  </a:ext>
                </a:extLst>
              </p:cNvPr>
              <p:cNvSpPr txBox="1"/>
              <p:nvPr/>
            </p:nvSpPr>
            <p:spPr>
              <a:xfrm>
                <a:off x="9355190" y="464211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B5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F9F8C02-5F13-58C0-F88E-1C2EA5496224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B4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6D7A9-064B-F2C5-57A2-340998C15E60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9B14EA-2F03-23BC-7C16-C06716A37A50}"/>
                  </a:ext>
                </a:extLst>
              </p:cNvPr>
              <p:cNvSpPr txBox="1"/>
              <p:nvPr/>
            </p:nvSpPr>
            <p:spPr>
              <a:xfrm>
                <a:off x="3663687" y="5108157"/>
                <a:ext cx="1090811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B14B32-7FC9-EB91-49BF-A23A26648D47}"/>
                  </a:ext>
                </a:extLst>
              </p:cNvPr>
              <p:cNvSpPr txBox="1"/>
              <p:nvPr/>
            </p:nvSpPr>
            <p:spPr>
              <a:xfrm>
                <a:off x="3557188" y="4486736"/>
                <a:ext cx="1245590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0F5E151-CD20-801F-B26F-73229E134E32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B60E3B9-E07C-5CBD-F72C-4391FE1AE406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CEF6D05-08CC-89EB-60C9-E4824F7E6717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CBF0610-C765-4C0C-2BBF-E6963C24F44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D17D9A7-5662-D8A7-355C-59DE0781B286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214ACCD-55D0-2587-9B90-0292BA68FFD9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E3FEFBE-41A9-3B41-544B-17527294800A}"/>
                  </a:ext>
                </a:extLst>
              </p:cNvPr>
              <p:cNvSpPr txBox="1"/>
              <p:nvPr/>
            </p:nvSpPr>
            <p:spPr>
              <a:xfrm>
                <a:off x="9141361" y="5757133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A8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7C1B3D-AA34-5E8E-4F60-6AA014F66844}"/>
                  </a:ext>
                </a:extLst>
              </p:cNvPr>
              <p:cNvSpPr txBox="1"/>
              <p:nvPr/>
            </p:nvSpPr>
            <p:spPr>
              <a:xfrm>
                <a:off x="7191728" y="5887248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A9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169BFE8-D4EB-6006-F5E6-BFB1FAC55130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0219B60-72AF-0011-22E8-5ED59DF2CE0D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07523AB-433A-FFC6-F585-4021C87D8B88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E223A7D-BF9C-DEA8-598C-19B33D8B0347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E2589B2-5DA9-5AEA-083A-F3CE8E12EA1D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EB3D57E-9B5B-7614-5330-AE0E0E60A4B1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8A6D74F-FB0C-42D7-EA3B-95A5ED1F3931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150FA65-942E-3D7C-09ED-6DCC56F87010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AAEFB7C-B823-760F-9DEE-B1F7F7866759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7C2A858-3B1C-42F2-0391-8AE35ACD5DC0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58AD166-DAD0-87CA-5734-80228ECD4C0F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C688951-1FEE-46D0-D055-DA93041F2ADD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8AA90A0-A969-79B6-F3E1-A0BACBD9918A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9D17B7-51F9-F526-AE61-4E05A240E1CF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6723510-25BE-04ED-AED6-3C153D34303B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5BBB608-5A28-4D3A-5EEE-BD8B69FEB0F2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E575941-C1FC-94C9-9B8A-C807DFF84237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D156DBD-0662-227A-5F25-F832743B5F03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00BD28E-035A-9802-7D3A-3178B14571A4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D26738-3315-212D-DE1A-858D9B93FF38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1B2232DE-897E-130C-3C09-AE5F6742F1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3A2477B1-03E0-1EE9-55B6-895B98798E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DC5019-77B7-0740-7A1E-0960882DF6CF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864AD9E-585A-A316-5BD4-12397FCC0777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D43510A-2662-4AA8-8902-4DAF093CF9CB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218657-9DC2-4F18-D59A-5F3A0A923E97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AF7339-2C58-14D1-ABCF-56A51BB19342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A2BB86-9FB5-F2E0-BD20-22639259B534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875903-DCC2-A1CE-1897-9F8FE9574EF6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0D88D6-6C76-75E1-2F17-BFB2B61B9A38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ACB839-FEFF-E4C3-B330-FCAF4A5BD9D8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C4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3D5A3-C0C0-30B6-D88B-86122E6A5D4B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BD60F8-4BF6-8C6D-415F-C8594032441A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C6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9B5B310-F7BE-0302-BE38-C2030808B67C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D11A782-810C-3E73-B7AB-5371BB0713B1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63BD95-A82D-3AA1-8C65-1DEE4E0D4697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1F4E85-6931-C76C-A09D-0DBFF85922D4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3B6347-3958-449B-159B-C138AFBABF3F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A3BA54-B81F-A4A4-E5B9-BCAB4D8CD5E5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C5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9CE514B-F91B-3C0C-F64A-D3CC95B7EDF3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AB9BAB-62D4-C400-5359-D44142E97991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60D6ED-2F14-B787-83F2-E1C2408D99C8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A179504-BB8C-E2C4-451D-D874D8F6F3B3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244304-F507-950D-C570-DBFA4206448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C7291E7-2E16-7CBE-BCB4-A0BC21B83490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39274CD-7B87-CF4F-DC20-828D5938FA54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EC0A69C-CA12-B755-235B-3850882F6E4E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981E75-429D-2E25-3F83-778B3B12F8F2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BCAF35F-C10C-0FF9-B289-13A447B85A90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5436217-0702-9C94-AE7C-2B4C12366CBF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25BE9EA-189D-20D2-0A39-7880FA071771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0159FCC-9CBF-A42B-13FF-F65703B8A2F3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2CF529B-8C15-9648-490C-DE82D3EACDF9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51A4693-D7C0-8F6C-C835-01BC97559B99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F80EB8-0495-931F-3879-2750C98D7D18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FFDDADF-3147-1ABE-3BBA-A4C2DD5D02BC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6D205D8-34F8-46E9-762A-B65E3082CD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AEE25F5-7476-3912-EEE0-9C996DE693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8092D6-207B-8394-A20C-433E42D42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ABB7FAB-A04D-5697-A4E7-28FC210FA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1EEC79A-95CC-1AFE-6A7A-08CF028112CD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08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779C-7CE7-3E92-70FB-ACBC8B9E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44B3-6209-B100-DF6D-93027F14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9521"/>
            <a:ext cx="7833360" cy="5019040"/>
          </a:xfrm>
        </p:spPr>
        <p:txBody>
          <a:bodyPr>
            <a:normAutofit/>
          </a:bodyPr>
          <a:lstStyle/>
          <a:p>
            <a:r>
              <a:rPr lang="en-US" sz="2400" dirty="0"/>
              <a:t>Magnet design and test goals</a:t>
            </a:r>
          </a:p>
          <a:p>
            <a:r>
              <a:rPr lang="en-US" sz="2400" dirty="0"/>
              <a:t>Magnet instrumentation</a:t>
            </a:r>
          </a:p>
          <a:p>
            <a:r>
              <a:rPr lang="en-US" sz="2400" dirty="0"/>
              <a:t>SMCTM1a test plan and quench performance</a:t>
            </a:r>
          </a:p>
          <a:p>
            <a:pPr lvl="1"/>
            <a:r>
              <a:rPr lang="en-US" sz="2100" dirty="0"/>
              <a:t>quench sequence, training, ramp rate, temperature, TC</a:t>
            </a:r>
          </a:p>
          <a:p>
            <a:pPr lvl="1"/>
            <a:r>
              <a:rPr lang="en-US" sz="2100" dirty="0"/>
              <a:t>S-N transition, quench location, </a:t>
            </a:r>
            <a:r>
              <a:rPr lang="en-US" sz="2000" dirty="0"/>
              <a:t>Splice resistance </a:t>
            </a:r>
            <a:endParaRPr lang="en-US" sz="2100" dirty="0"/>
          </a:p>
          <a:p>
            <a:r>
              <a:rPr lang="en-US" sz="2400" dirty="0"/>
              <a:t>SMCTM1b test plan and quench performance: </a:t>
            </a:r>
          </a:p>
          <a:p>
            <a:pPr lvl="1"/>
            <a:r>
              <a:rPr lang="en-US" sz="2100" dirty="0"/>
              <a:t>spike analysis and quench classification</a:t>
            </a:r>
          </a:p>
          <a:p>
            <a:pPr lvl="1"/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100" dirty="0">
                <a:solidFill>
                  <a:schemeClr val="tx2"/>
                </a:solidFill>
              </a:rPr>
              <a:t>Quench sequence, training, ramp rate, temperature dependence</a:t>
            </a:r>
          </a:p>
          <a:p>
            <a:r>
              <a:rPr lang="en-US" sz="2400" dirty="0"/>
              <a:t>Heater study</a:t>
            </a:r>
          </a:p>
          <a:p>
            <a:r>
              <a:rPr lang="en-US" sz="2400" dirty="0"/>
              <a:t>and RRR measurement</a:t>
            </a:r>
          </a:p>
          <a:p>
            <a:r>
              <a:rPr lang="en-US" sz="2400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16E9B-64D4-1EB1-E2B9-9918A55D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5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B725-5F52-AF83-9873-54B59162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types: Spike induced quenches with Positive HC (Type 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E2870-9A18-A892-B655-184688B5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F6D033-6433-863B-8A14-0C28503EC131}"/>
              </a:ext>
            </a:extLst>
          </p:cNvPr>
          <p:cNvGrpSpPr/>
          <p:nvPr/>
        </p:nvGrpSpPr>
        <p:grpSpPr>
          <a:xfrm>
            <a:off x="6419252" y="1727081"/>
            <a:ext cx="5788752" cy="4264600"/>
            <a:chOff x="6441866" y="663160"/>
            <a:chExt cx="5788752" cy="42646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E10518-A5B4-524E-713F-1E44BBC811F0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3F74BAD1-CD5C-E5B4-2E91-3CE97F7C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7C012EE-090D-CAD3-A87B-536FFC5CB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5FC251-B82E-61A6-D691-B4F249C9A1CF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DCA0302-EE22-27D3-07B0-CE8869F23047}"/>
                  </a:ext>
                </a:extLst>
              </p:cNvPr>
              <p:cNvSpPr txBox="1"/>
              <p:nvPr/>
            </p:nvSpPr>
            <p:spPr>
              <a:xfrm>
                <a:off x="9193716" y="4982708"/>
                <a:ext cx="426719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3EC6A5C-7963-F178-1299-D56FFBBA0C56}"/>
                  </a:ext>
                </a:extLst>
              </p:cNvPr>
              <p:cNvSpPr txBox="1"/>
              <p:nvPr/>
            </p:nvSpPr>
            <p:spPr>
              <a:xfrm>
                <a:off x="8999432" y="4484066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9024DBE-FC80-31B9-DBD8-61F0DA28F4E3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80955D8-A172-7304-B2EF-F3628DC5D5AA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57F0EE-976A-4DF9-E62E-82A0D0DC9CCD}"/>
                  </a:ext>
                </a:extLst>
              </p:cNvPr>
              <p:cNvSpPr txBox="1"/>
              <p:nvPr/>
            </p:nvSpPr>
            <p:spPr>
              <a:xfrm>
                <a:off x="3705095" y="5032628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B7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B3D4FA1-4257-4563-B5F2-8AA88C71FBBF}"/>
                  </a:ext>
                </a:extLst>
              </p:cNvPr>
              <p:cNvSpPr txBox="1"/>
              <p:nvPr/>
            </p:nvSpPr>
            <p:spPr>
              <a:xfrm>
                <a:off x="3710550" y="4519160"/>
                <a:ext cx="1123949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B8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C347A5C-281B-3EDD-D42B-88631A21FB19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3E049BB-415D-9B1F-2EDC-A5848647D04C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A6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F19489B-D33C-FA15-CA0E-703D1F456386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09E21B-DEE1-B9D9-3F0E-3A9641D37D6D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700D341-AEF2-E2AC-9CAD-898569252CDC}"/>
                  </a:ext>
                </a:extLst>
              </p:cNvPr>
              <p:cNvSpPr txBox="1"/>
              <p:nvPr/>
            </p:nvSpPr>
            <p:spPr>
              <a:xfrm>
                <a:off x="1233553" y="5694586"/>
                <a:ext cx="645985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6E12995-C692-8EF8-779F-81197A2FF9B9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A5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B687821-8555-67A0-87A7-3AB4ADABD8CC}"/>
                  </a:ext>
                </a:extLst>
              </p:cNvPr>
              <p:cNvSpPr txBox="1"/>
              <p:nvPr/>
            </p:nvSpPr>
            <p:spPr>
              <a:xfrm>
                <a:off x="9300369" y="5814178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A8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23F3F6-99A8-8E62-99D2-A9C4AF10B910}"/>
                  </a:ext>
                </a:extLst>
              </p:cNvPr>
              <p:cNvSpPr txBox="1"/>
              <p:nvPr/>
            </p:nvSpPr>
            <p:spPr>
              <a:xfrm>
                <a:off x="7254153" y="5791828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A9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09EDEF4-876B-B30A-86F8-032C7BD12DFB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F7CBFCF-1E7C-774F-4267-41444DDBEA75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419B083-8109-CB76-3FBA-5C8FED296CEA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2F1C28C-1C2E-C24F-A652-060BAF2E8872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26945C9-A986-61A5-C928-227E20B7E38E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CBEB39B-9A43-D2FB-CCF6-6148BD09AF1B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234C68B-9BB1-AFCD-EB68-58AB4077995F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1749DA5-206D-98C1-1A33-13BB910EAFB7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F1F491-3604-E45E-9859-432565C391A6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A64E910-387E-2CAB-BEF7-683A961F47D9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AB81EA8-F7D1-BFA6-F23C-AA1CF5E82F12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6FF046B-016F-A989-EF58-21D2A6295591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908ECCE-4776-2361-5759-235EDDC7E21B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74C0B43-720D-1A62-9C9A-9A2206FD6595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9185932-B1F5-3BCA-F35E-08A2A9E325C6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E9ACD00-7DB5-C2E4-CC7B-6367782FE081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AD681EE-4662-FA46-7C99-90E57F9A7C62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2C5BA21-9893-D2BD-8658-E69A00829EC5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8068F2F-0946-246D-2A08-026970B667A0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BDFCCE-323C-3862-E6E4-7B3CEDC6D899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502132ED-B059-E5B4-D5B8-2518C9548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003C1083-77A9-F45A-1B00-B7699AC13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A969CD-0E78-1AAA-0D56-A56703AABC29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A5EC076-2C98-AB68-48E5-1C88B9C3F0DA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09A3F8-CFDB-6173-EF0E-7949E4EEEF54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C149CCD-9934-D1AA-F5B7-9F4231969DEA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C82000-6614-08BC-1988-76529AEF602F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BF93A8-8C1D-E2EF-46FB-D150DD70952C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B86FDF-7123-555F-E58D-22AB05FEE0E4}"/>
                  </a:ext>
                </a:extLst>
              </p:cNvPr>
              <p:cNvSpPr txBox="1"/>
              <p:nvPr/>
            </p:nvSpPr>
            <p:spPr>
              <a:xfrm>
                <a:off x="4251914" y="408864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66"/>
                    </a:highlight>
                  </a:rPr>
                  <a:t>D6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B8D558-16D8-AC6D-BC20-B18B7000489F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73330-626F-6967-93EF-93AE4A9F596E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FEA5A4-52BC-0113-BA94-ADBC1D7E72BF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8554CE-914A-5555-073A-397B951A192C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A15C79-C036-F65F-18E4-1F2CF9B332D6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A55F9C1-3639-A97F-EFB1-D5CF8A4F33DD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22EBE2-9834-B508-5781-59CB01921197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1FEBE6-C486-5F53-A679-4C77FD777D89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20339E-32E7-124D-1867-9EB469AD2D96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7F7863-321C-7337-E594-B4DB8C287251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1B1B2C0-956B-BEB9-8395-E89C3B6007C7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C5CA4C3-844E-8479-DE36-83C61506B8D3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046024-C789-6D12-C5D6-CFF8FAB26654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C618266-8017-740E-EF75-4D3CBDD61F18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6295B13-A413-5553-21B6-A161889AD76D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6D2916-F022-1FB9-F4D4-070C2BB806E8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E1367A-876D-C000-5E19-5A7B5ED7FAFE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DF830B0-03C6-C6B3-D8A6-03153B6F61D9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BC4A94-A3A8-023E-A25C-ABCAE1555259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D7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6763BA1-ACC6-E757-3743-323CF9EB72C4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2D1B7DC-FFF3-BACB-3B2C-234C2BA6D33C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7CFF38-2BCA-7F51-7C8E-7598D693CBAB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68CA49-C812-F769-2137-5784E793611D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1D801F7-487B-18E5-85D6-0067D886BCCF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852F245-1C9E-7E91-4414-74E16B32F5F1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C5C1414-9F09-DDC0-E431-CB862BF7D2DB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6EA53CE-CCB7-8B72-4218-B27897A0AC6D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037F820-5938-83A6-5F0F-F89D8D71F8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D59B141-D08B-51F9-7AF2-134166C06B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E96D96-2E5C-E27E-17FD-F87A250FA8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8ADF722-6177-DDBF-7271-C96C161A1D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9121522-248D-EFF5-5144-BCBC16ACCBA4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227F247-45AE-EF09-4BAC-F65B529FD11E}"/>
              </a:ext>
            </a:extLst>
          </p:cNvPr>
          <p:cNvSpPr txBox="1"/>
          <p:nvPr/>
        </p:nvSpPr>
        <p:spPr>
          <a:xfrm>
            <a:off x="4358272" y="3610673"/>
            <a:ext cx="113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A8-A9</a:t>
            </a:r>
          </a:p>
          <a:p>
            <a:r>
              <a:rPr lang="en-US" dirty="0"/>
              <a:t>C2-D7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012C9-9D6F-B0F0-1E64-AE4659A2E7C4}"/>
              </a:ext>
            </a:extLst>
          </p:cNvPr>
          <p:cNvSpPr txBox="1"/>
          <p:nvPr/>
        </p:nvSpPr>
        <p:spPr>
          <a:xfrm>
            <a:off x="3519018" y="4483789"/>
            <a:ext cx="300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 observed simultaneously in inner and outer coil</a:t>
            </a:r>
          </a:p>
        </p:txBody>
      </p:sp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E53861F7-2871-D383-CCA5-7BC611275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660659"/>
              </p:ext>
            </p:extLst>
          </p:nvPr>
        </p:nvGraphicFramePr>
        <p:xfrm>
          <a:off x="362413" y="1022105"/>
          <a:ext cx="3473863" cy="265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413" y="1022105"/>
                        <a:ext cx="3473863" cy="2654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>
            <a:extLst>
              <a:ext uri="{FF2B5EF4-FFF2-40B4-BE49-F238E27FC236}">
                <a16:creationId xmlns:a16="http://schemas.microsoft.com/office/drawing/2014/main" id="{1DA85C38-8869-6E46-305E-059B84192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803744"/>
              </p:ext>
            </p:extLst>
          </p:nvPr>
        </p:nvGraphicFramePr>
        <p:xfrm>
          <a:off x="90589" y="3313206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589" y="3313206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8363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378D-43D9-A0C0-E34B-209C7737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types: quench with Positive HC (type 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30A4-9800-647F-C4E2-08618E9E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CE8291A-A065-2126-56F7-A818C02AA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703236"/>
              </p:ext>
            </p:extLst>
          </p:nvPr>
        </p:nvGraphicFramePr>
        <p:xfrm>
          <a:off x="847889" y="92228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7889" y="92228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560AC0C-EDAD-D8CE-72BA-366CECCBA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771265"/>
              </p:ext>
            </p:extLst>
          </p:nvPr>
        </p:nvGraphicFramePr>
        <p:xfrm>
          <a:off x="252413" y="3442362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413" y="3442362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3D59A53-6D8D-97AB-547D-9D8BE1057075}"/>
              </a:ext>
            </a:extLst>
          </p:cNvPr>
          <p:cNvGrpSpPr/>
          <p:nvPr/>
        </p:nvGrpSpPr>
        <p:grpSpPr>
          <a:xfrm>
            <a:off x="5880161" y="1681033"/>
            <a:ext cx="5788752" cy="4264600"/>
            <a:chOff x="6441866" y="663160"/>
            <a:chExt cx="5788752" cy="4264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BD0A84-48CB-4008-E7B7-07DAEBC344B5}"/>
                </a:ext>
              </a:extLst>
            </p:cNvPr>
            <p:cNvGrpSpPr/>
            <p:nvPr/>
          </p:nvGrpSpPr>
          <p:grpSpPr>
            <a:xfrm>
              <a:off x="6441866" y="3389693"/>
              <a:ext cx="5788752" cy="1538067"/>
              <a:chOff x="0" y="4290246"/>
              <a:chExt cx="12192000" cy="256775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E18C33A-4275-B0C7-9147-D459A831B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4290246"/>
                <a:ext cx="12192000" cy="145374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1DDA616-545E-45D6-6141-1F2A024A3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743990"/>
                <a:ext cx="12192000" cy="111401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8CA3E58-2759-A8CE-AF61-403EBD9244EE}"/>
                  </a:ext>
                </a:extLst>
              </p:cNvPr>
              <p:cNvSpPr txBox="1"/>
              <p:nvPr/>
            </p:nvSpPr>
            <p:spPr>
              <a:xfrm>
                <a:off x="953120" y="44230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F45218D-6064-4FCC-7D49-1AA6FB79B3DF}"/>
                  </a:ext>
                </a:extLst>
              </p:cNvPr>
              <p:cNvSpPr txBox="1"/>
              <p:nvPr/>
            </p:nvSpPr>
            <p:spPr>
              <a:xfrm>
                <a:off x="9086365" y="5014760"/>
                <a:ext cx="426719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C3174B8-447C-B4C6-59A6-CADA086CDB5A}"/>
                  </a:ext>
                </a:extLst>
              </p:cNvPr>
              <p:cNvSpPr txBox="1"/>
              <p:nvPr/>
            </p:nvSpPr>
            <p:spPr>
              <a:xfrm>
                <a:off x="9139828" y="4658461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A5ECA0E-9A02-DD46-9921-92FAF0BC3997}"/>
                  </a:ext>
                </a:extLst>
              </p:cNvPr>
              <p:cNvSpPr txBox="1"/>
              <p:nvPr/>
            </p:nvSpPr>
            <p:spPr>
              <a:xfrm>
                <a:off x="10560234" y="4443694"/>
                <a:ext cx="966261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FEE3324-38A1-D4B5-7B8D-9C71F1E56C99}"/>
                  </a:ext>
                </a:extLst>
              </p:cNvPr>
              <p:cNvSpPr txBox="1"/>
              <p:nvPr/>
            </p:nvSpPr>
            <p:spPr>
              <a:xfrm>
                <a:off x="2285343" y="5193040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E53B45-6F0E-1357-DBA7-3241E0FBE681}"/>
                  </a:ext>
                </a:extLst>
              </p:cNvPr>
              <p:cNvSpPr txBox="1"/>
              <p:nvPr/>
            </p:nvSpPr>
            <p:spPr>
              <a:xfrm>
                <a:off x="3626712" y="4980599"/>
                <a:ext cx="957841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B7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FF28DF5-0B46-9080-4117-6DF38D5AD5FC}"/>
                  </a:ext>
                </a:extLst>
              </p:cNvPr>
              <p:cNvSpPr txBox="1"/>
              <p:nvPr/>
            </p:nvSpPr>
            <p:spPr>
              <a:xfrm>
                <a:off x="3622672" y="4556722"/>
                <a:ext cx="966259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AE67128-F86C-66FD-D2D3-5293A4A87F6D}"/>
                  </a:ext>
                </a:extLst>
              </p:cNvPr>
              <p:cNvSpPr txBox="1"/>
              <p:nvPr/>
            </p:nvSpPr>
            <p:spPr>
              <a:xfrm>
                <a:off x="967547" y="6365411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A2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0ED88DB-848C-672A-179E-E2817F12D33E}"/>
                  </a:ext>
                </a:extLst>
              </p:cNvPr>
              <p:cNvSpPr txBox="1"/>
              <p:nvPr/>
            </p:nvSpPr>
            <p:spPr>
              <a:xfrm>
                <a:off x="3517870" y="6185987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A6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5F96DB2-DA89-4776-7AA7-6325B002D80C}"/>
                  </a:ext>
                </a:extLst>
              </p:cNvPr>
              <p:cNvSpPr txBox="1"/>
              <p:nvPr/>
            </p:nvSpPr>
            <p:spPr>
              <a:xfrm>
                <a:off x="9300369" y="6212881"/>
                <a:ext cx="1192464" cy="616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A7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C2FD06C-F3F3-59E2-EE1F-61B190137CE6}"/>
                  </a:ext>
                </a:extLst>
              </p:cNvPr>
              <p:cNvSpPr txBox="1"/>
              <p:nvPr/>
            </p:nvSpPr>
            <p:spPr>
              <a:xfrm>
                <a:off x="2229656" y="5915675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A4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1756219-73B5-582F-79BF-680DC765F0DF}"/>
                  </a:ext>
                </a:extLst>
              </p:cNvPr>
              <p:cNvSpPr txBox="1"/>
              <p:nvPr/>
            </p:nvSpPr>
            <p:spPr>
              <a:xfrm>
                <a:off x="1432775" y="5694586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7A0D734-08C2-DFDD-AA9C-CBCFCB502975}"/>
                  </a:ext>
                </a:extLst>
              </p:cNvPr>
              <p:cNvSpPr txBox="1"/>
              <p:nvPr/>
            </p:nvSpPr>
            <p:spPr>
              <a:xfrm>
                <a:off x="3505676" y="5713171"/>
                <a:ext cx="932499" cy="616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0296CDB-1A93-04F1-0E48-815A095F360A}"/>
                  </a:ext>
                </a:extLst>
              </p:cNvPr>
              <p:cNvSpPr txBox="1"/>
              <p:nvPr/>
            </p:nvSpPr>
            <p:spPr>
              <a:xfrm>
                <a:off x="9300369" y="5814178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ADC9B6D-BA5E-DD65-DC95-EE9DFBE133A8}"/>
                  </a:ext>
                </a:extLst>
              </p:cNvPr>
              <p:cNvSpPr txBox="1"/>
              <p:nvPr/>
            </p:nvSpPr>
            <p:spPr>
              <a:xfrm>
                <a:off x="7191729" y="6021465"/>
                <a:ext cx="645984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A9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199496C-FF5C-5C2A-701B-EFCE66EC16BB}"/>
                  </a:ext>
                </a:extLst>
              </p:cNvPr>
              <p:cNvSpPr/>
              <p:nvPr/>
            </p:nvSpPr>
            <p:spPr>
              <a:xfrm>
                <a:off x="1360019" y="666072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ADE31D4-643A-BACC-1DD0-50A3868BB143}"/>
                  </a:ext>
                </a:extLst>
              </p:cNvPr>
              <p:cNvSpPr/>
              <p:nvPr/>
            </p:nvSpPr>
            <p:spPr>
              <a:xfrm>
                <a:off x="10506989" y="464196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AB9A40F-7229-754E-BB21-5D0A5EB864BF}"/>
                  </a:ext>
                </a:extLst>
              </p:cNvPr>
              <p:cNvSpPr/>
              <p:nvPr/>
            </p:nvSpPr>
            <p:spPr>
              <a:xfrm>
                <a:off x="7179097" y="609586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D01FFD5-9656-24D5-F5B2-B2FDA8E60015}"/>
                  </a:ext>
                </a:extLst>
              </p:cNvPr>
              <p:cNvSpPr/>
              <p:nvPr/>
            </p:nvSpPr>
            <p:spPr>
              <a:xfrm>
                <a:off x="10011354" y="610979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2A77720-39BD-7EBC-289E-EB6B28B2281A}"/>
                  </a:ext>
                </a:extLst>
              </p:cNvPr>
              <p:cNvSpPr/>
              <p:nvPr/>
            </p:nvSpPr>
            <p:spPr>
              <a:xfrm>
                <a:off x="9999598" y="6379949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BAD8D09-43F6-EE9B-FD19-CBBBDC8471C4}"/>
                  </a:ext>
                </a:extLst>
              </p:cNvPr>
              <p:cNvSpPr/>
              <p:nvPr/>
            </p:nvSpPr>
            <p:spPr>
              <a:xfrm>
                <a:off x="3403099" y="636541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3B1C705-0F07-5CDF-8126-84708F06AB7D}"/>
                  </a:ext>
                </a:extLst>
              </p:cNvPr>
              <p:cNvSpPr/>
              <p:nvPr/>
            </p:nvSpPr>
            <p:spPr>
              <a:xfrm>
                <a:off x="3403100" y="606697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829843D-D84D-EF2E-E12B-0A0B7A6E2C09}"/>
                  </a:ext>
                </a:extLst>
              </p:cNvPr>
              <p:cNvSpPr/>
              <p:nvPr/>
            </p:nvSpPr>
            <p:spPr>
              <a:xfrm>
                <a:off x="3492790" y="523818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16B456A-449F-C018-E4B3-B22A4EC7AFE9}"/>
                  </a:ext>
                </a:extLst>
              </p:cNvPr>
              <p:cNvSpPr/>
              <p:nvPr/>
            </p:nvSpPr>
            <p:spPr>
              <a:xfrm>
                <a:off x="3598603" y="4743462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98CE8D2-21AB-D067-6B60-D5E8145C1D2B}"/>
                  </a:ext>
                </a:extLst>
              </p:cNvPr>
              <p:cNvSpPr/>
              <p:nvPr/>
            </p:nvSpPr>
            <p:spPr>
              <a:xfrm>
                <a:off x="9965693" y="471334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013288E-47F1-2754-005D-D726C9884BE0}"/>
                  </a:ext>
                </a:extLst>
              </p:cNvPr>
              <p:cNvSpPr/>
              <p:nvPr/>
            </p:nvSpPr>
            <p:spPr>
              <a:xfrm>
                <a:off x="9946353" y="5199426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B4EFFAA-C486-B6EF-D368-52110D47318A}"/>
                  </a:ext>
                </a:extLst>
              </p:cNvPr>
              <p:cNvSpPr/>
              <p:nvPr/>
            </p:nvSpPr>
            <p:spPr>
              <a:xfrm>
                <a:off x="2235935" y="536043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E2D7FEF-29F6-593E-DDFC-CF2442268984}"/>
                  </a:ext>
                </a:extLst>
              </p:cNvPr>
              <p:cNvSpPr/>
              <p:nvPr/>
            </p:nvSpPr>
            <p:spPr>
              <a:xfrm>
                <a:off x="1332928" y="4348547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FC6933-E7E9-282B-E785-57F1F2714D29}"/>
                  </a:ext>
                </a:extLst>
              </p:cNvPr>
              <p:cNvSpPr/>
              <p:nvPr/>
            </p:nvSpPr>
            <p:spPr>
              <a:xfrm>
                <a:off x="1984515" y="5908141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EE21913-A022-5625-50A7-40067507E999}"/>
                  </a:ext>
                </a:extLst>
              </p:cNvPr>
              <p:cNvSpPr/>
              <p:nvPr/>
            </p:nvSpPr>
            <p:spPr>
              <a:xfrm>
                <a:off x="2600463" y="5911633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A1BB648-20A3-9E97-0B21-DE6789C6BB9A}"/>
                  </a:ext>
                </a:extLst>
              </p:cNvPr>
              <p:cNvSpPr txBox="1"/>
              <p:nvPr/>
            </p:nvSpPr>
            <p:spPr>
              <a:xfrm>
                <a:off x="216906" y="636939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B2BA8AA-401A-59AA-3C14-5FBCFF11C8C7}"/>
                  </a:ext>
                </a:extLst>
              </p:cNvPr>
              <p:cNvSpPr/>
              <p:nvPr/>
            </p:nvSpPr>
            <p:spPr>
              <a:xfrm>
                <a:off x="72294" y="6665844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A2E221A-94BC-DDFB-7990-D44E33DE4044}"/>
                  </a:ext>
                </a:extLst>
              </p:cNvPr>
              <p:cNvSpPr txBox="1"/>
              <p:nvPr/>
            </p:nvSpPr>
            <p:spPr>
              <a:xfrm>
                <a:off x="204735" y="4423029"/>
                <a:ext cx="669372" cy="41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B1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63F9495-F279-07F2-F71B-F0219A230F9F}"/>
                  </a:ext>
                </a:extLst>
              </p:cNvPr>
              <p:cNvSpPr/>
              <p:nvPr/>
            </p:nvSpPr>
            <p:spPr>
              <a:xfrm>
                <a:off x="76816" y="4335065"/>
                <a:ext cx="106491" cy="996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28AC73-3B95-7A3A-6D09-16F152049B7A}"/>
                </a:ext>
              </a:extLst>
            </p:cNvPr>
            <p:cNvGrpSpPr/>
            <p:nvPr/>
          </p:nvGrpSpPr>
          <p:grpSpPr>
            <a:xfrm>
              <a:off x="6719838" y="663160"/>
              <a:ext cx="5112524" cy="2479000"/>
              <a:chOff x="21438" y="60535"/>
              <a:chExt cx="12087387" cy="4382285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CDF7EAE6-41F2-C2DC-EEE8-1C59FF808E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2" t="25996" r="4211" b="30708"/>
              <a:stretch/>
            </p:blipFill>
            <p:spPr bwMode="auto">
              <a:xfrm>
                <a:off x="343896" y="2563169"/>
                <a:ext cx="11009081" cy="1732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0D0D6B51-1D0B-4B42-B08C-684F48081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8" t="20446" r="7940" b="19700"/>
              <a:stretch/>
            </p:blipFill>
            <p:spPr bwMode="auto">
              <a:xfrm>
                <a:off x="343897" y="115043"/>
                <a:ext cx="11009083" cy="244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59411A4-50C8-F19D-446D-0CF8369DE556}"/>
                  </a:ext>
                </a:extLst>
              </p:cNvPr>
              <p:cNvSpPr/>
              <p:nvPr/>
            </p:nvSpPr>
            <p:spPr>
              <a:xfrm>
                <a:off x="223284" y="2566622"/>
                <a:ext cx="1320552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E4210F-FD2A-9402-7519-73B55FB0F66B}"/>
                  </a:ext>
                </a:extLst>
              </p:cNvPr>
              <p:cNvSpPr/>
              <p:nvPr/>
            </p:nvSpPr>
            <p:spPr>
              <a:xfrm>
                <a:off x="223284" y="103131"/>
                <a:ext cx="1312385" cy="24680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618012-8A5A-8815-1C0C-9B73934FB246}"/>
                  </a:ext>
                </a:extLst>
              </p:cNvPr>
              <p:cNvSpPr/>
              <p:nvPr/>
            </p:nvSpPr>
            <p:spPr>
              <a:xfrm>
                <a:off x="11376767" y="118500"/>
                <a:ext cx="732058" cy="24412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A793BB-0710-524B-99DF-D423EE4A1784}"/>
                  </a:ext>
                </a:extLst>
              </p:cNvPr>
              <p:cNvSpPr/>
              <p:nvPr/>
            </p:nvSpPr>
            <p:spPr>
              <a:xfrm>
                <a:off x="11363808" y="2571177"/>
                <a:ext cx="745017" cy="17247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24B81D-098F-CDB6-A558-5442A4A206DE}"/>
                  </a:ext>
                </a:extLst>
              </p:cNvPr>
              <p:cNvSpPr txBox="1"/>
              <p:nvPr/>
            </p:nvSpPr>
            <p:spPr>
              <a:xfrm>
                <a:off x="973799" y="24387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E4C4F7-8DFD-618D-B157-0D84E9A98E2B}"/>
                  </a:ext>
                </a:extLst>
              </p:cNvPr>
              <p:cNvSpPr txBox="1"/>
              <p:nvPr/>
            </p:nvSpPr>
            <p:spPr>
              <a:xfrm>
                <a:off x="3437538" y="991085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E7A95E-CD47-43F5-B09D-4DA65D1EBEE3}"/>
                  </a:ext>
                </a:extLst>
              </p:cNvPr>
              <p:cNvSpPr txBox="1"/>
              <p:nvPr/>
            </p:nvSpPr>
            <p:spPr>
              <a:xfrm>
                <a:off x="4251913" y="408864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63EE26-14FF-9E25-5C7D-EFC441AC00AA}"/>
                  </a:ext>
                </a:extLst>
              </p:cNvPr>
              <p:cNvSpPr txBox="1"/>
              <p:nvPr/>
            </p:nvSpPr>
            <p:spPr>
              <a:xfrm>
                <a:off x="953121" y="3789928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69B5E1-D2A9-A7C1-6B44-E5D9CCA3E0E3}"/>
                  </a:ext>
                </a:extLst>
              </p:cNvPr>
              <p:cNvSpPr txBox="1"/>
              <p:nvPr/>
            </p:nvSpPr>
            <p:spPr>
              <a:xfrm>
                <a:off x="2553975" y="2612915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6F8322-A9AD-6D36-EC0E-A660FC9D0B42}"/>
                  </a:ext>
                </a:extLst>
              </p:cNvPr>
              <p:cNvSpPr txBox="1"/>
              <p:nvPr/>
            </p:nvSpPr>
            <p:spPr>
              <a:xfrm>
                <a:off x="1660402" y="2536151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342D7B-131A-537D-14C8-FE5D1490A590}"/>
                  </a:ext>
                </a:extLst>
              </p:cNvPr>
              <p:cNvSpPr txBox="1"/>
              <p:nvPr/>
            </p:nvSpPr>
            <p:spPr>
              <a:xfrm>
                <a:off x="3821860" y="3037319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C6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9367C3F-5DE0-A8F3-E0C5-CD6FDC57B07B}"/>
                  </a:ext>
                </a:extLst>
              </p:cNvPr>
              <p:cNvSpPr/>
              <p:nvPr/>
            </p:nvSpPr>
            <p:spPr>
              <a:xfrm>
                <a:off x="2098359" y="114995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38949C6-98E2-889C-075A-6D7F6A2849F2}"/>
                  </a:ext>
                </a:extLst>
              </p:cNvPr>
              <p:cNvSpPr/>
              <p:nvPr/>
            </p:nvSpPr>
            <p:spPr>
              <a:xfrm>
                <a:off x="2856924" y="966718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BD5E668-E3D2-A6DA-8FC1-3FEB8F06BE76}"/>
                  </a:ext>
                </a:extLst>
              </p:cNvPr>
              <p:cNvSpPr/>
              <p:nvPr/>
            </p:nvSpPr>
            <p:spPr>
              <a:xfrm>
                <a:off x="3568427" y="1296596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4D79CE-B04C-9ABC-0373-C4AE91A5021B}"/>
                  </a:ext>
                </a:extLst>
              </p:cNvPr>
              <p:cNvSpPr txBox="1"/>
              <p:nvPr/>
            </p:nvSpPr>
            <p:spPr>
              <a:xfrm>
                <a:off x="199209" y="242121"/>
                <a:ext cx="633316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36DE08-FF94-A595-9774-82F1551589B9}"/>
                  </a:ext>
                </a:extLst>
              </p:cNvPr>
              <p:cNvSpPr txBox="1"/>
              <p:nvPr/>
            </p:nvSpPr>
            <p:spPr>
              <a:xfrm>
                <a:off x="179485" y="3777138"/>
                <a:ext cx="605900" cy="487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878DE0-25DA-50A1-D4D3-812F2DB3013B}"/>
                  </a:ext>
                </a:extLst>
              </p:cNvPr>
              <p:cNvSpPr txBox="1"/>
              <p:nvPr/>
            </p:nvSpPr>
            <p:spPr>
              <a:xfrm>
                <a:off x="3236245" y="2726863"/>
                <a:ext cx="1069520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C5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13C3F74-440E-3200-E90C-9918EA0C8A6A}"/>
                  </a:ext>
                </a:extLst>
              </p:cNvPr>
              <p:cNvSpPr/>
              <p:nvPr/>
            </p:nvSpPr>
            <p:spPr>
              <a:xfrm>
                <a:off x="4701416" y="1445233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6D01EEE-3C5E-7C81-C094-5C63370D4ED9}"/>
                  </a:ext>
                </a:extLst>
              </p:cNvPr>
              <p:cNvSpPr/>
              <p:nvPr/>
            </p:nvSpPr>
            <p:spPr>
              <a:xfrm>
                <a:off x="3300580" y="317252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47895E-8587-64EB-E0AA-B859F8792959}"/>
                  </a:ext>
                </a:extLst>
              </p:cNvPr>
              <p:cNvSpPr/>
              <p:nvPr/>
            </p:nvSpPr>
            <p:spPr>
              <a:xfrm>
                <a:off x="2218318" y="328677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5E8AC90-5E96-C8C8-60AA-85060D16304D}"/>
                  </a:ext>
                </a:extLst>
              </p:cNvPr>
              <p:cNvSpPr/>
              <p:nvPr/>
            </p:nvSpPr>
            <p:spPr>
              <a:xfrm>
                <a:off x="2781036" y="3376164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B3BD465-5764-096F-1AB6-CC0903F6F2A4}"/>
                  </a:ext>
                </a:extLst>
              </p:cNvPr>
              <p:cNvSpPr/>
              <p:nvPr/>
            </p:nvSpPr>
            <p:spPr>
              <a:xfrm>
                <a:off x="3821445" y="3587991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83A482-6A6F-62D3-9971-DE2C7362813D}"/>
                  </a:ext>
                </a:extLst>
              </p:cNvPr>
              <p:cNvSpPr txBox="1"/>
              <p:nvPr/>
            </p:nvSpPr>
            <p:spPr>
              <a:xfrm>
                <a:off x="1946668" y="714137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589B7A-829E-EB44-B384-3AE7E1631B29}"/>
                  </a:ext>
                </a:extLst>
              </p:cNvPr>
              <p:cNvSpPr txBox="1"/>
              <p:nvPr/>
            </p:nvSpPr>
            <p:spPr>
              <a:xfrm>
                <a:off x="2718736" y="1077220"/>
                <a:ext cx="680852" cy="416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D4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BE41CF5-E9ED-536E-94C0-21DA1B651042}"/>
                  </a:ext>
                </a:extLst>
              </p:cNvPr>
              <p:cNvSpPr/>
              <p:nvPr/>
            </p:nvSpPr>
            <p:spPr>
              <a:xfrm>
                <a:off x="4369801" y="760772"/>
                <a:ext cx="151777" cy="131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9C9FB-9AC3-AD3C-31DB-51985658111C}"/>
                  </a:ext>
                </a:extLst>
              </p:cNvPr>
              <p:cNvSpPr txBox="1"/>
              <p:nvPr/>
            </p:nvSpPr>
            <p:spPr>
              <a:xfrm>
                <a:off x="4513069" y="1013421"/>
                <a:ext cx="1107419" cy="6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D7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BAA6A52-6EFF-0610-AE04-ACA47D38F67E}"/>
                  </a:ext>
                </a:extLst>
              </p:cNvPr>
              <p:cNvSpPr/>
              <p:nvPr/>
            </p:nvSpPr>
            <p:spPr>
              <a:xfrm>
                <a:off x="1360019" y="141947"/>
                <a:ext cx="106491" cy="1009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470B16F-CCA2-0238-21C7-7B1ED9B13C7A}"/>
                  </a:ext>
                </a:extLst>
              </p:cNvPr>
              <p:cNvSpPr txBox="1"/>
              <p:nvPr/>
            </p:nvSpPr>
            <p:spPr>
              <a:xfrm>
                <a:off x="11380721" y="60535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L4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200C43-32B0-0B19-C650-252217E64E7A}"/>
                  </a:ext>
                </a:extLst>
              </p:cNvPr>
              <p:cNvSpPr txBox="1"/>
              <p:nvPr/>
            </p:nvSpPr>
            <p:spPr>
              <a:xfrm>
                <a:off x="11350946" y="2526310"/>
                <a:ext cx="5661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L3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F3D8F3B-3AC5-4F05-8502-9259AA02DAA9}"/>
                  </a:ext>
                </a:extLst>
              </p:cNvPr>
              <p:cNvSpPr/>
              <p:nvPr/>
            </p:nvSpPr>
            <p:spPr>
              <a:xfrm>
                <a:off x="22067" y="4120078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1DEC91D-15DC-E130-8206-85131A818885}"/>
                  </a:ext>
                </a:extLst>
              </p:cNvPr>
              <p:cNvSpPr/>
              <p:nvPr/>
            </p:nvSpPr>
            <p:spPr>
              <a:xfrm>
                <a:off x="64981" y="4143794"/>
                <a:ext cx="114132" cy="112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9AAF8B0-D5FF-397E-3675-63D747528AC6}"/>
                  </a:ext>
                </a:extLst>
              </p:cNvPr>
              <p:cNvSpPr/>
              <p:nvPr/>
            </p:nvSpPr>
            <p:spPr>
              <a:xfrm>
                <a:off x="1321586" y="4163150"/>
                <a:ext cx="117833" cy="1041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7057FD3-43F0-F8A6-748F-31F98AA52977}"/>
                  </a:ext>
                </a:extLst>
              </p:cNvPr>
              <p:cNvSpPr/>
              <p:nvPr/>
            </p:nvSpPr>
            <p:spPr>
              <a:xfrm>
                <a:off x="21438" y="103131"/>
                <a:ext cx="201217" cy="16358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57E161E-2BA0-F687-3E66-E08933201EFB}"/>
                  </a:ext>
                </a:extLst>
              </p:cNvPr>
              <p:cNvSpPr/>
              <p:nvPr/>
            </p:nvSpPr>
            <p:spPr>
              <a:xfrm flipH="1">
                <a:off x="56906" y="134526"/>
                <a:ext cx="98693" cy="10079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274946C-07B1-3521-82D1-40D05A0A11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818957"/>
                <a:ext cx="453666" cy="68903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247D76-00F3-881A-18AF-36D9622E35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4134" y="900477"/>
                <a:ext cx="384138" cy="6110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F0B147A-B820-4495-B56E-3F2C9ECA65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0379" y="2302131"/>
                <a:ext cx="548550" cy="86810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3947748-2E51-B69A-25DB-305A32AE85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2953" y="2299033"/>
                <a:ext cx="515867" cy="824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50CE5E1-B06D-0F87-5FCF-A46AC05929AF}"/>
                  </a:ext>
                </a:extLst>
              </p:cNvPr>
              <p:cNvSpPr/>
              <p:nvPr/>
            </p:nvSpPr>
            <p:spPr>
              <a:xfrm>
                <a:off x="222655" y="2297612"/>
                <a:ext cx="11886169" cy="2666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0611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2E96-B62B-21D5-E05C-B56C9B42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SMCTM1b Test results: all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523D-9F22-94AD-E5DF-BF81E60B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BA2F9-5F03-A571-E2DC-1C08E8807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8" t="9194" r="6587" b="5752"/>
          <a:stretch/>
        </p:blipFill>
        <p:spPr>
          <a:xfrm>
            <a:off x="81377" y="1336788"/>
            <a:ext cx="6541463" cy="48156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AB5CEC-DA03-A6F6-74FF-354F82673428}"/>
              </a:ext>
            </a:extLst>
          </p:cNvPr>
          <p:cNvCxnSpPr/>
          <p:nvPr/>
        </p:nvCxnSpPr>
        <p:spPr>
          <a:xfrm>
            <a:off x="4164451" y="3929294"/>
            <a:ext cx="9245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06532F-D306-B75A-8808-94948B3CAEA3}"/>
              </a:ext>
            </a:extLst>
          </p:cNvPr>
          <p:cNvSpPr txBox="1"/>
          <p:nvPr/>
        </p:nvSpPr>
        <p:spPr>
          <a:xfrm>
            <a:off x="4110788" y="3559962"/>
            <a:ext cx="103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QPH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12EEA-A12D-020F-771F-CB71FE799EEB}"/>
              </a:ext>
            </a:extLst>
          </p:cNvPr>
          <p:cNvSpPr txBox="1"/>
          <p:nvPr/>
        </p:nvSpPr>
        <p:spPr>
          <a:xfrm>
            <a:off x="6637164" y="2130478"/>
            <a:ext cx="50698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Highest current was 11.46 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majority of </a:t>
            </a:r>
            <a:r>
              <a:rPr lang="en-US" sz="2200" dirty="0" err="1"/>
              <a:t>SQuenches</a:t>
            </a:r>
            <a:r>
              <a:rPr lang="en-US" sz="2200" dirty="0"/>
              <a:t> are type E: spike induced quenches of the inner coil (those can be further divided in groups)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Spike induced quenches of the SM coil are always simultaneously take place in the inner coil (inner layer pole): type D and 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Most of the quenches with no spike takes place in the SM coil: type B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40757-C4BB-D775-6227-FB22B36555B3}"/>
              </a:ext>
            </a:extLst>
          </p:cNvPr>
          <p:cNvSpPr txBox="1"/>
          <p:nvPr/>
        </p:nvSpPr>
        <p:spPr>
          <a:xfrm>
            <a:off x="6637164" y="864809"/>
            <a:ext cx="5431962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Type C D and F: SQUENCH both coils</a:t>
            </a:r>
          </a:p>
          <a:p>
            <a:r>
              <a:rPr lang="en-US" sz="2200" b="1" dirty="0">
                <a:solidFill>
                  <a:schemeClr val="tx2"/>
                </a:solidFill>
              </a:rPr>
              <a:t>Type E: SQUENCH inner coil</a:t>
            </a:r>
          </a:p>
          <a:p>
            <a:r>
              <a:rPr lang="en-US" sz="2200" b="1" dirty="0">
                <a:solidFill>
                  <a:schemeClr val="tx2"/>
                </a:solidFill>
              </a:rPr>
              <a:t>Type B: quench outer coil</a:t>
            </a:r>
          </a:p>
        </p:txBody>
      </p:sp>
    </p:spTree>
    <p:extLst>
      <p:ext uri="{BB962C8B-B14F-4D97-AF65-F5344CB8AC3E}">
        <p14:creationId xmlns:p14="http://schemas.microsoft.com/office/powerpoint/2010/main" val="124914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1F5D-9926-EB41-B31E-AAF86B03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quenches + ramp rate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FB69F-7B94-951D-02FF-753E5BFB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F82A496-4990-0622-14D2-826B534CF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435097"/>
              </p:ext>
            </p:extLst>
          </p:nvPr>
        </p:nvGraphicFramePr>
        <p:xfrm>
          <a:off x="-304887" y="1208710"/>
          <a:ext cx="6792271" cy="5248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4887" y="1208710"/>
                        <a:ext cx="6792271" cy="5248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DD2FED5-F0DA-42C4-7FCF-5B20784D23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814436"/>
              </p:ext>
            </p:extLst>
          </p:nvPr>
        </p:nvGraphicFramePr>
        <p:xfrm>
          <a:off x="6175252" y="1225816"/>
          <a:ext cx="6287783" cy="485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5252" y="1225816"/>
                        <a:ext cx="6287783" cy="485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82C15EE-BD51-EA5C-AD0D-B07A82ACC42C}"/>
              </a:ext>
            </a:extLst>
          </p:cNvPr>
          <p:cNvSpPr txBox="1"/>
          <p:nvPr/>
        </p:nvSpPr>
        <p:spPr>
          <a:xfrm>
            <a:off x="6873411" y="5715000"/>
            <a:ext cx="489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Ramp rate: majority are </a:t>
            </a:r>
            <a:r>
              <a:rPr lang="en-US" dirty="0" err="1"/>
              <a:t>SQuenches</a:t>
            </a:r>
            <a:r>
              <a:rPr lang="en-US" dirty="0"/>
              <a:t> in inner coil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FD0B8-D151-996C-FC18-EF06F328E44A}"/>
              </a:ext>
            </a:extLst>
          </p:cNvPr>
          <p:cNvSpPr txBox="1"/>
          <p:nvPr/>
        </p:nvSpPr>
        <p:spPr>
          <a:xfrm>
            <a:off x="3825909" y="5992049"/>
            <a:ext cx="333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 variety of quench location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111E43-6B00-DD3F-4D85-982B56BEE40D}"/>
              </a:ext>
            </a:extLst>
          </p:cNvPr>
          <p:cNvSpPr txBox="1"/>
          <p:nvPr/>
        </p:nvSpPr>
        <p:spPr>
          <a:xfrm>
            <a:off x="2231468" y="1343118"/>
            <a:ext cx="2924712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SQUENCH both coils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006053-885D-3679-8E99-B1E922867DF8}"/>
              </a:ext>
            </a:extLst>
          </p:cNvPr>
          <p:cNvCxnSpPr>
            <a:cxnSpLocks/>
          </p:cNvCxnSpPr>
          <p:nvPr/>
        </p:nvCxnSpPr>
        <p:spPr>
          <a:xfrm flipV="1">
            <a:off x="2609636" y="1787704"/>
            <a:ext cx="213543" cy="1130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093224-4208-29D7-393D-793023827052}"/>
              </a:ext>
            </a:extLst>
          </p:cNvPr>
          <p:cNvCxnSpPr>
            <a:cxnSpLocks/>
          </p:cNvCxnSpPr>
          <p:nvPr/>
        </p:nvCxnSpPr>
        <p:spPr>
          <a:xfrm flipV="1">
            <a:off x="3091248" y="1741471"/>
            <a:ext cx="210798" cy="1051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430C75-96BD-132D-697A-D9097A1D321B}"/>
              </a:ext>
            </a:extLst>
          </p:cNvPr>
          <p:cNvCxnSpPr/>
          <p:nvPr/>
        </p:nvCxnSpPr>
        <p:spPr>
          <a:xfrm flipV="1">
            <a:off x="3704621" y="1787704"/>
            <a:ext cx="133564" cy="780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1BF4A9-3063-7A2E-3BB3-0D07F4EE7C8E}"/>
              </a:ext>
            </a:extLst>
          </p:cNvPr>
          <p:cNvCxnSpPr/>
          <p:nvPr/>
        </p:nvCxnSpPr>
        <p:spPr>
          <a:xfrm flipV="1">
            <a:off x="4003543" y="1774005"/>
            <a:ext cx="133564" cy="780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C3EB19-5B73-5623-FCC5-389DFA95B2F8}"/>
              </a:ext>
            </a:extLst>
          </p:cNvPr>
          <p:cNvCxnSpPr/>
          <p:nvPr/>
        </p:nvCxnSpPr>
        <p:spPr>
          <a:xfrm flipV="1">
            <a:off x="4259781" y="1741471"/>
            <a:ext cx="133564" cy="780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36ED9-E926-AE32-7F80-706E5801F58D}"/>
              </a:ext>
            </a:extLst>
          </p:cNvPr>
          <p:cNvCxnSpPr/>
          <p:nvPr/>
        </p:nvCxnSpPr>
        <p:spPr>
          <a:xfrm flipV="1">
            <a:off x="4468512" y="1741471"/>
            <a:ext cx="133564" cy="780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ED552E-B565-466C-A3C7-CC7003F259ED}"/>
              </a:ext>
            </a:extLst>
          </p:cNvPr>
          <p:cNvCxnSpPr/>
          <p:nvPr/>
        </p:nvCxnSpPr>
        <p:spPr>
          <a:xfrm flipV="1">
            <a:off x="4719043" y="1741471"/>
            <a:ext cx="133564" cy="780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A45F93-65E6-B2A8-D70B-C688C0FF277B}"/>
              </a:ext>
            </a:extLst>
          </p:cNvPr>
          <p:cNvCxnSpPr>
            <a:cxnSpLocks/>
          </p:cNvCxnSpPr>
          <p:nvPr/>
        </p:nvCxnSpPr>
        <p:spPr>
          <a:xfrm>
            <a:off x="3455561" y="2887470"/>
            <a:ext cx="1312537" cy="18250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77EA61-8063-C5F5-6845-48FFF8A4A4E2}"/>
              </a:ext>
            </a:extLst>
          </p:cNvPr>
          <p:cNvCxnSpPr>
            <a:cxnSpLocks/>
          </p:cNvCxnSpPr>
          <p:nvPr/>
        </p:nvCxnSpPr>
        <p:spPr>
          <a:xfrm>
            <a:off x="4919389" y="3655074"/>
            <a:ext cx="0" cy="105745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796A35-9A4F-0B80-5456-A8D0CB948441}"/>
              </a:ext>
            </a:extLst>
          </p:cNvPr>
          <p:cNvCxnSpPr>
            <a:cxnSpLocks/>
          </p:cNvCxnSpPr>
          <p:nvPr/>
        </p:nvCxnSpPr>
        <p:spPr>
          <a:xfrm>
            <a:off x="5354129" y="2770643"/>
            <a:ext cx="0" cy="212446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9716EAB-AAFF-2E76-3CF6-B1E8BF359269}"/>
              </a:ext>
            </a:extLst>
          </p:cNvPr>
          <p:cNvSpPr txBox="1"/>
          <p:nvPr/>
        </p:nvSpPr>
        <p:spPr>
          <a:xfrm>
            <a:off x="4393345" y="4951410"/>
            <a:ext cx="2251012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SQUENCH Inner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3F05AA-DBCE-1E5A-A50E-5C1110B791D3}"/>
              </a:ext>
            </a:extLst>
          </p:cNvPr>
          <p:cNvCxnSpPr>
            <a:cxnSpLocks/>
          </p:cNvCxnSpPr>
          <p:nvPr/>
        </p:nvCxnSpPr>
        <p:spPr>
          <a:xfrm>
            <a:off x="7853803" y="3524828"/>
            <a:ext cx="0" cy="688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4269ED-592B-07E2-0F58-9A5A30FA8DDF}"/>
              </a:ext>
            </a:extLst>
          </p:cNvPr>
          <p:cNvCxnSpPr>
            <a:cxnSpLocks/>
          </p:cNvCxnSpPr>
          <p:nvPr/>
        </p:nvCxnSpPr>
        <p:spPr>
          <a:xfrm>
            <a:off x="8232446" y="3205091"/>
            <a:ext cx="0" cy="10086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91F452-827D-9F87-6963-D9FD37AD45E4}"/>
              </a:ext>
            </a:extLst>
          </p:cNvPr>
          <p:cNvCxnSpPr>
            <a:cxnSpLocks/>
          </p:cNvCxnSpPr>
          <p:nvPr/>
        </p:nvCxnSpPr>
        <p:spPr>
          <a:xfrm>
            <a:off x="8845188" y="3549567"/>
            <a:ext cx="0" cy="688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6D13DA-0A61-B40A-A160-AE9661A25C5E}"/>
              </a:ext>
            </a:extLst>
          </p:cNvPr>
          <p:cNvCxnSpPr>
            <a:cxnSpLocks/>
          </p:cNvCxnSpPr>
          <p:nvPr/>
        </p:nvCxnSpPr>
        <p:spPr>
          <a:xfrm flipH="1">
            <a:off x="9247695" y="3524828"/>
            <a:ext cx="728710" cy="688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E1FB83C-9101-C22C-E749-0D32005DFAED}"/>
              </a:ext>
            </a:extLst>
          </p:cNvPr>
          <p:cNvSpPr txBox="1"/>
          <p:nvPr/>
        </p:nvSpPr>
        <p:spPr>
          <a:xfrm>
            <a:off x="7691197" y="4370592"/>
            <a:ext cx="184679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SQUENCH Inner coil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7BD3CB-D0DF-9EA2-DFE8-833FB81853D6}"/>
              </a:ext>
            </a:extLst>
          </p:cNvPr>
          <p:cNvCxnSpPr>
            <a:cxnSpLocks/>
          </p:cNvCxnSpPr>
          <p:nvPr/>
        </p:nvCxnSpPr>
        <p:spPr>
          <a:xfrm flipV="1">
            <a:off x="7918928" y="2096684"/>
            <a:ext cx="606601" cy="2910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FAF8BC-BE2C-AE09-C6B5-CFAAB30D70CD}"/>
              </a:ext>
            </a:extLst>
          </p:cNvPr>
          <p:cNvCxnSpPr>
            <a:cxnSpLocks/>
          </p:cNvCxnSpPr>
          <p:nvPr/>
        </p:nvCxnSpPr>
        <p:spPr>
          <a:xfrm flipH="1" flipV="1">
            <a:off x="8729221" y="2096684"/>
            <a:ext cx="719579" cy="9513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8A8D6AC-FC00-C421-6817-BCEF35C57D8A}"/>
              </a:ext>
            </a:extLst>
          </p:cNvPr>
          <p:cNvSpPr txBox="1"/>
          <p:nvPr/>
        </p:nvSpPr>
        <p:spPr>
          <a:xfrm>
            <a:off x="7935387" y="1730583"/>
            <a:ext cx="184679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SQUENCH both coils</a:t>
            </a:r>
          </a:p>
        </p:txBody>
      </p:sp>
    </p:spTree>
    <p:extLst>
      <p:ext uri="{BB962C8B-B14F-4D97-AF65-F5344CB8AC3E}">
        <p14:creationId xmlns:p14="http://schemas.microsoft.com/office/powerpoint/2010/main" val="288432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91EE-E762-2296-FF46-639BCD5D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95B5E-139C-1616-6D5F-BD675FC2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19766-E28D-9C07-5642-25D834AC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254676"/>
            <a:ext cx="5039360" cy="353856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C6302E-7366-8A67-4129-AE649FC1EBAE}"/>
              </a:ext>
            </a:extLst>
          </p:cNvPr>
          <p:cNvGraphicFramePr>
            <a:graphicFrameLocks noGrp="1"/>
          </p:cNvGraphicFramePr>
          <p:nvPr/>
        </p:nvGraphicFramePr>
        <p:xfrm>
          <a:off x="396240" y="5047064"/>
          <a:ext cx="30480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4172425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357811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227444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10601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63756954"/>
                    </a:ext>
                  </a:extLst>
                </a:gridCol>
              </a:tblGrid>
              <a:tr h="182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Inner 4L mirror (L1)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5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1.9 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4.5 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93090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Ic, 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Bc, 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Ic, 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Bc, 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9413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SSL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17.4</a:t>
                      </a:r>
                      <a:endParaRPr lang="en-US" sz="110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12.73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15.81</a:t>
                      </a:r>
                      <a:endParaRPr lang="en-US" sz="1100" b="1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2708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test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11.46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14.45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10.39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13.31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691553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test/ssl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51668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AA69EF-3675-4316-79D4-669E164588B4}"/>
              </a:ext>
            </a:extLst>
          </p:cNvPr>
          <p:cNvGraphicFramePr>
            <a:graphicFrameLocks noGrp="1"/>
          </p:cNvGraphicFramePr>
          <p:nvPr/>
        </p:nvGraphicFramePr>
        <p:xfrm>
          <a:off x="3515360" y="5045159"/>
          <a:ext cx="30480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68142909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060016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69507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364077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9574848"/>
                    </a:ext>
                  </a:extLst>
                </a:gridCol>
              </a:tblGrid>
              <a:tr h="182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Outer 4L mirror (SMCT)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572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1.9 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4.5 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5334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Ic, 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Bc, 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Ic, 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Bc, 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1279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SSL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15.01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12.69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13.76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20558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test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11.46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12.62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10.39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748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test/ssl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8559762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0F2219F-667D-2704-1B7C-21657179C7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849764"/>
              </p:ext>
            </p:extLst>
          </p:nvPr>
        </p:nvGraphicFramePr>
        <p:xfrm>
          <a:off x="6535163" y="866925"/>
          <a:ext cx="5608891" cy="4333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5163" y="866925"/>
                        <a:ext cx="5608891" cy="4333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C57232-EB17-CBE3-A2E3-44EA7429EA71}"/>
              </a:ext>
            </a:extLst>
          </p:cNvPr>
          <p:cNvSpPr txBox="1"/>
          <p:nvPr/>
        </p:nvSpPr>
        <p:spPr>
          <a:xfrm>
            <a:off x="9046705" y="3426643"/>
            <a:ext cx="164329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QUENCH SM coil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A657C5-4F6B-E124-B5DF-57B16B74D224}"/>
              </a:ext>
            </a:extLst>
          </p:cNvPr>
          <p:cNvSpPr txBox="1"/>
          <p:nvPr/>
        </p:nvSpPr>
        <p:spPr>
          <a:xfrm>
            <a:off x="8898903" y="1549411"/>
            <a:ext cx="138574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SQUENCH inner coil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71B8C9-CC64-DAA4-89D4-A2154AC51E0B}"/>
              </a:ext>
            </a:extLst>
          </p:cNvPr>
          <p:cNvCxnSpPr>
            <a:cxnSpLocks/>
          </p:cNvCxnSpPr>
          <p:nvPr/>
        </p:nvCxnSpPr>
        <p:spPr>
          <a:xfrm flipH="1" flipV="1">
            <a:off x="9962617" y="2052062"/>
            <a:ext cx="76929" cy="370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AB3D-1961-E457-BAB9-C5FBB079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QH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3D26-87E2-06C1-C8A8-4BD25D79D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59" y="3451114"/>
            <a:ext cx="5929286" cy="234188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Heater is installed on the outer layer of the SM coil</a:t>
            </a:r>
          </a:p>
          <a:p>
            <a:r>
              <a:rPr lang="en-US" sz="2200" dirty="0">
                <a:solidFill>
                  <a:schemeClr val="tx1"/>
                </a:solidFill>
              </a:rPr>
              <a:t>Heater delay and minimum quench energy at selected current level and HFU power. Maximum power is with 340 V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Results are compared with MBHSM01 mirror magnet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268C9-E155-2BF2-D613-B09A44BD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773A7-7983-2844-9BCF-C7F69C3F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087120"/>
            <a:ext cx="5815204" cy="2341880"/>
          </a:xfrm>
          <a:prstGeom prst="rect">
            <a:avLst/>
          </a:prstGeom>
          <a:noFill/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6F3C2A-A30E-BF94-2C8A-46F0FD529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82038"/>
              </p:ext>
            </p:extLst>
          </p:nvPr>
        </p:nvGraphicFramePr>
        <p:xfrm>
          <a:off x="6096000" y="1087120"/>
          <a:ext cx="5624387" cy="429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087120"/>
                        <a:ext cx="5624387" cy="429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372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D320-1EA7-EBEB-C83C-419ECA79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05247-43CA-6B51-86DF-55943A18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B5F40-550E-F0E0-A496-670AD043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10872"/>
          <a:stretch/>
        </p:blipFill>
        <p:spPr bwMode="auto">
          <a:xfrm>
            <a:off x="122462" y="2384929"/>
            <a:ext cx="4938650" cy="34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DE56C-7844-6C7C-D8CD-3AFF0F4F2893}"/>
              </a:ext>
            </a:extLst>
          </p:cNvPr>
          <p:cNvSpPr txBox="1"/>
          <p:nvPr/>
        </p:nvSpPr>
        <p:spPr>
          <a:xfrm>
            <a:off x="798789" y="5867381"/>
            <a:ext cx="2532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 are very noisy.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3A0B6-DBE2-017C-6581-64B043C63D25}"/>
              </a:ext>
            </a:extLst>
          </p:cNvPr>
          <p:cNvSpPr txBox="1"/>
          <p:nvPr/>
        </p:nvSpPr>
        <p:spPr>
          <a:xfrm>
            <a:off x="401086" y="1143000"/>
            <a:ext cx="3456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RRR measurements were taken with 10 A current at cold and at warm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CFFC96D-AE2F-3A44-9612-4708C7CCA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604450"/>
              </p:ext>
            </p:extLst>
          </p:nvPr>
        </p:nvGraphicFramePr>
        <p:xfrm>
          <a:off x="5061112" y="1079998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1112" y="1079998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95B8290-468D-97ED-949D-3E64D10B4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734445"/>
              </p:ext>
            </p:extLst>
          </p:nvPr>
        </p:nvGraphicFramePr>
        <p:xfrm>
          <a:off x="8296275" y="112639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6275" y="112639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189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114D-12D2-BA85-AB55-EEB90443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F7A9D-8A2F-FF5C-208A-38DB4B092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34" y="1316425"/>
            <a:ext cx="12181490" cy="5466481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>
                <a:solidFill>
                  <a:schemeClr val="tx1"/>
                </a:solidFill>
              </a:rPr>
              <a:t>The first milestone of the MDP SMCT program has been achieved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The first 2L 123-mm ID cos-theta coil with stress management (SMCT coil) has been developed and fabricated 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The SMCT coil was assembled with 60-mm ID 2L cos-theta coil (previously tested in MDPCT1 dipole) inside the dipole mirror structure SMCTM1 and successfully tested at Fermilab </a:t>
            </a:r>
          </a:p>
          <a:p>
            <a:pPr lvl="1"/>
            <a:endParaRPr lang="en-US" sz="2900" dirty="0">
              <a:solidFill>
                <a:schemeClr val="tx1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SMCTM1 mirror magnet has been tested in two configurations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In the first configuration only the SMCT coil was powered (SMCTM1a)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In the second configuration both coils were powered in series (SMCTM1b)</a:t>
            </a:r>
          </a:p>
          <a:p>
            <a:r>
              <a:rPr lang="en-US" sz="2900" dirty="0">
                <a:solidFill>
                  <a:schemeClr val="tx1"/>
                </a:solidFill>
              </a:rPr>
              <a:t>SMCTM1a test: 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the maximum current of 14.3 kA  was reached at 1.9 K which corresponds to </a:t>
            </a:r>
            <a:r>
              <a:rPr lang="en-US" sz="2900" dirty="0" err="1">
                <a:solidFill>
                  <a:schemeClr val="tx1"/>
                </a:solidFill>
              </a:rPr>
              <a:t>B</a:t>
            </a:r>
            <a:r>
              <a:rPr lang="en-US" sz="2900" baseline="-25000" dirty="0" err="1">
                <a:solidFill>
                  <a:schemeClr val="tx1"/>
                </a:solidFill>
              </a:rPr>
              <a:t>max</a:t>
            </a:r>
            <a:r>
              <a:rPr lang="en-US" sz="2900" dirty="0">
                <a:solidFill>
                  <a:schemeClr val="tx1"/>
                </a:solidFill>
              </a:rPr>
              <a:t> in the SMCT coil of 12.7 T 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Ramp rate data suggest 9% reduction of maximum achieved quench current </a:t>
            </a:r>
            <a:r>
              <a:rPr lang="en-US" sz="2900" dirty="0" err="1">
                <a:solidFill>
                  <a:schemeClr val="tx1"/>
                </a:solidFill>
              </a:rPr>
              <a:t>wrt</a:t>
            </a:r>
            <a:r>
              <a:rPr lang="en-US" sz="2900" dirty="0">
                <a:solidFill>
                  <a:schemeClr val="tx1"/>
                </a:solidFill>
              </a:rPr>
              <a:t> coil SSL based on WS data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No training memory and no performance degradation was found after thermal cycle</a:t>
            </a:r>
          </a:p>
          <a:p>
            <a:r>
              <a:rPr lang="en-US" sz="2900" dirty="0">
                <a:solidFill>
                  <a:schemeClr val="tx1"/>
                </a:solidFill>
              </a:rPr>
              <a:t>SMCTM1b test: 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11.4 kA current and 14.5 T/12.6 T maximum field in the inner/SMCT coils were reached 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Test was complicated by presence of the current and voltage spikes detected before some quenches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Quench location varied and it was often simultaneous in both inner and SMCT coils</a:t>
            </a:r>
          </a:p>
          <a:p>
            <a:pPr lvl="1"/>
            <a:r>
              <a:rPr lang="en-US" sz="2900" dirty="0">
                <a:solidFill>
                  <a:schemeClr val="tx1"/>
                </a:solidFill>
              </a:rPr>
              <a:t>Origin of spikes seems associated with relative coil mechanical movement (see Steve’s slides)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A36AF-AA37-011C-04C8-7CFCC943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2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62EDB9C-9F4C-D3E1-C6BE-5CD880C14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94888"/>
              </p:ext>
            </p:extLst>
          </p:nvPr>
        </p:nvGraphicFramePr>
        <p:xfrm>
          <a:off x="-903540" y="-105501"/>
          <a:ext cx="7229237" cy="5585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03540" y="-105501"/>
                        <a:ext cx="7229237" cy="5585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48A7EFE-29EA-3721-E2C7-A8559FD512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082541"/>
              </p:ext>
            </p:extLst>
          </p:nvPr>
        </p:nvGraphicFramePr>
        <p:xfrm>
          <a:off x="6636996" y="989815"/>
          <a:ext cx="5701217" cy="435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F5BAB80-32A0-AB3B-3CF6-1B7CC6ED9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6996" y="989815"/>
                        <a:ext cx="5701217" cy="435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46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FC64DB-E624-31AB-EBD9-410F0B655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932550"/>
              </p:ext>
            </p:extLst>
          </p:nvPr>
        </p:nvGraphicFramePr>
        <p:xfrm>
          <a:off x="-335772" y="378290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35772" y="378290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F491F2-1788-D1F1-8A0A-AD536C0E8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623475"/>
              </p:ext>
            </p:extLst>
          </p:nvPr>
        </p:nvGraphicFramePr>
        <p:xfrm>
          <a:off x="0" y="3429000"/>
          <a:ext cx="3545308" cy="2708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429000"/>
                        <a:ext cx="3545308" cy="2708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76BEA2-1787-D8F9-1A4C-0A108BD2C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036096"/>
              </p:ext>
            </p:extLst>
          </p:nvPr>
        </p:nvGraphicFramePr>
        <p:xfrm>
          <a:off x="3224180" y="476578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4180" y="476578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4BC7F13-0F35-6EB5-1919-23CC34AC9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194845"/>
              </p:ext>
            </p:extLst>
          </p:nvPr>
        </p:nvGraphicFramePr>
        <p:xfrm>
          <a:off x="3364187" y="3379569"/>
          <a:ext cx="3252634" cy="2485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4187" y="3379569"/>
                        <a:ext cx="3252634" cy="2485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8E71B00-5304-3074-1D4D-4614D7768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577919"/>
              </p:ext>
            </p:extLst>
          </p:nvPr>
        </p:nvGraphicFramePr>
        <p:xfrm>
          <a:off x="7119905" y="161254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896280" imgH="2977200" progId="Origin50.Graph">
                  <p:embed/>
                </p:oleObj>
              </mc:Choice>
              <mc:Fallback>
                <p:oleObj name="Graph" r:id="rId10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9905" y="161254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6CECAE-B1EC-596B-3144-B7BF01037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518997"/>
              </p:ext>
            </p:extLst>
          </p:nvPr>
        </p:nvGraphicFramePr>
        <p:xfrm>
          <a:off x="7612774" y="280771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896280" imgH="2977200" progId="Origin50.Graph">
                  <p:embed/>
                </p:oleObj>
              </mc:Choice>
              <mc:Fallback>
                <p:oleObj name="Graph" r:id="rId1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12774" y="280771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64A0D4-6CDB-12CF-4886-4BEDD8FBC319}"/>
              </a:ext>
            </a:extLst>
          </p:cNvPr>
          <p:cNvCxnSpPr>
            <a:cxnSpLocks/>
          </p:cNvCxnSpPr>
          <p:nvPr/>
        </p:nvCxnSpPr>
        <p:spPr>
          <a:xfrm>
            <a:off x="6909495" y="678730"/>
            <a:ext cx="37843" cy="54382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3A1530-3A16-D30C-3F90-1194772D1942}"/>
              </a:ext>
            </a:extLst>
          </p:cNvPr>
          <p:cNvSpPr txBox="1"/>
          <p:nvPr/>
        </p:nvSpPr>
        <p:spPr>
          <a:xfrm>
            <a:off x="861848" y="161254"/>
            <a:ext cx="955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Ramp 15 and 16: Type D. Quench on both coils: Inner SM coil and pole turn of the inner 15T coil </a:t>
            </a:r>
          </a:p>
        </p:txBody>
      </p:sp>
    </p:spTree>
    <p:extLst>
      <p:ext uri="{BB962C8B-B14F-4D97-AF65-F5344CB8AC3E}">
        <p14:creationId xmlns:p14="http://schemas.microsoft.com/office/powerpoint/2010/main" val="355055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4CB1-3B19-0EEA-E92E-A75B350E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 design and test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A7A3-456D-695D-23F0-0A62B1E3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6" y="1405573"/>
            <a:ext cx="4232590" cy="4747437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Test goals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Prove the concept of SMCT dipole coil design in 2-layer and 4-layer mirror configurations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Demonstrate the magnet can reach the targeted quench current at the set pre-load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Study coil training, ramp rate and temperature dependences of magnet quench current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QP heater test</a:t>
            </a:r>
          </a:p>
          <a:p>
            <a:pPr marL="0" indent="0">
              <a:buNone/>
            </a:pP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A57F-3451-32B6-CF87-91764618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02F99-A6D4-1663-C8C9-C6915E3A6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53" y="3078413"/>
            <a:ext cx="4434883" cy="321006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7D994-3979-08C3-99CC-30A09415F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4516" r="7394" b="2822"/>
          <a:stretch/>
        </p:blipFill>
        <p:spPr bwMode="auto">
          <a:xfrm>
            <a:off x="4991212" y="1219066"/>
            <a:ext cx="3492388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indoor, equipment, engine, stack&#10;&#10;Description automatically generated">
            <a:extLst>
              <a:ext uri="{FF2B5EF4-FFF2-40B4-BE49-F238E27FC236}">
                <a16:creationId xmlns:a16="http://schemas.microsoft.com/office/drawing/2014/main" id="{DFC170BC-6AA7-40B5-9222-0DF2F687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4" r="8939" b="30049"/>
          <a:stretch/>
        </p:blipFill>
        <p:spPr>
          <a:xfrm rot="5400000">
            <a:off x="7988898" y="2632197"/>
            <a:ext cx="5018363" cy="22941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43F3F1-0027-2B68-187A-8B389111E65D}"/>
              </a:ext>
            </a:extLst>
          </p:cNvPr>
          <p:cNvSpPr/>
          <p:nvPr/>
        </p:nvSpPr>
        <p:spPr>
          <a:xfrm>
            <a:off x="4907280" y="3085966"/>
            <a:ext cx="1838960" cy="5309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8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F4A48C-6FDF-7400-3B9B-1CF175082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211539"/>
              </p:ext>
            </p:extLst>
          </p:nvPr>
        </p:nvGraphicFramePr>
        <p:xfrm>
          <a:off x="1227632" y="930791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7632" y="930791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9D8B27C-9CBC-9CD6-557A-F7E9C416C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893267"/>
              </p:ext>
            </p:extLst>
          </p:nvPr>
        </p:nvGraphicFramePr>
        <p:xfrm>
          <a:off x="-94140" y="3506964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4140" y="3506964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6A7535A-991A-0E84-474A-908133A865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09903"/>
              </p:ext>
            </p:extLst>
          </p:nvPr>
        </p:nvGraphicFramePr>
        <p:xfrm>
          <a:off x="7189509" y="483026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9509" y="483026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9470A8-EE50-E99E-4D77-40DFB8E03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449478"/>
              </p:ext>
            </p:extLst>
          </p:nvPr>
        </p:nvGraphicFramePr>
        <p:xfrm>
          <a:off x="7189508" y="3106573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89508" y="3106573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61BC76-5CC2-1CE1-F3F7-1979A98EC5DF}"/>
              </a:ext>
            </a:extLst>
          </p:cNvPr>
          <p:cNvCxnSpPr/>
          <p:nvPr/>
        </p:nvCxnSpPr>
        <p:spPr>
          <a:xfrm>
            <a:off x="5286703" y="342353"/>
            <a:ext cx="0" cy="54383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EC3C03-2334-12F9-64C3-89CF28715F00}"/>
              </a:ext>
            </a:extLst>
          </p:cNvPr>
          <p:cNvSpPr txBox="1"/>
          <p:nvPr/>
        </p:nvSpPr>
        <p:spPr>
          <a:xfrm>
            <a:off x="257955" y="7461"/>
            <a:ext cx="474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22, Type F quench: on both coils inner SM coil + pole turn and transition turn of inner 15T coil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D1F08-3BA1-8F78-36D9-CB5A01FB8A01}"/>
              </a:ext>
            </a:extLst>
          </p:cNvPr>
          <p:cNvSpPr txBox="1"/>
          <p:nvPr/>
        </p:nvSpPr>
        <p:spPr>
          <a:xfrm>
            <a:off x="5368854" y="159861"/>
            <a:ext cx="474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55, Type E quench: inner 15T coil quench  </a:t>
            </a:r>
          </a:p>
        </p:txBody>
      </p:sp>
    </p:spTree>
    <p:extLst>
      <p:ext uri="{BB962C8B-B14F-4D97-AF65-F5344CB8AC3E}">
        <p14:creationId xmlns:p14="http://schemas.microsoft.com/office/powerpoint/2010/main" val="2400285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79580E-34D2-C5ED-0C39-CD9581220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369438"/>
              </p:ext>
            </p:extLst>
          </p:nvPr>
        </p:nvGraphicFramePr>
        <p:xfrm>
          <a:off x="122676" y="0"/>
          <a:ext cx="4375752" cy="334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96280" imgH="2977200" progId="Origin50.Graph">
                  <p:embed/>
                </p:oleObj>
              </mc:Choice>
              <mc:Fallback>
                <p:oleObj name="Graph" r:id="rId2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676" y="0"/>
                        <a:ext cx="4375752" cy="3343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BEC9521-D770-6F4A-02B4-7D1E54FD4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296018"/>
              </p:ext>
            </p:extLst>
          </p:nvPr>
        </p:nvGraphicFramePr>
        <p:xfrm>
          <a:off x="276718" y="2863825"/>
          <a:ext cx="4298731" cy="328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96280" imgH="2977200" progId="Origin50.Graph">
                  <p:embed/>
                </p:oleObj>
              </mc:Choice>
              <mc:Fallback>
                <p:oleObj name="Graph" r:id="rId4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718" y="2863825"/>
                        <a:ext cx="4298731" cy="3284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C89FC3-E7CF-604F-B917-32612B33E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144967"/>
              </p:ext>
            </p:extLst>
          </p:nvPr>
        </p:nvGraphicFramePr>
        <p:xfrm>
          <a:off x="4652470" y="-224011"/>
          <a:ext cx="5489848" cy="419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896280" imgH="2977200" progId="Origin50.Graph">
                  <p:embed/>
                </p:oleObj>
              </mc:Choice>
              <mc:Fallback>
                <p:oleObj name="Graph" r:id="rId6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2470" y="-224011"/>
                        <a:ext cx="5489848" cy="4194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C7E35E-FBBF-96B6-C421-5E375C8A2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20219"/>
              </p:ext>
            </p:extLst>
          </p:nvPr>
        </p:nvGraphicFramePr>
        <p:xfrm>
          <a:off x="5535504" y="3096062"/>
          <a:ext cx="389572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896280" imgH="2977200" progId="Origin50.Graph">
                  <p:embed/>
                </p:oleObj>
              </mc:Choice>
              <mc:Fallback>
                <p:oleObj name="Graph" r:id="rId8" imgW="3896280" imgH="297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35504" y="3096062"/>
                        <a:ext cx="3895725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49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SMCTM1 Instrumentation – General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147262-6608-44C1-AB79-CA73E25B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3" y="3513922"/>
            <a:ext cx="6822285" cy="2658775"/>
          </a:xfrm>
        </p:spPr>
        <p:txBody>
          <a:bodyPr>
            <a:noAutofit/>
          </a:bodyPr>
          <a:lstStyle/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for quench detection; splice resistance measurements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coils, poles, bullets/rods and shell – strain monitoring during cool down, warm up and quenches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QPH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for SC coil quench protection</a:t>
            </a:r>
          </a:p>
          <a:p>
            <a:pPr marL="742950" lvl="1" indent="-285750" defTabSz="914400">
              <a:buSzPct val="65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magnet was protected by energy extraction system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Acustic</a:t>
            </a: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Sensor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for independent quench characterization (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Stev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Optics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strain measurements of the shell.</a:t>
            </a:r>
          </a:p>
          <a:p>
            <a:pPr marL="342900" indent="-342900" defTabSz="914400">
              <a:buSzPct val="65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outside magnet/coil temperature 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0CE13232-1D09-B891-587E-7BB0B537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t="7219" r="5998" b="5978"/>
          <a:stretch/>
        </p:blipFill>
        <p:spPr bwMode="auto">
          <a:xfrm>
            <a:off x="175148" y="1207633"/>
            <a:ext cx="3145790" cy="2047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CF5E65D-F563-324B-A1C6-2F98D16F2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/>
          <a:stretch/>
        </p:blipFill>
        <p:spPr bwMode="auto">
          <a:xfrm>
            <a:off x="3610096" y="1423903"/>
            <a:ext cx="3249873" cy="1829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EE7F6A-0A29-96AC-9C79-50B8812CD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61" y="1344778"/>
            <a:ext cx="4189681" cy="1723109"/>
          </a:xfrm>
          <a:prstGeom prst="rect">
            <a:avLst/>
          </a:prstGeom>
          <a:noFill/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5A32133-FBB9-AD48-B6A0-12A947D24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389" y="3348790"/>
            <a:ext cx="5434630" cy="28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E803-E55E-D771-7EDA-CB2072A0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SMCTM1a Test plan and Quench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BA2D7-D90E-AE94-18D7-506CD146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720" y="3601011"/>
            <a:ext cx="4921944" cy="2585710"/>
          </a:xfrm>
        </p:spPr>
        <p:txBody>
          <a:bodyPr/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Electrical check after magnet fabrication: C3-C6 taps are open: to locate a quench in L3 layer will not be possible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Test campaign: training quenches at 1.9 K, ramp rate dependence at 1. 9 K  started close to a plateau and Temperature dependence. Thermocycle was performed and the test repeated.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8C91-7A98-FD1A-58CF-C130BBE0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A854F-7261-72A9-AC8F-D60959C1B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" t="7335" r="10281" b="6449"/>
          <a:stretch/>
        </p:blipFill>
        <p:spPr>
          <a:xfrm>
            <a:off x="0" y="1290022"/>
            <a:ext cx="6187440" cy="4750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1602E-3C97-BDEF-8887-5A26779B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443" y="1397024"/>
            <a:ext cx="6106557" cy="19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8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DA91-173E-3AC2-1356-5B9753F9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SMCTM1a Training at 1.9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7753F-29CA-992B-DE6B-37C2F3ED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A2D1191-C9E7-039B-D167-5AE7165D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1427194"/>
            <a:ext cx="5437325" cy="126177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904AA5-1ECF-787F-FEA6-73B70F06CAA8}"/>
              </a:ext>
            </a:extLst>
          </p:cNvPr>
          <p:cNvSpPr txBox="1"/>
          <p:nvPr/>
        </p:nvSpPr>
        <p:spPr>
          <a:xfrm>
            <a:off x="6352218" y="2836031"/>
            <a:ext cx="553019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Outer layer quenches: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quench was in the D4-D5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 more quenches in the D6-D7 segment (pole turn); the last one at 50 A/s</a:t>
            </a:r>
          </a:p>
          <a:p>
            <a:r>
              <a:rPr lang="en-US" b="1" dirty="0"/>
              <a:t>Remaining quenches were all in the inner layer:</a:t>
            </a:r>
          </a:p>
          <a:p>
            <a:r>
              <a:rPr lang="en-US" b="1" dirty="0"/>
              <a:t>Position is unknown because VTs were open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8126D1-FCE5-6E0A-005C-4A5100E1C9B4}"/>
              </a:ext>
            </a:extLst>
          </p:cNvPr>
          <p:cNvSpPr txBox="1"/>
          <p:nvPr/>
        </p:nvSpPr>
        <p:spPr>
          <a:xfrm>
            <a:off x="6360239" y="4989087"/>
            <a:ext cx="557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14.3 kA 12.7 T was reached in 24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 memory after thermocycle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57A97-39C2-4A24-ECFB-D88A376BB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" t="7688" r="10473" b="5187"/>
          <a:stretch/>
        </p:blipFill>
        <p:spPr>
          <a:xfrm>
            <a:off x="146381" y="1427194"/>
            <a:ext cx="59123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1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12D3-3E9C-864C-2897-08FB5F00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SMCTM1a Ramp rate dependance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6190-975C-118A-E6A4-EABA021B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93" y="4943830"/>
            <a:ext cx="10380896" cy="1443203"/>
          </a:xfrm>
        </p:spPr>
        <p:txBody>
          <a:bodyPr/>
          <a:lstStyle/>
          <a:p>
            <a:r>
              <a:rPr lang="en-US" dirty="0"/>
              <a:t>Linear extrapolation at 0 ramp rate: maximum quench current is 15 kA and 13.1 T (91%of SSL).</a:t>
            </a:r>
          </a:p>
          <a:p>
            <a:r>
              <a:rPr lang="en-US" dirty="0"/>
              <a:t>All quenches were in inner layer beside the first one at 50 A/s (outer layer).</a:t>
            </a:r>
          </a:p>
          <a:p>
            <a:r>
              <a:rPr lang="en-US" dirty="0"/>
              <a:t>Maximum current was at 50 A/s at 14.3 kA</a:t>
            </a:r>
          </a:p>
          <a:p>
            <a:r>
              <a:rPr lang="en-US" dirty="0"/>
              <a:t>No degradation during TC2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A414A-9435-141E-BDE6-79766F4E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9BF49-CB95-73F8-9AE2-4AE0C8257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" t="9539" r="10641" b="4377"/>
          <a:stretch/>
        </p:blipFill>
        <p:spPr>
          <a:xfrm>
            <a:off x="44303" y="1172098"/>
            <a:ext cx="5094274" cy="397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60D43-AC01-9BA0-6DBB-B994835EA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8" t="7875" r="11201" b="4601"/>
          <a:stretch/>
        </p:blipFill>
        <p:spPr>
          <a:xfrm>
            <a:off x="7448764" y="1172098"/>
            <a:ext cx="4743236" cy="3742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8E5FB-96D9-F892-67B9-2A9C0C82B567}"/>
              </a:ext>
            </a:extLst>
          </p:cNvPr>
          <p:cNvSpPr txBox="1"/>
          <p:nvPr/>
        </p:nvSpPr>
        <p:spPr>
          <a:xfrm>
            <a:off x="4910085" y="1494056"/>
            <a:ext cx="2722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degradation in TC2: all quenches in the inner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 was still training in TC2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at 4.5 K were collected when </a:t>
            </a:r>
            <a:r>
              <a:rPr lang="en-US" dirty="0" err="1"/>
              <a:t>Iq</a:t>
            </a:r>
            <a:r>
              <a:rPr lang="en-US" dirty="0"/>
              <a:t>&gt; 13600 A (same force level observed during TC1 at 4.5 K)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1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E307-B0FA-3DC5-68D0-2CB2637B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SMCTM1a Temperature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6A6A3-15AE-3F06-4BCA-97BB5190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18E7D-1CA9-656A-F7D7-A031ECFF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3" y="1635956"/>
            <a:ext cx="5860592" cy="3870993"/>
          </a:xfrm>
          <a:prstGeom prst="rect">
            <a:avLst/>
          </a:prstGeom>
          <a:noFill/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F7E4D65-B0A3-87D2-C905-83E29CA55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93580"/>
              </p:ext>
            </p:extLst>
          </p:nvPr>
        </p:nvGraphicFramePr>
        <p:xfrm>
          <a:off x="6729573" y="2260315"/>
          <a:ext cx="4712905" cy="2378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2581">
                  <a:extLst>
                    <a:ext uri="{9D8B030D-6E8A-4147-A177-3AD203B41FA5}">
                      <a16:colId xmlns:a16="http://schemas.microsoft.com/office/drawing/2014/main" val="2429703458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762898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204705869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1335067344"/>
                    </a:ext>
                  </a:extLst>
                </a:gridCol>
                <a:gridCol w="942581">
                  <a:extLst>
                    <a:ext uri="{9D8B030D-6E8A-4147-A177-3AD203B41FA5}">
                      <a16:colId xmlns:a16="http://schemas.microsoft.com/office/drawing/2014/main" val="479204295"/>
                    </a:ext>
                  </a:extLst>
                </a:gridCol>
              </a:tblGrid>
              <a:tr h="3677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 2L mirror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522023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1.9 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4.5 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79403666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Bc</a:t>
                      </a:r>
                      <a:r>
                        <a:rPr lang="en-US" sz="1800" u="none" strike="noStrike" dirty="0">
                          <a:effectLst/>
                        </a:rPr>
                        <a:t>, 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Ic, 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Bc, 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9458457"/>
                  </a:ext>
                </a:extLst>
              </a:tr>
              <a:tr h="411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SSL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16.47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14.21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14.89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13.04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4680911"/>
                  </a:ext>
                </a:extLst>
              </a:tr>
              <a:tr h="3954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13.45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11.98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290412"/>
                  </a:ext>
                </a:extLst>
              </a:tr>
              <a:tr h="411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test/ssl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0.92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21654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2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32C3-9D65-B447-3960-28A7AC43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Splice resistance of SM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8A6B6-FF4A-721A-F1BC-51CD66FF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B146A-944F-3734-09AD-C21483DC3239}"/>
              </a:ext>
            </a:extLst>
          </p:cNvPr>
          <p:cNvSpPr txBox="1"/>
          <p:nvPr/>
        </p:nvSpPr>
        <p:spPr>
          <a:xfrm>
            <a:off x="710084" y="5105801"/>
            <a:ext cx="358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Splice resistance = 0.3 </a:t>
            </a:r>
            <a:r>
              <a:rPr lang="en-US" dirty="0" err="1"/>
              <a:t>n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dirty="0">
                <a:latin typeface="Symbol" panose="05050102010706020507" pitchFamily="18" charset="2"/>
              </a:rPr>
              <a:t> </a:t>
            </a:r>
          </a:p>
          <a:p>
            <a:endParaRPr lang="en-US" dirty="0">
              <a:latin typeface="Symbol" panose="05050102010706020507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C06B1-FDE0-2F32-33F5-53F9251BB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3" r="9673" b="2916"/>
          <a:stretch/>
        </p:blipFill>
        <p:spPr>
          <a:xfrm>
            <a:off x="968834" y="1463968"/>
            <a:ext cx="4688562" cy="3641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EDBD9-EC52-AEA8-5456-1CBB43DC4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9" r="9890" b="7032"/>
          <a:stretch/>
        </p:blipFill>
        <p:spPr>
          <a:xfrm>
            <a:off x="6575702" y="1576767"/>
            <a:ext cx="5140894" cy="38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9730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66834</TotalTime>
  <Words>1873</Words>
  <Application>Microsoft Office PowerPoint</Application>
  <PresentationFormat>Widescreen</PresentationFormat>
  <Paragraphs>570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Courier New</vt:lpstr>
      <vt:lpstr>Franklin Gothic Book</vt:lpstr>
      <vt:lpstr>Franklin Gothic Medium</vt:lpstr>
      <vt:lpstr>Helvetica</vt:lpstr>
      <vt:lpstr>Symbol</vt:lpstr>
      <vt:lpstr>Wingdings</vt:lpstr>
      <vt:lpstr>ATAP No Footer</vt:lpstr>
      <vt:lpstr>1_ATAP No Footer</vt:lpstr>
      <vt:lpstr>Graph</vt:lpstr>
      <vt:lpstr>PowerPoint Presentation</vt:lpstr>
      <vt:lpstr>Outline</vt:lpstr>
      <vt:lpstr>SMCTM1 design and test goals</vt:lpstr>
      <vt:lpstr>SMCTM1 Instrumentation – General overview</vt:lpstr>
      <vt:lpstr>SMCTM1a Test plan and Quench summary </vt:lpstr>
      <vt:lpstr>SMCTM1a Training at 1.9 K</vt:lpstr>
      <vt:lpstr>SMCTM1a Ramp rate dependance </vt:lpstr>
      <vt:lpstr>SMCTM1a Temperature dependence</vt:lpstr>
      <vt:lpstr>Splice resistance of SM coil</vt:lpstr>
      <vt:lpstr>SMCTM1b test</vt:lpstr>
      <vt:lpstr>Initial trips</vt:lpstr>
      <vt:lpstr>Quenches vs SQuenches: half coil bucked signal</vt:lpstr>
      <vt:lpstr>All quenches </vt:lpstr>
      <vt:lpstr>PowerPoint Presentation</vt:lpstr>
      <vt:lpstr>Quench types: inner coil quench (type A)</vt:lpstr>
      <vt:lpstr>Quench type: Outer coil quench (type B)</vt:lpstr>
      <vt:lpstr>Quench types: Spike induced quenches with Negative HC (Type C) </vt:lpstr>
      <vt:lpstr>Quench types: Spike induced quenches with Positive HC (Type D)</vt:lpstr>
      <vt:lpstr>Quench types: Spike induced quenches with Negative HC (Type E) </vt:lpstr>
      <vt:lpstr>Quench types: Spike induced quenches with Positive HC (Type F)</vt:lpstr>
      <vt:lpstr>Quench types: quench with Positive HC (type G)</vt:lpstr>
      <vt:lpstr>SMCTM1b Test results: all data </vt:lpstr>
      <vt:lpstr>Training quenches + ramp rate dependence</vt:lpstr>
      <vt:lpstr>Temperature dependence</vt:lpstr>
      <vt:lpstr>QH test</vt:lpstr>
      <vt:lpstr>RRR measurements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Maria Baldini</cp:lastModifiedBy>
  <cp:revision>759</cp:revision>
  <cp:lastPrinted>2019-01-15T18:48:17Z</cp:lastPrinted>
  <dcterms:created xsi:type="dcterms:W3CDTF">2015-07-10T17:44:33Z</dcterms:created>
  <dcterms:modified xsi:type="dcterms:W3CDTF">2024-04-12T21:14:20Z</dcterms:modified>
</cp:coreProperties>
</file>