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1093" r:id="rId2"/>
    <p:sldId id="1350" r:id="rId3"/>
    <p:sldId id="1362" r:id="rId4"/>
    <p:sldId id="1351" r:id="rId5"/>
    <p:sldId id="1360" r:id="rId6"/>
    <p:sldId id="1358" r:id="rId7"/>
    <p:sldId id="1361" r:id="rId8"/>
    <p:sldId id="1359" r:id="rId9"/>
    <p:sldId id="1349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1" d="100"/>
          <a:sy n="81" d="100"/>
        </p:scale>
        <p:origin x="202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lobin\Desktop\20%20T%20REBCO%20dipole\20TRebco_margin%20(version%202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lobin\Desktop\20%20T%20REBCO%20dipole\20TRebco_margin%20(version%202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lobin\Desktop\20%20T%20REBCO%20dipole\20TRebco_margin%20(version%202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0925685055993"/>
          <c:y val="7.2815870478319542E-2"/>
          <c:w val="0.76933411043174416"/>
          <c:h val="0.74999183921406665"/>
        </c:manualLayout>
      </c:layout>
      <c:scatterChart>
        <c:scatterStyle val="smoothMarker"/>
        <c:varyColors val="0"/>
        <c:ser>
          <c:idx val="4"/>
          <c:order val="0"/>
          <c:spPr>
            <a:ln w="19050" cap="rnd">
              <a:solidFill>
                <a:schemeClr val="accent4">
                  <a:lumMod val="60000"/>
                </a:schemeClr>
              </a:solidFill>
              <a:prstDash val="lgDash"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  <a:prstDash val="lgDash"/>
              </a:ln>
              <a:effectLst/>
            </c:spPr>
          </c:marker>
          <c:xVal>
            <c:numRef>
              <c:f>'20 T HTS-LTS margin'!$O$4:$O$6</c:f>
              <c:numCache>
                <c:formatCode>0.00</c:formatCode>
                <c:ptCount val="3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</c:numCache>
            </c:numRef>
          </c:xVal>
          <c:yVal>
            <c:numRef>
              <c:f>'20 T HTS-LTS margin'!$Q$4:$Q$6</c:f>
              <c:numCache>
                <c:formatCode>General</c:formatCode>
                <c:ptCount val="3"/>
                <c:pt idx="0">
                  <c:v>88.22</c:v>
                </c:pt>
                <c:pt idx="1">
                  <c:v>88.22</c:v>
                </c:pt>
                <c:pt idx="2">
                  <c:v>88.22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25A-427A-ADF2-07F87612DBA8}"/>
            </c:ext>
          </c:extLst>
        </c:ser>
        <c:ser>
          <c:idx val="6"/>
          <c:order val="1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'20 T HTS-LTS margin'!$O$4:$O$6</c:f>
              <c:numCache>
                <c:formatCode>0.00</c:formatCode>
                <c:ptCount val="3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</c:numCache>
            </c:numRef>
          </c:xVal>
          <c:yVal>
            <c:numRef>
              <c:f>'20 T HTS-LTS margin'!$R$4:$R$6</c:f>
              <c:numCache>
                <c:formatCode>General</c:formatCode>
                <c:ptCount val="3"/>
                <c:pt idx="0">
                  <c:v>89.14</c:v>
                </c:pt>
                <c:pt idx="1">
                  <c:v>88.39</c:v>
                </c:pt>
                <c:pt idx="2">
                  <c:v>87.63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25A-427A-ADF2-07F87612DBA8}"/>
            </c:ext>
          </c:extLst>
        </c:ser>
        <c:ser>
          <c:idx val="7"/>
          <c:order val="2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'20 T HTS-LTS margin'!$P$4:$P$6</c:f>
              <c:numCache>
                <c:formatCode>0.00</c:formatCode>
                <c:ptCount val="3"/>
                <c:pt idx="0">
                  <c:v>1</c:v>
                </c:pt>
                <c:pt idx="1">
                  <c:v>0.90909090909090906</c:v>
                </c:pt>
                <c:pt idx="2">
                  <c:v>0.81818181818181812</c:v>
                </c:pt>
              </c:numCache>
            </c:numRef>
          </c:xVal>
          <c:yVal>
            <c:numRef>
              <c:f>'20 T HTS-LTS margin'!$S$4:$S$6</c:f>
              <c:numCache>
                <c:formatCode>General</c:formatCode>
                <c:ptCount val="3"/>
                <c:pt idx="0">
                  <c:v>87.23</c:v>
                </c:pt>
                <c:pt idx="1">
                  <c:v>86.25</c:v>
                </c:pt>
                <c:pt idx="2">
                  <c:v>85.25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25A-427A-ADF2-07F87612DBA8}"/>
            </c:ext>
          </c:extLst>
        </c:ser>
        <c:ser>
          <c:idx val="2"/>
          <c:order val="3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'20 T HTS-LTS margin'!$T$4:$T$6</c:f>
              <c:numCache>
                <c:formatCode>0.00</c:formatCode>
                <c:ptCount val="3"/>
                <c:pt idx="0">
                  <c:v>1</c:v>
                </c:pt>
                <c:pt idx="1">
                  <c:v>0.91489361702127647</c:v>
                </c:pt>
                <c:pt idx="2">
                  <c:v>0.84313725490196079</c:v>
                </c:pt>
              </c:numCache>
            </c:numRef>
          </c:xVal>
          <c:yVal>
            <c:numRef>
              <c:f>'20 T HTS-LTS margin'!$W$4:$W$6</c:f>
              <c:numCache>
                <c:formatCode>General</c:formatCode>
                <c:ptCount val="3"/>
                <c:pt idx="0">
                  <c:v>89.14</c:v>
                </c:pt>
                <c:pt idx="1">
                  <c:v>87.86</c:v>
                </c:pt>
                <c:pt idx="2">
                  <c:v>86.74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25A-427A-ADF2-07F87612DBA8}"/>
            </c:ext>
          </c:extLst>
        </c:ser>
        <c:ser>
          <c:idx val="3"/>
          <c:order val="4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'20 T HTS-LTS margin'!$T$4:$T$6</c:f>
              <c:numCache>
                <c:formatCode>0.00</c:formatCode>
                <c:ptCount val="3"/>
                <c:pt idx="0">
                  <c:v>1</c:v>
                </c:pt>
                <c:pt idx="1">
                  <c:v>0.91489361702127647</c:v>
                </c:pt>
                <c:pt idx="2">
                  <c:v>0.84313725490196079</c:v>
                </c:pt>
              </c:numCache>
            </c:numRef>
          </c:xVal>
          <c:yVal>
            <c:numRef>
              <c:f>'20 T HTS-LTS margin'!$X$4:$X$6</c:f>
              <c:numCache>
                <c:formatCode>General</c:formatCode>
                <c:ptCount val="3"/>
                <c:pt idx="0">
                  <c:v>87.23</c:v>
                </c:pt>
                <c:pt idx="1">
                  <c:v>85.47</c:v>
                </c:pt>
                <c:pt idx="2">
                  <c:v>83.93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25A-427A-ADF2-07F87612DBA8}"/>
            </c:ext>
          </c:extLst>
        </c:ser>
        <c:ser>
          <c:idx val="1"/>
          <c:order val="5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325A-427A-ADF2-07F87612DBA8}"/>
              </c:ext>
            </c:extLst>
          </c:dPt>
          <c:xVal>
            <c:numRef>
              <c:f>'20 T HTS-LTS margin'!$R$11:$R$12</c:f>
              <c:numCache>
                <c:formatCode>0.000</c:formatCode>
                <c:ptCount val="2"/>
                <c:pt idx="0" formatCode="0.00">
                  <c:v>1.00003</c:v>
                </c:pt>
                <c:pt idx="1">
                  <c:v>0.97200000000000009</c:v>
                </c:pt>
              </c:numCache>
            </c:numRef>
          </c:xVal>
          <c:yVal>
            <c:numRef>
              <c:f>'20 T HTS-LTS margin'!$T$11:$T$12</c:f>
              <c:numCache>
                <c:formatCode>General</c:formatCode>
                <c:ptCount val="2"/>
                <c:pt idx="0">
                  <c:v>89.14</c:v>
                </c:pt>
                <c:pt idx="1">
                  <c:v>87.12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325A-427A-ADF2-07F87612DBA8}"/>
            </c:ext>
          </c:extLst>
        </c:ser>
        <c:ser>
          <c:idx val="5"/>
          <c:order val="6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'20 T HTS-LTS margin'!$R$11:$R$12</c:f>
              <c:numCache>
                <c:formatCode>0.000</c:formatCode>
                <c:ptCount val="2"/>
                <c:pt idx="0" formatCode="0.00">
                  <c:v>1.00003</c:v>
                </c:pt>
                <c:pt idx="1">
                  <c:v>0.97200000000000009</c:v>
                </c:pt>
              </c:numCache>
            </c:numRef>
          </c:xVal>
          <c:yVal>
            <c:numRef>
              <c:f>'20 T HTS-LTS margin'!$U$11:$U$12</c:f>
              <c:numCache>
                <c:formatCode>General</c:formatCode>
                <c:ptCount val="2"/>
                <c:pt idx="0">
                  <c:v>87.23</c:v>
                </c:pt>
                <c:pt idx="1">
                  <c:v>85.14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325A-427A-ADF2-07F87612DBA8}"/>
            </c:ext>
          </c:extLst>
        </c:ser>
        <c:ser>
          <c:idx val="0"/>
          <c:order val="7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'20 T HTS-LTS margin'!$R$11:$R$12</c:f>
              <c:numCache>
                <c:formatCode>0.000</c:formatCode>
                <c:ptCount val="2"/>
                <c:pt idx="0" formatCode="0.00">
                  <c:v>1.00003</c:v>
                </c:pt>
                <c:pt idx="1">
                  <c:v>0.97200000000000009</c:v>
                </c:pt>
              </c:numCache>
            </c:numRef>
          </c:xVal>
          <c:yVal>
            <c:numRef>
              <c:f>'20 T HTS-LTS margin'!$S$11:$S$12</c:f>
              <c:numCache>
                <c:formatCode>General</c:formatCode>
                <c:ptCount val="2"/>
                <c:pt idx="0">
                  <c:v>88.22</c:v>
                </c:pt>
                <c:pt idx="1">
                  <c:v>86.02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325A-427A-ADF2-07F87612DBA8}"/>
            </c:ext>
          </c:extLst>
        </c:ser>
        <c:ser>
          <c:idx val="8"/>
          <c:order val="8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'20 T HTS-LTS margin'!$U$4:$U$6</c:f>
              <c:numCache>
                <c:formatCode>0.00</c:formatCode>
                <c:ptCount val="3"/>
                <c:pt idx="0">
                  <c:v>1</c:v>
                </c:pt>
                <c:pt idx="1">
                  <c:v>0.94736842105263164</c:v>
                </c:pt>
                <c:pt idx="2">
                  <c:v>0.9</c:v>
                </c:pt>
              </c:numCache>
            </c:numRef>
          </c:xVal>
          <c:yVal>
            <c:numRef>
              <c:f>'20 T HTS-LTS margin'!$V$4:$V$6</c:f>
              <c:numCache>
                <c:formatCode>General</c:formatCode>
                <c:ptCount val="3"/>
                <c:pt idx="0">
                  <c:v>88.22</c:v>
                </c:pt>
                <c:pt idx="1">
                  <c:v>85.7</c:v>
                </c:pt>
                <c:pt idx="2">
                  <c:v>83.4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325A-427A-ADF2-07F87612D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8504383"/>
        <c:axId val="1821153295"/>
      </c:scatterChart>
      <c:valAx>
        <c:axId val="1828504383"/>
        <c:scaling>
          <c:orientation val="minMax"/>
          <c:max val="1"/>
          <c:min val="0.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1" dirty="0">
                    <a:solidFill>
                      <a:srgbClr val="C00000"/>
                    </a:solidFill>
                  </a:rPr>
                  <a:t>r/</a:t>
                </a:r>
                <a:r>
                  <a:rPr lang="en-US" sz="2000" b="1" i="1" dirty="0" err="1">
                    <a:solidFill>
                      <a:srgbClr val="C00000"/>
                    </a:solidFill>
                  </a:rPr>
                  <a:t>r_nom</a:t>
                </a:r>
                <a:r>
                  <a:rPr lang="en-US" sz="2000" b="1" i="1" dirty="0"/>
                  <a:t>;   </a:t>
                </a:r>
                <a:r>
                  <a:rPr lang="en-US" sz="2000" b="1" i="1" dirty="0" err="1">
                    <a:solidFill>
                      <a:srgbClr val="00B050"/>
                    </a:solidFill>
                  </a:rPr>
                  <a:t>Jc_nom</a:t>
                </a:r>
                <a:r>
                  <a:rPr lang="en-US" sz="2000" b="1" i="1" dirty="0">
                    <a:solidFill>
                      <a:srgbClr val="00B050"/>
                    </a:solidFill>
                  </a:rPr>
                  <a:t>/</a:t>
                </a:r>
                <a:r>
                  <a:rPr lang="en-US" sz="2000" b="1" i="1" dirty="0" err="1">
                    <a:solidFill>
                      <a:srgbClr val="00B050"/>
                    </a:solidFill>
                  </a:rPr>
                  <a:t>Jc</a:t>
                </a:r>
                <a:r>
                  <a:rPr lang="en-US" sz="2000" b="1" i="1" dirty="0"/>
                  <a:t>;   </a:t>
                </a:r>
                <a:r>
                  <a:rPr lang="en-US" sz="2000" b="1" i="1" dirty="0">
                    <a:solidFill>
                      <a:srgbClr val="0070C0"/>
                    </a:solidFill>
                  </a:rPr>
                  <a:t>B/</a:t>
                </a:r>
                <a:r>
                  <a:rPr lang="en-US" sz="2000" b="1" i="1" dirty="0" err="1">
                    <a:solidFill>
                      <a:srgbClr val="0070C0"/>
                    </a:solidFill>
                  </a:rPr>
                  <a:t>B_nom</a:t>
                </a:r>
                <a:endParaRPr lang="en-US" sz="2000" b="1" i="1" dirty="0">
                  <a:solidFill>
                    <a:srgbClr val="0070C0"/>
                  </a:solidFill>
                </a:endParaRPr>
              </a:p>
            </c:rich>
          </c:tx>
          <c:layout>
            <c:manualLayout>
              <c:xMode val="edge"/>
              <c:yMode val="edge"/>
              <c:x val="0.25619383971275872"/>
              <c:y val="0.909470982374121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1153295"/>
        <c:crosses val="autoZero"/>
        <c:crossBetween val="midCat"/>
        <c:minorUnit val="2.5000000000000005E-2"/>
      </c:valAx>
      <c:valAx>
        <c:axId val="1821153295"/>
        <c:scaling>
          <c:orientation val="minMax"/>
          <c:max val="90"/>
          <c:min val="8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Load</a:t>
                </a:r>
                <a:r>
                  <a:rPr lang="en-US" sz="2000" b="1" baseline="0"/>
                  <a:t> line margin</a:t>
                </a:r>
                <a:endParaRPr lang="en-US" sz="2000" b="1"/>
              </a:p>
            </c:rich>
          </c:tx>
          <c:layout>
            <c:manualLayout>
              <c:xMode val="edge"/>
              <c:yMode val="edge"/>
              <c:x val="3.6127167630057803E-3"/>
              <c:y val="0.232112032975743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8504383"/>
        <c:crosses val="autoZero"/>
        <c:crossBetween val="midCat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Insulated cable cross-section (mm</a:t>
            </a:r>
            <a:r>
              <a:rPr lang="en-US" b="1" baseline="30000"/>
              <a:t>2</a:t>
            </a:r>
            <a:r>
              <a:rPr lang="en-US" b="1"/>
              <a:t>)</a:t>
            </a:r>
          </a:p>
        </c:rich>
      </c:tx>
      <c:layout>
        <c:manualLayout>
          <c:xMode val="edge"/>
          <c:yMode val="edge"/>
          <c:x val="0.29712578121827599"/>
          <c:y val="1.0131712259371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028214300216696E-2"/>
          <c:y val="0.13171225937183384"/>
          <c:w val="0.88804246950680588"/>
          <c:h val="0.68507552258447046"/>
        </c:manualLayout>
      </c:layout>
      <c:barChart>
        <c:barDir val="col"/>
        <c:grouping val="clustered"/>
        <c:varyColors val="0"/>
        <c:ser>
          <c:idx val="0"/>
          <c:order val="0"/>
          <c:tx>
            <c:v>HTS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 T dipoles'!$C$4:$C$15</c:f>
              <c:strCache>
                <c:ptCount val="12"/>
                <c:pt idx="0">
                  <c:v>CT I</c:v>
                </c:pt>
                <c:pt idx="1">
                  <c:v>CT II</c:v>
                </c:pt>
                <c:pt idx="2">
                  <c:v>SMCT I</c:v>
                </c:pt>
                <c:pt idx="3">
                  <c:v>SMCT II</c:v>
                </c:pt>
                <c:pt idx="4">
                  <c:v>CCT</c:v>
                </c:pt>
                <c:pt idx="5">
                  <c:v>BL I</c:v>
                </c:pt>
                <c:pt idx="6">
                  <c:v>BL II</c:v>
                </c:pt>
                <c:pt idx="7">
                  <c:v>CC I</c:v>
                </c:pt>
                <c:pt idx="8">
                  <c:v>CC II</c:v>
                </c:pt>
                <c:pt idx="9">
                  <c:v>CC III</c:v>
                </c:pt>
                <c:pt idx="10">
                  <c:v>SMCT-BSCCO</c:v>
                </c:pt>
                <c:pt idx="11">
                  <c:v>SMCT-REBCO</c:v>
                </c:pt>
              </c:strCache>
            </c:strRef>
          </c:cat>
          <c:val>
            <c:numRef>
              <c:f>'20 T dipoles'!$F$4:$F$15</c:f>
              <c:numCache>
                <c:formatCode>General</c:formatCode>
                <c:ptCount val="12"/>
                <c:pt idx="0">
                  <c:v>3241</c:v>
                </c:pt>
                <c:pt idx="1">
                  <c:v>1494</c:v>
                </c:pt>
                <c:pt idx="2">
                  <c:v>2091</c:v>
                </c:pt>
                <c:pt idx="3">
                  <c:v>1527</c:v>
                </c:pt>
                <c:pt idx="4">
                  <c:v>4490</c:v>
                </c:pt>
                <c:pt idx="5">
                  <c:v>1360</c:v>
                </c:pt>
                <c:pt idx="6">
                  <c:v>1500</c:v>
                </c:pt>
                <c:pt idx="7">
                  <c:v>1290</c:v>
                </c:pt>
                <c:pt idx="8">
                  <c:v>1154</c:v>
                </c:pt>
                <c:pt idx="9">
                  <c:v>1012</c:v>
                </c:pt>
                <c:pt idx="10">
                  <c:v>972</c:v>
                </c:pt>
                <c:pt idx="11">
                  <c:v>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DB-4210-9F80-28604A268073}"/>
            </c:ext>
          </c:extLst>
        </c:ser>
        <c:ser>
          <c:idx val="1"/>
          <c:order val="1"/>
          <c:tx>
            <c:v>Nb3Sn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 T dipoles'!$C$4:$C$15</c:f>
              <c:strCache>
                <c:ptCount val="12"/>
                <c:pt idx="0">
                  <c:v>CT I</c:v>
                </c:pt>
                <c:pt idx="1">
                  <c:v>CT II</c:v>
                </c:pt>
                <c:pt idx="2">
                  <c:v>SMCT I</c:v>
                </c:pt>
                <c:pt idx="3">
                  <c:v>SMCT II</c:v>
                </c:pt>
                <c:pt idx="4">
                  <c:v>CCT</c:v>
                </c:pt>
                <c:pt idx="5">
                  <c:v>BL I</c:v>
                </c:pt>
                <c:pt idx="6">
                  <c:v>BL II</c:v>
                </c:pt>
                <c:pt idx="7">
                  <c:v>CC I</c:v>
                </c:pt>
                <c:pt idx="8">
                  <c:v>CC II</c:v>
                </c:pt>
                <c:pt idx="9">
                  <c:v>CC III</c:v>
                </c:pt>
                <c:pt idx="10">
                  <c:v>SMCT-BSCCO</c:v>
                </c:pt>
                <c:pt idx="11">
                  <c:v>SMCT-REBCO</c:v>
                </c:pt>
              </c:strCache>
            </c:strRef>
          </c:cat>
          <c:val>
            <c:numRef>
              <c:f>'20 T dipoles'!$G$4:$G$15</c:f>
              <c:numCache>
                <c:formatCode>General</c:formatCode>
                <c:ptCount val="12"/>
                <c:pt idx="0">
                  <c:v>2150</c:v>
                </c:pt>
                <c:pt idx="1">
                  <c:v>6106</c:v>
                </c:pt>
                <c:pt idx="2">
                  <c:v>3780</c:v>
                </c:pt>
                <c:pt idx="3">
                  <c:v>5148</c:v>
                </c:pt>
                <c:pt idx="4">
                  <c:v>4915</c:v>
                </c:pt>
                <c:pt idx="5">
                  <c:v>4740</c:v>
                </c:pt>
                <c:pt idx="6">
                  <c:v>4640</c:v>
                </c:pt>
                <c:pt idx="7">
                  <c:v>2326</c:v>
                </c:pt>
                <c:pt idx="8">
                  <c:v>2558</c:v>
                </c:pt>
                <c:pt idx="9">
                  <c:v>4191</c:v>
                </c:pt>
                <c:pt idx="10">
                  <c:v>3110</c:v>
                </c:pt>
                <c:pt idx="11">
                  <c:v>3770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DB-4210-9F80-28604A268073}"/>
            </c:ext>
          </c:extLst>
        </c:ser>
        <c:ser>
          <c:idx val="2"/>
          <c:order val="2"/>
          <c:tx>
            <c:v>Total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 T dipoles'!$C$4:$C$15</c:f>
              <c:strCache>
                <c:ptCount val="12"/>
                <c:pt idx="0">
                  <c:v>CT I</c:v>
                </c:pt>
                <c:pt idx="1">
                  <c:v>CT II</c:v>
                </c:pt>
                <c:pt idx="2">
                  <c:v>SMCT I</c:v>
                </c:pt>
                <c:pt idx="3">
                  <c:v>SMCT II</c:v>
                </c:pt>
                <c:pt idx="4">
                  <c:v>CCT</c:v>
                </c:pt>
                <c:pt idx="5">
                  <c:v>BL I</c:v>
                </c:pt>
                <c:pt idx="6">
                  <c:v>BL II</c:v>
                </c:pt>
                <c:pt idx="7">
                  <c:v>CC I</c:v>
                </c:pt>
                <c:pt idx="8">
                  <c:v>CC II</c:v>
                </c:pt>
                <c:pt idx="9">
                  <c:v>CC III</c:v>
                </c:pt>
                <c:pt idx="10">
                  <c:v>SMCT-BSCCO</c:v>
                </c:pt>
                <c:pt idx="11">
                  <c:v>SMCT-REBCO</c:v>
                </c:pt>
              </c:strCache>
            </c:strRef>
          </c:cat>
          <c:val>
            <c:numRef>
              <c:f>'20 T dipoles'!$H$4:$H$15</c:f>
              <c:numCache>
                <c:formatCode>General</c:formatCode>
                <c:ptCount val="12"/>
                <c:pt idx="0">
                  <c:v>5391</c:v>
                </c:pt>
                <c:pt idx="1">
                  <c:v>7600</c:v>
                </c:pt>
                <c:pt idx="2">
                  <c:v>5871</c:v>
                </c:pt>
                <c:pt idx="3">
                  <c:v>6675</c:v>
                </c:pt>
                <c:pt idx="4">
                  <c:v>9405</c:v>
                </c:pt>
                <c:pt idx="5">
                  <c:v>6100</c:v>
                </c:pt>
                <c:pt idx="6">
                  <c:v>6140</c:v>
                </c:pt>
                <c:pt idx="7">
                  <c:v>3616</c:v>
                </c:pt>
                <c:pt idx="8">
                  <c:v>3712</c:v>
                </c:pt>
                <c:pt idx="9">
                  <c:v>5203</c:v>
                </c:pt>
                <c:pt idx="10">
                  <c:v>4082</c:v>
                </c:pt>
                <c:pt idx="11">
                  <c:v>4371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DB-4210-9F80-28604A268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0700544"/>
        <c:axId val="1050699824"/>
      </c:barChart>
      <c:catAx>
        <c:axId val="105070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0699824"/>
        <c:crosses val="autoZero"/>
        <c:auto val="1"/>
        <c:lblAlgn val="ctr"/>
        <c:lblOffset val="100"/>
        <c:noMultiLvlLbl val="0"/>
      </c:catAx>
      <c:valAx>
        <c:axId val="105069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070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453115828875819"/>
          <c:y val="0.13991959682725613"/>
          <c:w val="0.34546884171124181"/>
          <c:h val="8.8593522917073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Load Line Margin (%)</a:t>
            </a:r>
          </a:p>
        </c:rich>
      </c:tx>
      <c:layout>
        <c:manualLayout>
          <c:xMode val="edge"/>
          <c:yMode val="edge"/>
          <c:x val="0.30739532789028678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705823672409951E-2"/>
          <c:y val="0.10648148148148148"/>
          <c:w val="0.89246883807420752"/>
          <c:h val="0.70799358413531654"/>
        </c:manualLayout>
      </c:layout>
      <c:barChart>
        <c:barDir val="col"/>
        <c:grouping val="clustered"/>
        <c:varyColors val="0"/>
        <c:ser>
          <c:idx val="0"/>
          <c:order val="0"/>
          <c:tx>
            <c:v>HTS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 T dipoles'!$C$4:$C$15</c:f>
              <c:strCache>
                <c:ptCount val="12"/>
                <c:pt idx="0">
                  <c:v>CT I</c:v>
                </c:pt>
                <c:pt idx="1">
                  <c:v>CT II</c:v>
                </c:pt>
                <c:pt idx="2">
                  <c:v>SMCT I</c:v>
                </c:pt>
                <c:pt idx="3">
                  <c:v>SMCT II</c:v>
                </c:pt>
                <c:pt idx="4">
                  <c:v>CCT</c:v>
                </c:pt>
                <c:pt idx="5">
                  <c:v>BL I</c:v>
                </c:pt>
                <c:pt idx="6">
                  <c:v>BL II</c:v>
                </c:pt>
                <c:pt idx="7">
                  <c:v>CC I</c:v>
                </c:pt>
                <c:pt idx="8">
                  <c:v>CC II</c:v>
                </c:pt>
                <c:pt idx="9">
                  <c:v>CC III</c:v>
                </c:pt>
                <c:pt idx="10">
                  <c:v>SMCT-BSCCO</c:v>
                </c:pt>
                <c:pt idx="11">
                  <c:v>SMCT-REBCO</c:v>
                </c:pt>
              </c:strCache>
            </c:strRef>
          </c:cat>
          <c:val>
            <c:numRef>
              <c:f>'20 T dipoles'!$D$4:$D$15</c:f>
              <c:numCache>
                <c:formatCode>General</c:formatCode>
                <c:ptCount val="12"/>
                <c:pt idx="0">
                  <c:v>18</c:v>
                </c:pt>
                <c:pt idx="1">
                  <c:v>21</c:v>
                </c:pt>
                <c:pt idx="2">
                  <c:v>22</c:v>
                </c:pt>
                <c:pt idx="3">
                  <c:v>20</c:v>
                </c:pt>
                <c:pt idx="4">
                  <c:v>14</c:v>
                </c:pt>
                <c:pt idx="5">
                  <c:v>21</c:v>
                </c:pt>
                <c:pt idx="6">
                  <c:v>22</c:v>
                </c:pt>
                <c:pt idx="7">
                  <c:v>13</c:v>
                </c:pt>
                <c:pt idx="8">
                  <c:v>13</c:v>
                </c:pt>
                <c:pt idx="9">
                  <c:v>15</c:v>
                </c:pt>
                <c:pt idx="10">
                  <c:v>16.2</c:v>
                </c:pt>
                <c:pt idx="11">
                  <c:v>11.78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72-44A4-85AB-637B6B56F5AF}"/>
            </c:ext>
          </c:extLst>
        </c:ser>
        <c:ser>
          <c:idx val="1"/>
          <c:order val="1"/>
          <c:tx>
            <c:v>Nb3Sn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 T dipoles'!$C$4:$C$15</c:f>
              <c:strCache>
                <c:ptCount val="12"/>
                <c:pt idx="0">
                  <c:v>CT I</c:v>
                </c:pt>
                <c:pt idx="1">
                  <c:v>CT II</c:v>
                </c:pt>
                <c:pt idx="2">
                  <c:v>SMCT I</c:v>
                </c:pt>
                <c:pt idx="3">
                  <c:v>SMCT II</c:v>
                </c:pt>
                <c:pt idx="4">
                  <c:v>CCT</c:v>
                </c:pt>
                <c:pt idx="5">
                  <c:v>BL I</c:v>
                </c:pt>
                <c:pt idx="6">
                  <c:v>BL II</c:v>
                </c:pt>
                <c:pt idx="7">
                  <c:v>CC I</c:v>
                </c:pt>
                <c:pt idx="8">
                  <c:v>CC II</c:v>
                </c:pt>
                <c:pt idx="9">
                  <c:v>CC III</c:v>
                </c:pt>
                <c:pt idx="10">
                  <c:v>SMCT-BSCCO</c:v>
                </c:pt>
                <c:pt idx="11">
                  <c:v>SMCT-REBCO</c:v>
                </c:pt>
              </c:strCache>
            </c:strRef>
          </c:cat>
          <c:val>
            <c:numRef>
              <c:f>'20 T dipoles'!$E$4:$E$15</c:f>
              <c:numCache>
                <c:formatCode>General</c:formatCode>
                <c:ptCount val="12"/>
                <c:pt idx="0">
                  <c:v>25</c:v>
                </c:pt>
                <c:pt idx="1">
                  <c:v>15</c:v>
                </c:pt>
                <c:pt idx="2">
                  <c:v>18</c:v>
                </c:pt>
                <c:pt idx="3">
                  <c:v>15</c:v>
                </c:pt>
                <c:pt idx="4">
                  <c:v>14</c:v>
                </c:pt>
                <c:pt idx="5">
                  <c:v>17</c:v>
                </c:pt>
                <c:pt idx="6">
                  <c:v>17</c:v>
                </c:pt>
                <c:pt idx="7">
                  <c:v>13</c:v>
                </c:pt>
                <c:pt idx="8">
                  <c:v>13</c:v>
                </c:pt>
                <c:pt idx="9">
                  <c:v>7</c:v>
                </c:pt>
                <c:pt idx="10">
                  <c:v>13.2</c:v>
                </c:pt>
                <c:pt idx="11">
                  <c:v>10.86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72-44A4-85AB-637B6B56F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0700544"/>
        <c:axId val="1050699824"/>
      </c:barChart>
      <c:catAx>
        <c:axId val="105070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0699824"/>
        <c:crosses val="autoZero"/>
        <c:auto val="1"/>
        <c:lblAlgn val="ctr"/>
        <c:lblOffset val="100"/>
        <c:noMultiLvlLbl val="0"/>
      </c:catAx>
      <c:valAx>
        <c:axId val="105069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070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153146216501534"/>
          <c:y val="0.14409667541557308"/>
          <c:w val="0.27661298577927368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0.89603</cdr:x>
      <cdr:y>0.37965</cdr:y>
    </cdr:from>
    <cdr:to>
      <cdr:x>0.98526</cdr:x>
      <cdr:y>0.56122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B9DBFC-B27D-70AF-3DBE-CA110C9F41CA}"/>
            </a:ext>
          </a:extLst>
        </cdr:cNvPr>
        <cdr:cNvSpPr txBox="1"/>
      </cdr:nvSpPr>
      <cdr:spPr>
        <a:xfrm xmlns:a="http://schemas.openxmlformats.org/drawingml/2006/main">
          <a:off x="5728767" y="1752600"/>
          <a:ext cx="570492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L7-8</a:t>
          </a:r>
        </a:p>
        <a:p xmlns:a="http://schemas.openxmlformats.org/drawingml/2006/main">
          <a:pPr algn="ctr"/>
          <a:r>
            <a:rPr lang="en-US" sz="1600" b="1" dirty="0"/>
            <a:t>#34</a:t>
          </a:r>
        </a:p>
      </cdr:txBody>
    </cdr:sp>
  </cdr:relSizeAnchor>
  <cdr:relSizeAnchor xmlns:cdr="http://schemas.openxmlformats.org/drawingml/2006/chartDrawing">
    <cdr:from>
      <cdr:x>0.90298</cdr:x>
      <cdr:y>0.1312</cdr:y>
    </cdr:from>
    <cdr:to>
      <cdr:x>0.9907</cdr:x>
      <cdr:y>0.24074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BD61FE8-FC6B-C7EA-6773-8AB4B7A38AF3}"/>
            </a:ext>
          </a:extLst>
        </cdr:cNvPr>
        <cdr:cNvSpPr txBox="1"/>
      </cdr:nvSpPr>
      <cdr:spPr>
        <a:xfrm xmlns:a="http://schemas.openxmlformats.org/drawingml/2006/main">
          <a:off x="4052997" y="369763"/>
          <a:ext cx="393744" cy="308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L5-6</a:t>
          </a:r>
        </a:p>
        <a:p xmlns:a="http://schemas.openxmlformats.org/drawingml/2006/main">
          <a:pPr algn="ctr"/>
          <a:r>
            <a:rPr lang="en-US" sz="1600" b="1" dirty="0"/>
            <a:t>#28</a:t>
          </a:r>
        </a:p>
      </cdr:txBody>
    </cdr:sp>
  </cdr:relSizeAnchor>
  <cdr:relSizeAnchor xmlns:cdr="http://schemas.openxmlformats.org/drawingml/2006/chartDrawing">
    <cdr:from>
      <cdr:x>0.90394</cdr:x>
      <cdr:y>0.25614</cdr:y>
    </cdr:from>
    <cdr:to>
      <cdr:x>0.98624</cdr:x>
      <cdr:y>0.37805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50C201A6-E5D4-628E-064B-5C49BDD494AD}"/>
            </a:ext>
          </a:extLst>
        </cdr:cNvPr>
        <cdr:cNvSpPr txBox="1"/>
      </cdr:nvSpPr>
      <cdr:spPr>
        <a:xfrm xmlns:a="http://schemas.openxmlformats.org/drawingml/2006/main">
          <a:off x="5779359" y="1182448"/>
          <a:ext cx="526185" cy="562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L1-4</a:t>
          </a:r>
        </a:p>
        <a:p xmlns:a="http://schemas.openxmlformats.org/drawingml/2006/main">
          <a:pPr algn="ctr"/>
          <a:r>
            <a:rPr lang="en-US" sz="1600" b="1" dirty="0"/>
            <a:t>#3</a:t>
          </a:r>
        </a:p>
      </cdr:txBody>
    </cdr:sp>
  </cdr:relSizeAnchor>
  <cdr:relSizeAnchor xmlns:cdr="http://schemas.openxmlformats.org/drawingml/2006/chartDrawing">
    <cdr:from>
      <cdr:x>0.14302</cdr:x>
      <cdr:y>0.69327</cdr:y>
    </cdr:from>
    <cdr:to>
      <cdr:x>0.9058</cdr:x>
      <cdr:y>0.69327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E8853C2B-2BAB-C9BA-C25A-988C7372BC05}"/>
            </a:ext>
          </a:extLst>
        </cdr:cNvPr>
        <cdr:cNvCxnSpPr/>
      </cdr:nvCxnSpPr>
      <cdr:spPr>
        <a:xfrm xmlns:a="http://schemas.openxmlformats.org/drawingml/2006/main">
          <a:off x="914400" y="3200400"/>
          <a:ext cx="4876800" cy="0"/>
        </a:xfrm>
        <a:prstGeom xmlns:a="http://schemas.openxmlformats.org/drawingml/2006/main" prst="line">
          <a:avLst/>
        </a:prstGeom>
        <a:ln xmlns:a="http://schemas.openxmlformats.org/drawingml/2006/main" w="19050">
          <a:prstDash val="lg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0.81381</cdr:x>
      <cdr:y>0.27453</cdr:y>
    </cdr:from>
    <cdr:to>
      <cdr:x>0.96816</cdr:x>
      <cdr:y>0.95974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80778ACF-EE7F-778A-EC81-3725C41BBC0A}"/>
            </a:ext>
          </a:extLst>
        </cdr:cNvPr>
        <cdr:cNvSpPr/>
      </cdr:nvSpPr>
      <cdr:spPr>
        <a:xfrm xmlns:a="http://schemas.openxmlformats.org/drawingml/2006/main">
          <a:off x="4419600" y="778536"/>
          <a:ext cx="838200" cy="1943219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noFill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0.8032</cdr:x>
      <cdr:y>0.34035</cdr:y>
    </cdr:from>
    <cdr:to>
      <cdr:x>0.97481</cdr:x>
      <cdr:y>0.99577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9EE4423B-F5F9-A71D-6B98-673FAF5A8041}"/>
            </a:ext>
          </a:extLst>
        </cdr:cNvPr>
        <cdr:cNvSpPr/>
      </cdr:nvSpPr>
      <cdr:spPr>
        <a:xfrm xmlns:a="http://schemas.openxmlformats.org/drawingml/2006/main">
          <a:off x="3923165" y="884254"/>
          <a:ext cx="838200" cy="170281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6536E-4FDE-4DA8-9606-CF81246FA6D2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B1864-45CD-444B-9BF0-340B03DD7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2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2FABC2-BD1D-4AF1-808D-BFBF35A928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95A">
              <a:alpha val="9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7632" r="5976" b="20233"/>
          <a:stretch/>
        </p:blipFill>
        <p:spPr>
          <a:xfrm>
            <a:off x="933450" y="0"/>
            <a:ext cx="102108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796469"/>
            <a:ext cx="12192000" cy="1187883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716" y="4807756"/>
            <a:ext cx="10968567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12192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717" y="2538981"/>
            <a:ext cx="10968568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17" y="140614"/>
            <a:ext cx="3234703" cy="1020399"/>
          </a:xfrm>
          <a:prstGeom prst="rect">
            <a:avLst/>
          </a:prstGeom>
        </p:spPr>
      </p:pic>
      <p:sp>
        <p:nvSpPr>
          <p:cNvPr id="13" name="Shape 128">
            <a:extLst>
              <a:ext uri="{FF2B5EF4-FFF2-40B4-BE49-F238E27FC236}">
                <a16:creationId xmlns:a16="http://schemas.microsoft.com/office/drawing/2014/main" id="{B21F043B-B4F2-44D6-B1F2-AC1A93621DE4}"/>
              </a:ext>
            </a:extLst>
          </p:cNvPr>
          <p:cNvSpPr/>
          <p:nvPr userDrawn="1"/>
        </p:nvSpPr>
        <p:spPr>
          <a:xfrm>
            <a:off x="615" y="6305550"/>
            <a:ext cx="12191385" cy="564319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59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800"/>
          </a:p>
        </p:txBody>
      </p:sp>
      <p:pic>
        <p:nvPicPr>
          <p:cNvPr id="14" name="image1.png" descr="RGB_White-Seal_White-Mark_SC_Horizontal–400dpi.png">
            <a:extLst>
              <a:ext uri="{FF2B5EF4-FFF2-40B4-BE49-F238E27FC236}">
                <a16:creationId xmlns:a16="http://schemas.microsoft.com/office/drawing/2014/main" id="{4CC85D67-F0E5-4C93-92F2-7E4F54B5C9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67" y="6419616"/>
            <a:ext cx="2093957" cy="2636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095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112517"/>
            <a:ext cx="12191999" cy="5723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1112520"/>
          </a:xfrm>
          <a:custGeom>
            <a:avLst/>
            <a:gdLst/>
            <a:ahLst/>
            <a:cxnLst/>
            <a:rect l="l" t="t" r="r" b="b"/>
            <a:pathLst>
              <a:path w="12192000" h="1112520">
                <a:moveTo>
                  <a:pt x="0" y="1112520"/>
                </a:moveTo>
                <a:lnTo>
                  <a:pt x="12192000" y="1112520"/>
                </a:lnTo>
                <a:lnTo>
                  <a:pt x="12192000" y="0"/>
                </a:lnTo>
                <a:lnTo>
                  <a:pt x="0" y="0"/>
                </a:lnTo>
                <a:lnTo>
                  <a:pt x="0" y="111252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92000" cy="1112520"/>
          </a:xfrm>
          <a:custGeom>
            <a:avLst/>
            <a:gdLst/>
            <a:ahLst/>
            <a:cxnLst/>
            <a:rect l="l" t="t" r="r" b="b"/>
            <a:pathLst>
              <a:path w="12192000" h="1112520">
                <a:moveTo>
                  <a:pt x="0" y="1112520"/>
                </a:moveTo>
                <a:lnTo>
                  <a:pt x="12192000" y="1112520"/>
                </a:lnTo>
                <a:lnTo>
                  <a:pt x="12192000" y="0"/>
                </a:lnTo>
              </a:path>
              <a:path w="12192000" h="1112520">
                <a:moveTo>
                  <a:pt x="0" y="0"/>
                </a:moveTo>
                <a:lnTo>
                  <a:pt x="0" y="111252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323075"/>
            <a:ext cx="12192000" cy="535305"/>
          </a:xfrm>
          <a:custGeom>
            <a:avLst/>
            <a:gdLst/>
            <a:ahLst/>
            <a:cxnLst/>
            <a:rect l="l" t="t" r="r" b="b"/>
            <a:pathLst>
              <a:path w="12192000" h="535304">
                <a:moveTo>
                  <a:pt x="12192000" y="534922"/>
                </a:moveTo>
                <a:lnTo>
                  <a:pt x="12192000" y="0"/>
                </a:lnTo>
                <a:lnTo>
                  <a:pt x="0" y="0"/>
                </a:lnTo>
                <a:lnTo>
                  <a:pt x="0" y="534922"/>
                </a:lnTo>
                <a:lnTo>
                  <a:pt x="12192000" y="53492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2504" y="6457188"/>
            <a:ext cx="2093976" cy="26365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4112" y="109728"/>
            <a:ext cx="2904744" cy="8900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27" y="292430"/>
            <a:ext cx="1219225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1096" y="1447672"/>
            <a:ext cx="11118850" cy="3711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04778" y="6530433"/>
            <a:ext cx="208279" cy="141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93583" y="4490497"/>
            <a:ext cx="8226425" cy="125432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U.S. MDP 20 T working group meeting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04/16/2024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2590800"/>
            <a:ext cx="838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20 T REBCO/Nb</a:t>
            </a:r>
            <a:r>
              <a:rPr lang="en-US" sz="3200" b="1" baseline="-25000" dirty="0">
                <a:solidFill>
                  <a:schemeClr val="bg1"/>
                </a:solidFill>
              </a:rPr>
              <a:t>3</a:t>
            </a:r>
            <a:r>
              <a:rPr lang="en-US" sz="3200" b="1" dirty="0">
                <a:solidFill>
                  <a:schemeClr val="bg1"/>
                </a:solidFill>
              </a:rPr>
              <a:t>Sn hybrid dipole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design study update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A.V. Zlobin</a:t>
            </a:r>
            <a:endParaRPr lang="en-US" sz="3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85EA-C008-5FDC-260E-84DCD839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599" y="292430"/>
            <a:ext cx="8915527" cy="430887"/>
          </a:xfrm>
        </p:spPr>
        <p:txBody>
          <a:bodyPr/>
          <a:lstStyle/>
          <a:p>
            <a:pPr algn="ctr"/>
            <a:r>
              <a:rPr lang="en-US" dirty="0"/>
              <a:t>Cable parameters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08F1B8-02BE-8163-685C-0846C69C3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832148"/>
              </p:ext>
            </p:extLst>
          </p:nvPr>
        </p:nvGraphicFramePr>
        <p:xfrm>
          <a:off x="241249" y="1936174"/>
          <a:ext cx="5584595" cy="2812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5339">
                  <a:extLst>
                    <a:ext uri="{9D8B030D-6E8A-4147-A177-3AD203B41FA5}">
                      <a16:colId xmlns:a16="http://schemas.microsoft.com/office/drawing/2014/main" val="1469203453"/>
                    </a:ext>
                  </a:extLst>
                </a:gridCol>
                <a:gridCol w="1077876">
                  <a:extLst>
                    <a:ext uri="{9D8B030D-6E8A-4147-A177-3AD203B41FA5}">
                      <a16:colId xmlns:a16="http://schemas.microsoft.com/office/drawing/2014/main" val="360185738"/>
                    </a:ext>
                  </a:extLst>
                </a:gridCol>
                <a:gridCol w="1010808">
                  <a:extLst>
                    <a:ext uri="{9D8B030D-6E8A-4147-A177-3AD203B41FA5}">
                      <a16:colId xmlns:a16="http://schemas.microsoft.com/office/drawing/2014/main" val="3668269072"/>
                    </a:ext>
                  </a:extLst>
                </a:gridCol>
                <a:gridCol w="1130572">
                  <a:extLst>
                    <a:ext uri="{9D8B030D-6E8A-4147-A177-3AD203B41FA5}">
                      <a16:colId xmlns:a16="http://schemas.microsoft.com/office/drawing/2014/main" val="1022954585"/>
                    </a:ext>
                  </a:extLst>
                </a:gridCol>
              </a:tblGrid>
              <a:tr h="36988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effectLst/>
                        </a:rPr>
                        <a:t>Cable Parameter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effectLst/>
                        </a:rPr>
                        <a:t>Cable 1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>
                          <a:effectLst/>
                        </a:rPr>
                        <a:t>Cable 2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>
                          <a:effectLst/>
                        </a:rPr>
                        <a:t>Cable 3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val="1655244188"/>
                  </a:ext>
                </a:extLst>
              </a:tr>
              <a:tr h="30528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>
                          <a:effectLst/>
                        </a:rPr>
                        <a:t>Superconductor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>
                          <a:effectLst/>
                        </a:rPr>
                        <a:t>REBCO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>
                          <a:effectLst/>
                        </a:rPr>
                        <a:t>Nb</a:t>
                      </a:r>
                      <a:r>
                        <a:rPr lang="en-GB" sz="2000" kern="800" baseline="-25000">
                          <a:effectLst/>
                        </a:rPr>
                        <a:t>3</a:t>
                      </a:r>
                      <a:r>
                        <a:rPr lang="en-GB" sz="2000" kern="800">
                          <a:effectLst/>
                        </a:rPr>
                        <a:t>Sn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>
                          <a:effectLst/>
                        </a:rPr>
                        <a:t>Nb</a:t>
                      </a:r>
                      <a:r>
                        <a:rPr lang="en-GB" sz="2000" kern="800" baseline="-25000">
                          <a:effectLst/>
                        </a:rPr>
                        <a:t>3</a:t>
                      </a:r>
                      <a:r>
                        <a:rPr lang="en-GB" sz="2000" kern="800">
                          <a:effectLst/>
                        </a:rPr>
                        <a:t>Sn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val="3678032928"/>
                  </a:ext>
                </a:extLst>
              </a:tr>
              <a:tr h="30528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>
                          <a:effectLst/>
                        </a:rPr>
                        <a:t>Strand size, mm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effectLst/>
                        </a:rPr>
                        <a:t>7.1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effectLst/>
                        </a:rPr>
                        <a:t>1.1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effectLst/>
                        </a:rPr>
                        <a:t>0.8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val="3423264633"/>
                  </a:ext>
                </a:extLst>
              </a:tr>
              <a:tr h="30528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>
                          <a:effectLst/>
                        </a:rPr>
                        <a:t>Cu/nonCu ratio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solidFill>
                            <a:srgbClr val="FF0000"/>
                          </a:solidFill>
                          <a:effectLst/>
                        </a:rPr>
                        <a:t>0.5*</a:t>
                      </a:r>
                      <a:endParaRPr lang="en-US" sz="2000" kern="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solidFill>
                            <a:srgbClr val="FF0000"/>
                          </a:solidFill>
                          <a:effectLst/>
                        </a:rPr>
                        <a:t>1.0</a:t>
                      </a:r>
                      <a:endParaRPr lang="en-US" sz="2000" kern="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>
                          <a:effectLst/>
                        </a:rPr>
                        <a:t>1.1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val="3571272940"/>
                  </a:ext>
                </a:extLst>
              </a:tr>
              <a:tr h="30528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effectLst/>
                        </a:rPr>
                        <a:t>Number of strands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effectLst/>
                        </a:rPr>
                        <a:t>1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solidFill>
                            <a:srgbClr val="FF0000"/>
                          </a:solidFill>
                          <a:effectLst/>
                        </a:rPr>
                        <a:t>38</a:t>
                      </a:r>
                      <a:endParaRPr lang="en-US" sz="2000" kern="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solidFill>
                            <a:srgbClr val="FF0000"/>
                          </a:solidFill>
                          <a:effectLst/>
                        </a:rPr>
                        <a:t>38</a:t>
                      </a:r>
                      <a:endParaRPr lang="en-US" sz="2000" kern="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val="440400456"/>
                  </a:ext>
                </a:extLst>
              </a:tr>
              <a:tr h="30528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effectLst/>
                        </a:rPr>
                        <a:t>Cable width, mm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effectLst/>
                        </a:rPr>
                        <a:t>7.1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solidFill>
                            <a:srgbClr val="FF0000"/>
                          </a:solidFill>
                          <a:effectLst/>
                        </a:rPr>
                        <a:t>21.5</a:t>
                      </a:r>
                      <a:endParaRPr lang="en-US" sz="2000" kern="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solidFill>
                            <a:srgbClr val="FF0000"/>
                          </a:solidFill>
                          <a:effectLst/>
                        </a:rPr>
                        <a:t>15.7</a:t>
                      </a:r>
                      <a:endParaRPr lang="en-US" sz="2000" kern="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val="1591805463"/>
                  </a:ext>
                </a:extLst>
              </a:tr>
              <a:tr h="30528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effectLst/>
                        </a:rPr>
                        <a:t>Cable small edge, mm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effectLst/>
                        </a:rPr>
                        <a:t>7.1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solidFill>
                            <a:srgbClr val="FF0000"/>
                          </a:solidFill>
                          <a:effectLst/>
                        </a:rPr>
                        <a:t>1.85</a:t>
                      </a:r>
                      <a:endParaRPr lang="en-US" sz="2000" kern="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solidFill>
                            <a:srgbClr val="FF0000"/>
                          </a:solidFill>
                          <a:effectLst/>
                        </a:rPr>
                        <a:t>1.39</a:t>
                      </a:r>
                      <a:endParaRPr lang="en-US" sz="2000" kern="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val="2279887678"/>
                  </a:ext>
                </a:extLst>
              </a:tr>
              <a:tr h="30528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effectLst/>
                        </a:rPr>
                        <a:t>Cable large edge, mm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effectLst/>
                        </a:rPr>
                        <a:t>7.1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solidFill>
                            <a:srgbClr val="FF0000"/>
                          </a:solidFill>
                          <a:effectLst/>
                        </a:rPr>
                        <a:t>2.05</a:t>
                      </a:r>
                      <a:endParaRPr lang="en-US" sz="2000" kern="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solidFill>
                            <a:srgbClr val="FF0000"/>
                          </a:solidFill>
                          <a:effectLst/>
                        </a:rPr>
                        <a:t>1.58</a:t>
                      </a:r>
                      <a:endParaRPr lang="en-US" sz="2000" kern="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val="1904997499"/>
                  </a:ext>
                </a:extLst>
              </a:tr>
              <a:tr h="30528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effectLst/>
                        </a:rPr>
                        <a:t>Cable packing factor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effectLst/>
                        </a:rPr>
                        <a:t>0.78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>
                          <a:solidFill>
                            <a:srgbClr val="FF0000"/>
                          </a:solidFill>
                          <a:effectLst/>
                        </a:rPr>
                        <a:t>0.90</a:t>
                      </a:r>
                      <a:endParaRPr lang="en-US" sz="2000" kern="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solidFill>
                            <a:srgbClr val="FF0000"/>
                          </a:solidFill>
                          <a:effectLst/>
                        </a:rPr>
                        <a:t>0.85</a:t>
                      </a:r>
                      <a:endParaRPr lang="en-US" sz="2000" kern="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240884822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AA9132C-429F-0F81-2205-A8C62F259276}"/>
              </a:ext>
            </a:extLst>
          </p:cNvPr>
          <p:cNvSpPr txBox="1"/>
          <p:nvPr/>
        </p:nvSpPr>
        <p:spPr>
          <a:xfrm>
            <a:off x="6522446" y="1146145"/>
            <a:ext cx="482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TST cable structure and cross-section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98AF4D-AEA7-8F87-40D3-250CF3F9D0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3970"/>
          <a:stretch/>
        </p:blipFill>
        <p:spPr bwMode="auto">
          <a:xfrm>
            <a:off x="6172198" y="3575148"/>
            <a:ext cx="5521045" cy="21367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B0BDE9-E788-F487-FAD5-B56CD33615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7" t="24826" r="15335" b="63981"/>
          <a:stretch/>
        </p:blipFill>
        <p:spPr bwMode="auto">
          <a:xfrm>
            <a:off x="6248400" y="1936174"/>
            <a:ext cx="5584596" cy="13106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E2E029-6D6C-8455-DD9F-B92EF543B851}"/>
              </a:ext>
            </a:extLst>
          </p:cNvPr>
          <p:cNvSpPr txBox="1"/>
          <p:nvPr/>
        </p:nvSpPr>
        <p:spPr>
          <a:xfrm>
            <a:off x="241249" y="5257800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Cross-section of the insulated cable is 8 mm by 8 mm. </a:t>
            </a:r>
          </a:p>
        </p:txBody>
      </p:sp>
    </p:spTree>
    <p:extLst>
      <p:ext uri="{BB962C8B-B14F-4D97-AF65-F5344CB8AC3E}">
        <p14:creationId xmlns:p14="http://schemas.microsoft.com/office/powerpoint/2010/main" val="264176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85EA-C008-5FDC-260E-84DCD839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599" y="292430"/>
            <a:ext cx="8915527" cy="430887"/>
          </a:xfrm>
        </p:spPr>
        <p:txBody>
          <a:bodyPr/>
          <a:lstStyle/>
          <a:p>
            <a:pPr algn="ctr"/>
            <a:r>
              <a:rPr lang="en-US" dirty="0"/>
              <a:t>Coil and yoke cross-sections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90E0227-8D24-2178-8E06-0A03C6CD1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619" y="4037808"/>
            <a:ext cx="7338743" cy="22159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800" dirty="0">
                <a:effectLst/>
                <a:ea typeface="Times New Roman" panose="02020603050405020304" pitchFamily="18" charset="0"/>
              </a:rPr>
              <a:t>REBCO layers are made of individual turns.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800" dirty="0">
                <a:effectLst/>
                <a:ea typeface="Times New Roman" panose="02020603050405020304" pitchFamily="18" charset="0"/>
              </a:rPr>
              <a:t>Space between REBCO turns and Nb</a:t>
            </a:r>
            <a:r>
              <a:rPr lang="en-US" sz="2400" kern="800" baseline="-25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2400" kern="800" dirty="0">
                <a:effectLst/>
                <a:ea typeface="Times New Roman" panose="02020603050405020304" pitchFamily="18" charset="0"/>
              </a:rPr>
              <a:t>Sn blocks is </a:t>
            </a:r>
            <a:r>
              <a:rPr lang="en-US" sz="2400" kern="800" dirty="0">
                <a:ea typeface="Times New Roman" panose="02020603050405020304" pitchFamily="18" charset="0"/>
              </a:rPr>
              <a:t>reserv</a:t>
            </a:r>
            <a:r>
              <a:rPr lang="en-US" sz="2400" kern="800" dirty="0">
                <a:effectLst/>
                <a:ea typeface="Times New Roman" panose="02020603050405020304" pitchFamily="18" charset="0"/>
              </a:rPr>
              <a:t>ed for the SM 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ea typeface="Times New Roman" panose="02020603050405020304" pitchFamily="18" charset="0"/>
              </a:rPr>
              <a:t>Number of turns in L1-2/L3-4/L5-6/L7-8 is 8/16/51/70.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ea typeface="Times New Roman" panose="02020603050405020304" pitchFamily="18" charset="0"/>
              </a:rPr>
              <a:t>The coil ID and OD are 50 and 315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kern="800" dirty="0">
                <a:ea typeface="Times New Roman" panose="02020603050405020304" pitchFamily="18" charset="0"/>
              </a:rPr>
              <a:t>Yoke OD is 1500 mm</a:t>
            </a:r>
            <a:r>
              <a:rPr lang="en-GB" sz="2400" kern="800" dirty="0">
                <a:effectLst/>
                <a:ea typeface="Times New Roman" panose="02020603050405020304" pitchFamily="18" charset="0"/>
              </a:rPr>
              <a:t> 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B2635B-08AA-2296-E145-C5D9170A6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11" t="55008" r="10926" b="20523"/>
          <a:stretch/>
        </p:blipFill>
        <p:spPr bwMode="auto">
          <a:xfrm>
            <a:off x="1276831" y="1245413"/>
            <a:ext cx="4819169" cy="2635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D6966C-828D-8DFD-BBB2-F6DC757DB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04" t="43358" r="17965" b="14227"/>
          <a:stretch/>
        </p:blipFill>
        <p:spPr>
          <a:xfrm>
            <a:off x="7731468" y="1182206"/>
            <a:ext cx="4009615" cy="2762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3FF436-D57D-B1A6-FC2F-8B9DD9F70E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375" t="59218" r="12500" b="14688"/>
          <a:stretch/>
        </p:blipFill>
        <p:spPr>
          <a:xfrm>
            <a:off x="7731468" y="4040348"/>
            <a:ext cx="4241399" cy="221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7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732D4-C7BE-E951-93AE-78B05BAA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599" y="292430"/>
            <a:ext cx="8915527" cy="430887"/>
          </a:xfrm>
        </p:spPr>
        <p:txBody>
          <a:bodyPr/>
          <a:lstStyle/>
          <a:p>
            <a:pPr algn="ctr"/>
            <a:r>
              <a:rPr lang="en-US" dirty="0"/>
              <a:t>Field harmonics and magnet main parameters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4EBD68A-1D36-75E2-B4D0-B50BF638A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473751"/>
              </p:ext>
            </p:extLst>
          </p:nvPr>
        </p:nvGraphicFramePr>
        <p:xfrm>
          <a:off x="530982" y="1798320"/>
          <a:ext cx="4466885" cy="563880"/>
        </p:xfrm>
        <a:graphic>
          <a:graphicData uri="http://schemas.openxmlformats.org/drawingml/2006/table">
            <a:tbl>
              <a:tblPr/>
              <a:tblGrid>
                <a:gridCol w="893377">
                  <a:extLst>
                    <a:ext uri="{9D8B030D-6E8A-4147-A177-3AD203B41FA5}">
                      <a16:colId xmlns:a16="http://schemas.microsoft.com/office/drawing/2014/main" val="391726835"/>
                    </a:ext>
                  </a:extLst>
                </a:gridCol>
                <a:gridCol w="893377">
                  <a:extLst>
                    <a:ext uri="{9D8B030D-6E8A-4147-A177-3AD203B41FA5}">
                      <a16:colId xmlns:a16="http://schemas.microsoft.com/office/drawing/2014/main" val="1923119577"/>
                    </a:ext>
                  </a:extLst>
                </a:gridCol>
                <a:gridCol w="893377">
                  <a:extLst>
                    <a:ext uri="{9D8B030D-6E8A-4147-A177-3AD203B41FA5}">
                      <a16:colId xmlns:a16="http://schemas.microsoft.com/office/drawing/2014/main" val="2256586662"/>
                    </a:ext>
                  </a:extLst>
                </a:gridCol>
                <a:gridCol w="893377">
                  <a:extLst>
                    <a:ext uri="{9D8B030D-6E8A-4147-A177-3AD203B41FA5}">
                      <a16:colId xmlns:a16="http://schemas.microsoft.com/office/drawing/2014/main" val="1212581346"/>
                    </a:ext>
                  </a:extLst>
                </a:gridCol>
                <a:gridCol w="893377">
                  <a:extLst>
                    <a:ext uri="{9D8B030D-6E8A-4147-A177-3AD203B41FA5}">
                      <a16:colId xmlns:a16="http://schemas.microsoft.com/office/drawing/2014/main" val="1808841842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31923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</a:t>
                      </a:r>
                      <a:r>
                        <a:rPr lang="en-US" sz="1800" b="1" i="0" u="none" strike="noStrike" baseline="-2500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n, 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18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-4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1.6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-5.38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4.40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-0.49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43997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AAAA24-14C1-AFD0-66A3-3F4FDEBEF84B}"/>
              </a:ext>
            </a:extLst>
          </p:cNvPr>
          <p:cNvSpPr txBox="1"/>
          <p:nvPr/>
        </p:nvSpPr>
        <p:spPr>
          <a:xfrm>
            <a:off x="228600" y="1214533"/>
            <a:ext cx="5380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Field harmonics at </a:t>
            </a:r>
            <a:r>
              <a:rPr lang="en-US" sz="2400" i="1" dirty="0" err="1">
                <a:latin typeface="+mn-lt"/>
              </a:rPr>
              <a:t>R</a:t>
            </a:r>
            <a:r>
              <a:rPr lang="en-US" sz="2400" i="1" baseline="-25000" dirty="0" err="1">
                <a:latin typeface="+mn-lt"/>
              </a:rPr>
              <a:t>ref</a:t>
            </a:r>
            <a:r>
              <a:rPr lang="en-US" sz="2400" dirty="0">
                <a:latin typeface="+mn-lt"/>
              </a:rPr>
              <a:t>=17 mm and B=20 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A91BD2-1E63-DD19-4F02-6CA53E9464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 t="14163" r="2278" b="6760"/>
          <a:stretch/>
        </p:blipFill>
        <p:spPr bwMode="auto">
          <a:xfrm>
            <a:off x="530982" y="2514600"/>
            <a:ext cx="4660339" cy="3520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64A5C9-2A04-953D-6880-5F8BFCD31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566" y="1676198"/>
            <a:ext cx="6473188" cy="422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14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5AE6-F955-BF12-231B-D1B641CD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9" y="292430"/>
            <a:ext cx="8534527" cy="430887"/>
          </a:xfrm>
        </p:spPr>
        <p:txBody>
          <a:bodyPr/>
          <a:lstStyle/>
          <a:p>
            <a:pPr algn="ctr"/>
            <a:r>
              <a:rPr lang="en-US" dirty="0"/>
              <a:t>Magnet margin to quench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6A8F9-77D1-F2BF-3790-1A22A1103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4685437"/>
            <a:ext cx="11118850" cy="1754326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kern="800" dirty="0">
                <a:effectLst/>
                <a:ea typeface="Times New Roman" panose="02020603050405020304" pitchFamily="18" charset="0"/>
              </a:rPr>
              <a:t>The margins to quench along the load line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kern="8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11.8% for REBCO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kern="8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10.9% for Nb</a:t>
            </a:r>
            <a:r>
              <a:rPr lang="en-GB" sz="2400" kern="800" baseline="-250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en-GB" sz="2400" kern="8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Sn L5-6 and 12.8% for L7-8.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kern="800" dirty="0">
                <a:effectLst/>
                <a:ea typeface="Times New Roman" panose="02020603050405020304" pitchFamily="18" charset="0"/>
              </a:rPr>
              <a:t>The magnet critical current margin </a:t>
            </a:r>
            <a:r>
              <a:rPr lang="en-GB" sz="2400" kern="800" dirty="0">
                <a:ea typeface="Times New Roman" panose="02020603050405020304" pitchFamily="18" charset="0"/>
              </a:rPr>
              <a:t>is 10.9%, determined </a:t>
            </a:r>
            <a:r>
              <a:rPr lang="en-GB" sz="2400" kern="800" dirty="0">
                <a:effectLst/>
                <a:ea typeface="Times New Roman" panose="02020603050405020304" pitchFamily="18" charset="0"/>
              </a:rPr>
              <a:t>by the Nb</a:t>
            </a:r>
            <a:r>
              <a:rPr lang="en-GB" sz="2400" kern="800" baseline="-25000" dirty="0">
                <a:effectLst/>
                <a:ea typeface="Times New Roman" panose="02020603050405020304" pitchFamily="18" charset="0"/>
              </a:rPr>
              <a:t>3</a:t>
            </a:r>
            <a:r>
              <a:rPr lang="en-GB" sz="2400" kern="800" dirty="0">
                <a:effectLst/>
                <a:ea typeface="Times New Roman" panose="02020603050405020304" pitchFamily="18" charset="0"/>
              </a:rPr>
              <a:t>Sn L5</a:t>
            </a:r>
            <a:endParaRPr lang="en-US" sz="2400" kern="8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41AEE-100A-B38E-CFD6-B0DCC65F6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85900"/>
            <a:ext cx="5671119" cy="3886200"/>
          </a:xfrm>
          <a:prstGeom prst="rect">
            <a:avLst/>
          </a:prstGeom>
          <a:noFill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E053C5-26A6-D8EA-9426-EC54EDF7791D}"/>
              </a:ext>
            </a:extLst>
          </p:cNvPr>
          <p:cNvGrpSpPr/>
          <p:nvPr/>
        </p:nvGrpSpPr>
        <p:grpSpPr>
          <a:xfrm>
            <a:off x="304800" y="1295400"/>
            <a:ext cx="5668646" cy="3082926"/>
            <a:chOff x="304800" y="1295400"/>
            <a:chExt cx="5668646" cy="30829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BF1CE5E-64FA-F7E6-7527-A59E8AC99C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2"/>
            <a:stretch/>
          </p:blipFill>
          <p:spPr bwMode="auto">
            <a:xfrm>
              <a:off x="304800" y="1295400"/>
              <a:ext cx="5668646" cy="308292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88A674-F4F4-C255-6497-50C3E6A9EEF9}"/>
                </a:ext>
              </a:extLst>
            </p:cNvPr>
            <p:cNvSpPr txBox="1"/>
            <p:nvPr/>
          </p:nvSpPr>
          <p:spPr>
            <a:xfrm>
              <a:off x="1143000" y="289550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22FE96-FCF1-2611-E98B-D46EDFC83E05}"/>
                </a:ext>
              </a:extLst>
            </p:cNvPr>
            <p:cNvSpPr txBox="1"/>
            <p:nvPr/>
          </p:nvSpPr>
          <p:spPr>
            <a:xfrm>
              <a:off x="2019527" y="14859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858D66-129C-02A6-258F-C969ADEF441A}"/>
                </a:ext>
              </a:extLst>
            </p:cNvPr>
            <p:cNvSpPr txBox="1"/>
            <p:nvPr/>
          </p:nvSpPr>
          <p:spPr>
            <a:xfrm>
              <a:off x="3886200" y="148865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34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FF5DB06-459E-35CA-8DB0-E33B81B039F6}"/>
              </a:ext>
            </a:extLst>
          </p:cNvPr>
          <p:cNvSpPr txBox="1"/>
          <p:nvPr/>
        </p:nvSpPr>
        <p:spPr>
          <a:xfrm>
            <a:off x="7467600" y="1301234"/>
            <a:ext cx="3923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coils: </a:t>
            </a:r>
            <a:r>
              <a:rPr lang="en-US" dirty="0" err="1"/>
              <a:t>J</a:t>
            </a:r>
            <a:r>
              <a:rPr lang="en-US" baseline="-25000" dirty="0" err="1"/>
              <a:t>sc</a:t>
            </a:r>
            <a:r>
              <a:rPr lang="en-US" dirty="0"/>
              <a:t>= 825/1638 A/mm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1333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A05D-5725-036F-E927-60BF69E8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599" y="292430"/>
            <a:ext cx="8915527" cy="430887"/>
          </a:xfrm>
        </p:spPr>
        <p:txBody>
          <a:bodyPr/>
          <a:lstStyle/>
          <a:p>
            <a:pPr algn="ctr"/>
            <a:r>
              <a:rPr lang="en-US" dirty="0"/>
              <a:t>Coil margin optimization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0DD93-F980-31BE-25D6-F7772DA34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941" y="1219200"/>
            <a:ext cx="4927659" cy="5078313"/>
          </a:xfrm>
        </p:spPr>
        <p:txBody>
          <a:bodyPr/>
          <a:lstStyle/>
          <a:p>
            <a:pPr marL="0" marR="0" indent="118745" algn="just">
              <a:spcBef>
                <a:spcPts val="0"/>
              </a:spcBef>
              <a:spcAft>
                <a:spcPts val="0"/>
              </a:spcAft>
            </a:pPr>
            <a:r>
              <a:rPr lang="en-GB" sz="2200" b="1" u="sng" kern="800" dirty="0">
                <a:effectLst/>
                <a:ea typeface="Times New Roman" panose="02020603050405020304" pitchFamily="18" charset="0"/>
              </a:rPr>
              <a:t>REBCO coil</a:t>
            </a:r>
            <a:r>
              <a:rPr lang="en-GB" sz="2200" kern="800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kern="800" dirty="0">
                <a:solidFill>
                  <a:srgbClr val="7030A0"/>
                </a:solidFill>
                <a:ea typeface="Times New Roman" panose="02020603050405020304" pitchFamily="18" charset="0"/>
              </a:rPr>
              <a:t>h</a:t>
            </a:r>
            <a:r>
              <a:rPr lang="en-GB" sz="2200" kern="8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igher tape </a:t>
            </a:r>
            <a:r>
              <a:rPr lang="en-GB" sz="2200" i="1" kern="8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J</a:t>
            </a:r>
            <a:r>
              <a:rPr lang="en-GB" sz="2200" i="1" kern="800" baseline="-250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c</a:t>
            </a:r>
            <a:endParaRPr lang="en-GB" sz="2200" i="1" kern="800" baseline="-250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kern="800" dirty="0">
                <a:solidFill>
                  <a:srgbClr val="7030A0"/>
                </a:solidFill>
                <a:ea typeface="Times New Roman" panose="02020603050405020304" pitchFamily="18" charset="0"/>
              </a:rPr>
              <a:t>c</a:t>
            </a:r>
            <a:r>
              <a:rPr lang="en-GB" sz="2200" kern="8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ombining 4-, 5- and 6-mm wide tapes to increase the cable critical current</a:t>
            </a:r>
          </a:p>
          <a:p>
            <a:pPr marL="0" marR="0" indent="118745" algn="just">
              <a:spcBef>
                <a:spcPts val="0"/>
              </a:spcBef>
              <a:spcAft>
                <a:spcPts val="0"/>
              </a:spcAft>
            </a:pPr>
            <a:endParaRPr lang="en-US" sz="2200" kern="800" dirty="0">
              <a:effectLst/>
              <a:ea typeface="Times New Roman" panose="02020603050405020304" pitchFamily="18" charset="0"/>
            </a:endParaRPr>
          </a:p>
          <a:p>
            <a:pPr marL="0" marR="0" indent="118745" algn="just">
              <a:spcBef>
                <a:spcPts val="0"/>
              </a:spcBef>
              <a:spcAft>
                <a:spcPts val="0"/>
              </a:spcAft>
            </a:pPr>
            <a:endParaRPr lang="en-US" sz="2200" kern="800" dirty="0">
              <a:effectLst/>
              <a:ea typeface="Times New Roman" panose="02020603050405020304" pitchFamily="18" charset="0"/>
            </a:endParaRPr>
          </a:p>
          <a:p>
            <a:pPr marL="0" marR="0" indent="118745" algn="just">
              <a:spcBef>
                <a:spcPts val="0"/>
              </a:spcBef>
              <a:spcAft>
                <a:spcPts val="0"/>
              </a:spcAft>
            </a:pPr>
            <a:endParaRPr lang="en-GB" sz="2200" kern="8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0" marR="0" indent="118745" algn="just">
              <a:spcBef>
                <a:spcPts val="0"/>
              </a:spcBef>
              <a:spcAft>
                <a:spcPts val="0"/>
              </a:spcAft>
            </a:pPr>
            <a:endParaRPr lang="en-GB" sz="2200" b="1" u="sng" kern="8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0" marR="0" indent="118745" algn="just">
              <a:spcBef>
                <a:spcPts val="0"/>
              </a:spcBef>
              <a:spcAft>
                <a:spcPts val="0"/>
              </a:spcAft>
            </a:pPr>
            <a:r>
              <a:rPr lang="en-GB" sz="2200" b="1" u="sng" kern="800" dirty="0">
                <a:effectLst/>
                <a:ea typeface="Times New Roman" panose="02020603050405020304" pitchFamily="18" charset="0"/>
              </a:rPr>
              <a:t>Nb</a:t>
            </a:r>
            <a:r>
              <a:rPr lang="en-GB" sz="2200" b="1" u="sng" kern="800" baseline="-25000" dirty="0">
                <a:effectLst/>
                <a:ea typeface="Times New Roman" panose="02020603050405020304" pitchFamily="18" charset="0"/>
              </a:rPr>
              <a:t>3</a:t>
            </a:r>
            <a:r>
              <a:rPr lang="en-GB" sz="2200" b="1" u="sng" kern="800" dirty="0">
                <a:effectLst/>
                <a:ea typeface="Times New Roman" panose="02020603050405020304" pitchFamily="18" charset="0"/>
              </a:rPr>
              <a:t>Sn coils</a:t>
            </a:r>
            <a:r>
              <a:rPr lang="en-GB" sz="2200" kern="800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kern="800" dirty="0">
                <a:solidFill>
                  <a:srgbClr val="7030A0"/>
                </a:solidFill>
                <a:ea typeface="Times New Roman" panose="02020603050405020304" pitchFamily="18" charset="0"/>
              </a:rPr>
              <a:t>higher</a:t>
            </a:r>
            <a:r>
              <a:rPr lang="en-GB" sz="2200" kern="8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200" i="1" kern="8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J</a:t>
            </a:r>
            <a:r>
              <a:rPr lang="en-GB" sz="2200" i="1" kern="800" baseline="-250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c</a:t>
            </a:r>
            <a:r>
              <a:rPr lang="en-GB" sz="2200" kern="8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of Nb</a:t>
            </a:r>
            <a:r>
              <a:rPr lang="en-GB" sz="2200" kern="800" baseline="-250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en-GB" sz="2200" kern="8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Sn strands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kern="800" dirty="0">
                <a:solidFill>
                  <a:srgbClr val="7030A0"/>
                </a:solidFill>
                <a:ea typeface="Times New Roman" panose="02020603050405020304" pitchFamily="18" charset="0"/>
              </a:rPr>
              <a:t>higher </a:t>
            </a:r>
            <a:r>
              <a:rPr lang="en-GB" sz="2200" i="1" kern="800" dirty="0">
                <a:solidFill>
                  <a:srgbClr val="7030A0"/>
                </a:solidFill>
                <a:ea typeface="Times New Roman" panose="02020603050405020304" pitchFamily="18" charset="0"/>
              </a:rPr>
              <a:t>J</a:t>
            </a:r>
            <a:r>
              <a:rPr lang="en-GB" sz="2200" i="1" kern="800" baseline="-25000" dirty="0">
                <a:solidFill>
                  <a:srgbClr val="7030A0"/>
                </a:solidFill>
                <a:ea typeface="Times New Roman" panose="02020603050405020304" pitchFamily="18" charset="0"/>
              </a:rPr>
              <a:t>e</a:t>
            </a:r>
            <a:r>
              <a:rPr lang="en-GB" sz="2200" kern="800" dirty="0">
                <a:solidFill>
                  <a:srgbClr val="7030A0"/>
                </a:solidFill>
                <a:ea typeface="Times New Roman" panose="02020603050405020304" pitchFamily="18" charset="0"/>
              </a:rPr>
              <a:t> by optimizing the </a:t>
            </a:r>
            <a:r>
              <a:rPr lang="en-GB" sz="2200" i="1" kern="8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Cu:nCu</a:t>
            </a:r>
            <a:r>
              <a:rPr lang="en-GB" sz="2200" i="1" kern="8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GB" sz="2200" kern="800" dirty="0">
                <a:solidFill>
                  <a:srgbClr val="7030A0"/>
                </a:solidFill>
                <a:ea typeface="Times New Roman" panose="02020603050405020304" pitchFamily="18" charset="0"/>
              </a:rPr>
              <a:t>ratio </a:t>
            </a:r>
            <a:r>
              <a:rPr lang="en-GB" sz="2200" kern="8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0" marR="0" indent="118745" algn="just">
              <a:spcBef>
                <a:spcPts val="0"/>
              </a:spcBef>
              <a:spcAft>
                <a:spcPts val="0"/>
              </a:spcAft>
            </a:pPr>
            <a:endParaRPr lang="en-GB" sz="2200" kern="800" dirty="0">
              <a:ea typeface="Times New Roman" panose="02020603050405020304" pitchFamily="18" charset="0"/>
            </a:endParaRPr>
          </a:p>
          <a:p>
            <a:pPr marL="0" marR="0" indent="118745" algn="just">
              <a:spcBef>
                <a:spcPts val="0"/>
              </a:spcBef>
              <a:spcAft>
                <a:spcPts val="0"/>
              </a:spcAft>
            </a:pPr>
            <a:r>
              <a:rPr lang="en-GB" sz="2200" kern="800" dirty="0">
                <a:effectLst/>
                <a:ea typeface="Times New Roman" panose="02020603050405020304" pitchFamily="18" charset="0"/>
              </a:rPr>
              <a:t>Further cable and coil optimization need to be done to increase and equalize these values for REBCO and Nb</a:t>
            </a:r>
            <a:r>
              <a:rPr lang="en-GB" sz="2200" kern="800" baseline="-25000" dirty="0">
                <a:effectLst/>
                <a:ea typeface="Times New Roman" panose="02020603050405020304" pitchFamily="18" charset="0"/>
              </a:rPr>
              <a:t>3</a:t>
            </a:r>
            <a:r>
              <a:rPr lang="en-GB" sz="2200" kern="800" dirty="0">
                <a:effectLst/>
                <a:ea typeface="Times New Roman" panose="02020603050405020304" pitchFamily="18" charset="0"/>
              </a:rPr>
              <a:t>Sn coils.</a:t>
            </a:r>
            <a:endParaRPr lang="en-US" sz="2200" kern="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963F85-AE10-2758-6E8B-5B2E8BD5B6BA}"/>
              </a:ext>
            </a:extLst>
          </p:cNvPr>
          <p:cNvGrpSpPr/>
          <p:nvPr/>
        </p:nvGrpSpPr>
        <p:grpSpPr>
          <a:xfrm>
            <a:off x="5638800" y="1295400"/>
            <a:ext cx="6393492" cy="4616370"/>
            <a:chOff x="5638800" y="1295400"/>
            <a:chExt cx="6393492" cy="4616370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B2CBBA0C-ED0D-4147-83B7-F18DB813DE0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83998796"/>
                </p:ext>
              </p:extLst>
            </p:nvPr>
          </p:nvGraphicFramePr>
          <p:xfrm>
            <a:off x="5638800" y="1295400"/>
            <a:ext cx="6393492" cy="46163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95ED4B-CA55-FE38-088E-57133FA104AD}"/>
                </a:ext>
              </a:extLst>
            </p:cNvPr>
            <p:cNvSpPr txBox="1"/>
            <p:nvPr/>
          </p:nvSpPr>
          <p:spPr>
            <a:xfrm>
              <a:off x="6553200" y="2211235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Present margin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C5B332-412D-27E2-6FC5-BF7DEE1DF764}"/>
                </a:ext>
              </a:extLst>
            </p:cNvPr>
            <p:cNvSpPr txBox="1"/>
            <p:nvPr/>
          </p:nvSpPr>
          <p:spPr>
            <a:xfrm>
              <a:off x="6553199" y="4495800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Target margin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40DADA2-CE90-0B00-DC17-D782ACED598C}"/>
              </a:ext>
            </a:extLst>
          </p:cNvPr>
          <p:cNvGrpSpPr/>
          <p:nvPr/>
        </p:nvGrpSpPr>
        <p:grpSpPr>
          <a:xfrm>
            <a:off x="1257323" y="2541907"/>
            <a:ext cx="2768585" cy="1034241"/>
            <a:chOff x="2158985" y="2565416"/>
            <a:chExt cx="2768585" cy="10342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4A1D6B-A69B-6EE8-CC81-7D738A4BD6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196"/>
            <a:stretch/>
          </p:blipFill>
          <p:spPr>
            <a:xfrm>
              <a:off x="3124200" y="2580509"/>
              <a:ext cx="1803370" cy="10191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114FD5-6997-3F11-63D1-B6E796112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57" t="3970" r="27121"/>
            <a:stretch/>
          </p:blipFill>
          <p:spPr bwMode="auto">
            <a:xfrm>
              <a:off x="2158985" y="2565416"/>
              <a:ext cx="1016030" cy="1034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872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33D8E-F3BA-D15A-6D3C-0224CDF5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Quench protection considerations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780E900-5D3C-F5AD-4AFA-68A02F03F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447672"/>
            <a:ext cx="5257800" cy="221599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Can we protect magnet by dumping the stored energy only into Nb</a:t>
            </a:r>
            <a:r>
              <a:rPr lang="en-US" sz="2400" baseline="-25000" dirty="0"/>
              <a:t>3</a:t>
            </a:r>
            <a:r>
              <a:rPr lang="en-US" sz="2400" dirty="0"/>
              <a:t>Sn coils?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Can we provide QP system redundancy?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680A2-84B6-525B-EA16-D65AFB1E9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25" t="41111" r="16875" b="15556"/>
          <a:stretch/>
        </p:blipFill>
        <p:spPr>
          <a:xfrm>
            <a:off x="5867400" y="1413392"/>
            <a:ext cx="5867400" cy="30109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5348C9-2F7D-5114-C57F-F1AB45F560E9}"/>
                  </a:ext>
                </a:extLst>
              </p:cNvPr>
              <p:cNvSpPr txBox="1"/>
              <p:nvPr/>
            </p:nvSpPr>
            <p:spPr>
              <a:xfrm>
                <a:off x="914400" y="3835146"/>
                <a:ext cx="3657600" cy="2361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Coil average </a:t>
                </a:r>
                <a:r>
                  <a:rPr lang="en-US" sz="2000" dirty="0" err="1"/>
                  <a:t>T</a:t>
                </a:r>
                <a:r>
                  <a:rPr lang="en-US" sz="2000" baseline="-25000" dirty="0" err="1"/>
                  <a:t>max</a:t>
                </a:r>
                <a:endParaRPr lang="en-US" sz="2000" baseline="-25000" dirty="0"/>
              </a:p>
              <a:p>
                <a:pPr/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𝑑𝑇</m:t>
                      </m:r>
                    </m:oMath>
                  </m:oMathPara>
                </a14:m>
                <a:endParaRPr lang="en-US" sz="2000" dirty="0"/>
              </a:p>
              <a:p>
                <a:pPr/>
                <a:endParaRPr lang="en-US" sz="2000" i="1" dirty="0"/>
              </a:p>
              <a:p>
                <a:pPr/>
                <a:r>
                  <a:rPr lang="en-US" sz="2000" i="1" dirty="0"/>
                  <a:t>W/l </a:t>
                </a:r>
                <a:r>
                  <a:rPr lang="en-US" sz="2000" dirty="0"/>
                  <a:t>~ 5 MJ/m</a:t>
                </a:r>
              </a:p>
              <a:p>
                <a:pPr/>
                <a:r>
                  <a:rPr lang="en-US" sz="2000" dirty="0" err="1"/>
                  <a:t>J</a:t>
                </a:r>
                <a:r>
                  <a:rPr lang="en-US" sz="2000" baseline="-25000" dirty="0" err="1"/>
                  <a:t>cu</a:t>
                </a:r>
                <a:r>
                  <a:rPr lang="en-US" sz="2000" dirty="0"/>
                  <a:t>=825/1489 A/mm</a:t>
                </a:r>
                <a:r>
                  <a:rPr lang="en-US" sz="2000" baseline="30000" dirty="0"/>
                  <a:t>2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5348C9-2F7D-5114-C57F-F1AB45F56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35146"/>
                <a:ext cx="3657600" cy="2361287"/>
              </a:xfrm>
              <a:prstGeom prst="rect">
                <a:avLst/>
              </a:prstGeom>
              <a:blipFill>
                <a:blip r:embed="rId3"/>
                <a:stretch>
                  <a:fillRect l="-1667" t="-1034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136BEE6-2D34-FD5C-9B44-E8C707E82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984534"/>
              </p:ext>
            </p:extLst>
          </p:nvPr>
        </p:nvGraphicFramePr>
        <p:xfrm>
          <a:off x="5715000" y="4841625"/>
          <a:ext cx="6019797" cy="112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801">
                  <a:extLst>
                    <a:ext uri="{9D8B030D-6E8A-4147-A177-3AD203B41FA5}">
                      <a16:colId xmlns:a16="http://schemas.microsoft.com/office/drawing/2014/main" val="3146878550"/>
                    </a:ext>
                  </a:extLst>
                </a:gridCol>
                <a:gridCol w="1155801">
                  <a:extLst>
                    <a:ext uri="{9D8B030D-6E8A-4147-A177-3AD203B41FA5}">
                      <a16:colId xmlns:a16="http://schemas.microsoft.com/office/drawing/2014/main" val="1692684339"/>
                    </a:ext>
                  </a:extLst>
                </a:gridCol>
                <a:gridCol w="1396593">
                  <a:extLst>
                    <a:ext uri="{9D8B030D-6E8A-4147-A177-3AD203B41FA5}">
                      <a16:colId xmlns:a16="http://schemas.microsoft.com/office/drawing/2014/main" val="44260943"/>
                    </a:ext>
                  </a:extLst>
                </a:gridCol>
                <a:gridCol w="1155801">
                  <a:extLst>
                    <a:ext uri="{9D8B030D-6E8A-4147-A177-3AD203B41FA5}">
                      <a16:colId xmlns:a16="http://schemas.microsoft.com/office/drawing/2014/main" val="2679792146"/>
                    </a:ext>
                  </a:extLst>
                </a:gridCol>
                <a:gridCol w="1155801">
                  <a:extLst>
                    <a:ext uri="{9D8B030D-6E8A-4147-A177-3AD203B41FA5}">
                      <a16:colId xmlns:a16="http://schemas.microsoft.com/office/drawing/2014/main" val="324201965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L# (</a:t>
                      </a:r>
                      <a:r>
                        <a:rPr lang="en-US" sz="1800" u="none" strike="noStrike" dirty="0" err="1">
                          <a:effectLst/>
                        </a:rPr>
                        <a:t>bloks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L7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L8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0570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 turns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70699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r>
                        <a:rPr lang="en-US" sz="1800" u="none" strike="noStrike" baseline="-25000" dirty="0">
                          <a:effectLst/>
                        </a:rPr>
                        <a:t>q</a:t>
                      </a:r>
                      <a:r>
                        <a:rPr lang="en-US" sz="1800" u="none" strike="noStrike" dirty="0">
                          <a:effectLst/>
                        </a:rPr>
                        <a:t> turns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204 (L5+L6)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104 (L6)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280 (L7+L8)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140 (L8)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313273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T</a:t>
                      </a:r>
                      <a:r>
                        <a:rPr lang="en-US" sz="1800" u="none" strike="noStrike" baseline="-25000" dirty="0" err="1">
                          <a:effectLst/>
                        </a:rPr>
                        <a:t>max</a:t>
                      </a:r>
                      <a:r>
                        <a:rPr lang="en-US" sz="1800" u="none" strike="noStrike" dirty="0">
                          <a:effectLst/>
                        </a:rPr>
                        <a:t>, 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5134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20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69B0C-352C-1302-7A2C-5A682873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9" y="292430"/>
            <a:ext cx="8991727" cy="430887"/>
          </a:xfrm>
        </p:spPr>
        <p:txBody>
          <a:bodyPr/>
          <a:lstStyle/>
          <a:p>
            <a:pPr algn="ctr"/>
            <a:r>
              <a:rPr lang="en-US" dirty="0"/>
              <a:t>Magnet parameter comparison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244749-268E-FBF6-AD4E-1585BDD70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511042"/>
              </p:ext>
            </p:extLst>
          </p:nvPr>
        </p:nvGraphicFramePr>
        <p:xfrm>
          <a:off x="381000" y="1309992"/>
          <a:ext cx="5856790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3045">
                  <a:extLst>
                    <a:ext uri="{9D8B030D-6E8A-4147-A177-3AD203B41FA5}">
                      <a16:colId xmlns:a16="http://schemas.microsoft.com/office/drawing/2014/main" val="1725445598"/>
                    </a:ext>
                  </a:extLst>
                </a:gridCol>
                <a:gridCol w="1244545">
                  <a:extLst>
                    <a:ext uri="{9D8B030D-6E8A-4147-A177-3AD203B41FA5}">
                      <a16:colId xmlns:a16="http://schemas.microsoft.com/office/drawing/2014/main" val="148037706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42613632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Parameter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45720" marT="0" marB="0" anchor="ctr"/>
                </a:tc>
                <a:tc>
                  <a:txBody>
                    <a:bodyPr/>
                    <a:lstStyle/>
                    <a:p>
                      <a:pPr marL="0" marR="0" indent="-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REBCO/</a:t>
                      </a:r>
                      <a:endParaRPr lang="en-US" sz="1800">
                        <a:effectLst/>
                      </a:endParaRPr>
                    </a:p>
                    <a:p>
                      <a:pPr marL="0" marR="0" indent="-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Nb</a:t>
                      </a:r>
                      <a:r>
                        <a:rPr lang="en-GB" sz="1800" baseline="-25000">
                          <a:effectLst/>
                        </a:rPr>
                        <a:t>3</a:t>
                      </a:r>
                      <a:r>
                        <a:rPr lang="en-GB" sz="1800">
                          <a:effectLst/>
                        </a:rPr>
                        <a:t>Sn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indent="-80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Bi2212/</a:t>
                      </a:r>
                      <a:endParaRPr lang="en-US" sz="1800">
                        <a:effectLst/>
                      </a:endParaRPr>
                    </a:p>
                    <a:p>
                      <a:pPr marL="0" marR="0" indent="-80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Nb</a:t>
                      </a:r>
                      <a:r>
                        <a:rPr lang="en-GB" sz="1800" baseline="-25000">
                          <a:effectLst/>
                        </a:rPr>
                        <a:t>3</a:t>
                      </a:r>
                      <a:r>
                        <a:rPr lang="en-GB" sz="1800">
                          <a:effectLst/>
                        </a:rPr>
                        <a:t>Sn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73501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Nominal current I</a:t>
                      </a:r>
                      <a:r>
                        <a:rPr lang="en-GB" sz="1800" baseline="-25000">
                          <a:effectLst/>
                        </a:rPr>
                        <a:t>nom</a:t>
                      </a:r>
                      <a:r>
                        <a:rPr lang="en-GB" sz="1800">
                          <a:effectLst/>
                        </a:rPr>
                        <a:t>, kA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45720" marT="0" marB="0" anchor="ctr"/>
                </a:tc>
                <a:tc>
                  <a:txBody>
                    <a:bodyPr/>
                    <a:lstStyle/>
                    <a:p>
                      <a:pPr marL="0" marR="0" indent="-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14.90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indent="-80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13.45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228002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Nominal bore field B</a:t>
                      </a:r>
                      <a:r>
                        <a:rPr lang="en-GB" sz="1800" baseline="-25000">
                          <a:effectLst/>
                        </a:rPr>
                        <a:t>nom</a:t>
                      </a:r>
                      <a:r>
                        <a:rPr lang="en-GB" sz="1800">
                          <a:effectLst/>
                        </a:rPr>
                        <a:t>, T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45720" marT="0" marB="0" anchor="ctr"/>
                </a:tc>
                <a:tc>
                  <a:txBody>
                    <a:bodyPr/>
                    <a:lstStyle/>
                    <a:p>
                      <a:pPr marL="0" marR="0" indent="-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20.0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indent="-80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20.0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072067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Coil nominal field B</a:t>
                      </a:r>
                      <a:r>
                        <a:rPr lang="en-GB" sz="1800" baseline="-25000">
                          <a:effectLst/>
                        </a:rPr>
                        <a:t>nom</a:t>
                      </a:r>
                      <a:r>
                        <a:rPr lang="en-GB" sz="1800">
                          <a:effectLst/>
                        </a:rPr>
                        <a:t>, T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45720" marT="0" marB="0" anchor="ctr"/>
                </a:tc>
                <a:tc>
                  <a:txBody>
                    <a:bodyPr/>
                    <a:lstStyle/>
                    <a:p>
                      <a:pPr marL="0" marR="0" indent="-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20.34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indent="-80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20.04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682839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Coil to aperture field ratio B</a:t>
                      </a:r>
                      <a:r>
                        <a:rPr lang="en-GB" sz="1800" baseline="-25000">
                          <a:effectLst/>
                        </a:rPr>
                        <a:t>max</a:t>
                      </a:r>
                      <a:r>
                        <a:rPr lang="en-GB" sz="1800">
                          <a:effectLst/>
                        </a:rPr>
                        <a:t>/B</a:t>
                      </a:r>
                      <a:r>
                        <a:rPr lang="en-GB" sz="1800" baseline="-25000">
                          <a:effectLst/>
                        </a:rPr>
                        <a:t>o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45720" marT="0" marB="0" anchor="ctr"/>
                </a:tc>
                <a:tc>
                  <a:txBody>
                    <a:bodyPr/>
                    <a:lstStyle/>
                    <a:p>
                      <a:pPr marL="0" marR="0" indent="-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1.017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indent="-80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1.002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753978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Magnet margin at 1.9 K, %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45720" marT="0" marB="0" anchor="ctr"/>
                </a:tc>
                <a:tc>
                  <a:txBody>
                    <a:bodyPr/>
                    <a:lstStyle/>
                    <a:p>
                      <a:pPr marL="0" marR="0" indent="-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10.9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indent="-80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13.2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484219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Total HTS coil area, mm</a:t>
                      </a:r>
                      <a:r>
                        <a:rPr lang="en-GB" sz="1800" kern="800" baseline="30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45720" marT="0" marB="0" anchor="ctr"/>
                </a:tc>
                <a:tc>
                  <a:txBody>
                    <a:bodyPr/>
                    <a:lstStyle/>
                    <a:p>
                      <a:pPr marL="0" marR="0" indent="-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indent="-80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972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295908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Total Nb</a:t>
                      </a:r>
                      <a:r>
                        <a:rPr lang="en-GB" sz="1800" kern="800" baseline="-25000" dirty="0">
                          <a:effectLst/>
                        </a:rPr>
                        <a:t>3</a:t>
                      </a:r>
                      <a:r>
                        <a:rPr lang="en-GB" sz="1800" kern="800" dirty="0">
                          <a:effectLst/>
                        </a:rPr>
                        <a:t>Sn coil area, mm</a:t>
                      </a:r>
                      <a:r>
                        <a:rPr lang="en-GB" sz="1800" kern="800" baseline="30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305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3854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indent="-800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3110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6334889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04E64D6-C8BF-407A-939B-E24EB3A3AF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191299"/>
              </p:ext>
            </p:extLst>
          </p:nvPr>
        </p:nvGraphicFramePr>
        <p:xfrm>
          <a:off x="6613753" y="3684015"/>
          <a:ext cx="5430720" cy="265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252FBA13-2665-64B2-E1D4-A0CB97B971CE}"/>
              </a:ext>
            </a:extLst>
          </p:cNvPr>
          <p:cNvGrpSpPr/>
          <p:nvPr/>
        </p:nvGrpSpPr>
        <p:grpSpPr>
          <a:xfrm>
            <a:off x="188934" y="3964757"/>
            <a:ext cx="6413821" cy="2375465"/>
            <a:chOff x="486836" y="3962400"/>
            <a:chExt cx="6413821" cy="237546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162950-0952-0DC8-9538-38B5F47A95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21" r="8582"/>
            <a:stretch/>
          </p:blipFill>
          <p:spPr bwMode="auto">
            <a:xfrm>
              <a:off x="3653693" y="3962400"/>
              <a:ext cx="3246964" cy="2375465"/>
            </a:xfrm>
            <a:prstGeom prst="rect">
              <a:avLst/>
            </a:prstGeom>
            <a:noFill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931F8D-3AE5-43A9-511E-3B5E2C622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8467" t="43358" r="17965" b="18160"/>
            <a:stretch/>
          </p:blipFill>
          <p:spPr>
            <a:xfrm flipH="1">
              <a:off x="486836" y="3962400"/>
              <a:ext cx="3246964" cy="2093775"/>
            </a:xfrm>
            <a:prstGeom prst="rect">
              <a:avLst/>
            </a:prstGeom>
          </p:spPr>
        </p:pic>
      </p:grp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DB203989-74EF-072C-587C-0BD3D4ABB585}"/>
              </a:ext>
            </a:extLst>
          </p:cNvPr>
          <p:cNvSpPr/>
          <p:nvPr/>
        </p:nvSpPr>
        <p:spPr>
          <a:xfrm>
            <a:off x="4788773" y="3345730"/>
            <a:ext cx="381000" cy="762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B03729C9-22A4-8D90-9AF1-238303685A66}"/>
              </a:ext>
            </a:extLst>
          </p:cNvPr>
          <p:cNvSpPr/>
          <p:nvPr/>
        </p:nvSpPr>
        <p:spPr>
          <a:xfrm>
            <a:off x="4788773" y="3607815"/>
            <a:ext cx="381000" cy="762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FF164E23-186E-30F9-DF46-C3EA691FF690}"/>
              </a:ext>
            </a:extLst>
          </p:cNvPr>
          <p:cNvSpPr/>
          <p:nvPr/>
        </p:nvSpPr>
        <p:spPr>
          <a:xfrm>
            <a:off x="4788773" y="3048000"/>
            <a:ext cx="381000" cy="762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66DB4EF-CCDC-B8E5-F1A2-42B508BA8E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710818"/>
              </p:ext>
            </p:extLst>
          </p:nvPr>
        </p:nvGraphicFramePr>
        <p:xfrm>
          <a:off x="6973435" y="1096946"/>
          <a:ext cx="4884420" cy="2598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23C143-72F0-0F2F-7E2A-E20F24FB3CEA}"/>
              </a:ext>
            </a:extLst>
          </p:cNvPr>
          <p:cNvCxnSpPr/>
          <p:nvPr/>
        </p:nvCxnSpPr>
        <p:spPr>
          <a:xfrm>
            <a:off x="3429000" y="3962400"/>
            <a:ext cx="0" cy="220980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DFACB27-31D2-97F3-0E94-8CF69C8852D8}"/>
              </a:ext>
            </a:extLst>
          </p:cNvPr>
          <p:cNvSpPr txBox="1"/>
          <p:nvPr/>
        </p:nvSpPr>
        <p:spPr>
          <a:xfrm>
            <a:off x="1392964" y="41148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REBCO/Nb</a:t>
            </a:r>
            <a:r>
              <a:rPr lang="en-US" b="1" baseline="-25000" dirty="0">
                <a:solidFill>
                  <a:schemeClr val="bg1"/>
                </a:solidFill>
              </a:rPr>
              <a:t>3</a:t>
            </a:r>
            <a:r>
              <a:rPr lang="en-US" b="1" dirty="0">
                <a:solidFill>
                  <a:schemeClr val="bg1"/>
                </a:solidFill>
              </a:rPr>
              <a:t>Sn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2C7B10-4F92-EEC1-D995-73DD46FCB1AD}"/>
              </a:ext>
            </a:extLst>
          </p:cNvPr>
          <p:cNvSpPr txBox="1"/>
          <p:nvPr/>
        </p:nvSpPr>
        <p:spPr>
          <a:xfrm>
            <a:off x="3770718" y="4114800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B2212/Nb</a:t>
            </a:r>
            <a:r>
              <a:rPr lang="en-US" b="1" baseline="-25000" dirty="0">
                <a:solidFill>
                  <a:schemeClr val="bg1"/>
                </a:solidFill>
              </a:rPr>
              <a:t>3</a:t>
            </a:r>
            <a:r>
              <a:rPr lang="en-US" b="1" dirty="0">
                <a:solidFill>
                  <a:schemeClr val="bg1"/>
                </a:solidFill>
              </a:rPr>
              <a:t>Sn</a:t>
            </a:r>
          </a:p>
        </p:txBody>
      </p:sp>
    </p:spTree>
    <p:extLst>
      <p:ext uri="{BB962C8B-B14F-4D97-AF65-F5344CB8AC3E}">
        <p14:creationId xmlns:p14="http://schemas.microsoft.com/office/powerpoint/2010/main" val="257528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05C59B-0EF5-ECF7-6E09-F8BC43DFA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599" y="292430"/>
            <a:ext cx="8915527" cy="430887"/>
          </a:xfrm>
        </p:spPr>
        <p:txBody>
          <a:bodyPr/>
          <a:lstStyle/>
          <a:p>
            <a:pPr algn="ctr"/>
            <a:r>
              <a:rPr lang="en-US" dirty="0"/>
              <a:t>Summary and 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13AD67-40F1-2175-A2FD-2B79F94ABEA6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381000" y="1182231"/>
            <a:ext cx="11353800" cy="5170646"/>
          </a:xfrm>
        </p:spPr>
        <p:txBody>
          <a:bodyPr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800" dirty="0">
                <a:effectLst/>
                <a:ea typeface="Times New Roman" panose="02020603050405020304" pitchFamily="18" charset="0"/>
              </a:rPr>
              <a:t>Complementary conceptual designs of a 20 T hybrid dipole based on REBCO and Nb</a:t>
            </a:r>
            <a:r>
              <a:rPr lang="en-US" sz="2400" kern="800" baseline="-25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2400" kern="800" dirty="0">
                <a:effectLst/>
                <a:ea typeface="Times New Roman" panose="02020603050405020304" pitchFamily="18" charset="0"/>
              </a:rPr>
              <a:t>Sn shell-type coils with </a:t>
            </a:r>
            <a:r>
              <a:rPr lang="en-US" sz="2400" kern="800" dirty="0">
                <a:ea typeface="Times New Roman" panose="02020603050405020304" pitchFamily="18" charset="0"/>
              </a:rPr>
              <a:t>realistic SC parameters and 150 mm cold iron yoke </a:t>
            </a:r>
            <a:r>
              <a:rPr lang="en-US" sz="2400" kern="800" dirty="0">
                <a:effectLst/>
                <a:ea typeface="Times New Roman" panose="02020603050405020304" pitchFamily="18" charset="0"/>
              </a:rPr>
              <a:t>are being analyzed.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kern="800" dirty="0">
                <a:ea typeface="Times New Roman" panose="02020603050405020304" pitchFamily="18" charset="0"/>
              </a:rPr>
              <a:t>REBCO/Nb</a:t>
            </a:r>
            <a:r>
              <a:rPr lang="en-US" sz="2400" kern="800" baseline="-25000" dirty="0">
                <a:ea typeface="Times New Roman" panose="02020603050405020304" pitchFamily="18" charset="0"/>
              </a:rPr>
              <a:t>3</a:t>
            </a:r>
            <a:r>
              <a:rPr lang="en-US" sz="2400" kern="800" dirty="0">
                <a:ea typeface="Times New Roman" panose="02020603050405020304" pitchFamily="18" charset="0"/>
              </a:rPr>
              <a:t>Sn dipole</a:t>
            </a: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kern="800" dirty="0">
                <a:solidFill>
                  <a:srgbClr val="0070C0"/>
                </a:solidFill>
                <a:ea typeface="Times New Roman" panose="02020603050405020304" pitchFamily="18" charset="0"/>
              </a:rPr>
              <a:t>e</a:t>
            </a:r>
            <a:r>
              <a:rPr lang="en-US" sz="2400" kern="8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fficient design with small HTS coil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kern="8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10.9% load line margins at 1.9 K &lt;= limited by Nb</a:t>
            </a:r>
            <a:r>
              <a:rPr lang="en-US" sz="2400" kern="800" baseline="-250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en-US" sz="2400" kern="8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Sn coils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sz="2400" kern="800" dirty="0">
                <a:solidFill>
                  <a:srgbClr val="7030A0"/>
                </a:solidFill>
                <a:ea typeface="Times New Roman" panose="02020603050405020304" pitchFamily="18" charset="0"/>
              </a:rPr>
              <a:t>p</a:t>
            </a:r>
            <a:r>
              <a:rPr lang="en-GB" sz="2400" kern="8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ossibilities of increasing the Nb</a:t>
            </a:r>
            <a:r>
              <a:rPr lang="en-GB" sz="2400" kern="800" baseline="-250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en-GB" sz="2400" kern="8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Sn coil and total magnet margin to the acceptable level are being studied</a:t>
            </a:r>
            <a:endParaRPr lang="en-US" sz="2400" kern="8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800" dirty="0">
                <a:effectLst/>
                <a:ea typeface="Times New Roman" panose="02020603050405020304" pitchFamily="18" charset="0"/>
              </a:rPr>
              <a:t>SM elements are integrated in the coil cross-section to keep the mechanical stresses in brittle HTS and Nb</a:t>
            </a:r>
            <a:r>
              <a:rPr lang="en-US" sz="2400" kern="800" baseline="-25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2400" kern="800" dirty="0">
                <a:effectLst/>
                <a:ea typeface="Times New Roman" panose="02020603050405020304" pitchFamily="18" charset="0"/>
              </a:rPr>
              <a:t>Sn superconductors within the acceptable limits.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800" dirty="0"/>
              <a:t>Next steps: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kern="800" dirty="0">
                <a:solidFill>
                  <a:srgbClr val="7030A0"/>
                </a:solidFill>
              </a:rPr>
              <a:t>mechanical and quench protection analysis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kern="800" dirty="0">
                <a:solidFill>
                  <a:srgbClr val="7030A0"/>
                </a:solidFill>
              </a:rPr>
              <a:t>magnetic design optimization of REBCO/Nb</a:t>
            </a:r>
            <a:r>
              <a:rPr lang="en-US" sz="2400" kern="800" baseline="-25000" dirty="0">
                <a:solidFill>
                  <a:srgbClr val="7030A0"/>
                </a:solidFill>
              </a:rPr>
              <a:t>3</a:t>
            </a:r>
            <a:r>
              <a:rPr lang="en-US" sz="2400" kern="800" dirty="0">
                <a:solidFill>
                  <a:srgbClr val="7030A0"/>
                </a:solidFill>
              </a:rPr>
              <a:t>Sn dipole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kern="800" dirty="0">
                <a:solidFill>
                  <a:srgbClr val="7030A0"/>
                </a:solidFill>
              </a:rPr>
              <a:t>REBCO coil technology development – </a:t>
            </a:r>
            <a:r>
              <a:rPr lang="en-US" sz="2400" i="1" kern="800" dirty="0">
                <a:solidFill>
                  <a:srgbClr val="7030A0"/>
                </a:solidFill>
              </a:rPr>
              <a:t>in progress</a:t>
            </a:r>
            <a:endParaRPr lang="en-US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09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35814</TotalTime>
  <Words>638</Words>
  <Application>Microsoft Office PowerPoint</Application>
  <PresentationFormat>Widescreen</PresentationFormat>
  <Paragraphs>167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Franklin Gothic Medium</vt:lpstr>
      <vt:lpstr>Times</vt:lpstr>
      <vt:lpstr>Times New Roman</vt:lpstr>
      <vt:lpstr>Office Theme</vt:lpstr>
      <vt:lpstr>PowerPoint Presentation</vt:lpstr>
      <vt:lpstr>Cable parameters</vt:lpstr>
      <vt:lpstr>Coil and yoke cross-sections</vt:lpstr>
      <vt:lpstr>Field harmonics and magnet main parameters</vt:lpstr>
      <vt:lpstr>Magnet margin to quench</vt:lpstr>
      <vt:lpstr>Coil margin optimization</vt:lpstr>
      <vt:lpstr>Quench protection considerations</vt:lpstr>
      <vt:lpstr>Magnet parameter comparison</vt:lpstr>
      <vt:lpstr>Summary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Novitski</dc:creator>
  <cp:lastModifiedBy>Alexander Zlobin</cp:lastModifiedBy>
  <cp:revision>138</cp:revision>
  <cp:lastPrinted>2023-06-21T22:16:25Z</cp:lastPrinted>
  <dcterms:created xsi:type="dcterms:W3CDTF">2022-10-02T22:18:30Z</dcterms:created>
  <dcterms:modified xsi:type="dcterms:W3CDTF">2024-04-16T17:25:40Z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2022-06-13T00:00:00Z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2022-10-02T00:00:00Z</vt:filetime>
  </property>
  <property fmtid="{D5CDD505-2E9C-101B-9397-08002B2CF9AE}" pid="5" name="Producer">
    <vt:lpwstr>Microsoft® PowerPoint® for Office 365</vt:lpwstr>
  </property>
</Properties>
</file>