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5.xml" ContentType="application/vnd.openxmlformats-officedocument.presentationml.tags+xml"/>
  <Override PartName="/ppt/notesSlides/notesSlide19.xml" ContentType="application/vnd.openxmlformats-officedocument.presentationml.notesSlide+xml"/>
  <Override PartName="/ppt/tags/tag16.xml" ContentType="application/vnd.openxmlformats-officedocument.presentationml.tags+xml"/>
  <Override PartName="/ppt/notesSlides/notesSlide20.xml" ContentType="application/vnd.openxmlformats-officedocument.presentationml.notesSlide+xml"/>
  <Override PartName="/ppt/tags/tag17.xml" ContentType="application/vnd.openxmlformats-officedocument.presentationml.tags+xml"/>
  <Override PartName="/ppt/notesSlides/notesSlide21.xml" ContentType="application/vnd.openxmlformats-officedocument.presentationml.notesSlide+xml"/>
  <Override PartName="/ppt/tags/tag18.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9.xml" ContentType="application/vnd.openxmlformats-officedocument.presentationml.tags+xml"/>
  <Override PartName="/ppt/notesSlides/notesSlide26.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27.xml" ContentType="application/vnd.openxmlformats-officedocument.presentationml.notesSlide+xml"/>
  <Override PartName="/ppt/tags/tag22.xml" ContentType="application/vnd.openxmlformats-officedocument.presentationml.tags+xml"/>
  <Override PartName="/ppt/notesSlides/notesSlide28.xml" ContentType="application/vnd.openxmlformats-officedocument.presentationml.notesSlide+xml"/>
  <Override PartName="/ppt/tags/tag23.xml" ContentType="application/vnd.openxmlformats-officedocument.presentationml.tags+xml"/>
  <Override PartName="/ppt/notesSlides/notesSlide29.xml" ContentType="application/vnd.openxmlformats-officedocument.presentationml.notesSlide+xml"/>
  <Override PartName="/ppt/tags/tag24.xml" ContentType="application/vnd.openxmlformats-officedocument.presentationml.tags+xml"/>
  <Override PartName="/ppt/notesSlides/notesSlide30.xml" ContentType="application/vnd.openxmlformats-officedocument.presentationml.notesSlide+xml"/>
  <Override PartName="/ppt/tags/tag25.xml" ContentType="application/vnd.openxmlformats-officedocument.presentationml.tags+xml"/>
  <Override PartName="/ppt/notesSlides/notesSlide31.xml" ContentType="application/vnd.openxmlformats-officedocument.presentationml.notesSlide+xml"/>
  <Override PartName="/ppt/tags/tag26.xml" ContentType="application/vnd.openxmlformats-officedocument.presentationml.tags+xml"/>
  <Override PartName="/ppt/notesSlides/notesSlide32.xml" ContentType="application/vnd.openxmlformats-officedocument.presentationml.notesSlide+xml"/>
  <Override PartName="/ppt/tags/tag27.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2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54"/>
  </p:notesMasterIdLst>
  <p:handoutMasterIdLst>
    <p:handoutMasterId r:id="rId55"/>
  </p:handoutMasterIdLst>
  <p:sldIdLst>
    <p:sldId id="294" r:id="rId2"/>
    <p:sldId id="995" r:id="rId3"/>
    <p:sldId id="996" r:id="rId4"/>
    <p:sldId id="919" r:id="rId5"/>
    <p:sldId id="512" r:id="rId6"/>
    <p:sldId id="463" r:id="rId7"/>
    <p:sldId id="923" r:id="rId8"/>
    <p:sldId id="902" r:id="rId9"/>
    <p:sldId id="300" r:id="rId10"/>
    <p:sldId id="372" r:id="rId11"/>
    <p:sldId id="438" r:id="rId12"/>
    <p:sldId id="910" r:id="rId13"/>
    <p:sldId id="432" r:id="rId14"/>
    <p:sldId id="1019" r:id="rId15"/>
    <p:sldId id="932" r:id="rId16"/>
    <p:sldId id="433" r:id="rId17"/>
    <p:sldId id="939" r:id="rId18"/>
    <p:sldId id="911" r:id="rId19"/>
    <p:sldId id="912" r:id="rId20"/>
    <p:sldId id="1018" r:id="rId21"/>
    <p:sldId id="434" r:id="rId22"/>
    <p:sldId id="914" r:id="rId23"/>
    <p:sldId id="322" r:id="rId24"/>
    <p:sldId id="477" r:id="rId25"/>
    <p:sldId id="334" r:id="rId26"/>
    <p:sldId id="502" r:id="rId27"/>
    <p:sldId id="1017" r:id="rId28"/>
    <p:sldId id="1016" r:id="rId29"/>
    <p:sldId id="358" r:id="rId30"/>
    <p:sldId id="439" r:id="rId31"/>
    <p:sldId id="1011" r:id="rId32"/>
    <p:sldId id="1012" r:id="rId33"/>
    <p:sldId id="1015" r:id="rId34"/>
    <p:sldId id="1008" r:id="rId35"/>
    <p:sldId id="1009" r:id="rId36"/>
    <p:sldId id="354" r:id="rId37"/>
    <p:sldId id="357" r:id="rId38"/>
    <p:sldId id="511" r:id="rId39"/>
    <p:sldId id="289" r:id="rId40"/>
    <p:sldId id="948" r:id="rId41"/>
    <p:sldId id="1006" r:id="rId42"/>
    <p:sldId id="950" r:id="rId43"/>
    <p:sldId id="951" r:id="rId44"/>
    <p:sldId id="940" r:id="rId45"/>
    <p:sldId id="478" r:id="rId46"/>
    <p:sldId id="479" r:id="rId47"/>
    <p:sldId id="489" r:id="rId48"/>
    <p:sldId id="481" r:id="rId49"/>
    <p:sldId id="483" r:id="rId50"/>
    <p:sldId id="495" r:id="rId51"/>
    <p:sldId id="486" r:id="rId52"/>
    <p:sldId id="947" r:id="rId53"/>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p15:clr>
            <a:srgbClr val="A4A3A4"/>
          </p15:clr>
        </p15:guide>
        <p15:guide id="2" orient="horz" pos="4027">
          <p15:clr>
            <a:srgbClr val="A4A3A4"/>
          </p15:clr>
        </p15:guide>
        <p15:guide id="3" orient="horz" pos="1698">
          <p15:clr>
            <a:srgbClr val="A4A3A4"/>
          </p15:clr>
        </p15:guide>
        <p15:guide id="4" orient="horz" pos="152">
          <p15:clr>
            <a:srgbClr val="A4A3A4"/>
          </p15:clr>
        </p15:guide>
        <p15:guide id="5" orient="horz" pos="2790">
          <p15:clr>
            <a:srgbClr val="A4A3A4"/>
          </p15:clr>
        </p15:guide>
        <p15:guide id="6" orient="horz" pos="604">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50504E"/>
    <a:srgbClr val="4E4E4E"/>
    <a:srgbClr val="404040"/>
    <a:srgbClr val="004C97"/>
    <a:srgbClr val="63666A"/>
    <a:srgbClr val="99D6EA"/>
    <a:srgbClr val="505050"/>
    <a:srgbClr val="A7A8AA"/>
    <a:srgbClr val="003087"/>
    <a:srgbClr val="0F2D6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2" autoAdjust="0"/>
    <p:restoredTop sz="85641" autoAdjust="0"/>
  </p:normalViewPr>
  <p:slideViewPr>
    <p:cSldViewPr snapToGrid="0" snapToObjects="1" showGuides="1">
      <p:cViewPr varScale="1">
        <p:scale>
          <a:sx n="112" d="100"/>
          <a:sy n="112" d="100"/>
        </p:scale>
        <p:origin x="1620" y="114"/>
      </p:cViewPr>
      <p:guideLst>
        <p:guide orient="horz" pos="4142"/>
        <p:guide orient="horz" pos="4027"/>
        <p:guide orient="horz" pos="1698"/>
        <p:guide orient="horz" pos="152"/>
        <p:guide orient="horz" pos="2790"/>
        <p:guide orient="horz" pos="604"/>
        <p:guide pos="5616"/>
        <p:guide pos="136"/>
        <p:guide pos="589"/>
        <p:guide pos="4453"/>
        <p:guide pos="5163"/>
        <p:guide pos="4632"/>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9/26/2018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9/26/2018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a:t>
            </a:fld>
            <a:endParaRPr lang="en-US"/>
          </a:p>
        </p:txBody>
      </p:sp>
    </p:spTree>
    <p:extLst>
      <p:ext uri="{BB962C8B-B14F-4D97-AF65-F5344CB8AC3E}">
        <p14:creationId xmlns:p14="http://schemas.microsoft.com/office/powerpoint/2010/main" val="3503074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71575" y="696913"/>
            <a:ext cx="4641850" cy="3481387"/>
          </a:xfrm>
        </p:spPr>
      </p:sp>
      <p:sp>
        <p:nvSpPr>
          <p:cNvPr id="3" name="Segnaposto note 2"/>
          <p:cNvSpPr>
            <a:spLocks noGrp="1"/>
          </p:cNvSpPr>
          <p:nvPr>
            <p:ph type="body" idx="1"/>
          </p:nvPr>
        </p:nvSpPr>
        <p:spPr/>
        <p:txBody>
          <a:bodyPr/>
          <a:lstStyle/>
          <a:p>
            <a:r>
              <a:rPr lang="it-IT" dirty="0"/>
              <a:t>No difference was found.... Thus demonstrating</a:t>
            </a:r>
            <a:r>
              <a:rPr lang="it-IT" baseline="0" dirty="0"/>
              <a:t> the importance of the alloying elelment on the radiation damage</a:t>
            </a:r>
          </a:p>
          <a:p>
            <a:pPr defTabSz="929579">
              <a:defRPr/>
            </a:pPr>
            <a:r>
              <a:rPr lang="en-US" b="1" dirty="0">
                <a:latin typeface="Arial" panose="020B0604020202020204" pitchFamily="34" charset="0"/>
                <a:cs typeface="Arial" panose="020B0604020202020204" pitchFamily="34" charset="0"/>
              </a:rPr>
              <a:t>Similar effects regardless of the fabrication technique          (RRP and PIT)</a:t>
            </a:r>
          </a:p>
          <a:p>
            <a:pPr defTabSz="929579">
              <a:defRPr/>
            </a:pPr>
            <a:r>
              <a:rPr lang="en-US" b="1" dirty="0" err="1">
                <a:latin typeface="Arial" panose="020B0604020202020204" pitchFamily="34" charset="0"/>
                <a:cs typeface="Arial" panose="020B0604020202020204" pitchFamily="34" charset="0"/>
              </a:rPr>
              <a:t>Ti</a:t>
            </a:r>
            <a:r>
              <a:rPr lang="en-US" b="1" dirty="0">
                <a:latin typeface="Arial" panose="020B0604020202020204" pitchFamily="34" charset="0"/>
                <a:cs typeface="Arial" panose="020B0604020202020204" pitchFamily="34" charset="0"/>
              </a:rPr>
              <a:t> alloyed wires exhibit a larger enhancement than Ta alloyed wires </a:t>
            </a:r>
          </a:p>
          <a:p>
            <a:endParaRPr lang="en-US" dirty="0"/>
          </a:p>
        </p:txBody>
      </p:sp>
      <p:sp>
        <p:nvSpPr>
          <p:cNvPr id="4" name="Segnaposto numero diapositiva 3"/>
          <p:cNvSpPr>
            <a:spLocks noGrp="1"/>
          </p:cNvSpPr>
          <p:nvPr>
            <p:ph type="sldNum" sz="quarter" idx="10"/>
          </p:nvPr>
        </p:nvSpPr>
        <p:spPr/>
        <p:txBody>
          <a:bodyPr/>
          <a:lstStyle/>
          <a:p>
            <a:fld id="{9F0CD256-C881-48E4-B206-B494B5FCCF33}" type="slidenum">
              <a:rPr lang="en-GB" smtClean="0"/>
              <a:pPr/>
              <a:t>11</a:t>
            </a:fld>
            <a:endParaRPr lang="en-GB" dirty="0"/>
          </a:p>
        </p:txBody>
      </p:sp>
    </p:spTree>
    <p:extLst>
      <p:ext uri="{BB962C8B-B14F-4D97-AF65-F5344CB8AC3E}">
        <p14:creationId xmlns:p14="http://schemas.microsoft.com/office/powerpoint/2010/main" val="31816884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r>
              <a:rPr lang="en-US" dirty="0"/>
              <a:t>A marked enhancement of </a:t>
            </a:r>
            <a:r>
              <a:rPr lang="en-US" i="1" dirty="0" err="1"/>
              <a:t>J</a:t>
            </a:r>
            <a:r>
              <a:rPr lang="en-US" baseline="-25000" dirty="0" err="1"/>
              <a:t>c</a:t>
            </a:r>
            <a:r>
              <a:rPr lang="en-US" dirty="0"/>
              <a:t> (up to a factor 2 at 4.2K/10T) was found after proton irradiation of RRP and PIT </a:t>
            </a:r>
            <a:r>
              <a:rPr lang="en-US" dirty="0" err="1"/>
              <a:t>multifilamentary</a:t>
            </a:r>
            <a:r>
              <a:rPr lang="en-US" dirty="0"/>
              <a:t> wires at 24GeV </a:t>
            </a:r>
          </a:p>
          <a:p>
            <a:r>
              <a:rPr lang="en-US" dirty="0"/>
              <a:t>After neutron irradiation, a similar enhancement of </a:t>
            </a:r>
            <a:r>
              <a:rPr lang="en-US" dirty="0" err="1"/>
              <a:t>J</a:t>
            </a:r>
            <a:r>
              <a:rPr lang="en-US" baseline="-25000" dirty="0" err="1"/>
              <a:t>c</a:t>
            </a:r>
            <a:r>
              <a:rPr lang="en-US" dirty="0"/>
              <a:t> was observed </a:t>
            </a:r>
          </a:p>
          <a:p>
            <a:r>
              <a:rPr lang="en-US" dirty="0"/>
              <a:t>As shown in Fig. 2, the pinning force </a:t>
            </a:r>
            <a:r>
              <a:rPr lang="en-US" i="1" dirty="0" err="1"/>
              <a:t>F</a:t>
            </a:r>
            <a:r>
              <a:rPr lang="en-US" baseline="-25000" dirty="0" err="1"/>
              <a:t>p</a:t>
            </a:r>
            <a:r>
              <a:rPr lang="en-US" baseline="30000" dirty="0" err="1"/>
              <a:t>max</a:t>
            </a:r>
            <a:r>
              <a:rPr lang="en-US" dirty="0"/>
              <a:t> after irradiation is shifted towards higher values of </a:t>
            </a:r>
            <a:r>
              <a:rPr lang="en-US" i="1" dirty="0"/>
              <a:t>b</a:t>
            </a:r>
            <a:r>
              <a:rPr lang="en-US" dirty="0"/>
              <a:t> = </a:t>
            </a:r>
            <a:r>
              <a:rPr lang="en-US" i="1" dirty="0"/>
              <a:t>B</a:t>
            </a:r>
            <a:r>
              <a:rPr lang="en-US" dirty="0"/>
              <a:t>/</a:t>
            </a:r>
            <a:r>
              <a:rPr lang="en-US" i="1" dirty="0"/>
              <a:t>B</a:t>
            </a:r>
            <a:r>
              <a:rPr lang="en-US" baseline="-25000" dirty="0"/>
              <a:t>c2</a:t>
            </a:r>
            <a:r>
              <a:rPr lang="en-US" dirty="0"/>
              <a:t>. This was interpreted as the effect of radiation induced point pinning. </a:t>
            </a:r>
          </a:p>
          <a:p>
            <a:endParaRPr lang="en-US" dirty="0"/>
          </a:p>
        </p:txBody>
      </p:sp>
      <p:sp>
        <p:nvSpPr>
          <p:cNvPr id="4" name="Slide Number Placeholder 3"/>
          <p:cNvSpPr>
            <a:spLocks noGrp="1"/>
          </p:cNvSpPr>
          <p:nvPr>
            <p:ph type="sldNum" sz="quarter" idx="10"/>
          </p:nvPr>
        </p:nvSpPr>
        <p:spPr/>
        <p:txBody>
          <a:bodyPr/>
          <a:lstStyle/>
          <a:p>
            <a:fld id="{9F0CD256-C881-48E4-B206-B494B5FCCF33}" type="slidenum">
              <a:rPr lang="en-GB" smtClean="0"/>
              <a:pPr/>
              <a:t>13</a:t>
            </a:fld>
            <a:endParaRPr lang="en-GB" dirty="0"/>
          </a:p>
        </p:txBody>
      </p:sp>
    </p:spTree>
    <p:extLst>
      <p:ext uri="{BB962C8B-B14F-4D97-AF65-F5344CB8AC3E}">
        <p14:creationId xmlns:p14="http://schemas.microsoft.com/office/powerpoint/2010/main" val="4009500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10"/>
              </a:spcAft>
            </a:pPr>
            <a:r>
              <a:rPr lang="en-US" b="1" dirty="0">
                <a:latin typeface="Arial Narrow" panose="020B0606020202030204" pitchFamily="34" charset="0"/>
              </a:rPr>
              <a:t>At interfaces the periodicity of the lattice is broken:</a:t>
            </a:r>
          </a:p>
          <a:p>
            <a:pPr>
              <a:spcAft>
                <a:spcPts val="610"/>
              </a:spcAft>
            </a:pPr>
            <a:r>
              <a:rPr lang="en-US" b="1" dirty="0">
                <a:latin typeface="Arial Narrow" panose="020B0606020202030204" pitchFamily="34" charset="0"/>
              </a:rPr>
              <a:t>	* at the grain boundaries</a:t>
            </a:r>
          </a:p>
          <a:p>
            <a:pPr>
              <a:spcAft>
                <a:spcPts val="610"/>
              </a:spcAft>
            </a:pPr>
            <a:r>
              <a:rPr lang="en-US" b="1" dirty="0">
                <a:latin typeface="Arial Narrow" panose="020B0606020202030204" pitchFamily="34" charset="0"/>
              </a:rPr>
              <a:t>	* at the interface with an inclusion or precipitation.</a:t>
            </a:r>
          </a:p>
          <a:p>
            <a:pPr>
              <a:spcAft>
                <a:spcPts val="610"/>
              </a:spcAft>
            </a:pPr>
            <a:r>
              <a:rPr lang="en-US" b="1" dirty="0">
                <a:latin typeface="Arial Narrow" panose="020B0606020202030204" pitchFamily="34" charset="0"/>
              </a:rPr>
              <a:t>The atoms of the outermost layers are displaced</a:t>
            </a:r>
          </a:p>
          <a:p>
            <a:pPr>
              <a:spcAft>
                <a:spcPts val="610"/>
              </a:spcAft>
            </a:pPr>
            <a:r>
              <a:rPr lang="en-US" b="1" dirty="0">
                <a:latin typeface="Arial Narrow" panose="020B0606020202030204" pitchFamily="34" charset="0"/>
              </a:rPr>
              <a:t>              Creation of non superconducting sites             </a:t>
            </a:r>
          </a:p>
          <a:p>
            <a:pPr>
              <a:spcAft>
                <a:spcPts val="610"/>
              </a:spcAft>
            </a:pPr>
            <a:r>
              <a:rPr lang="en-US" b="1" dirty="0">
                <a:latin typeface="Arial Narrow" panose="020B0606020202030204" pitchFamily="34" charset="0"/>
              </a:rPr>
              <a:t>              These defects will act as pinning centers for the flux lines</a:t>
            </a:r>
          </a:p>
          <a:p>
            <a:pPr>
              <a:spcAft>
                <a:spcPts val="610"/>
              </a:spcAft>
            </a:pPr>
            <a:endParaRPr lang="en-US" sz="800" b="1" dirty="0">
              <a:latin typeface="Arial Narrow" panose="020B0606020202030204" pitchFamily="34" charset="0"/>
            </a:endParaRPr>
          </a:p>
          <a:p>
            <a:pPr>
              <a:spcAft>
                <a:spcPts val="610"/>
              </a:spcAft>
            </a:pPr>
            <a:r>
              <a:rPr lang="en-US" b="1" dirty="0">
                <a:latin typeface="Arial Narrow" panose="020B0606020202030204" pitchFamily="34" charset="0"/>
              </a:rPr>
              <a:t>In order to maximize the number of pinning centers, two conditions have to be fulfilled: </a:t>
            </a:r>
          </a:p>
          <a:p>
            <a:r>
              <a:rPr lang="en-US" b="1" dirty="0">
                <a:latin typeface="Arial Narrow" panose="020B0606020202030204" pitchFamily="34" charset="0"/>
              </a:rPr>
              <a:t>	* small grain size: </a:t>
            </a:r>
            <a:r>
              <a:rPr lang="en-US" b="1" dirty="0">
                <a:solidFill>
                  <a:srgbClr val="FF0000"/>
                </a:solidFill>
                <a:latin typeface="Arial Narrow" panose="020B0606020202030204" pitchFamily="34" charset="0"/>
              </a:rPr>
              <a:t>&lt; 100 mm </a:t>
            </a:r>
            <a:r>
              <a:rPr lang="en-US" b="1" dirty="0">
                <a:latin typeface="Arial Narrow" panose="020B0606020202030204" pitchFamily="34" charset="0"/>
              </a:rPr>
              <a:t>(lowest possible size given by</a:t>
            </a:r>
          </a:p>
          <a:p>
            <a:r>
              <a:rPr lang="en-US" b="1" dirty="0">
                <a:latin typeface="Arial Narrow" panose="020B0606020202030204" pitchFamily="34" charset="0"/>
              </a:rPr>
              <a:t>			      thermodynamics of phase formation)</a:t>
            </a:r>
          </a:p>
          <a:p>
            <a:pPr>
              <a:spcAft>
                <a:spcPts val="610"/>
              </a:spcAft>
            </a:pPr>
            <a:r>
              <a:rPr lang="en-US" b="1" dirty="0">
                <a:latin typeface="Arial Narrow" panose="020B0606020202030204" pitchFamily="34" charset="0"/>
              </a:rPr>
              <a:t>	* small inclusion size: </a:t>
            </a:r>
            <a:r>
              <a:rPr lang="en-US" b="1" dirty="0">
                <a:solidFill>
                  <a:srgbClr val="FF0000"/>
                </a:solidFill>
                <a:latin typeface="Arial Narrow" panose="020B0606020202030204" pitchFamily="34" charset="0"/>
              </a:rPr>
              <a:t>&lt; 10 nm </a:t>
            </a:r>
            <a:r>
              <a:rPr lang="en-US" b="1" dirty="0">
                <a:latin typeface="Arial Narrow" panose="020B0606020202030204" pitchFamily="34" charset="0"/>
              </a:rPr>
              <a:t>(the highest number of inclusion </a:t>
            </a:r>
          </a:p>
          <a:p>
            <a:pPr>
              <a:spcAft>
                <a:spcPts val="610"/>
              </a:spcAft>
            </a:pPr>
            <a:r>
              <a:rPr lang="en-US" b="1" dirty="0">
                <a:latin typeface="Arial Narrow" panose="020B0606020202030204" pitchFamily="34" charset="0"/>
              </a:rPr>
              <a:t>			      is limited, their size is correlated to </a:t>
            </a:r>
            <a:r>
              <a:rPr lang="en-US" b="1" dirty="0">
                <a:latin typeface="Symbol" panose="05050102010706020507" pitchFamily="18" charset="2"/>
              </a:rPr>
              <a:t>x</a:t>
            </a:r>
            <a:r>
              <a:rPr lang="en-US" b="1" baseline="-25000" dirty="0">
                <a:latin typeface="Arial Narrow" panose="020B0606020202030204" pitchFamily="34" charset="0"/>
              </a:rPr>
              <a:t>o</a:t>
            </a:r>
            <a:r>
              <a:rPr lang="en-US" b="1" dirty="0">
                <a:latin typeface="Arial Narrow" panose="020B0606020202030204" pitchFamily="34" charset="0"/>
              </a:rPr>
              <a:t>. </a:t>
            </a:r>
            <a:endParaRPr lang="en-US" dirty="0"/>
          </a:p>
          <a:p>
            <a:endParaRPr lang="it-IT" dirty="0"/>
          </a:p>
          <a:p>
            <a:r>
              <a:rPr lang="it-IT" dirty="0"/>
              <a:t>Ombreggiato,</a:t>
            </a:r>
            <a:r>
              <a:rPr lang="it-IT" baseline="0" dirty="0"/>
              <a:t> freccia, n.s., damage region</a:t>
            </a:r>
            <a:endParaRPr lang="en-US" dirty="0"/>
          </a:p>
        </p:txBody>
      </p:sp>
      <p:sp>
        <p:nvSpPr>
          <p:cNvPr id="4" name="Slide Number Placeholder 3"/>
          <p:cNvSpPr>
            <a:spLocks noGrp="1"/>
          </p:cNvSpPr>
          <p:nvPr>
            <p:ph type="sldNum" sz="quarter" idx="10"/>
          </p:nvPr>
        </p:nvSpPr>
        <p:spPr/>
        <p:txBody>
          <a:bodyPr/>
          <a:lstStyle/>
          <a:p>
            <a:fld id="{9F0CD256-C881-48E4-B206-B494B5FCCF33}" type="slidenum">
              <a:rPr lang="en-GB" smtClean="0"/>
              <a:pPr/>
              <a:t>14</a:t>
            </a:fld>
            <a:endParaRPr lang="en-GB" dirty="0"/>
          </a:p>
        </p:txBody>
      </p:sp>
    </p:spTree>
    <p:extLst>
      <p:ext uri="{BB962C8B-B14F-4D97-AF65-F5344CB8AC3E}">
        <p14:creationId xmlns:p14="http://schemas.microsoft.com/office/powerpoint/2010/main" val="3910443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b="1" dirty="0">
                    <a:latin typeface="Arial Narrow" panose="020B0606020202030204" pitchFamily="34" charset="0"/>
                    <a:ea typeface="Calibri" panose="020F0502020204030204" pitchFamily="34" charset="0"/>
                    <a:cs typeface="Arial" panose="020B0604020202020204" pitchFamily="34" charset="0"/>
                  </a:rPr>
                  <a:t>where exponents </a:t>
                </a:r>
                <a14:m>
                  <m:oMath xmlns:m="http://schemas.openxmlformats.org/officeDocument/2006/math">
                    <m:r>
                      <a:rPr lang="en-US" b="1" i="1">
                        <a:latin typeface="Cambria Math" panose="02040503050406030204" pitchFamily="18" charset="0"/>
                        <a:ea typeface="Calibri" panose="020F0502020204030204" pitchFamily="34" charset="0"/>
                        <a:cs typeface="Times New Roman" panose="02020603050405020304" pitchFamily="18" charset="0"/>
                      </a:rPr>
                      <m:t>𝒑</m:t>
                    </m:r>
                  </m:oMath>
                </a14:m>
                <a:r>
                  <a:rPr lang="en-US" b="1" dirty="0">
                    <a:latin typeface="Arial Narrow" panose="020B0606020202030204" pitchFamily="34" charset="0"/>
                    <a:ea typeface="Calibri" panose="020F0502020204030204" pitchFamily="34" charset="0"/>
                    <a:cs typeface="Arial" panose="020B0604020202020204" pitchFamily="34" charset="0"/>
                  </a:rPr>
                  <a:t> and </a:t>
                </a:r>
                <a14:m>
                  <m:oMath xmlns:m="http://schemas.openxmlformats.org/officeDocument/2006/math">
                    <m:r>
                      <a:rPr lang="en-US" b="1" i="1">
                        <a:latin typeface="Cambria Math" panose="02040503050406030204" pitchFamily="18" charset="0"/>
                        <a:ea typeface="Calibri" panose="020F0502020204030204" pitchFamily="34" charset="0"/>
                        <a:cs typeface="Times New Roman" panose="02020603050405020304" pitchFamily="18" charset="0"/>
                      </a:rPr>
                      <m:t>𝒒</m:t>
                    </m:r>
                  </m:oMath>
                </a14:m>
                <a:r>
                  <a:rPr lang="en-US" b="1" dirty="0">
                    <a:latin typeface="Arial Narrow" panose="020B0606020202030204" pitchFamily="34" charset="0"/>
                    <a:ea typeface="Calibri" panose="020F0502020204030204" pitchFamily="34" charset="0"/>
                    <a:cs typeface="Arial" panose="020B0604020202020204" pitchFamily="34" charset="0"/>
                  </a:rPr>
                  <a:t> must be constant for the pinning </a:t>
                </a:r>
              </a:p>
              <a:p>
                <a:r>
                  <a:rPr lang="en-US" b="1" dirty="0">
                    <a:latin typeface="Arial Narrow" panose="020B0606020202030204" pitchFamily="34" charset="0"/>
                    <a:ea typeface="Calibri" panose="020F0502020204030204" pitchFamily="34" charset="0"/>
                    <a:cs typeface="Arial" panose="020B0604020202020204" pitchFamily="34" charset="0"/>
                  </a:rPr>
                  <a:t>force to be shape invariant</a:t>
                </a:r>
                <a:r>
                  <a:rPr lang="en-US" dirty="0">
                    <a:latin typeface="Arial Narrow" panose="020B0606020202030204" pitchFamily="34" charset="0"/>
                    <a:ea typeface="Calibri" panose="020F0502020204030204" pitchFamily="34" charset="0"/>
                  </a:rPr>
                  <a:t>. </a:t>
                </a:r>
              </a:p>
              <a:p>
                <a:r>
                  <a:rPr lang="en-US" b="1" dirty="0">
                    <a:latin typeface="Arial Narrow" panose="020B0606020202030204" pitchFamily="34" charset="0"/>
                    <a:cs typeface="Arial" panose="020B0604020202020204" pitchFamily="34" charset="0"/>
                  </a:rPr>
                  <a:t>The reduced field at which </a:t>
                </a:r>
                <a14:m>
                  <m:oMath xmlns:m="http://schemas.openxmlformats.org/officeDocument/2006/math">
                    <m:r>
                      <a:rPr lang="en-US" b="1" i="1">
                        <a:latin typeface="Cambria Math" panose="02040503050406030204" pitchFamily="18" charset="0"/>
                      </a:rPr>
                      <m:t>𝒇</m:t>
                    </m:r>
                    <m:d>
                      <m:dPr>
                        <m:ctrlPr>
                          <a:rPr lang="en-GB" b="1" i="1">
                            <a:latin typeface="Cambria Math" panose="02040503050406030204" pitchFamily="18" charset="0"/>
                          </a:rPr>
                        </m:ctrlPr>
                      </m:dPr>
                      <m:e>
                        <m:r>
                          <a:rPr lang="en-US" b="1" i="1">
                            <a:latin typeface="Cambria Math" panose="02040503050406030204" pitchFamily="18" charset="0"/>
                          </a:rPr>
                          <m:t>𝒃</m:t>
                        </m:r>
                      </m:e>
                    </m:d>
                  </m:oMath>
                </a14:m>
                <a:r>
                  <a:rPr lang="en-US" b="1" dirty="0">
                    <a:latin typeface="Arial Narrow" panose="020B0606020202030204" pitchFamily="34" charset="0"/>
                    <a:cs typeface="Arial" panose="020B0604020202020204" pitchFamily="34" charset="0"/>
                  </a:rPr>
                  <a:t> is maximum:</a:t>
                </a:r>
              </a:p>
              <a:p>
                <a:endParaRPr lang="en-US" b="1" dirty="0">
                  <a:latin typeface="Arial" panose="020B0604020202020204" pitchFamily="34" charset="0"/>
                  <a:cs typeface="Arial" panose="020B0604020202020204" pitchFamily="34" charset="0"/>
                </a:endParaRPr>
              </a:p>
              <a:p>
                <a:r>
                  <a:rPr lang="fr-CH" b="1" dirty="0">
                    <a:solidFill>
                      <a:srgbClr val="FF0000"/>
                    </a:solidFill>
                    <a:latin typeface="Arial Narrow" panose="020B0606020202030204" pitchFamily="34" charset="0"/>
                    <a:cs typeface="Arial" panose="020B0604020202020204" pitchFamily="34" charset="0"/>
                  </a:rPr>
                  <a:t>Dew Hughes (1974) </a:t>
                </a:r>
                <a:r>
                  <a:rPr lang="fr-CH" b="1" dirty="0">
                    <a:latin typeface="Arial Narrow" panose="020B0606020202030204" pitchFamily="34" charset="0"/>
                    <a:cs typeface="Arial" panose="020B0604020202020204" pitchFamily="34" charset="0"/>
                  </a:rPr>
                  <a:t>studied flux pinning for various defect </a:t>
                </a:r>
              </a:p>
              <a:p>
                <a:r>
                  <a:rPr lang="fr-CH" b="1" dirty="0">
                    <a:latin typeface="Arial Narrow" panose="020B0606020202030204" pitchFamily="34" charset="0"/>
                    <a:cs typeface="Arial" panose="020B0604020202020204" pitchFamily="34" charset="0"/>
                  </a:rPr>
                  <a:t>types. The most important ones are:</a:t>
                </a:r>
              </a:p>
              <a:p>
                <a:endParaRPr lang="en-US" dirty="0"/>
              </a:p>
            </p:txBody>
          </p:sp>
        </mc:Choice>
        <mc:Fallback xmlns="">
          <p:sp>
            <p:nvSpPr>
              <p:cNvPr id="3" name="Notes Placeholder 2"/>
              <p:cNvSpPr>
                <a:spLocks noGrp="1"/>
              </p:cNvSpPr>
              <p:nvPr>
                <p:ph type="body" idx="1"/>
              </p:nvPr>
            </p:nvSpPr>
            <p:spPr/>
            <p:txBody>
              <a:bodyPr/>
              <a:lstStyle/>
              <a:p>
                <a:r>
                  <a:rPr lang="en-US" sz="1200" b="1" dirty="0" smtClean="0">
                    <a:latin typeface="Arial Narrow" panose="020B0606020202030204" pitchFamily="34" charset="0"/>
                    <a:ea typeface="Calibri" panose="020F0502020204030204" pitchFamily="34" charset="0"/>
                    <a:cs typeface="Arial" panose="020B0604020202020204" pitchFamily="34" charset="0"/>
                  </a:rPr>
                  <a:t>where exponents </a:t>
                </a:r>
                <a:r>
                  <a:rPr lang="en-US" sz="1200" b="1" i="0">
                    <a:latin typeface="Cambria Math" panose="02040503050406030204" pitchFamily="18" charset="0"/>
                    <a:ea typeface="Calibri" panose="020F0502020204030204" pitchFamily="34" charset="0"/>
                    <a:cs typeface="Times New Roman" panose="02020603050405020304" pitchFamily="18" charset="0"/>
                  </a:rPr>
                  <a:t>𝒑</a:t>
                </a:r>
                <a:r>
                  <a:rPr lang="en-US" sz="1200" b="1" dirty="0">
                    <a:latin typeface="Arial Narrow" panose="020B0606020202030204" pitchFamily="34" charset="0"/>
                    <a:ea typeface="Calibri" panose="020F0502020204030204" pitchFamily="34" charset="0"/>
                    <a:cs typeface="Arial" panose="020B0604020202020204" pitchFamily="34" charset="0"/>
                  </a:rPr>
                  <a:t> and </a:t>
                </a:r>
                <a:r>
                  <a:rPr lang="en-US" sz="1200" b="1" i="0">
                    <a:latin typeface="Cambria Math" panose="02040503050406030204" pitchFamily="18" charset="0"/>
                    <a:ea typeface="Calibri" panose="020F0502020204030204" pitchFamily="34" charset="0"/>
                    <a:cs typeface="Times New Roman" panose="02020603050405020304" pitchFamily="18" charset="0"/>
                  </a:rPr>
                  <a:t>𝒒</a:t>
                </a:r>
                <a:r>
                  <a:rPr lang="en-US" sz="1200" b="1" dirty="0">
                    <a:latin typeface="Arial Narrow" panose="020B0606020202030204" pitchFamily="34" charset="0"/>
                    <a:ea typeface="Calibri" panose="020F0502020204030204" pitchFamily="34" charset="0"/>
                    <a:cs typeface="Arial" panose="020B0604020202020204" pitchFamily="34" charset="0"/>
                  </a:rPr>
                  <a:t> must be constant for the pinning </a:t>
                </a:r>
              </a:p>
              <a:p>
                <a:r>
                  <a:rPr lang="en-US" sz="1200" b="1" dirty="0">
                    <a:latin typeface="Arial Narrow" panose="020B0606020202030204" pitchFamily="34" charset="0"/>
                    <a:ea typeface="Calibri" panose="020F0502020204030204" pitchFamily="34" charset="0"/>
                    <a:cs typeface="Arial" panose="020B0604020202020204" pitchFamily="34" charset="0"/>
                  </a:rPr>
                  <a:t>force to be shape invariant</a:t>
                </a:r>
                <a:r>
                  <a:rPr lang="en-US" dirty="0">
                    <a:latin typeface="Arial Narrow" panose="020B0606020202030204" pitchFamily="34" charset="0"/>
                    <a:ea typeface="Calibri" panose="020F0502020204030204" pitchFamily="34" charset="0"/>
                  </a:rPr>
                  <a:t>. </a:t>
                </a:r>
              </a:p>
              <a:p>
                <a:r>
                  <a:rPr lang="en-US" sz="1200" b="1" dirty="0">
                    <a:latin typeface="Arial Narrow" panose="020B0606020202030204" pitchFamily="34" charset="0"/>
                    <a:cs typeface="Arial" panose="020B0604020202020204" pitchFamily="34" charset="0"/>
                  </a:rPr>
                  <a:t>The reduced field at which </a:t>
                </a:r>
                <a:r>
                  <a:rPr lang="en-US" sz="1200" b="1" i="0">
                    <a:latin typeface="Cambria Math" panose="02040503050406030204" pitchFamily="18" charset="0"/>
                  </a:rPr>
                  <a:t>𝒇</a:t>
                </a:r>
                <a:r>
                  <a:rPr lang="en-GB" sz="1200" b="1" i="0">
                    <a:latin typeface="Cambria Math"/>
                  </a:rPr>
                  <a:t>(</a:t>
                </a:r>
                <a:r>
                  <a:rPr lang="en-US" sz="1200" b="1" i="0">
                    <a:latin typeface="Cambria Math" panose="02040503050406030204" pitchFamily="18" charset="0"/>
                  </a:rPr>
                  <a:t>𝒃</a:t>
                </a:r>
                <a:r>
                  <a:rPr lang="en-US" sz="1200" b="1" i="0">
                    <a:latin typeface="Cambria Math"/>
                  </a:rPr>
                  <a:t>)</a:t>
                </a:r>
                <a:r>
                  <a:rPr lang="en-US" sz="1200" b="1" dirty="0">
                    <a:latin typeface="Arial Narrow" panose="020B0606020202030204" pitchFamily="34" charset="0"/>
                    <a:cs typeface="Arial" panose="020B0604020202020204" pitchFamily="34" charset="0"/>
                  </a:rPr>
                  <a:t> is maximum:</a:t>
                </a:r>
              </a:p>
              <a:p>
                <a:endParaRPr lang="en-US" sz="1200" b="1" dirty="0">
                  <a:latin typeface="Arial" panose="020B0604020202020204" pitchFamily="34" charset="0"/>
                  <a:cs typeface="Arial" panose="020B0604020202020204" pitchFamily="34" charset="0"/>
                </a:endParaRPr>
              </a:p>
              <a:p>
                <a:r>
                  <a:rPr lang="fr-CH" sz="1200" b="1" dirty="0">
                    <a:solidFill>
                      <a:srgbClr val="FF0000"/>
                    </a:solidFill>
                    <a:latin typeface="Arial Narrow" panose="020B0606020202030204" pitchFamily="34" charset="0"/>
                    <a:cs typeface="Arial" panose="020B0604020202020204" pitchFamily="34" charset="0"/>
                  </a:rPr>
                  <a:t>Dew Hughes (1974) </a:t>
                </a:r>
                <a:r>
                  <a:rPr lang="fr-CH" sz="1200" b="1" dirty="0">
                    <a:latin typeface="Arial Narrow" panose="020B0606020202030204" pitchFamily="34" charset="0"/>
                    <a:cs typeface="Arial" panose="020B0604020202020204" pitchFamily="34" charset="0"/>
                  </a:rPr>
                  <a:t>studied flux pinning for various defect </a:t>
                </a:r>
              </a:p>
              <a:p>
                <a:r>
                  <a:rPr lang="fr-CH" sz="1200" b="1" dirty="0">
                    <a:latin typeface="Arial Narrow" panose="020B0606020202030204" pitchFamily="34" charset="0"/>
                    <a:cs typeface="Arial" panose="020B0604020202020204" pitchFamily="34" charset="0"/>
                  </a:rPr>
                  <a:t>types. The most important ones are:</a:t>
                </a:r>
              </a:p>
              <a:p>
                <a:endParaRPr lang="en-US" dirty="0"/>
              </a:p>
            </p:txBody>
          </p:sp>
        </mc:Fallback>
      </mc:AlternateContent>
      <p:sp>
        <p:nvSpPr>
          <p:cNvPr id="4" name="Slide Number Placeholder 3"/>
          <p:cNvSpPr>
            <a:spLocks noGrp="1"/>
          </p:cNvSpPr>
          <p:nvPr>
            <p:ph type="sldNum" sz="quarter" idx="10"/>
          </p:nvPr>
        </p:nvSpPr>
        <p:spPr/>
        <p:txBody>
          <a:bodyPr/>
          <a:lstStyle/>
          <a:p>
            <a:fld id="{9F0CD256-C881-48E4-B206-B494B5FCCF33}" type="slidenum">
              <a:rPr lang="en-GB" smtClean="0"/>
              <a:pPr/>
              <a:t>15</a:t>
            </a:fld>
            <a:endParaRPr lang="en-GB" dirty="0"/>
          </a:p>
        </p:txBody>
      </p:sp>
    </p:spTree>
    <p:extLst>
      <p:ext uri="{BB962C8B-B14F-4D97-AF65-F5344CB8AC3E}">
        <p14:creationId xmlns:p14="http://schemas.microsoft.com/office/powerpoint/2010/main" val="1093795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71575" y="696913"/>
            <a:ext cx="4641850" cy="3481387"/>
          </a:xfrm>
        </p:spPr>
      </p:sp>
      <p:sp>
        <p:nvSpPr>
          <p:cNvPr id="3" name="Segnaposto note 2"/>
          <p:cNvSpPr>
            <a:spLocks noGrp="1"/>
          </p:cNvSpPr>
          <p:nvPr>
            <p:ph type="body" idx="1"/>
          </p:nvPr>
        </p:nvSpPr>
        <p:spPr/>
        <p:txBody>
          <a:bodyPr/>
          <a:lstStyle/>
          <a:p>
            <a:r>
              <a:rPr lang="it-IT" dirty="0"/>
              <a:t>Aggiungere Thomas</a:t>
            </a:r>
          </a:p>
          <a:p>
            <a:endParaRPr lang="en-US" dirty="0"/>
          </a:p>
        </p:txBody>
      </p:sp>
      <p:sp>
        <p:nvSpPr>
          <p:cNvPr id="4" name="Segnaposto numero diapositiva 3"/>
          <p:cNvSpPr>
            <a:spLocks noGrp="1"/>
          </p:cNvSpPr>
          <p:nvPr>
            <p:ph type="sldNum" sz="quarter" idx="10"/>
          </p:nvPr>
        </p:nvSpPr>
        <p:spPr/>
        <p:txBody>
          <a:bodyPr/>
          <a:lstStyle/>
          <a:p>
            <a:fld id="{9F0CD256-C881-48E4-B206-B494B5FCCF33}" type="slidenum">
              <a:rPr lang="en-GB" smtClean="0"/>
              <a:pPr/>
              <a:t>16</a:t>
            </a:fld>
            <a:endParaRPr lang="en-GB" dirty="0"/>
          </a:p>
        </p:txBody>
      </p:sp>
    </p:spTree>
    <p:extLst>
      <p:ext uri="{BB962C8B-B14F-4D97-AF65-F5344CB8AC3E}">
        <p14:creationId xmlns:p14="http://schemas.microsoft.com/office/powerpoint/2010/main" val="10752891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FLUKA is a fully integrated particle physics </a:t>
            </a:r>
            <a:r>
              <a:rPr lang="en-US" dirty="0" err="1"/>
              <a:t>MonteCarlo</a:t>
            </a:r>
            <a:r>
              <a:rPr lang="en-US" dirty="0"/>
              <a:t> simulation package. It has many applications in high energy experimental physics and engineering, shielding, detector and telescope design, cosmic ray studies, dosimetry, medical physics and radio-biology. </a:t>
            </a:r>
          </a:p>
        </p:txBody>
      </p:sp>
      <p:sp>
        <p:nvSpPr>
          <p:cNvPr id="4" name="Slide Number Placeholder 3"/>
          <p:cNvSpPr>
            <a:spLocks noGrp="1"/>
          </p:cNvSpPr>
          <p:nvPr>
            <p:ph type="sldNum" sz="quarter" idx="10"/>
          </p:nvPr>
        </p:nvSpPr>
        <p:spPr/>
        <p:txBody>
          <a:bodyPr/>
          <a:lstStyle/>
          <a:p>
            <a:fld id="{9F0CD256-C881-48E4-B206-B494B5FCCF33}" type="slidenum">
              <a:rPr lang="en-GB" smtClean="0"/>
              <a:pPr/>
              <a:t>19</a:t>
            </a:fld>
            <a:endParaRPr lang="en-GB" dirty="0"/>
          </a:p>
        </p:txBody>
      </p:sp>
    </p:spTree>
    <p:extLst>
      <p:ext uri="{BB962C8B-B14F-4D97-AF65-F5344CB8AC3E}">
        <p14:creationId xmlns:p14="http://schemas.microsoft.com/office/powerpoint/2010/main" val="2148025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At lower energies</a:t>
            </a:r>
            <a:r>
              <a:rPr lang="it-IT" baseline="0" dirty="0"/>
              <a:t> 1 to 3MeV the fluence ratio can reach 30 and more</a:t>
            </a:r>
            <a:endParaRPr lang="en-US" dirty="0"/>
          </a:p>
        </p:txBody>
      </p:sp>
      <p:sp>
        <p:nvSpPr>
          <p:cNvPr id="4" name="Slide Number Placeholder 3"/>
          <p:cNvSpPr>
            <a:spLocks noGrp="1"/>
          </p:cNvSpPr>
          <p:nvPr>
            <p:ph type="sldNum" sz="quarter" idx="10"/>
          </p:nvPr>
        </p:nvSpPr>
        <p:spPr/>
        <p:txBody>
          <a:bodyPr/>
          <a:lstStyle/>
          <a:p>
            <a:fld id="{9F0CD256-C881-48E4-B206-B494B5FCCF33}" type="slidenum">
              <a:rPr lang="en-GB" smtClean="0"/>
              <a:pPr/>
              <a:t>20</a:t>
            </a:fld>
            <a:endParaRPr lang="en-GB" dirty="0"/>
          </a:p>
        </p:txBody>
      </p:sp>
    </p:spTree>
    <p:extLst>
      <p:ext uri="{BB962C8B-B14F-4D97-AF65-F5344CB8AC3E}">
        <p14:creationId xmlns:p14="http://schemas.microsoft.com/office/powerpoint/2010/main" val="2142955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r>
              <a:rPr lang="it-IT" dirty="0"/>
              <a:t>Another proof that after irradiation the new pinning centers are represented by point defect can be found making some comparisons between proton and neutron irradiations. Recently we found that the variation</a:t>
            </a:r>
            <a:r>
              <a:rPr lang="it-IT" baseline="0" dirty="0"/>
              <a:t> of Tc for both projectiles coincides when replacing the fluences by dpa. As shown in the formula this is a statistical quantity that is proportional to the number of Frenkel defects and such universal relation between DTc and dpa let us state that the induced disorder by irradiation leading to the decrease of Tc is linked to the creation of this type of point defects.</a:t>
            </a:r>
            <a:endParaRPr lang="en-US" dirty="0"/>
          </a:p>
        </p:txBody>
      </p:sp>
      <p:sp>
        <p:nvSpPr>
          <p:cNvPr id="4" name="Slide Number Placeholder 3"/>
          <p:cNvSpPr>
            <a:spLocks noGrp="1"/>
          </p:cNvSpPr>
          <p:nvPr>
            <p:ph type="sldNum" sz="quarter" idx="10"/>
          </p:nvPr>
        </p:nvSpPr>
        <p:spPr/>
        <p:txBody>
          <a:bodyPr/>
          <a:lstStyle/>
          <a:p>
            <a:fld id="{9F0CD256-C881-48E4-B206-B494B5FCCF33}" type="slidenum">
              <a:rPr lang="en-GB" smtClean="0"/>
              <a:pPr/>
              <a:t>21</a:t>
            </a:fld>
            <a:endParaRPr lang="en-GB" dirty="0"/>
          </a:p>
        </p:txBody>
      </p:sp>
    </p:spTree>
    <p:extLst>
      <p:ext uri="{BB962C8B-B14F-4D97-AF65-F5344CB8AC3E}">
        <p14:creationId xmlns:p14="http://schemas.microsoft.com/office/powerpoint/2010/main" val="17287268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CD256-C881-48E4-B206-B494B5FCCF33}" type="slidenum">
              <a:rPr lang="en-GB" smtClean="0"/>
              <a:pPr/>
              <a:t>22</a:t>
            </a:fld>
            <a:endParaRPr lang="en-GB" dirty="0"/>
          </a:p>
        </p:txBody>
      </p:sp>
    </p:spTree>
    <p:extLst>
      <p:ext uri="{BB962C8B-B14F-4D97-AF65-F5344CB8AC3E}">
        <p14:creationId xmlns:p14="http://schemas.microsoft.com/office/powerpoint/2010/main" val="18403724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CD256-C881-48E4-B206-B494B5FCCF33}" type="slidenum">
              <a:rPr lang="en-GB" smtClean="0"/>
              <a:pPr/>
              <a:t>23</a:t>
            </a:fld>
            <a:endParaRPr lang="en-GB" dirty="0"/>
          </a:p>
        </p:txBody>
      </p:sp>
    </p:spTree>
    <p:extLst>
      <p:ext uri="{BB962C8B-B14F-4D97-AF65-F5344CB8AC3E}">
        <p14:creationId xmlns:p14="http://schemas.microsoft.com/office/powerpoint/2010/main" val="2637154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r>
              <a:rPr lang="en-US" dirty="0"/>
              <a:t>The magnetic field produced by </a:t>
            </a:r>
            <a:r>
              <a:rPr lang="en-US" dirty="0" err="1"/>
              <a:t>quadrupoles</a:t>
            </a:r>
            <a:r>
              <a:rPr lang="en-US" dirty="0"/>
              <a:t> in future accelerators, e.g. FCC, will reach 16 T at 4.2K. </a:t>
            </a:r>
          </a:p>
          <a:p>
            <a:endParaRPr lang="en-US" dirty="0"/>
          </a:p>
          <a:p>
            <a:r>
              <a:rPr lang="en-US" dirty="0"/>
              <a:t>These fields can be reached by HTS coated conductors, which already exhibit the required critical current value of 1’500 A/mm</a:t>
            </a:r>
            <a:r>
              <a:rPr lang="en-US" baseline="30000" dirty="0"/>
              <a:t>2</a:t>
            </a:r>
            <a:r>
              <a:rPr lang="en-US" dirty="0"/>
              <a:t> at this field. Nb</a:t>
            </a:r>
            <a:r>
              <a:rPr lang="en-US" baseline="-25000" dirty="0"/>
              <a:t>3</a:t>
            </a:r>
            <a:r>
              <a:rPr lang="en-US" dirty="0"/>
              <a:t>Sn wires are still envisaged as an alternative, essentially for economic reasons. However, the present </a:t>
            </a:r>
            <a:r>
              <a:rPr lang="en-US" i="1" dirty="0" err="1"/>
              <a:t>J</a:t>
            </a:r>
            <a:r>
              <a:rPr lang="en-US" baseline="-25000" dirty="0" err="1"/>
              <a:t>c</a:t>
            </a:r>
            <a:r>
              <a:rPr lang="en-US" dirty="0"/>
              <a:t> values of commercial Nb</a:t>
            </a:r>
            <a:r>
              <a:rPr lang="en-US" baseline="-25000" dirty="0"/>
              <a:t>3</a:t>
            </a:r>
            <a:r>
              <a:rPr lang="en-US" dirty="0"/>
              <a:t>Sn wires need a further enhancement before to reach a sufficient safety margin at the required operation conditions. </a:t>
            </a:r>
          </a:p>
          <a:p>
            <a:endParaRPr lang="en-US" dirty="0"/>
          </a:p>
          <a:p>
            <a:r>
              <a:rPr lang="en-US" dirty="0"/>
              <a:t>Thus, the question is raised whether it is possible to further enhance </a:t>
            </a:r>
            <a:r>
              <a:rPr lang="en-US" i="1" dirty="0" err="1"/>
              <a:t>J</a:t>
            </a:r>
            <a:r>
              <a:rPr lang="en-US" baseline="-25000" dirty="0" err="1"/>
              <a:t>c</a:t>
            </a:r>
            <a:r>
              <a:rPr lang="en-US" dirty="0"/>
              <a:t> in Nb</a:t>
            </a:r>
            <a:r>
              <a:rPr lang="en-US" baseline="-25000" dirty="0"/>
              <a:t>3</a:t>
            </a:r>
            <a:r>
              <a:rPr lang="en-US" dirty="0"/>
              <a:t>Sn wires. </a:t>
            </a:r>
          </a:p>
          <a:p>
            <a:endParaRPr lang="it-IT" dirty="0"/>
          </a:p>
        </p:txBody>
      </p:sp>
      <p:sp>
        <p:nvSpPr>
          <p:cNvPr id="4" name="Slide Number Placeholder 3"/>
          <p:cNvSpPr>
            <a:spLocks noGrp="1"/>
          </p:cNvSpPr>
          <p:nvPr>
            <p:ph type="sldNum" sz="quarter" idx="10"/>
          </p:nvPr>
        </p:nvSpPr>
        <p:spPr/>
        <p:txBody>
          <a:bodyPr/>
          <a:lstStyle/>
          <a:p>
            <a:fld id="{9F0CD256-C881-48E4-B206-B494B5FCCF33}" type="slidenum">
              <a:rPr lang="en-GB" smtClean="0"/>
              <a:pPr/>
              <a:t>2</a:t>
            </a:fld>
            <a:endParaRPr lang="en-GB" dirty="0"/>
          </a:p>
        </p:txBody>
      </p:sp>
    </p:spTree>
    <p:extLst>
      <p:ext uri="{BB962C8B-B14F-4D97-AF65-F5344CB8AC3E}">
        <p14:creationId xmlns:p14="http://schemas.microsoft.com/office/powerpoint/2010/main" val="8352203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defTabSz="929579">
              <a:defRPr/>
            </a:pPr>
            <a:r>
              <a:rPr lang="en-US" b="1" dirty="0">
                <a:solidFill>
                  <a:srgbClr val="FF0000"/>
                </a:solidFill>
              </a:rPr>
              <a:t>The correlation is not straightforward as in the case of T</a:t>
            </a:r>
            <a:r>
              <a:rPr lang="en-US" b="1" baseline="-25000" dirty="0">
                <a:solidFill>
                  <a:srgbClr val="FF0000"/>
                </a:solidFill>
              </a:rPr>
              <a:t>c</a:t>
            </a:r>
            <a:r>
              <a:rPr lang="en-US" b="1" dirty="0">
                <a:solidFill>
                  <a:srgbClr val="FF0000"/>
                </a:solidFill>
              </a:rPr>
              <a:t> </a:t>
            </a:r>
          </a:p>
          <a:p>
            <a:pPr defTabSz="929579">
              <a:defRPr/>
            </a:pPr>
            <a:r>
              <a:rPr lang="en-US" dirty="0"/>
              <a:t>This suggests that the enhancement </a:t>
            </a:r>
            <a:r>
              <a:rPr lang="en-US" dirty="0" err="1"/>
              <a:t>D</a:t>
            </a:r>
            <a:r>
              <a:rPr lang="en-US" i="1" dirty="0" err="1"/>
              <a:t>J</a:t>
            </a:r>
            <a:r>
              <a:rPr lang="en-US" baseline="-25000" dirty="0" err="1"/>
              <a:t>c</a:t>
            </a:r>
            <a:r>
              <a:rPr lang="en-US" dirty="0"/>
              <a:t> in Nb</a:t>
            </a:r>
            <a:r>
              <a:rPr lang="en-US" baseline="-25000" dirty="0"/>
              <a:t>3</a:t>
            </a:r>
            <a:r>
              <a:rPr lang="en-US" dirty="0"/>
              <a:t>Sn wires after high energy irradiation is correlated to the number of </a:t>
            </a:r>
            <a:r>
              <a:rPr lang="en-US" dirty="0" err="1"/>
              <a:t>Frenkel</a:t>
            </a:r>
            <a:r>
              <a:rPr lang="en-US" dirty="0"/>
              <a:t> defects in the newly produced defect clusters.</a:t>
            </a:r>
          </a:p>
          <a:p>
            <a:pPr defTabSz="929579">
              <a:defRPr/>
            </a:pPr>
            <a:endParaRPr lang="en-US" b="1"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9F0CD256-C881-48E4-B206-B494B5FCCF33}" type="slidenum">
              <a:rPr lang="en-GB" smtClean="0"/>
              <a:pPr/>
              <a:t>24</a:t>
            </a:fld>
            <a:endParaRPr lang="en-GB" dirty="0"/>
          </a:p>
        </p:txBody>
      </p:sp>
    </p:spTree>
    <p:extLst>
      <p:ext uri="{BB962C8B-B14F-4D97-AF65-F5344CB8AC3E}">
        <p14:creationId xmlns:p14="http://schemas.microsoft.com/office/powerpoint/2010/main" val="11118125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71575" y="696913"/>
            <a:ext cx="4641850" cy="3481387"/>
          </a:xfrm>
        </p:spPr>
      </p:sp>
      <p:sp>
        <p:nvSpPr>
          <p:cNvPr id="3" name="Segnaposto note 2"/>
          <p:cNvSpPr>
            <a:spLocks noGrp="1"/>
          </p:cNvSpPr>
          <p:nvPr>
            <p:ph type="body" idx="1"/>
          </p:nvPr>
        </p:nvSpPr>
        <p:spPr/>
        <p:txBody>
          <a:bodyPr/>
          <a:lstStyle/>
          <a:p>
            <a:pPr defTabSz="929579">
              <a:defRPr/>
            </a:pPr>
            <a:r>
              <a:rPr lang="fr-CH" dirty="0">
                <a:cs typeface="Arial" panose="020B0604020202020204" pitchFamily="34" charset="0"/>
              </a:rPr>
              <a:t>The </a:t>
            </a:r>
            <a:r>
              <a:rPr lang="fr-CH" dirty="0" err="1">
                <a:cs typeface="Arial" panose="020B0604020202020204" pitchFamily="34" charset="0"/>
              </a:rPr>
              <a:t>same</a:t>
            </a:r>
            <a:r>
              <a:rPr lang="fr-CH" dirty="0">
                <a:cs typeface="Arial" panose="020B0604020202020204" pitchFamily="34" charset="0"/>
              </a:rPr>
              <a:t> variation in T</a:t>
            </a:r>
            <a:r>
              <a:rPr lang="fr-CH" baseline="-25000" dirty="0">
                <a:cs typeface="Arial" panose="020B0604020202020204" pitchFamily="34" charset="0"/>
              </a:rPr>
              <a:t>c</a:t>
            </a:r>
            <a:r>
              <a:rPr lang="fr-CH" dirty="0">
                <a:cs typeface="Arial" panose="020B0604020202020204" pitchFamily="34" charset="0"/>
              </a:rPr>
              <a:t>/T</a:t>
            </a:r>
            <a:r>
              <a:rPr lang="fr-CH" baseline="-25000" dirty="0">
                <a:cs typeface="Arial" panose="020B0604020202020204" pitchFamily="34" charset="0"/>
              </a:rPr>
              <a:t>c0 </a:t>
            </a:r>
            <a:r>
              <a:rPr lang="fr-CH" dirty="0">
                <a:cs typeface="Arial" panose="020B0604020202020204" pitchFamily="34" charset="0"/>
              </a:rPr>
              <a:t>and of the </a:t>
            </a:r>
            <a:r>
              <a:rPr lang="it-IT" dirty="0">
                <a:cs typeface="Arial" panose="020B0604020202020204" pitchFamily="34" charset="0"/>
              </a:rPr>
              <a:t>J</a:t>
            </a:r>
            <a:r>
              <a:rPr lang="it-IT" baseline="-25000" dirty="0">
                <a:cs typeface="Arial" panose="020B0604020202020204" pitchFamily="34" charset="0"/>
              </a:rPr>
              <a:t>c</a:t>
            </a:r>
            <a:r>
              <a:rPr lang="it-IT" dirty="0">
                <a:cs typeface="Arial" panose="020B0604020202020204" pitchFamily="34" charset="0"/>
              </a:rPr>
              <a:t>/J</a:t>
            </a:r>
            <a:r>
              <a:rPr lang="it-IT" baseline="-25000" dirty="0">
                <a:cs typeface="Arial" panose="020B0604020202020204" pitchFamily="34" charset="0"/>
              </a:rPr>
              <a:t>c0</a:t>
            </a:r>
            <a:r>
              <a:rPr lang="it-IT" dirty="0">
                <a:cs typeface="Arial" panose="020B0604020202020204" pitchFamily="34" charset="0"/>
              </a:rPr>
              <a:t> factor</a:t>
            </a:r>
            <a:r>
              <a:rPr lang="fr-CH" dirty="0">
                <a:cs typeface="Arial" panose="020B0604020202020204" pitchFamily="34" charset="0"/>
              </a:rPr>
              <a:t> </a:t>
            </a:r>
            <a:r>
              <a:rPr lang="fr-CH" dirty="0" err="1">
                <a:cs typeface="Arial" panose="020B0604020202020204" pitchFamily="34" charset="0"/>
              </a:rPr>
              <a:t>is</a:t>
            </a:r>
            <a:r>
              <a:rPr lang="fr-CH" dirty="0">
                <a:cs typeface="Arial" panose="020B0604020202020204" pitchFamily="34" charset="0"/>
              </a:rPr>
              <a:t> </a:t>
            </a:r>
            <a:r>
              <a:rPr lang="fr-CH" dirty="0" err="1">
                <a:cs typeface="Arial" panose="020B0604020202020204" pitchFamily="34" charset="0"/>
              </a:rPr>
              <a:t>induced</a:t>
            </a:r>
            <a:r>
              <a:rPr lang="fr-CH" dirty="0">
                <a:cs typeface="Arial" panose="020B0604020202020204" pitchFamily="34" charset="0"/>
              </a:rPr>
              <a:t> at proton fluences ~ 10 times </a:t>
            </a:r>
            <a:r>
              <a:rPr lang="fr-CH" dirty="0" err="1">
                <a:cs typeface="Arial" panose="020B0604020202020204" pitchFamily="34" charset="0"/>
              </a:rPr>
              <a:t>smaller</a:t>
            </a:r>
            <a:r>
              <a:rPr lang="fr-CH" dirty="0">
                <a:cs typeface="Arial" panose="020B0604020202020204" pitchFamily="34" charset="0"/>
              </a:rPr>
              <a:t> </a:t>
            </a:r>
            <a:r>
              <a:rPr lang="fr-CH" dirty="0" err="1">
                <a:cs typeface="Arial" panose="020B0604020202020204" pitchFamily="34" charset="0"/>
              </a:rPr>
              <a:t>than</a:t>
            </a:r>
            <a:r>
              <a:rPr lang="fr-CH" dirty="0">
                <a:cs typeface="Arial" panose="020B0604020202020204" pitchFamily="34" charset="0"/>
              </a:rPr>
              <a:t> for neutron fluences.</a:t>
            </a:r>
          </a:p>
          <a:p>
            <a:endParaRPr lang="en-US" dirty="0"/>
          </a:p>
        </p:txBody>
      </p:sp>
      <p:sp>
        <p:nvSpPr>
          <p:cNvPr id="4" name="Segnaposto numero diapositiva 3"/>
          <p:cNvSpPr>
            <a:spLocks noGrp="1"/>
          </p:cNvSpPr>
          <p:nvPr>
            <p:ph type="sldNum" sz="quarter" idx="10"/>
          </p:nvPr>
        </p:nvSpPr>
        <p:spPr/>
        <p:txBody>
          <a:bodyPr/>
          <a:lstStyle/>
          <a:p>
            <a:fld id="{9F0CD256-C881-48E4-B206-B494B5FCCF33}" type="slidenum">
              <a:rPr lang="en-GB" smtClean="0"/>
              <a:pPr/>
              <a:t>25</a:t>
            </a:fld>
            <a:endParaRPr lang="en-GB" dirty="0"/>
          </a:p>
        </p:txBody>
      </p:sp>
    </p:spTree>
    <p:extLst>
      <p:ext uri="{BB962C8B-B14F-4D97-AF65-F5344CB8AC3E}">
        <p14:creationId xmlns:p14="http://schemas.microsoft.com/office/powerpoint/2010/main" val="24191961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71575" y="696913"/>
            <a:ext cx="4641850" cy="3481387"/>
          </a:xfrm>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9F0CD256-C881-48E4-B206-B494B5FCCF33}" type="slidenum">
              <a:rPr lang="en-GB" smtClean="0"/>
              <a:pPr/>
              <a:t>29</a:t>
            </a:fld>
            <a:endParaRPr lang="en-GB" dirty="0"/>
          </a:p>
        </p:txBody>
      </p:sp>
    </p:spTree>
    <p:extLst>
      <p:ext uri="{BB962C8B-B14F-4D97-AF65-F5344CB8AC3E}">
        <p14:creationId xmlns:p14="http://schemas.microsoft.com/office/powerpoint/2010/main" val="24342441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DFB64E-1C37-4458-9D0D-654F16675BAF}" type="slidenum">
              <a:rPr lang="en-US" smtClean="0"/>
              <a:t>31</a:t>
            </a:fld>
            <a:endParaRPr lang="en-US"/>
          </a:p>
        </p:txBody>
      </p:sp>
    </p:spTree>
    <p:extLst>
      <p:ext uri="{BB962C8B-B14F-4D97-AF65-F5344CB8AC3E}">
        <p14:creationId xmlns:p14="http://schemas.microsoft.com/office/powerpoint/2010/main" val="20860507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defTabSz="929579">
              <a:defRPr/>
            </a:pPr>
            <a:r>
              <a:rPr lang="en-US" dirty="0"/>
              <a:t>The oxygen adsorbed at the Ta powder particle surfaces (~ 0.5 wt.%) lead to </a:t>
            </a:r>
            <a:r>
              <a:rPr lang="en-US" dirty="0" err="1"/>
              <a:t>nanoinclusions</a:t>
            </a:r>
            <a:r>
              <a:rPr lang="en-US" dirty="0"/>
              <a:t>.</a:t>
            </a:r>
          </a:p>
          <a:p>
            <a:r>
              <a:rPr lang="it-IT" dirty="0"/>
              <a:t>No</a:t>
            </a:r>
            <a:r>
              <a:rPr lang="it-IT" baseline="0" dirty="0"/>
              <a:t> Ta nanoinclusions due to their dissolution in the A15 phase</a:t>
            </a:r>
            <a:endParaRPr lang="en-US" dirty="0"/>
          </a:p>
        </p:txBody>
      </p:sp>
      <p:sp>
        <p:nvSpPr>
          <p:cNvPr id="4" name="Slide Number Placeholder 3"/>
          <p:cNvSpPr>
            <a:spLocks noGrp="1"/>
          </p:cNvSpPr>
          <p:nvPr>
            <p:ph type="sldNum" sz="quarter" idx="10"/>
          </p:nvPr>
        </p:nvSpPr>
        <p:spPr/>
        <p:txBody>
          <a:bodyPr/>
          <a:lstStyle/>
          <a:p>
            <a:fld id="{9F0CD256-C881-48E4-B206-B494B5FCCF33}" type="slidenum">
              <a:rPr lang="en-GB" smtClean="0"/>
              <a:pPr/>
              <a:t>34</a:t>
            </a:fld>
            <a:endParaRPr lang="en-GB" dirty="0"/>
          </a:p>
        </p:txBody>
      </p:sp>
    </p:spTree>
    <p:extLst>
      <p:ext uri="{BB962C8B-B14F-4D97-AF65-F5344CB8AC3E}">
        <p14:creationId xmlns:p14="http://schemas.microsoft.com/office/powerpoint/2010/main" val="8135268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r>
              <a:rPr lang="en-US" dirty="0"/>
              <a:t>The difference </a:t>
            </a:r>
            <a:r>
              <a:rPr lang="en-US" dirty="0" err="1"/>
              <a:t>D</a:t>
            </a:r>
            <a:r>
              <a:rPr lang="en-US" i="1" dirty="0" err="1"/>
              <a:t>J</a:t>
            </a:r>
            <a:r>
              <a:rPr lang="en-US" baseline="-25000" dirty="0" err="1"/>
              <a:t>cN</a:t>
            </a:r>
            <a:r>
              <a:rPr lang="en-US" dirty="0"/>
              <a:t> = </a:t>
            </a:r>
            <a:r>
              <a:rPr lang="en-US" i="1" dirty="0" err="1"/>
              <a:t>J</a:t>
            </a:r>
            <a:r>
              <a:rPr lang="en-US" baseline="-25000" dirty="0" err="1"/>
              <a:t>c,Nanoincl</a:t>
            </a:r>
            <a:r>
              <a:rPr lang="en-US" baseline="-25000" dirty="0"/>
              <a:t> </a:t>
            </a:r>
            <a:r>
              <a:rPr lang="en-US" dirty="0"/>
              <a:t>–  </a:t>
            </a:r>
            <a:r>
              <a:rPr lang="en-US" i="1" dirty="0" err="1"/>
              <a:t>J</a:t>
            </a:r>
            <a:r>
              <a:rPr lang="en-US" baseline="-25000" dirty="0" err="1"/>
              <a:t>co</a:t>
            </a:r>
            <a:r>
              <a:rPr lang="en-US" dirty="0"/>
              <a:t> between the Nb</a:t>
            </a:r>
            <a:r>
              <a:rPr lang="en-US" baseline="-25000" dirty="0"/>
              <a:t>3</a:t>
            </a:r>
            <a:r>
              <a:rPr lang="en-US" dirty="0"/>
              <a:t>Sn wires with composite cores and the corresponding wires with </a:t>
            </a:r>
            <a:r>
              <a:rPr lang="en-US" dirty="0" err="1"/>
              <a:t>Nb</a:t>
            </a:r>
            <a:r>
              <a:rPr lang="en-US" dirty="0"/>
              <a:t>-Ta melted core is shown in fig. </a:t>
            </a:r>
          </a:p>
        </p:txBody>
      </p:sp>
      <p:sp>
        <p:nvSpPr>
          <p:cNvPr id="4" name="Slide Number Placeholder 3"/>
          <p:cNvSpPr>
            <a:spLocks noGrp="1"/>
          </p:cNvSpPr>
          <p:nvPr>
            <p:ph type="sldNum" sz="quarter" idx="10"/>
          </p:nvPr>
        </p:nvSpPr>
        <p:spPr/>
        <p:txBody>
          <a:bodyPr/>
          <a:lstStyle/>
          <a:p>
            <a:fld id="{9F0CD256-C881-48E4-B206-B494B5FCCF33}" type="slidenum">
              <a:rPr lang="en-GB" smtClean="0"/>
              <a:pPr/>
              <a:t>35</a:t>
            </a:fld>
            <a:endParaRPr lang="en-GB" dirty="0"/>
          </a:p>
        </p:txBody>
      </p:sp>
    </p:spTree>
    <p:extLst>
      <p:ext uri="{BB962C8B-B14F-4D97-AF65-F5344CB8AC3E}">
        <p14:creationId xmlns:p14="http://schemas.microsoft.com/office/powerpoint/2010/main" val="10466449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defTabSz="929579">
              <a:defRPr/>
            </a:pPr>
            <a:r>
              <a:rPr lang="it-IT" dirty="0"/>
              <a:t>At High field: </a:t>
            </a:r>
            <a:endParaRPr lang="en-US" dirty="0"/>
          </a:p>
          <a:p>
            <a:pPr defTabSz="929579">
              <a:defRPr/>
            </a:pPr>
            <a:r>
              <a:rPr lang="it-IT" dirty="0"/>
              <a:t>At Low Field:</a:t>
            </a:r>
            <a:endParaRPr lang="en-US" dirty="0"/>
          </a:p>
          <a:p>
            <a:pPr defTabSz="929579">
              <a:defRPr/>
            </a:pPr>
            <a:r>
              <a:rPr lang="en-US" dirty="0"/>
              <a:t>∆</a:t>
            </a:r>
            <a:r>
              <a:rPr lang="en-US" i="1" dirty="0" err="1"/>
              <a:t>J</a:t>
            </a:r>
            <a:r>
              <a:rPr lang="en-US" baseline="-25000" dirty="0" err="1"/>
              <a:t>c</a:t>
            </a:r>
            <a:r>
              <a:rPr lang="en-US" dirty="0"/>
              <a:t> of wires with </a:t>
            </a:r>
            <a:r>
              <a:rPr lang="en-US" dirty="0" err="1"/>
              <a:t>nanoinclusions</a:t>
            </a:r>
            <a:r>
              <a:rPr lang="en-US" dirty="0"/>
              <a:t> show a steeper slope than those of irradiated wires, leading to considerably higher </a:t>
            </a:r>
            <a:r>
              <a:rPr lang="en-US" i="1" dirty="0" err="1"/>
              <a:t>J</a:t>
            </a:r>
            <a:r>
              <a:rPr lang="en-US" baseline="-25000" dirty="0" err="1"/>
              <a:t>c</a:t>
            </a:r>
            <a:r>
              <a:rPr lang="en-US" dirty="0"/>
              <a:t> values at fields of below 12 T. </a:t>
            </a:r>
          </a:p>
          <a:p>
            <a:endParaRPr lang="en-US" dirty="0"/>
          </a:p>
        </p:txBody>
      </p:sp>
      <p:sp>
        <p:nvSpPr>
          <p:cNvPr id="4" name="Slide Number Placeholder 3"/>
          <p:cNvSpPr>
            <a:spLocks noGrp="1"/>
          </p:cNvSpPr>
          <p:nvPr>
            <p:ph type="sldNum" sz="quarter" idx="10"/>
          </p:nvPr>
        </p:nvSpPr>
        <p:spPr/>
        <p:txBody>
          <a:bodyPr/>
          <a:lstStyle/>
          <a:p>
            <a:fld id="{9F0CD256-C881-48E4-B206-B494B5FCCF33}" type="slidenum">
              <a:rPr lang="en-GB" smtClean="0"/>
              <a:pPr/>
              <a:t>36</a:t>
            </a:fld>
            <a:endParaRPr lang="en-GB" dirty="0"/>
          </a:p>
        </p:txBody>
      </p:sp>
    </p:spTree>
    <p:extLst>
      <p:ext uri="{BB962C8B-B14F-4D97-AF65-F5344CB8AC3E}">
        <p14:creationId xmlns:p14="http://schemas.microsoft.com/office/powerpoint/2010/main" val="17903670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r>
              <a:rPr lang="it-IT" dirty="0"/>
              <a:t>4000fb-1</a:t>
            </a:r>
          </a:p>
          <a:p>
            <a:endParaRPr lang="it-IT" dirty="0"/>
          </a:p>
          <a:p>
            <a:r>
              <a:rPr lang="it-IT" dirty="0"/>
              <a:t>The HL LHC project aims at accumulating 3000fb-1 in the years 2023-2035</a:t>
            </a:r>
            <a:endParaRPr lang="en-US" dirty="0"/>
          </a:p>
          <a:p>
            <a:r>
              <a:rPr lang="en-US" dirty="0" err="1"/>
              <a:t>Plan:Short</a:t>
            </a:r>
            <a:r>
              <a:rPr lang="en-US" dirty="0"/>
              <a:t> model program: </a:t>
            </a:r>
            <a:r>
              <a:rPr lang="en-US" b="1" dirty="0"/>
              <a:t>2014-2017</a:t>
            </a:r>
            <a:endParaRPr lang="en-US" dirty="0"/>
          </a:p>
          <a:p>
            <a:r>
              <a:rPr lang="en-US" dirty="0"/>
              <a:t>Long model program: </a:t>
            </a:r>
            <a:r>
              <a:rPr lang="en-US" b="1" dirty="0"/>
              <a:t>2015-2018</a:t>
            </a:r>
            <a:endParaRPr lang="en-US" dirty="0"/>
          </a:p>
          <a:p>
            <a:r>
              <a:rPr lang="en-US" dirty="0"/>
              <a:t>Series production: </a:t>
            </a:r>
            <a:r>
              <a:rPr lang="en-US" b="1" dirty="0"/>
              <a:t>2018-2022</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F0CD256-C881-48E4-B206-B494B5FCCF33}" type="slidenum">
              <a:rPr lang="en-GB" smtClean="0"/>
              <a:pPr/>
              <a:t>38</a:t>
            </a:fld>
            <a:endParaRPr lang="en-GB" dirty="0"/>
          </a:p>
        </p:txBody>
      </p:sp>
    </p:spTree>
    <p:extLst>
      <p:ext uri="{BB962C8B-B14F-4D97-AF65-F5344CB8AC3E}">
        <p14:creationId xmlns:p14="http://schemas.microsoft.com/office/powerpoint/2010/main" val="18977743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r>
              <a:rPr lang="it-IT" dirty="0"/>
              <a:t>Multidiscplinary</a:t>
            </a:r>
            <a:r>
              <a:rPr lang="it-IT" baseline="0" dirty="0"/>
              <a:t> work......</a:t>
            </a:r>
          </a:p>
          <a:p>
            <a:r>
              <a:rPr lang="it-IT" dirty="0"/>
              <a:t>Above all....</a:t>
            </a:r>
          </a:p>
          <a:p>
            <a:r>
              <a:rPr lang="it-IT" dirty="0"/>
              <a:t>Collaboration with more than one institute to irradiate the Nb</a:t>
            </a:r>
            <a:r>
              <a:rPr lang="it-IT" baseline="-25000" dirty="0"/>
              <a:t>3</a:t>
            </a:r>
            <a:r>
              <a:rPr lang="it-IT" dirty="0"/>
              <a:t>Sn wires and platelets</a:t>
            </a:r>
            <a:endParaRPr lang="it-IT" baseline="0" dirty="0"/>
          </a:p>
          <a:p>
            <a:pPr defTabSz="929579">
              <a:defRPr/>
            </a:pPr>
            <a:r>
              <a:rPr lang="en-US" dirty="0"/>
              <a:t>The present PhD thesis work contains a series of experiments which are performed at different locations. Under these conditions, the organization of the work required a very careful planning; overlapping with other users at the various experimental places caused some difficulties, which had to be overcome. In addition, the very time consuming preparation of the large number of thin Nb</a:t>
            </a:r>
            <a:r>
              <a:rPr lang="en-US" baseline="-25000" dirty="0"/>
              <a:t>3</a:t>
            </a:r>
            <a:r>
              <a:rPr lang="en-US" dirty="0"/>
              <a:t>Sn samples required for the planned Bragg peak experiments and for the preparation of </a:t>
            </a:r>
            <a:r>
              <a:rPr lang="en-US" dirty="0" err="1"/>
              <a:t>Ti</a:t>
            </a:r>
            <a:r>
              <a:rPr lang="en-US" dirty="0"/>
              <a:t> sheathed MgB</a:t>
            </a:r>
            <a:r>
              <a:rPr lang="en-US" baseline="-25000" dirty="0"/>
              <a:t>2</a:t>
            </a:r>
            <a:r>
              <a:rPr lang="en-US" dirty="0"/>
              <a:t> wires was successfully accomplished. </a:t>
            </a:r>
          </a:p>
          <a:p>
            <a:endParaRPr lang="it-IT" baseline="0" dirty="0"/>
          </a:p>
        </p:txBody>
      </p:sp>
      <p:sp>
        <p:nvSpPr>
          <p:cNvPr id="4" name="Slide Number Placeholder 3"/>
          <p:cNvSpPr>
            <a:spLocks noGrp="1"/>
          </p:cNvSpPr>
          <p:nvPr>
            <p:ph type="sldNum" sz="quarter" idx="10"/>
          </p:nvPr>
        </p:nvSpPr>
        <p:spPr/>
        <p:txBody>
          <a:bodyPr/>
          <a:lstStyle/>
          <a:p>
            <a:fld id="{9F0CD256-C881-48E4-B206-B494B5FCCF33}" type="slidenum">
              <a:rPr lang="en-GB" smtClean="0"/>
              <a:pPr/>
              <a:t>39</a:t>
            </a:fld>
            <a:endParaRPr lang="en-GB" dirty="0"/>
          </a:p>
        </p:txBody>
      </p:sp>
    </p:spTree>
    <p:extLst>
      <p:ext uri="{BB962C8B-B14F-4D97-AF65-F5344CB8AC3E}">
        <p14:creationId xmlns:p14="http://schemas.microsoft.com/office/powerpoint/2010/main" val="18194987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it-IT" dirty="0"/>
                  <a:t>When a fast charged particle travel through the lattice it ionizes atoms of the material</a:t>
                </a:r>
                <a:r>
                  <a:rPr lang="it-IT" baseline="0" dirty="0"/>
                  <a:t> and deposits a dose along its path due primarily to the electronic stopping power</a:t>
                </a:r>
              </a:p>
              <a:p>
                <a:r>
                  <a:rPr lang="it-IT" baseline="0" dirty="0"/>
                  <a:t>As the energy of the charge particle decreases the collisions with nuclei become more probable (the interaction cross section increases) and consequently from equation.... It follows that the total stopping power increases up to the formation of a peak in the energy deposition</a:t>
                </a:r>
                <a:endParaRPr lang="en-US" dirty="0"/>
              </a:p>
            </p:txBody>
          </p:sp>
        </mc:Choice>
        <mc:Fallback xmlns="">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when a fast charged particle travels through the lattice, it ionizes atoms of the material and deposits a dose along its path due primarily to the electronic stopping power (as explained in </a:t>
                </a:r>
                <a:r>
                  <a:rPr lang="en-US" sz="1200" u="sng" kern="1200" dirty="0">
                    <a:solidFill>
                      <a:schemeClr val="tx1"/>
                    </a:solidFill>
                    <a:effectLst/>
                    <a:latin typeface="+mn-lt"/>
                    <a:ea typeface="+mn-ea"/>
                    <a:cs typeface="+mn-cs"/>
                  </a:rPr>
                  <a:t>Figure 11</a:t>
                </a:r>
                <a:r>
                  <a:rPr lang="en-US" sz="1200" kern="1200" dirty="0">
                    <a:solidFill>
                      <a:schemeClr val="tx1"/>
                    </a:solidFill>
                    <a:effectLst/>
                    <a:latin typeface="+mn-lt"/>
                    <a:ea typeface="+mn-ea"/>
                    <a:cs typeface="+mn-cs"/>
                  </a:rPr>
                  <a:t> this is the high-energy regime, (ρ &lt;&lt; a, </a:t>
                </a:r>
                <a:r>
                  <a:rPr lang="en-US" sz="1200" i="0" kern="1200">
                    <a:solidFill>
                      <a:schemeClr val="tx1"/>
                    </a:solidFill>
                    <a:effectLst/>
                    <a:latin typeface="+mn-lt"/>
                    <a:ea typeface="+mn-ea"/>
                    <a:cs typeface="+mn-cs"/>
                  </a:rPr>
                  <a:t>𝑆_</a:t>
                </a:r>
                <a:r>
                  <a:rPr lang="en-US" sz="1200" i="0" kern="1200" baseline="-25000">
                    <a:solidFill>
                      <a:schemeClr val="tx1"/>
                    </a:solidFill>
                    <a:effectLst/>
                    <a:latin typeface="+mn-lt"/>
                    <a:ea typeface="+mn-ea"/>
                    <a:cs typeface="+mn-cs"/>
                  </a:rPr>
                  <a:t>𝑒</a:t>
                </a:r>
                <a:r>
                  <a:rPr lang="en-US" sz="1200" i="0" kern="1200">
                    <a:solidFill>
                      <a:schemeClr val="tx1"/>
                    </a:solidFill>
                    <a:effectLst/>
                    <a:latin typeface="+mn-lt"/>
                    <a:ea typeface="+mn-ea"/>
                    <a:cs typeface="+mn-cs"/>
                  </a:rPr>
                  <a:t>&gt;&gt; 𝑆_</a:t>
                </a:r>
                <a:r>
                  <a:rPr lang="en-US" sz="1200" i="0" kern="1200" baseline="-25000">
                    <a:solidFill>
                      <a:schemeClr val="tx1"/>
                    </a:solidFill>
                    <a:effectLst/>
                    <a:latin typeface="+mn-lt"/>
                    <a:ea typeface="+mn-ea"/>
                    <a:cs typeface="+mn-cs"/>
                  </a:rPr>
                  <a:t>𝑛</a:t>
                </a:r>
                <a:r>
                  <a:rPr lang="en-US" sz="1200" kern="1200">
                    <a:solidFill>
                      <a:schemeClr val="tx1"/>
                    </a:solidFill>
                    <a:effectLst/>
                    <a:latin typeface="+mn-lt"/>
                    <a:ea typeface="+mn-ea"/>
                    <a:cs typeface="+mn-cs"/>
                  </a:rPr>
                  <a:t>))</a:t>
                </a:r>
                <a:endParaRPr lang="en-US"/>
              </a:p>
            </p:txBody>
          </p:sp>
        </mc:Fallback>
      </mc:AlternateContent>
      <p:sp>
        <p:nvSpPr>
          <p:cNvPr id="4" name="Slide Number Placeholder 3"/>
          <p:cNvSpPr>
            <a:spLocks noGrp="1"/>
          </p:cNvSpPr>
          <p:nvPr>
            <p:ph type="sldNum" sz="quarter" idx="10"/>
          </p:nvPr>
        </p:nvSpPr>
        <p:spPr/>
        <p:txBody>
          <a:bodyPr/>
          <a:lstStyle/>
          <a:p>
            <a:fld id="{9F0CD256-C881-48E4-B206-B494B5FCCF33}" type="slidenum">
              <a:rPr lang="en-GB" smtClean="0"/>
              <a:pPr/>
              <a:t>42</a:t>
            </a:fld>
            <a:endParaRPr lang="en-GB" dirty="0"/>
          </a:p>
        </p:txBody>
      </p:sp>
    </p:spTree>
    <p:extLst>
      <p:ext uri="{BB962C8B-B14F-4D97-AF65-F5344CB8AC3E}">
        <p14:creationId xmlns:p14="http://schemas.microsoft.com/office/powerpoint/2010/main" val="1525463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r>
              <a:rPr lang="it-IT" dirty="0"/>
              <a:t>High potential for improvement</a:t>
            </a:r>
          </a:p>
          <a:p>
            <a:r>
              <a:rPr lang="it-IT" dirty="0"/>
              <a:t>The optimum grain size</a:t>
            </a:r>
            <a:r>
              <a:rPr lang="it-IT" baseline="0" dirty="0"/>
              <a:t> to achieve the ideal limit of one pinning size per flux line can be estimated since g.b. Are the primary pinning centers in Nb3Sn</a:t>
            </a:r>
          </a:p>
          <a:p>
            <a:r>
              <a:rPr lang="it-IT" baseline="0" dirty="0"/>
              <a:t>This limit will be approached if the grain size is comparable to the flux line spacing at a given field.</a:t>
            </a:r>
            <a:endParaRPr lang="it-IT" dirty="0"/>
          </a:p>
        </p:txBody>
      </p:sp>
      <p:sp>
        <p:nvSpPr>
          <p:cNvPr id="4" name="Slide Number Placeholder 3"/>
          <p:cNvSpPr>
            <a:spLocks noGrp="1"/>
          </p:cNvSpPr>
          <p:nvPr>
            <p:ph type="sldNum" sz="quarter" idx="10"/>
          </p:nvPr>
        </p:nvSpPr>
        <p:spPr/>
        <p:txBody>
          <a:bodyPr/>
          <a:lstStyle/>
          <a:p>
            <a:fld id="{9F0CD256-C881-48E4-B206-B494B5FCCF33}" type="slidenum">
              <a:rPr lang="en-GB" smtClean="0"/>
              <a:pPr/>
              <a:t>3</a:t>
            </a:fld>
            <a:endParaRPr lang="en-GB" dirty="0"/>
          </a:p>
        </p:txBody>
      </p:sp>
    </p:spTree>
    <p:extLst>
      <p:ext uri="{BB962C8B-B14F-4D97-AF65-F5344CB8AC3E}">
        <p14:creationId xmlns:p14="http://schemas.microsoft.com/office/powerpoint/2010/main" val="29912154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71575" y="696913"/>
            <a:ext cx="4641850" cy="3481387"/>
          </a:xfrm>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9F0CD256-C881-48E4-B206-B494B5FCCF33}" type="slidenum">
              <a:rPr lang="en-GB" smtClean="0"/>
              <a:pPr/>
              <a:t>45</a:t>
            </a:fld>
            <a:endParaRPr lang="en-GB"/>
          </a:p>
        </p:txBody>
      </p:sp>
    </p:spTree>
    <p:extLst>
      <p:ext uri="{BB962C8B-B14F-4D97-AF65-F5344CB8AC3E}">
        <p14:creationId xmlns:p14="http://schemas.microsoft.com/office/powerpoint/2010/main" val="28958114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29579">
              <a:defRPr/>
            </a:pPr>
            <a:r>
              <a:rPr lang="en-US" dirty="0"/>
              <a:t>p(</a:t>
            </a:r>
            <a:r>
              <a:rPr lang="en-US" dirty="0" err="1"/>
              <a:t>Ar</a:t>
            </a:r>
            <a:r>
              <a:rPr lang="en-US" dirty="0"/>
              <a:t>)=2Kbar, at T=1250°C for 94h</a:t>
            </a:r>
          </a:p>
          <a:p>
            <a:pPr algn="just"/>
            <a:r>
              <a:rPr lang="en-US" dirty="0"/>
              <a:t>To avoid oxidation of the sample surface during the flash-anneal procedure, the platelets were enclosed into a </a:t>
            </a:r>
            <a:r>
              <a:rPr lang="en-US" dirty="0" err="1"/>
              <a:t>Ti</a:t>
            </a:r>
            <a:r>
              <a:rPr lang="en-US" dirty="0"/>
              <a:t> box</a:t>
            </a:r>
          </a:p>
          <a:p>
            <a:pPr algn="just"/>
            <a:endParaRPr lang="en-US" dirty="0"/>
          </a:p>
        </p:txBody>
      </p:sp>
      <p:sp>
        <p:nvSpPr>
          <p:cNvPr id="4" name="Slide Number Placeholder 3"/>
          <p:cNvSpPr>
            <a:spLocks noGrp="1"/>
          </p:cNvSpPr>
          <p:nvPr>
            <p:ph type="sldNum" sz="quarter" idx="10"/>
          </p:nvPr>
        </p:nvSpPr>
        <p:spPr/>
        <p:txBody>
          <a:bodyPr/>
          <a:lstStyle/>
          <a:p>
            <a:fld id="{77DFB64E-1C37-4458-9D0D-654F16675BAF}" type="slidenum">
              <a:rPr lang="en-US" smtClean="0"/>
              <a:t>47</a:t>
            </a:fld>
            <a:endParaRPr lang="en-US"/>
          </a:p>
        </p:txBody>
      </p:sp>
    </p:spTree>
    <p:extLst>
      <p:ext uri="{BB962C8B-B14F-4D97-AF65-F5344CB8AC3E}">
        <p14:creationId xmlns:p14="http://schemas.microsoft.com/office/powerpoint/2010/main" val="28754697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r>
              <a:rPr lang="it-IT" dirty="0"/>
              <a:t>Due to the difference</a:t>
            </a:r>
            <a:r>
              <a:rPr lang="it-IT" baseline="0" dirty="0"/>
              <a:t> between the form factor of Nb and Sn I110/I211&lt;0.14</a:t>
            </a:r>
            <a:r>
              <a:rPr lang="it-IT" baseline="0" dirty="0">
                <a:sym typeface="Wingdings" panose="05000000000000000000" pitchFamily="2" charset="2"/>
              </a:rPr>
              <a:t> homogeneous, excellent X-ray counting statistics</a:t>
            </a:r>
          </a:p>
          <a:p>
            <a:endParaRPr lang="en-US" dirty="0"/>
          </a:p>
          <a:p>
            <a:r>
              <a:rPr lang="en-US" dirty="0"/>
              <a:t>The average grain size of the Nb</a:t>
            </a:r>
            <a:r>
              <a:rPr lang="en-US" baseline="-25000" dirty="0"/>
              <a:t>3</a:t>
            </a:r>
            <a:r>
              <a:rPr lang="en-US" dirty="0"/>
              <a:t>Sn platelets described in this work was close to 20 mm (see SEM photo in Fig. 1). By means of Hot Extraction analysis it was found that these platelets contain a small amount of oxygen, 0.14 wt. % (approximately 1 at.) and 0.01 wt. % of Carbon. The platelets can thus be considered as being essentially single phased, as confirmed by the X-ray pattern of a powdered platelet (Fig. 2), which indicate a complete absence of the reflexes due to the neighbor phase Nb</a:t>
            </a:r>
            <a:r>
              <a:rPr lang="en-US" baseline="-25000" dirty="0"/>
              <a:t>6</a:t>
            </a:r>
            <a:r>
              <a:rPr lang="en-US" dirty="0"/>
              <a:t>Sn</a:t>
            </a:r>
            <a:r>
              <a:rPr lang="en-US" baseline="-25000" dirty="0"/>
              <a:t>5</a:t>
            </a:r>
            <a:r>
              <a:rPr lang="en-US" dirty="0"/>
              <a:t>. In Fig. 2,</a:t>
            </a:r>
            <a:r>
              <a:rPr lang="en-US" baseline="-25000" dirty="0"/>
              <a:t> </a:t>
            </a:r>
            <a:r>
              <a:rPr lang="en-US" dirty="0"/>
              <a:t>very weak </a:t>
            </a:r>
            <a:r>
              <a:rPr lang="en-US" dirty="0" err="1"/>
              <a:t>CuO</a:t>
            </a:r>
            <a:r>
              <a:rPr lang="en-US" dirty="0"/>
              <a:t> peaks can be detected; they do not interfere with the A15 peaks. </a:t>
            </a:r>
          </a:p>
          <a:p>
            <a:r>
              <a:rPr lang="en-US" dirty="0"/>
              <a:t>      Before irradiation, a sharp superconducting transition at 17.9 K in zero field was observed by SQUID </a:t>
            </a:r>
            <a:r>
              <a:rPr lang="en-US" dirty="0" err="1"/>
              <a:t>magnetometry</a:t>
            </a:r>
            <a:r>
              <a:rPr lang="en-US" dirty="0"/>
              <a:t>: in the “AC option” of the Quantum Design MPMS XL, the magnetic susceptibility was measured in an alternating field up to 0.3 </a:t>
            </a:r>
            <a:r>
              <a:rPr lang="en-US" dirty="0" err="1"/>
              <a:t>mT</a:t>
            </a:r>
            <a:r>
              <a:rPr lang="en-US" dirty="0"/>
              <a:t> from 0.01 to 1 kHz. After irradiation, </a:t>
            </a:r>
            <a:r>
              <a:rPr lang="en-US" i="1" dirty="0"/>
              <a:t>T</a:t>
            </a:r>
            <a:r>
              <a:rPr lang="en-US" baseline="-25000" dirty="0"/>
              <a:t>c</a:t>
            </a:r>
            <a:r>
              <a:rPr lang="en-US" dirty="0"/>
              <a:t> of the platelets were measured at </a:t>
            </a:r>
            <a:r>
              <a:rPr lang="en-US" dirty="0" err="1"/>
              <a:t>Kurchatov</a:t>
            </a:r>
            <a:r>
              <a:rPr lang="en-US" dirty="0"/>
              <a:t> by means of a Vibrating Sample Magnetometer (VSM) with a sweeping rate of 10 </a:t>
            </a:r>
            <a:r>
              <a:rPr lang="en-US" dirty="0" err="1"/>
              <a:t>mT</a:t>
            </a:r>
            <a:r>
              <a:rPr lang="en-US" dirty="0"/>
              <a:t>/s at various fields.  </a:t>
            </a:r>
          </a:p>
          <a:p>
            <a:endParaRPr lang="it-IT" dirty="0"/>
          </a:p>
          <a:p>
            <a:pPr defTabSz="929579">
              <a:defRPr/>
            </a:pPr>
            <a:r>
              <a:rPr lang="en-US" dirty="0"/>
              <a:t>The Nb</a:t>
            </a:r>
            <a:r>
              <a:rPr lang="en-US" baseline="-25000" dirty="0"/>
              <a:t>3</a:t>
            </a:r>
            <a:r>
              <a:rPr lang="en-US" dirty="0"/>
              <a:t>Sn platelets showed almost no preferential orientation and the order parameter prior to irradiation was essentially the same for the whole series of platelets, either determined by a full refinement of powders or more simply by the ratio </a:t>
            </a:r>
            <a:r>
              <a:rPr lang="en-US" i="1" dirty="0"/>
              <a:t>I</a:t>
            </a:r>
            <a:r>
              <a:rPr lang="en-US" baseline="-25000" dirty="0"/>
              <a:t>110</a:t>
            </a:r>
            <a:r>
              <a:rPr lang="en-US" dirty="0"/>
              <a:t>/</a:t>
            </a:r>
            <a:r>
              <a:rPr lang="en-US" i="1" dirty="0"/>
              <a:t>I</a:t>
            </a:r>
            <a:r>
              <a:rPr lang="en-US" baseline="-25000" dirty="0"/>
              <a:t>211</a:t>
            </a:r>
            <a:r>
              <a:rPr lang="en-US" dirty="0"/>
              <a:t>. The measurement of the lattice parameter and of the order parameter </a:t>
            </a:r>
            <a:r>
              <a:rPr lang="en-US" i="1" dirty="0"/>
              <a:t>S </a:t>
            </a:r>
            <a:r>
              <a:rPr lang="en-US" dirty="0"/>
              <a:t>prior to irradiation have been performed at the University of Geneva by means of a Rietveld refinement using the </a:t>
            </a:r>
            <a:r>
              <a:rPr lang="en-US" dirty="0" err="1"/>
              <a:t>FullProf</a:t>
            </a:r>
            <a:r>
              <a:rPr lang="en-US" dirty="0"/>
              <a:t> software [35] on X-ray powder diffraction patterns acquired with an automatic </a:t>
            </a:r>
            <a:r>
              <a:rPr lang="en-US" dirty="0" err="1"/>
              <a:t>diffractometer</a:t>
            </a:r>
            <a:r>
              <a:rPr lang="en-US" dirty="0"/>
              <a:t> in the </a:t>
            </a:r>
            <a:r>
              <a:rPr lang="en-US" dirty="0" err="1"/>
              <a:t>CuK</a:t>
            </a:r>
            <a:r>
              <a:rPr lang="en-US" baseline="-25000" dirty="0"/>
              <a:t>α1</a:t>
            </a:r>
            <a:r>
              <a:rPr lang="en-US" dirty="0"/>
              <a:t> Bragg-Brentano geometry. Exposure times as long as 15 hours, with 3.5 seconds per step were chosen. In addition, the chemical composition, the atomic scattering factors were taken into account.</a:t>
            </a:r>
          </a:p>
          <a:p>
            <a:endParaRPr lang="en-US" dirty="0"/>
          </a:p>
        </p:txBody>
      </p:sp>
      <p:sp>
        <p:nvSpPr>
          <p:cNvPr id="4" name="Slide Number Placeholder 3"/>
          <p:cNvSpPr>
            <a:spLocks noGrp="1"/>
          </p:cNvSpPr>
          <p:nvPr>
            <p:ph type="sldNum" sz="quarter" idx="10"/>
          </p:nvPr>
        </p:nvSpPr>
        <p:spPr/>
        <p:txBody>
          <a:bodyPr/>
          <a:lstStyle/>
          <a:p>
            <a:fld id="{9F0CD256-C881-48E4-B206-B494B5FCCF33}" type="slidenum">
              <a:rPr lang="en-GB" smtClean="0"/>
              <a:pPr/>
              <a:t>48</a:t>
            </a:fld>
            <a:endParaRPr lang="en-GB" dirty="0"/>
          </a:p>
        </p:txBody>
      </p:sp>
    </p:spTree>
    <p:extLst>
      <p:ext uri="{BB962C8B-B14F-4D97-AF65-F5344CB8AC3E}">
        <p14:creationId xmlns:p14="http://schemas.microsoft.com/office/powerpoint/2010/main" val="1453498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The enhancement of </a:t>
                </a:r>
                <a:r>
                  <a:rPr lang="en-US" dirty="0" err="1"/>
                  <a:t>microstrains</a:t>
                </a:r>
                <a:r>
                  <a:rPr lang="en-US" dirty="0"/>
                  <a:t> with </a:t>
                </a:r>
                <a:r>
                  <a:rPr lang="en-US" dirty="0" err="1"/>
                  <a:t>fluence</a:t>
                </a:r>
                <a:r>
                  <a:rPr lang="en-US" dirty="0"/>
                  <a:t> for both the steady loss and the Bragg peak regions determined by a Williamson-Hall plot are reported in Fig. 6. A considerably larger </a:t>
                </a:r>
                <a:r>
                  <a:rPr lang="en-US" dirty="0" err="1"/>
                  <a:t>microstrain</a:t>
                </a:r>
                <a:r>
                  <a:rPr lang="en-US" dirty="0"/>
                  <a:t> is observed for the platelets #II (Bragg peak region) compared to the platelets #I, reflecting a heavier damage</a:t>
                </a:r>
              </a:p>
            </p:txBody>
          </p:sp>
        </mc:Choice>
        <mc:Fallback xmlns="">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According to the refinement procedure performed by Y. </a:t>
                </a:r>
                <a:r>
                  <a:rPr lang="en-US" sz="1200" kern="1200" dirty="0" err="1" smtClean="0">
                    <a:solidFill>
                      <a:schemeClr val="tx1"/>
                    </a:solidFill>
                    <a:effectLst/>
                    <a:latin typeface="+mn-lt"/>
                    <a:ea typeface="+mn-ea"/>
                    <a:cs typeface="+mn-cs"/>
                  </a:rPr>
                  <a:t>Zubavichus</a:t>
                </a:r>
                <a:r>
                  <a:rPr lang="en-US" sz="1200" kern="1200" dirty="0" smtClean="0">
                    <a:solidFill>
                      <a:schemeClr val="tx1"/>
                    </a:solidFill>
                    <a:effectLst/>
                    <a:latin typeface="+mn-lt"/>
                    <a:ea typeface="+mn-ea"/>
                    <a:cs typeface="+mn-cs"/>
                  </a:rPr>
                  <a:t>, it was found that the lattice constants of the Nb</a:t>
                </a:r>
                <a:r>
                  <a:rPr lang="en-US" sz="1200" kern="1200" baseline="-250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Sn phase in irradiated platelets increase up to 5.324 Å at 1</a:t>
                </a:r>
                <a:r>
                  <a:rPr lang="en-US" sz="1200" i="0" kern="1200">
                    <a:solidFill>
                      <a:schemeClr val="tx1"/>
                    </a:solidFill>
                    <a:effectLst/>
                    <a:latin typeface="+mn-lt"/>
                    <a:ea typeface="+mn-ea"/>
                    <a:cs typeface="+mn-cs"/>
                  </a:rPr>
                  <a:t>×</a:t>
                </a:r>
                <a:r>
                  <a:rPr lang="en-US" sz="1200" kern="1200" dirty="0">
                    <a:solidFill>
                      <a:schemeClr val="tx1"/>
                    </a:solidFill>
                    <a:effectLst/>
                    <a:latin typeface="+mn-lt"/>
                    <a:ea typeface="+mn-ea"/>
                    <a:cs typeface="+mn-cs"/>
                  </a:rPr>
                  <a:t>10</a:t>
                </a:r>
                <a:r>
                  <a:rPr lang="en-US" sz="1200" kern="1200" baseline="30000" dirty="0">
                    <a:solidFill>
                      <a:schemeClr val="tx1"/>
                    </a:solidFill>
                    <a:effectLst/>
                    <a:latin typeface="+mn-lt"/>
                    <a:ea typeface="+mn-ea"/>
                    <a:cs typeface="+mn-cs"/>
                  </a:rPr>
                  <a:t>22</a:t>
                </a:r>
                <a:r>
                  <a:rPr lang="en-US" sz="1200" kern="1200" dirty="0">
                    <a:solidFill>
                      <a:schemeClr val="tx1"/>
                    </a:solidFill>
                    <a:effectLst/>
                    <a:latin typeface="+mn-lt"/>
                    <a:ea typeface="+mn-ea"/>
                    <a:cs typeface="+mn-cs"/>
                  </a:rPr>
                  <a:t>p/m</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inversion of this tendency for the lattice constant after </a:t>
                </a:r>
                <a:r>
                  <a:rPr lang="en-US" sz="1200" i="0" kern="1200">
                    <a:solidFill>
                      <a:schemeClr val="tx1"/>
                    </a:solidFill>
                    <a:effectLst/>
                    <a:latin typeface="+mn-lt"/>
                    <a:ea typeface="+mn-ea"/>
                    <a:cs typeface="+mn-cs"/>
                  </a:rPr>
                  <a:t>1×〖10〗^22</a:t>
                </a:r>
                <a:r>
                  <a:rPr lang="en-US" sz="1200" kern="1200" dirty="0">
                    <a:solidFill>
                      <a:schemeClr val="tx1"/>
                    </a:solidFill>
                    <a:effectLst/>
                    <a:latin typeface="+mn-lt"/>
                    <a:ea typeface="+mn-ea"/>
                    <a:cs typeface="+mn-cs"/>
                  </a:rPr>
                  <a:t> p/m</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(a higher value for the platelets #1 with respect to #2) is explained taking into account the split of the peak (220) of sample #2</a:t>
                </a:r>
                <a:endParaRPr lang="en-US" dirty="0"/>
              </a:p>
            </p:txBody>
          </p:sp>
        </mc:Fallback>
      </mc:AlternateContent>
      <p:sp>
        <p:nvSpPr>
          <p:cNvPr id="4" name="Slide Number Placeholder 3"/>
          <p:cNvSpPr>
            <a:spLocks noGrp="1"/>
          </p:cNvSpPr>
          <p:nvPr>
            <p:ph type="sldNum" sz="quarter" idx="10"/>
          </p:nvPr>
        </p:nvSpPr>
        <p:spPr/>
        <p:txBody>
          <a:bodyPr/>
          <a:lstStyle/>
          <a:p>
            <a:fld id="{9F0CD256-C881-48E4-B206-B494B5FCCF33}" type="slidenum">
              <a:rPr lang="en-GB" smtClean="0"/>
              <a:pPr/>
              <a:t>49</a:t>
            </a:fld>
            <a:endParaRPr lang="en-GB" dirty="0"/>
          </a:p>
        </p:txBody>
      </p:sp>
    </p:spTree>
    <p:extLst>
      <p:ext uri="{BB962C8B-B14F-4D97-AF65-F5344CB8AC3E}">
        <p14:creationId xmlns:p14="http://schemas.microsoft.com/office/powerpoint/2010/main" val="5980542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DFB64E-1C37-4458-9D0D-654F16675BAF}" type="slidenum">
              <a:rPr lang="en-US" smtClean="0"/>
              <a:t>50</a:t>
            </a:fld>
            <a:endParaRPr lang="en-US"/>
          </a:p>
        </p:txBody>
      </p:sp>
    </p:spTree>
    <p:extLst>
      <p:ext uri="{BB962C8B-B14F-4D97-AF65-F5344CB8AC3E}">
        <p14:creationId xmlns:p14="http://schemas.microsoft.com/office/powerpoint/2010/main" val="3214700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defTabSz="929579">
                  <a:defRPr/>
                </a:pPr>
                <a:r>
                  <a:rPr lang="it-IT" dirty="0">
                    <a:latin typeface="Cambria Math"/>
                  </a:rPr>
                  <a:t>After interaction with the shielding material the radiation reaching the superconductors is comprised mostly of photons, electrons, positrons, neutrons, protons and pions with particle energies up tp about 100GeV</a:t>
                </a:r>
              </a:p>
              <a:p>
                <a:pPr defTabSz="929579">
                  <a:defRPr/>
                </a:pPr>
                <a14:m>
                  <m:oMath xmlns:m="http://schemas.openxmlformats.org/officeDocument/2006/math">
                    <m:r>
                      <a:rPr lang="it-IT" i="1">
                        <a:latin typeface="Cambria Math"/>
                      </a:rPr>
                      <m:t>𝐿</m:t>
                    </m:r>
                    <m:r>
                      <a:rPr lang="it-IT" i="1">
                        <a:latin typeface="Cambria Math"/>
                        <a:ea typeface="Cambria Math"/>
                      </a:rPr>
                      <m:t>~</m:t>
                    </m:r>
                    <m:r>
                      <a:rPr lang="it-IT" i="1">
                        <a:latin typeface="Cambria Math"/>
                        <a:ea typeface="Cambria Math"/>
                      </a:rPr>
                      <m:t>𝑓</m:t>
                    </m:r>
                    <m:r>
                      <a:rPr lang="it-IT" i="1">
                        <a:latin typeface="Cambria Math"/>
                        <a:ea typeface="Cambria Math"/>
                      </a:rPr>
                      <m:t>∙</m:t>
                    </m:r>
                    <m:f>
                      <m:fPr>
                        <m:ctrlPr>
                          <a:rPr lang="it-IT" i="1">
                            <a:latin typeface="Cambria Math" panose="02040503050406030204" pitchFamily="18" charset="0"/>
                            <a:ea typeface="Cambria Math"/>
                          </a:rPr>
                        </m:ctrlPr>
                      </m:fPr>
                      <m:num>
                        <m:sSup>
                          <m:sSupPr>
                            <m:ctrlPr>
                              <a:rPr lang="it-IT" i="1">
                                <a:latin typeface="Cambria Math" panose="02040503050406030204" pitchFamily="18" charset="0"/>
                                <a:ea typeface="Cambria Math"/>
                              </a:rPr>
                            </m:ctrlPr>
                          </m:sSupPr>
                          <m:e>
                            <m:r>
                              <a:rPr lang="it-IT" i="1">
                                <a:latin typeface="Cambria Math"/>
                                <a:ea typeface="Cambria Math"/>
                              </a:rPr>
                              <m:t>𝑁</m:t>
                            </m:r>
                          </m:e>
                          <m:sup>
                            <m:r>
                              <a:rPr lang="it-IT" i="1">
                                <a:latin typeface="Cambria Math"/>
                                <a:ea typeface="Cambria Math"/>
                              </a:rPr>
                              <m:t>2</m:t>
                            </m:r>
                          </m:sup>
                        </m:sSup>
                      </m:num>
                      <m:den>
                        <m:r>
                          <a:rPr lang="it-IT" i="1">
                            <a:latin typeface="Cambria Math"/>
                            <a:ea typeface="Cambria Math"/>
                          </a:rPr>
                          <m:t>4∙</m:t>
                        </m:r>
                        <m:r>
                          <a:rPr lang="it-IT" i="1">
                            <a:latin typeface="Cambria Math"/>
                            <a:ea typeface="Cambria Math"/>
                          </a:rPr>
                          <m:t>𝜋</m:t>
                        </m:r>
                        <m:r>
                          <a:rPr lang="it-IT" i="1">
                            <a:latin typeface="Cambria Math"/>
                            <a:ea typeface="Cambria Math"/>
                          </a:rPr>
                          <m:t>∙</m:t>
                        </m:r>
                        <m:sSup>
                          <m:sSupPr>
                            <m:ctrlPr>
                              <a:rPr lang="it-IT" i="1">
                                <a:latin typeface="Cambria Math" panose="02040503050406030204" pitchFamily="18" charset="0"/>
                                <a:ea typeface="Cambria Math"/>
                              </a:rPr>
                            </m:ctrlPr>
                          </m:sSupPr>
                          <m:e>
                            <m:r>
                              <a:rPr lang="it-IT" i="1">
                                <a:latin typeface="Cambria Math"/>
                                <a:ea typeface="Cambria Math"/>
                              </a:rPr>
                              <m:t>𝜎</m:t>
                            </m:r>
                          </m:e>
                          <m:sup>
                            <m:r>
                              <a:rPr lang="it-IT" i="1">
                                <a:latin typeface="Cambria Math"/>
                                <a:ea typeface="Cambria Math"/>
                              </a:rPr>
                              <m:t>2</m:t>
                            </m:r>
                          </m:sup>
                        </m:sSup>
                      </m:den>
                    </m:f>
                    <m:r>
                      <a:rPr lang="it-IT" i="1">
                        <a:latin typeface="Cambria Math"/>
                        <a:ea typeface="Cambria Math"/>
                      </a:rPr>
                      <m:t> </m:t>
                    </m:r>
                  </m:oMath>
                </a14:m>
                <a:r>
                  <a:rPr lang="en-US" dirty="0"/>
                  <a:t>From LHC to </a:t>
                </a:r>
                <a:r>
                  <a:rPr lang="en-US" dirty="0" err="1"/>
                  <a:t>HiLumi</a:t>
                </a:r>
                <a:r>
                  <a:rPr lang="en-US" dirty="0"/>
                  <a:t> LHC </a:t>
                </a:r>
              </a:p>
              <a:p>
                <a:r>
                  <a:rPr lang="en-US" dirty="0"/>
                  <a:t>Integrated </a:t>
                </a:r>
                <a:r>
                  <a:rPr lang="en-US" i="1" dirty="0"/>
                  <a:t>L</a:t>
                </a:r>
                <a:r>
                  <a:rPr lang="en-US" dirty="0"/>
                  <a:t>: ~300 </a:t>
                </a:r>
                <a:r>
                  <a:rPr lang="en-US" dirty="0">
                    <a:sym typeface="Wingdings" panose="05000000000000000000" pitchFamily="2" charset="2"/>
                  </a:rPr>
                  <a:t></a:t>
                </a:r>
                <a:r>
                  <a:rPr lang="en-US" dirty="0"/>
                  <a:t> 3000fb–1 </a:t>
                </a:r>
              </a:p>
              <a:p>
                <a:r>
                  <a:rPr lang="en-US" dirty="0"/>
                  <a:t>Reduce beam size in IR by </a:t>
                </a:r>
                <a:r>
                  <a:rPr lang="en-US" b="1" dirty="0"/>
                  <a:t>factor 2 </a:t>
                </a:r>
                <a:endParaRPr lang="en-US" dirty="0"/>
              </a:p>
              <a:p>
                <a:r>
                  <a:rPr lang="fr-FR" dirty="0"/>
                  <a:t>Triplet </a:t>
                </a:r>
                <a:r>
                  <a:rPr lang="fr-FR" dirty="0" err="1"/>
                  <a:t>quadrupole</a:t>
                </a:r>
                <a:r>
                  <a:rPr lang="fr-FR" dirty="0"/>
                  <a:t> </a:t>
                </a:r>
                <a:r>
                  <a:rPr lang="fr-FR" b="1" dirty="0"/>
                  <a:t>aperture </a:t>
                </a:r>
                <a:r>
                  <a:rPr lang="fr-FR" b="1" dirty="0" err="1"/>
                  <a:t>doubled</a:t>
                </a:r>
                <a:r>
                  <a:rPr lang="fr-FR" b="1" dirty="0"/>
                  <a:t> </a:t>
                </a:r>
                <a:r>
                  <a:rPr lang="fr-FR" dirty="0"/>
                  <a:t>(70 mm </a:t>
                </a:r>
                <a:r>
                  <a:rPr lang="fr-FR" dirty="0">
                    <a:sym typeface="Wingdings" panose="05000000000000000000" pitchFamily="2" charset="2"/>
                  </a:rPr>
                  <a:t></a:t>
                </a:r>
                <a:r>
                  <a:rPr lang="fr-FR" dirty="0"/>
                  <a:t> 150 mm) </a:t>
                </a:r>
              </a:p>
              <a:p>
                <a:endParaRPr lang="en-US" dirty="0"/>
              </a:p>
            </p:txBody>
          </p:sp>
        </mc:Choice>
        <mc:Fallback xmlns="">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b="0" i="0" smtClean="0">
                    <a:latin typeface="Cambria Math"/>
                  </a:rPr>
                  <a:t>𝐿</a:t>
                </a:r>
                <a:r>
                  <a:rPr lang="it-IT" sz="1200" b="0" i="0" smtClean="0">
                    <a:latin typeface="Cambria Math"/>
                    <a:ea typeface="Cambria Math"/>
                  </a:rPr>
                  <a:t>~𝑓∙𝑁^2/(4∙𝜋∙𝜎^2 )</a:t>
                </a:r>
                <a:r>
                  <a:rPr lang="it-IT" sz="1200" b="0" i="0" smtClean="0">
                    <a:latin typeface="Cambria Math"/>
                    <a:ea typeface="Cambria Math"/>
                  </a:rPr>
                  <a:t>  </a:t>
                </a:r>
                <a:r>
                  <a:rPr lang="en-US" dirty="0" smtClean="0"/>
                  <a:t>From LHC to </a:t>
                </a:r>
                <a:r>
                  <a:rPr lang="en-US" dirty="0" err="1" smtClean="0"/>
                  <a:t>HiLumi</a:t>
                </a:r>
                <a:r>
                  <a:rPr lang="en-US" dirty="0" smtClean="0"/>
                  <a:t> LHC </a:t>
                </a:r>
              </a:p>
              <a:p>
                <a:r>
                  <a:rPr lang="en-US" dirty="0" smtClean="0"/>
                  <a:t>Integrated </a:t>
                </a:r>
                <a:r>
                  <a:rPr lang="en-US" i="1" dirty="0" smtClean="0"/>
                  <a:t>L</a:t>
                </a:r>
                <a:r>
                  <a:rPr lang="en-US" dirty="0" smtClean="0"/>
                  <a:t>: ~300 </a:t>
                </a:r>
                <a:r>
                  <a:rPr lang="en-US" dirty="0" smtClean="0">
                    <a:sym typeface="Wingdings" panose="05000000000000000000" pitchFamily="2" charset="2"/>
                  </a:rPr>
                  <a:t></a:t>
                </a:r>
                <a:r>
                  <a:rPr lang="en-US" dirty="0" smtClean="0"/>
                  <a:t> 3000fb–1 </a:t>
                </a:r>
              </a:p>
              <a:p>
                <a:r>
                  <a:rPr lang="en-US" dirty="0" smtClean="0"/>
                  <a:t>Reduce beam size in IR by </a:t>
                </a:r>
                <a:r>
                  <a:rPr lang="en-US" b="1" dirty="0" smtClean="0"/>
                  <a:t>factor 2 </a:t>
                </a:r>
                <a:endParaRPr lang="en-US" dirty="0" smtClean="0"/>
              </a:p>
              <a:p>
                <a:r>
                  <a:rPr lang="fr-FR" dirty="0" smtClean="0"/>
                  <a:t>Triplet </a:t>
                </a:r>
                <a:r>
                  <a:rPr lang="fr-FR" dirty="0" err="1" smtClean="0"/>
                  <a:t>quadrupole</a:t>
                </a:r>
                <a:r>
                  <a:rPr lang="fr-FR" dirty="0" smtClean="0"/>
                  <a:t> </a:t>
                </a:r>
                <a:r>
                  <a:rPr lang="fr-FR" b="1" dirty="0" smtClean="0"/>
                  <a:t>aperture </a:t>
                </a:r>
                <a:r>
                  <a:rPr lang="fr-FR" b="1" dirty="0" err="1" smtClean="0"/>
                  <a:t>doubled</a:t>
                </a:r>
                <a:r>
                  <a:rPr lang="fr-FR" b="1" dirty="0" smtClean="0"/>
                  <a:t> </a:t>
                </a:r>
                <a:r>
                  <a:rPr lang="fr-FR" dirty="0" smtClean="0"/>
                  <a:t>(70 mm </a:t>
                </a:r>
                <a:r>
                  <a:rPr lang="fr-FR" dirty="0" smtClean="0">
                    <a:sym typeface="Wingdings" panose="05000000000000000000" pitchFamily="2" charset="2"/>
                  </a:rPr>
                  <a:t></a:t>
                </a:r>
                <a:r>
                  <a:rPr lang="fr-FR" dirty="0" smtClean="0"/>
                  <a:t> 150 mm) </a:t>
                </a:r>
              </a:p>
              <a:p>
                <a:endParaRPr lang="en-US" dirty="0"/>
              </a:p>
            </p:txBody>
          </p:sp>
        </mc:Fallback>
      </mc:AlternateContent>
      <p:sp>
        <p:nvSpPr>
          <p:cNvPr id="4" name="Slide Number Placeholder 3"/>
          <p:cNvSpPr>
            <a:spLocks noGrp="1"/>
          </p:cNvSpPr>
          <p:nvPr>
            <p:ph type="sldNum" sz="quarter" idx="10"/>
          </p:nvPr>
        </p:nvSpPr>
        <p:spPr/>
        <p:txBody>
          <a:bodyPr/>
          <a:lstStyle/>
          <a:p>
            <a:fld id="{9F0CD256-C881-48E4-B206-B494B5FCCF33}" type="slidenum">
              <a:rPr lang="en-GB" smtClean="0"/>
              <a:pPr/>
              <a:t>5</a:t>
            </a:fld>
            <a:endParaRPr lang="en-GB" dirty="0"/>
          </a:p>
        </p:txBody>
      </p:sp>
    </p:spTree>
    <p:extLst>
      <p:ext uri="{BB962C8B-B14F-4D97-AF65-F5344CB8AC3E}">
        <p14:creationId xmlns:p14="http://schemas.microsoft.com/office/powerpoint/2010/main" val="412129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a:p>
            <a:r>
              <a:rPr lang="it-IT" dirty="0"/>
              <a:t>Lifetime.......</a:t>
            </a:r>
          </a:p>
          <a:p>
            <a:pPr defTabSz="929579">
              <a:defRPr/>
            </a:pPr>
            <a:r>
              <a:rPr lang="it-IT" dirty="0"/>
              <a:t>Since no available reactor is able to produce simultaneously different high energy sources, irradiation effects have to be studied separately for each one of them being present in the HL LHC radiation environment, i.e. Photons, electrons, pions, neutrons and protons.</a:t>
            </a:r>
            <a:endParaRPr lang="en-US" dirty="0"/>
          </a:p>
          <a:p>
            <a:endParaRPr lang="en-US" dirty="0"/>
          </a:p>
        </p:txBody>
      </p:sp>
      <p:sp>
        <p:nvSpPr>
          <p:cNvPr id="4" name="Slide Number Placeholder 3"/>
          <p:cNvSpPr>
            <a:spLocks noGrp="1"/>
          </p:cNvSpPr>
          <p:nvPr>
            <p:ph type="sldNum" sz="quarter" idx="10"/>
          </p:nvPr>
        </p:nvSpPr>
        <p:spPr/>
        <p:txBody>
          <a:bodyPr/>
          <a:lstStyle/>
          <a:p>
            <a:fld id="{9F0CD256-C881-48E4-B206-B494B5FCCF33}" type="slidenum">
              <a:rPr lang="en-GB" smtClean="0"/>
              <a:pPr/>
              <a:t>6</a:t>
            </a:fld>
            <a:endParaRPr lang="en-GB" dirty="0"/>
          </a:p>
        </p:txBody>
      </p:sp>
    </p:spTree>
    <p:extLst>
      <p:ext uri="{BB962C8B-B14F-4D97-AF65-F5344CB8AC3E}">
        <p14:creationId xmlns:p14="http://schemas.microsoft.com/office/powerpoint/2010/main" val="1120117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79">
              <a:defRPr/>
            </a:pPr>
            <a:r>
              <a:rPr lang="it-IT" dirty="0"/>
              <a:t>The investigation was carried out on the same industrial multifilamentary Nb</a:t>
            </a:r>
            <a:r>
              <a:rPr lang="it-IT" baseline="-25000" dirty="0"/>
              <a:t>3</a:t>
            </a:r>
            <a:r>
              <a:rPr lang="it-IT" dirty="0"/>
              <a:t>Sn wires chosen for the QXF quadrupole for the HL LHC</a:t>
            </a:r>
            <a:endParaRPr lang="en-US" dirty="0"/>
          </a:p>
          <a:p>
            <a:endParaRPr lang="en-US" dirty="0"/>
          </a:p>
        </p:txBody>
      </p:sp>
      <p:sp>
        <p:nvSpPr>
          <p:cNvPr id="4" name="Slide Number Placeholder 3"/>
          <p:cNvSpPr>
            <a:spLocks noGrp="1"/>
          </p:cNvSpPr>
          <p:nvPr>
            <p:ph type="sldNum" sz="quarter" idx="10"/>
          </p:nvPr>
        </p:nvSpPr>
        <p:spPr/>
        <p:txBody>
          <a:bodyPr/>
          <a:lstStyle/>
          <a:p>
            <a:fld id="{9F0CD256-C881-48E4-B206-B494B5FCCF33}" type="slidenum">
              <a:rPr lang="en-GB" smtClean="0"/>
              <a:pPr/>
              <a:t>7</a:t>
            </a:fld>
            <a:endParaRPr lang="en-GB" dirty="0"/>
          </a:p>
        </p:txBody>
      </p:sp>
    </p:spTree>
    <p:extLst>
      <p:ext uri="{BB962C8B-B14F-4D97-AF65-F5344CB8AC3E}">
        <p14:creationId xmlns:p14="http://schemas.microsoft.com/office/powerpoint/2010/main" val="3516216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defTabSz="929579">
              <a:defRPr/>
            </a:pPr>
            <a:endParaRPr lang="en-US" dirty="0"/>
          </a:p>
        </p:txBody>
      </p:sp>
      <p:sp>
        <p:nvSpPr>
          <p:cNvPr id="4" name="Segnaposto numero diapositiva 3"/>
          <p:cNvSpPr>
            <a:spLocks noGrp="1"/>
          </p:cNvSpPr>
          <p:nvPr>
            <p:ph type="sldNum" sz="quarter" idx="10"/>
          </p:nvPr>
        </p:nvSpPr>
        <p:spPr/>
        <p:txBody>
          <a:bodyPr/>
          <a:lstStyle/>
          <a:p>
            <a:fld id="{9F0CD256-C881-48E4-B206-B494B5FCCF33}" type="slidenum">
              <a:rPr lang="en-GB" smtClean="0"/>
              <a:pPr/>
              <a:t>8</a:t>
            </a:fld>
            <a:endParaRPr lang="en-GB" dirty="0"/>
          </a:p>
        </p:txBody>
      </p:sp>
    </p:spTree>
    <p:extLst>
      <p:ext uri="{BB962C8B-B14F-4D97-AF65-F5344CB8AC3E}">
        <p14:creationId xmlns:p14="http://schemas.microsoft.com/office/powerpoint/2010/main" val="909580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71575" y="696913"/>
            <a:ext cx="4641850" cy="3481387"/>
          </a:xfrm>
        </p:spPr>
      </p:sp>
      <p:sp>
        <p:nvSpPr>
          <p:cNvPr id="3" name="Segnaposto note 2"/>
          <p:cNvSpPr>
            <a:spLocks noGrp="1"/>
          </p:cNvSpPr>
          <p:nvPr>
            <p:ph type="body" idx="1"/>
          </p:nvPr>
        </p:nvSpPr>
        <p:spPr/>
        <p:txBody>
          <a:bodyPr/>
          <a:lstStyle/>
          <a:p>
            <a:r>
              <a:rPr lang="it-IT" baseline="0" dirty="0"/>
              <a:t>The maximum fluence estimated for the quadrupole after the introduction of W shield is 1.8x1021 n/m2; 1.3x1019p/m2 (tot hadrons: &gt;3x1020hadrons/m2)</a:t>
            </a:r>
          </a:p>
          <a:p>
            <a:endParaRPr lang="it-IT" baseline="0" dirty="0"/>
          </a:p>
          <a:p>
            <a:r>
              <a:rPr lang="it-IT" baseline="0" dirty="0"/>
              <a:t>Experimental set up:</a:t>
            </a:r>
          </a:p>
          <a:p>
            <a:r>
              <a:rPr lang="it-IT" baseline="0" dirty="0"/>
              <a:t>Belgium: aluminium sample holder positioned in a water cooled Cu holder; the surface of the beam produced by the cyclotron is delimited by a collimator with a diameter of 3.4cm and the beam intensity homogeneity inside the collimator measured by means of alanine dosimeter; </a:t>
            </a:r>
          </a:p>
          <a:p>
            <a:r>
              <a:rPr lang="it-IT" baseline="0" dirty="0"/>
              <a:t>IRRAD1: PS, wires inserted in paperboard sample holder and fixed with adhesive Kapton tape; the beam homogeneity was 97%</a:t>
            </a:r>
          </a:p>
          <a:p>
            <a:r>
              <a:rPr lang="it-IT" baseline="0" dirty="0"/>
              <a:t> </a:t>
            </a:r>
          </a:p>
          <a:p>
            <a:r>
              <a:rPr lang="it-IT" baseline="0" dirty="0"/>
              <a:t>Soll et al showed that the self-annealing effects between 4.2K and 300K are negligible (negligible thermal recombination effects)</a:t>
            </a:r>
          </a:p>
        </p:txBody>
      </p:sp>
      <p:sp>
        <p:nvSpPr>
          <p:cNvPr id="4" name="Segnaposto intestazione 3"/>
          <p:cNvSpPr>
            <a:spLocks noGrp="1"/>
          </p:cNvSpPr>
          <p:nvPr>
            <p:ph type="hdr" sz="quarter" idx="10"/>
          </p:nvPr>
        </p:nvSpPr>
        <p:spPr/>
        <p:txBody>
          <a:bodyPr/>
          <a:lstStyle/>
          <a:p>
            <a:r>
              <a:rPr lang="it-IT" dirty="0"/>
              <a:t>analysis results</a:t>
            </a:r>
          </a:p>
        </p:txBody>
      </p:sp>
      <p:sp>
        <p:nvSpPr>
          <p:cNvPr id="5" name="Segnaposto numero diapositiva 4"/>
          <p:cNvSpPr>
            <a:spLocks noGrp="1"/>
          </p:cNvSpPr>
          <p:nvPr>
            <p:ph type="sldNum" sz="quarter" idx="11"/>
          </p:nvPr>
        </p:nvSpPr>
        <p:spPr/>
        <p:txBody>
          <a:bodyPr/>
          <a:lstStyle/>
          <a:p>
            <a:fld id="{AF005598-0CEE-4216-8A62-503CD47BC1E1}" type="slidenum">
              <a:rPr lang="it-IT" smtClean="0"/>
              <a:pPr/>
              <a:t>9</a:t>
            </a:fld>
            <a:endParaRPr lang="it-IT" dirty="0"/>
          </a:p>
        </p:txBody>
      </p:sp>
    </p:spTree>
    <p:extLst>
      <p:ext uri="{BB962C8B-B14F-4D97-AF65-F5344CB8AC3E}">
        <p14:creationId xmlns:p14="http://schemas.microsoft.com/office/powerpoint/2010/main" val="2119539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CD256-C881-48E4-B206-B494B5FCCF33}" type="slidenum">
              <a:rPr lang="en-GB" smtClean="0"/>
              <a:pPr/>
              <a:t>10</a:t>
            </a:fld>
            <a:endParaRPr lang="en-GB" dirty="0"/>
          </a:p>
        </p:txBody>
      </p:sp>
    </p:spTree>
    <p:extLst>
      <p:ext uri="{BB962C8B-B14F-4D97-AF65-F5344CB8AC3E}">
        <p14:creationId xmlns:p14="http://schemas.microsoft.com/office/powerpoint/2010/main" val="16465830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9/26/2018</a:t>
            </a:r>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9/26/2018</a:t>
            </a:r>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r>
              <a:rPr lang="en-US"/>
              <a:t>9/26/2018</a:t>
            </a:r>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9/26/2018</a:t>
            </a:r>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r>
              <a:rPr lang="en-US"/>
              <a:t>9/26/2018</a:t>
            </a:r>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a:t>Click icon to add picture</a:t>
            </a:r>
          </a:p>
        </p:txBody>
      </p:sp>
    </p:spTree>
    <p:extLst>
      <p:ext uri="{BB962C8B-B14F-4D97-AF65-F5344CB8AC3E}">
        <p14:creationId xmlns:p14="http://schemas.microsoft.com/office/powerpoint/2010/main" val="288222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9/26/2018</a:t>
            </a:r>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9/26/2018</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0C1B2E-B291-4001-85F7-A98FC314394E}" type="slidenum">
              <a:rPr lang="en-US" smtClean="0"/>
              <a:t>‹#›</a:t>
            </a:fld>
            <a:endParaRPr lang="en-US"/>
          </a:p>
        </p:txBody>
      </p:sp>
    </p:spTree>
    <p:extLst>
      <p:ext uri="{BB962C8B-B14F-4D97-AF65-F5344CB8AC3E}">
        <p14:creationId xmlns:p14="http://schemas.microsoft.com/office/powerpoint/2010/main" val="1908697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9/26/2018</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0C1B2E-B291-4001-85F7-A98FC314394E}" type="slidenum">
              <a:rPr lang="en-US" smtClean="0"/>
              <a:t>‹#›</a:t>
            </a:fld>
            <a:endParaRPr lang="en-US"/>
          </a:p>
        </p:txBody>
      </p:sp>
    </p:spTree>
    <p:extLst>
      <p:ext uri="{BB962C8B-B14F-4D97-AF65-F5344CB8AC3E}">
        <p14:creationId xmlns:p14="http://schemas.microsoft.com/office/powerpoint/2010/main" val="3574877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9/26/2018</a:t>
            </a:r>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 id="2147484123" r:id="rId8"/>
    <p:sldLayoutId id="2147484124" r:id="rId9"/>
  </p:sldLayoutIdLst>
  <p:hf hdr="0" ft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9.xml"/><Relationship Id="rId1" Type="http://schemas.openxmlformats.org/officeDocument/2006/relationships/tags" Target="../tags/tag6.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9.xml"/><Relationship Id="rId1" Type="http://schemas.openxmlformats.org/officeDocument/2006/relationships/tags" Target="../tags/tag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9.xml"/><Relationship Id="rId1" Type="http://schemas.openxmlformats.org/officeDocument/2006/relationships/tags" Target="../tags/tag8.xml"/><Relationship Id="rId5" Type="http://schemas.openxmlformats.org/officeDocument/2006/relationships/image" Target="../media/image21.tiff"/><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3" Type="http://schemas.openxmlformats.org/officeDocument/2006/relationships/image" Target="../media/image151.png"/><Relationship Id="rId3" Type="http://schemas.openxmlformats.org/officeDocument/2006/relationships/notesSlide" Target="../notesSlides/notesSlide12.xml"/><Relationship Id="rId7" Type="http://schemas.openxmlformats.org/officeDocument/2006/relationships/image" Target="../media/image25.tiff"/><Relationship Id="rId12" Type="http://schemas.openxmlformats.org/officeDocument/2006/relationships/image" Target="../media/image26.png"/><Relationship Id="rId2" Type="http://schemas.openxmlformats.org/officeDocument/2006/relationships/slideLayout" Target="../slideLayouts/slideLayout9.xml"/><Relationship Id="rId1" Type="http://schemas.openxmlformats.org/officeDocument/2006/relationships/tags" Target="../tags/tag9.xml"/><Relationship Id="rId6" Type="http://schemas.openxmlformats.org/officeDocument/2006/relationships/image" Target="../media/image24.png"/><Relationship Id="rId11" Type="http://schemas.openxmlformats.org/officeDocument/2006/relationships/image" Target="../media/image137.png"/><Relationship Id="rId5" Type="http://schemas.openxmlformats.org/officeDocument/2006/relationships/image" Target="../media/image23.png"/><Relationship Id="rId10" Type="http://schemas.openxmlformats.org/officeDocument/2006/relationships/image" Target="../media/image50.png"/><Relationship Id="rId4" Type="http://schemas.openxmlformats.org/officeDocument/2006/relationships/image" Target="../media/image22.tiff"/><Relationship Id="rId9" Type="http://schemas.openxmlformats.org/officeDocument/2006/relationships/image" Target="../media/image11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9.xml"/><Relationship Id="rId1" Type="http://schemas.openxmlformats.org/officeDocument/2006/relationships/tags" Target="../tags/tag1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1.png"/></Relationships>
</file>

<file path=ppt/slides/_rels/slide16.xml.rels><?xml version="1.0" encoding="UTF-8" standalone="yes"?>
<Relationships xmlns="http://schemas.openxmlformats.org/package/2006/relationships"><Relationship Id="rId8" Type="http://schemas.openxmlformats.org/officeDocument/2006/relationships/image" Target="../media/image31.tiff"/><Relationship Id="rId3" Type="http://schemas.openxmlformats.org/officeDocument/2006/relationships/notesSlide" Target="../notesSlides/notesSlide14.xml"/><Relationship Id="rId7" Type="http://schemas.openxmlformats.org/officeDocument/2006/relationships/image" Target="../media/image30.tiff"/><Relationship Id="rId2" Type="http://schemas.openxmlformats.org/officeDocument/2006/relationships/slideLayout" Target="../slideLayouts/slideLayout9.xml"/><Relationship Id="rId1" Type="http://schemas.openxmlformats.org/officeDocument/2006/relationships/tags" Target="../tags/tag11.xml"/><Relationship Id="rId6" Type="http://schemas.openxmlformats.org/officeDocument/2006/relationships/image" Target="../media/image78.png"/><Relationship Id="rId5" Type="http://schemas.openxmlformats.org/officeDocument/2006/relationships/image" Target="../media/image29.png"/><Relationship Id="rId4" Type="http://schemas.openxmlformats.org/officeDocument/2006/relationships/image" Target="../media/image76.png"/><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slideLayout" Target="../slideLayouts/slideLayout9.xml"/><Relationship Id="rId1" Type="http://schemas.openxmlformats.org/officeDocument/2006/relationships/tags" Target="../tags/tag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5.tiff"/></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tags" Target="../tags/tag1.xml"/><Relationship Id="rId6" Type="http://schemas.openxmlformats.org/officeDocument/2006/relationships/image" Target="../media/image4.jpeg"/><Relationship Id="rId5" Type="http://schemas.openxmlformats.org/officeDocument/2006/relationships/image" Target="../media/image21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9.xml"/><Relationship Id="rId1" Type="http://schemas.openxmlformats.org/officeDocument/2006/relationships/tags" Target="../tags/tag13.xml"/><Relationship Id="rId4" Type="http://schemas.openxmlformats.org/officeDocument/2006/relationships/image" Target="../media/image56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9.xml"/><Relationship Id="rId1" Type="http://schemas.openxmlformats.org/officeDocument/2006/relationships/tags" Target="../tags/tag14.xml"/><Relationship Id="rId5" Type="http://schemas.openxmlformats.org/officeDocument/2006/relationships/image" Target="../media/image40.tiff"/><Relationship Id="rId4" Type="http://schemas.openxmlformats.org/officeDocument/2006/relationships/image" Target="../media/image39.tiff"/></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9.xml"/><Relationship Id="rId1" Type="http://schemas.openxmlformats.org/officeDocument/2006/relationships/tags" Target="../tags/tag15.xml"/><Relationship Id="rId5" Type="http://schemas.openxmlformats.org/officeDocument/2006/relationships/image" Target="../media/image86.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9.xml"/><Relationship Id="rId1" Type="http://schemas.openxmlformats.org/officeDocument/2006/relationships/tags" Target="../tags/tag16.xml"/><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9.xml"/><Relationship Id="rId1" Type="http://schemas.openxmlformats.org/officeDocument/2006/relationships/tags" Target="../tags/tag17.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18.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xml"/><Relationship Id="rId1" Type="http://schemas.openxmlformats.org/officeDocument/2006/relationships/tags" Target="../tags/tag2.xml"/><Relationship Id="rId6" Type="http://schemas.openxmlformats.org/officeDocument/2006/relationships/image" Target="../media/image9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590.png"/><Relationship Id="rId2" Type="http://schemas.openxmlformats.org/officeDocument/2006/relationships/image" Target="../media/image580.png"/><Relationship Id="rId1" Type="http://schemas.openxmlformats.org/officeDocument/2006/relationships/slideLayout" Target="../slideLayouts/slideLayout9.xml"/><Relationship Id="rId5" Type="http://schemas.openxmlformats.org/officeDocument/2006/relationships/image" Target="../media/image48.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9.xml"/><Relationship Id="rId1" Type="http://schemas.openxmlformats.org/officeDocument/2006/relationships/tags" Target="../tags/tag19.xml"/><Relationship Id="rId4" Type="http://schemas.openxmlformats.org/officeDocument/2006/relationships/image" Target="../media/image51.tiff"/></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20.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12.png"/><Relationship Id="rId2" Type="http://schemas.openxmlformats.org/officeDocument/2006/relationships/slideLayout" Target="../slideLayouts/slideLayout9.xml"/><Relationship Id="rId1" Type="http://schemas.openxmlformats.org/officeDocument/2006/relationships/tags" Target="../tags/tag2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8.jpeg"/></Relationships>
</file>

<file path=ppt/slides/_rels/slide39.xml.rels><?xml version="1.0" encoding="UTF-8" standalone="yes"?>
<Relationships xmlns="http://schemas.openxmlformats.org/package/2006/relationships"><Relationship Id="rId8" Type="http://schemas.openxmlformats.org/officeDocument/2006/relationships/image" Target="../media/image57.tiff"/><Relationship Id="rId13" Type="http://schemas.openxmlformats.org/officeDocument/2006/relationships/image" Target="../media/image62.tiff"/><Relationship Id="rId3" Type="http://schemas.openxmlformats.org/officeDocument/2006/relationships/notesSlide" Target="../notesSlides/notesSlide28.xml"/><Relationship Id="rId7" Type="http://schemas.openxmlformats.org/officeDocument/2006/relationships/image" Target="../media/image56.png"/><Relationship Id="rId12" Type="http://schemas.openxmlformats.org/officeDocument/2006/relationships/image" Target="../media/image61.tiff"/><Relationship Id="rId2" Type="http://schemas.openxmlformats.org/officeDocument/2006/relationships/slideLayout" Target="../slideLayouts/slideLayout9.xml"/><Relationship Id="rId16" Type="http://schemas.openxmlformats.org/officeDocument/2006/relationships/image" Target="../media/image65.tiff"/><Relationship Id="rId1" Type="http://schemas.openxmlformats.org/officeDocument/2006/relationships/tags" Target="../tags/tag22.xml"/><Relationship Id="rId6" Type="http://schemas.openxmlformats.org/officeDocument/2006/relationships/image" Target="../media/image55.tiff"/><Relationship Id="rId11" Type="http://schemas.openxmlformats.org/officeDocument/2006/relationships/image" Target="../media/image60.tiff"/><Relationship Id="rId5" Type="http://schemas.microsoft.com/office/2007/relationships/hdphoto" Target="../media/hdphoto1.wdp"/><Relationship Id="rId15" Type="http://schemas.openxmlformats.org/officeDocument/2006/relationships/image" Target="../media/image64.jpeg"/><Relationship Id="rId10" Type="http://schemas.openxmlformats.org/officeDocument/2006/relationships/image" Target="../media/image59.tiff"/><Relationship Id="rId4" Type="http://schemas.openxmlformats.org/officeDocument/2006/relationships/image" Target="../media/image54.png"/><Relationship Id="rId9" Type="http://schemas.openxmlformats.org/officeDocument/2006/relationships/image" Target="../media/image58.tiff"/><Relationship Id="rId14" Type="http://schemas.openxmlformats.org/officeDocument/2006/relationships/image" Target="../media/image63.png"/></Relationships>
</file>

<file path=ppt/slides/_rels/slide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29.xml"/><Relationship Id="rId7" Type="http://schemas.openxmlformats.org/officeDocument/2006/relationships/image" Target="../media/image68.png"/><Relationship Id="rId2" Type="http://schemas.openxmlformats.org/officeDocument/2006/relationships/slideLayout" Target="../slideLayouts/slideLayout9.xml"/><Relationship Id="rId1" Type="http://schemas.openxmlformats.org/officeDocument/2006/relationships/tags" Target="../tags/tag23.xml"/><Relationship Id="rId6" Type="http://schemas.openxmlformats.org/officeDocument/2006/relationships/image" Target="../media/image71.png"/><Relationship Id="rId5" Type="http://schemas.openxmlformats.org/officeDocument/2006/relationships/image" Target="../media/image312.png"/><Relationship Id="rId4" Type="http://schemas.openxmlformats.org/officeDocument/2006/relationships/image" Target="../media/image67.tiff"/></Relationships>
</file>

<file path=ppt/slides/_rels/slide4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9.xml"/><Relationship Id="rId1" Type="http://schemas.openxmlformats.org/officeDocument/2006/relationships/tags" Target="../tags/tag24.xml"/><Relationship Id="rId6" Type="http://schemas.openxmlformats.org/officeDocument/2006/relationships/image" Target="../media/image69.png"/><Relationship Id="rId5" Type="http://schemas.openxmlformats.org/officeDocument/2006/relationships/image" Target="../media/image740.png"/><Relationship Id="rId4" Type="http://schemas.openxmlformats.org/officeDocument/2006/relationships/image" Target="../media/image730.png"/></Relationships>
</file>

<file path=ppt/slides/_rels/slide46.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slideLayout" Target="../slideLayouts/slideLayout9.xml"/><Relationship Id="rId1" Type="http://schemas.openxmlformats.org/officeDocument/2006/relationships/tags" Target="../tags/tag25.xml"/><Relationship Id="rId6" Type="http://schemas.openxmlformats.org/officeDocument/2006/relationships/image" Target="../media/image73.tiff"/><Relationship Id="rId5" Type="http://schemas.openxmlformats.org/officeDocument/2006/relationships/image" Target="../media/image72.jpeg"/><Relationship Id="rId4" Type="http://schemas.openxmlformats.org/officeDocument/2006/relationships/image" Target="../media/image71.tiff"/></Relationships>
</file>

<file path=ppt/slides/_rels/slide47.xml.rels><?xml version="1.0" encoding="UTF-8" standalone="yes"?>
<Relationships xmlns="http://schemas.openxmlformats.org/package/2006/relationships"><Relationship Id="rId3" Type="http://schemas.openxmlformats.org/officeDocument/2006/relationships/image" Target="../media/image74.tiff"/><Relationship Id="rId7" Type="http://schemas.openxmlformats.org/officeDocument/2006/relationships/image" Target="../media/image78.tiff"/><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image" Target="../media/image77.tif"/><Relationship Id="rId5" Type="http://schemas.openxmlformats.org/officeDocument/2006/relationships/image" Target="../media/image76.tiff"/><Relationship Id="rId4" Type="http://schemas.openxmlformats.org/officeDocument/2006/relationships/image" Target="../media/image75.tif"/></Relationships>
</file>

<file path=ppt/slides/_rels/slide48.xml.rels><?xml version="1.0" encoding="UTF-8" standalone="yes"?>
<Relationships xmlns="http://schemas.openxmlformats.org/package/2006/relationships"><Relationship Id="rId8" Type="http://schemas.openxmlformats.org/officeDocument/2006/relationships/image" Target="../media/image82.tiff"/><Relationship Id="rId3" Type="http://schemas.openxmlformats.org/officeDocument/2006/relationships/notesSlide" Target="../notesSlides/notesSlide32.xml"/><Relationship Id="rId7" Type="http://schemas.openxmlformats.org/officeDocument/2006/relationships/image" Target="../media/image620.png"/><Relationship Id="rId2" Type="http://schemas.openxmlformats.org/officeDocument/2006/relationships/slideLayout" Target="../slideLayouts/slideLayout9.xml"/><Relationship Id="rId1" Type="http://schemas.openxmlformats.org/officeDocument/2006/relationships/tags" Target="../tags/tag26.xml"/><Relationship Id="rId6" Type="http://schemas.openxmlformats.org/officeDocument/2006/relationships/image" Target="../media/image81.tif"/><Relationship Id="rId5" Type="http://schemas.openxmlformats.org/officeDocument/2006/relationships/image" Target="../media/image80.tiff"/><Relationship Id="rId4" Type="http://schemas.openxmlformats.org/officeDocument/2006/relationships/image" Target="../media/image79.tif"/><Relationship Id="rId9" Type="http://schemas.openxmlformats.org/officeDocument/2006/relationships/hyperlink" Target="http://www.ill.eu/sites/fullprof/" TargetMode="External"/></Relationships>
</file>

<file path=ppt/slides/_rels/slide49.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notesSlide" Target="../notesSlides/notesSlide33.xml"/><Relationship Id="rId7" Type="http://schemas.openxmlformats.org/officeDocument/2006/relationships/image" Target="../media/image86.tiff"/><Relationship Id="rId2" Type="http://schemas.openxmlformats.org/officeDocument/2006/relationships/slideLayout" Target="../slideLayouts/slideLayout9.xml"/><Relationship Id="rId1" Type="http://schemas.openxmlformats.org/officeDocument/2006/relationships/tags" Target="../tags/tag27.xml"/><Relationship Id="rId6" Type="http://schemas.openxmlformats.org/officeDocument/2006/relationships/image" Target="../media/image85.tiff"/><Relationship Id="rId5" Type="http://schemas.openxmlformats.org/officeDocument/2006/relationships/image" Target="../media/image84.tiff"/><Relationship Id="rId4" Type="http://schemas.openxmlformats.org/officeDocument/2006/relationships/image" Target="../media/image83.tiff"/></Relationships>
</file>

<file path=ppt/slides/_rels/slide5.xml.rels><?xml version="1.0" encoding="UTF-8" standalone="yes"?>
<Relationships xmlns="http://schemas.openxmlformats.org/package/2006/relationships"><Relationship Id="rId8" Type="http://schemas.openxmlformats.org/officeDocument/2006/relationships/image" Target="../media/image900.png"/><Relationship Id="rId3" Type="http://schemas.openxmlformats.org/officeDocument/2006/relationships/notesSlide" Target="../notesSlides/notesSlide4.xml"/><Relationship Id="rId2" Type="http://schemas.openxmlformats.org/officeDocument/2006/relationships/slideLayout" Target="../slideLayouts/slideLayout9.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jpeg"/><Relationship Id="rId9"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87.tiff"/><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image" Target="../media/image90.tiff"/><Relationship Id="rId5" Type="http://schemas.openxmlformats.org/officeDocument/2006/relationships/image" Target="../media/image89.tiff"/><Relationship Id="rId4" Type="http://schemas.openxmlformats.org/officeDocument/2006/relationships/image" Target="../media/image88.tiff"/></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2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14.jpe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xml"/><Relationship Id="rId1" Type="http://schemas.openxmlformats.org/officeDocument/2006/relationships/tags" Target="../tags/tag4.xml"/><Relationship Id="rId6" Type="http://schemas.openxmlformats.org/officeDocument/2006/relationships/image" Target="../media/image15.png"/><Relationship Id="rId5" Type="http://schemas.openxmlformats.org/officeDocument/2006/relationships/image" Target="../media/image37.png"/><Relationship Id="rId4" Type="http://schemas.openxmlformats.org/officeDocument/2006/relationships/image" Target="../media/image26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xml"/><Relationship Id="rId1" Type="http://schemas.openxmlformats.org/officeDocument/2006/relationships/tags" Target="../tags/tag5.xml"/><Relationship Id="rId6" Type="http://schemas.openxmlformats.org/officeDocument/2006/relationships/image" Target="../media/image12.png"/><Relationship Id="rId5" Type="http://schemas.openxmlformats.org/officeDocument/2006/relationships/image" Target="../media/image8.jpeg"/><Relationship Id="rId4" Type="http://schemas.openxmlformats.org/officeDocument/2006/relationships/image" Target="../media/image16.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1924" y="5045612"/>
            <a:ext cx="8499231" cy="1390219"/>
          </a:xfrm>
        </p:spPr>
        <p:txBody>
          <a:bodyPr/>
          <a:lstStyle/>
          <a:p>
            <a:r>
              <a:rPr lang="en-US" dirty="0"/>
              <a:t>Tiziana Spina</a:t>
            </a:r>
          </a:p>
          <a:p>
            <a:r>
              <a:rPr lang="en-US" dirty="0"/>
              <a:t>Magnet Development Program meeting</a:t>
            </a:r>
          </a:p>
          <a:p>
            <a:r>
              <a:rPr lang="en-US" dirty="0"/>
              <a:t>26 September 2018</a:t>
            </a:r>
          </a:p>
          <a:p>
            <a:endParaRPr lang="en-US" dirty="0"/>
          </a:p>
        </p:txBody>
      </p:sp>
      <p:sp>
        <p:nvSpPr>
          <p:cNvPr id="3" name="Text Placeholder 2"/>
          <p:cNvSpPr>
            <a:spLocks noGrp="1"/>
          </p:cNvSpPr>
          <p:nvPr>
            <p:ph type="body" sz="quarter" idx="11"/>
          </p:nvPr>
        </p:nvSpPr>
        <p:spPr/>
        <p:txBody>
          <a:bodyPr>
            <a:noAutofit/>
          </a:bodyPr>
          <a:lstStyle/>
          <a:p>
            <a:r>
              <a:rPr lang="en-US" dirty="0"/>
              <a:t>Artificial pinning induced by high energy irradiation</a:t>
            </a:r>
          </a:p>
        </p:txBody>
      </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iziana\Desktop\grafici e versioni paper per ASC2014\grafici inseriti\Fig. 1 Tc(fluence)bi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917" y="1033572"/>
            <a:ext cx="5394187" cy="4320480"/>
          </a:xfrm>
          <a:prstGeom prst="rect">
            <a:avLst/>
          </a:prstGeom>
          <a:noFill/>
          <a:ln>
            <a:solidFill>
              <a:srgbClr val="0000FF"/>
            </a:solidFill>
          </a:ln>
          <a:extLst>
            <a:ext uri="{909E8E84-426E-40DD-AFC4-6F175D3DCCD1}">
              <a14:hiddenFill xmlns:a14="http://schemas.microsoft.com/office/drawing/2010/main">
                <a:solidFill>
                  <a:srgbClr val="FFFFFF"/>
                </a:solidFill>
              </a14:hiddenFill>
            </a:ext>
          </a:extLst>
        </p:spPr>
      </p:pic>
      <p:sp>
        <p:nvSpPr>
          <p:cNvPr id="10" name="Rectangle 9"/>
          <p:cNvSpPr/>
          <p:nvPr/>
        </p:nvSpPr>
        <p:spPr>
          <a:xfrm>
            <a:off x="5652121" y="2989152"/>
            <a:ext cx="3312368" cy="1200329"/>
          </a:xfrm>
          <a:prstGeom prst="rect">
            <a:avLst/>
          </a:prstGeom>
          <a:solidFill>
            <a:srgbClr val="EFFBFF"/>
          </a:solidFill>
          <a:ln>
            <a:solidFill>
              <a:srgbClr val="0000FF"/>
            </a:solidFill>
          </a:ln>
        </p:spPr>
        <p:txBody>
          <a:bodyPr wrap="square">
            <a:spAutoFit/>
          </a:bodyPr>
          <a:lstStyle/>
          <a:p>
            <a:pPr marL="285750" indent="-285750">
              <a:buFont typeface="Wingdings" panose="05000000000000000000" pitchFamily="2" charset="2"/>
              <a:buChar char="ü"/>
            </a:pPr>
            <a:r>
              <a:rPr lang="it-IT" sz="1800" b="1" u="sng" dirty="0">
                <a:latin typeface="Arial" panose="020B0604020202020204" pitchFamily="34" charset="0"/>
                <a:cs typeface="Arial" panose="020B0604020202020204" pitchFamily="34" charset="0"/>
              </a:rPr>
              <a:t>Small variation of transition width :</a:t>
            </a:r>
          </a:p>
          <a:p>
            <a:pPr algn="ctr"/>
            <a:r>
              <a:rPr lang="it-IT" sz="1800" b="1" dirty="0">
                <a:latin typeface="Arial" panose="020B0604020202020204" pitchFamily="34" charset="0"/>
                <a:cs typeface="Arial" panose="020B0604020202020204" pitchFamily="34" charset="0"/>
              </a:rPr>
              <a:t>∆T</a:t>
            </a:r>
            <a:r>
              <a:rPr lang="it-IT" sz="1800" b="1" baseline="-25000" dirty="0">
                <a:latin typeface="Arial" panose="020B0604020202020204" pitchFamily="34" charset="0"/>
                <a:cs typeface="Arial" panose="020B0604020202020204" pitchFamily="34" charset="0"/>
              </a:rPr>
              <a:t>c</a:t>
            </a:r>
            <a:r>
              <a:rPr lang="it-IT" sz="1800" b="1" dirty="0">
                <a:latin typeface="Arial" panose="020B0604020202020204" pitchFamily="34" charset="0"/>
                <a:cs typeface="Arial" panose="020B0604020202020204" pitchFamily="34" charset="0"/>
              </a:rPr>
              <a:t>≈0.2K </a:t>
            </a:r>
          </a:p>
          <a:p>
            <a:pPr algn="ctr"/>
            <a:r>
              <a:rPr lang="it-IT" sz="1800" b="1" dirty="0">
                <a:latin typeface="Arial" panose="020B0604020202020204" pitchFamily="34" charset="0"/>
                <a:cs typeface="Arial" panose="020B0604020202020204" pitchFamily="34" charset="0"/>
                <a:sym typeface="Wingdings" panose="05000000000000000000" pitchFamily="2" charset="2"/>
              </a:rPr>
              <a:t> </a:t>
            </a:r>
            <a:r>
              <a:rPr lang="it-IT" sz="1800" b="1" dirty="0">
                <a:solidFill>
                  <a:srgbClr val="FF0000"/>
                </a:solidFill>
                <a:latin typeface="Arial" panose="020B0604020202020204" pitchFamily="34" charset="0"/>
                <a:cs typeface="Arial" panose="020B0604020202020204" pitchFamily="34" charset="0"/>
                <a:sym typeface="Wingdings" panose="05000000000000000000" pitchFamily="2" charset="2"/>
              </a:rPr>
              <a:t>Homogeneous damage </a:t>
            </a:r>
          </a:p>
        </p:txBody>
      </p:sp>
      <p:sp>
        <p:nvSpPr>
          <p:cNvPr id="9" name="TextBox 8"/>
          <p:cNvSpPr txBox="1"/>
          <p:nvPr/>
        </p:nvSpPr>
        <p:spPr>
          <a:xfrm>
            <a:off x="5652120" y="1344832"/>
            <a:ext cx="3312368" cy="1446550"/>
          </a:xfrm>
          <a:prstGeom prst="rect">
            <a:avLst/>
          </a:prstGeom>
          <a:solidFill>
            <a:srgbClr val="EFFBFF"/>
          </a:solidFill>
          <a:ln>
            <a:solidFill>
              <a:srgbClr val="0000FF"/>
            </a:solidFill>
          </a:ln>
        </p:spPr>
        <p:txBody>
          <a:bodyPr wrap="square" rtlCol="0">
            <a:spAutoFit/>
          </a:bodyPr>
          <a:lstStyle/>
          <a:p>
            <a:pPr marL="285750" indent="-285750">
              <a:buFont typeface="Wingdings" panose="05000000000000000000" pitchFamily="2" charset="2"/>
              <a:buChar char="ü"/>
            </a:pPr>
            <a:r>
              <a:rPr lang="it-IT" sz="1800" b="1" u="sng" dirty="0">
                <a:latin typeface="Arial" panose="020B0604020202020204" pitchFamily="34" charset="0"/>
                <a:cs typeface="Arial" panose="020B0604020202020204" pitchFamily="34" charset="0"/>
              </a:rPr>
              <a:t>Similar slope K</a:t>
            </a:r>
            <a:r>
              <a:rPr lang="it-IT" sz="1800" b="1" u="sng" baseline="-25000" dirty="0">
                <a:latin typeface="Arial" panose="020B0604020202020204" pitchFamily="34" charset="0"/>
                <a:cs typeface="Arial" panose="020B0604020202020204" pitchFamily="34" charset="0"/>
              </a:rPr>
              <a:t>T</a:t>
            </a:r>
            <a:r>
              <a:rPr lang="it-IT" sz="1800" b="1" u="sng" dirty="0">
                <a:latin typeface="Arial" panose="020B0604020202020204" pitchFamily="34" charset="0"/>
                <a:cs typeface="Arial" panose="020B0604020202020204" pitchFamily="34" charset="0"/>
              </a:rPr>
              <a:t> :</a:t>
            </a:r>
          </a:p>
          <a:p>
            <a:pPr algn="ctr"/>
            <a:r>
              <a:rPr lang="en-US" sz="1600" b="1" dirty="0">
                <a:latin typeface="Arial" panose="020B0604020202020204" pitchFamily="34" charset="0"/>
                <a:cs typeface="Arial" panose="020B0604020202020204" pitchFamily="34" charset="0"/>
              </a:rPr>
              <a:t>K</a:t>
            </a:r>
            <a:r>
              <a:rPr lang="en-US" sz="1600" b="1" baseline="-25000" dirty="0">
                <a:latin typeface="Arial" panose="020B0604020202020204" pitchFamily="34" charset="0"/>
                <a:cs typeface="Arial" panose="020B0604020202020204" pitchFamily="34" charset="0"/>
              </a:rPr>
              <a:t>T </a:t>
            </a:r>
            <a:r>
              <a:rPr lang="fr-CH" sz="1600" b="1" dirty="0">
                <a:latin typeface="Arial" panose="020B0604020202020204" pitchFamily="34" charset="0"/>
                <a:cs typeface="Arial" panose="020B0604020202020204" pitchFamily="34" charset="0"/>
              </a:rPr>
              <a:t>~ 0.3 - 0.5</a:t>
            </a:r>
            <a:r>
              <a:rPr lang="en-US" sz="1600" b="1" dirty="0">
                <a:solidFill>
                  <a:prstClr val="black"/>
                </a:solidFill>
                <a:latin typeface="Arial" panose="020B0604020202020204" pitchFamily="34" charset="0"/>
                <a:cs typeface="Arial" panose="020B0604020202020204" pitchFamily="34" charset="0"/>
              </a:rPr>
              <a:t> x 10</a:t>
            </a:r>
            <a:r>
              <a:rPr lang="en-US" sz="1600" b="1" baseline="30000" dirty="0">
                <a:solidFill>
                  <a:prstClr val="black"/>
                </a:solidFill>
                <a:latin typeface="Arial" panose="020B0604020202020204" pitchFamily="34" charset="0"/>
                <a:cs typeface="Arial" panose="020B0604020202020204" pitchFamily="34" charset="0"/>
              </a:rPr>
              <a:t>-20</a:t>
            </a:r>
            <a:r>
              <a:rPr lang="en-US" sz="1600" b="1" dirty="0">
                <a:solidFill>
                  <a:prstClr val="black"/>
                </a:solidFill>
                <a:latin typeface="Arial" panose="020B0604020202020204" pitchFamily="34" charset="0"/>
                <a:cs typeface="Arial" panose="020B0604020202020204" pitchFamily="34" charset="0"/>
              </a:rPr>
              <a:t>p</a:t>
            </a:r>
            <a:r>
              <a:rPr lang="en-US" sz="1600" b="1" baseline="30000" dirty="0">
                <a:solidFill>
                  <a:prstClr val="black"/>
                </a:solidFill>
                <a:latin typeface="Arial" panose="020B0604020202020204" pitchFamily="34" charset="0"/>
                <a:cs typeface="Arial" panose="020B0604020202020204" pitchFamily="34" charset="0"/>
              </a:rPr>
              <a:t>-1</a:t>
            </a:r>
            <a:r>
              <a:rPr lang="en-US" sz="1600" b="1" dirty="0">
                <a:solidFill>
                  <a:prstClr val="black"/>
                </a:solidFill>
                <a:latin typeface="Arial" panose="020B0604020202020204" pitchFamily="34" charset="0"/>
                <a:cs typeface="Arial" panose="020B0604020202020204" pitchFamily="34" charset="0"/>
              </a:rPr>
              <a:t>m</a:t>
            </a:r>
            <a:r>
              <a:rPr lang="en-US" sz="1600" b="1" baseline="30000" dirty="0">
                <a:solidFill>
                  <a:prstClr val="black"/>
                </a:solidFill>
                <a:latin typeface="Arial" panose="020B0604020202020204" pitchFamily="34" charset="0"/>
                <a:cs typeface="Arial" panose="020B0604020202020204" pitchFamily="34" charset="0"/>
              </a:rPr>
              <a:t>2</a:t>
            </a:r>
            <a:endParaRPr lang="it-IT" sz="1600" b="1" baseline="-25000" dirty="0">
              <a:latin typeface="Arial" panose="020B0604020202020204" pitchFamily="34" charset="0"/>
              <a:cs typeface="Arial" panose="020B0604020202020204" pitchFamily="34" charset="0"/>
            </a:endParaRPr>
          </a:p>
          <a:p>
            <a:pPr marL="285750" indent="-285750" algn="ctr">
              <a:buFont typeface="Wingdings" panose="05000000000000000000" pitchFamily="2" charset="2"/>
              <a:buChar char="è"/>
            </a:pPr>
            <a:r>
              <a:rPr lang="it-IT" sz="1800" b="1" dirty="0">
                <a:solidFill>
                  <a:srgbClr val="FF0000"/>
                </a:solidFill>
                <a:latin typeface="Arial" panose="020B0604020202020204" pitchFamily="34" charset="0"/>
                <a:cs typeface="Arial" panose="020B0604020202020204" pitchFamily="34" charset="0"/>
                <a:sym typeface="Wingdings" panose="05000000000000000000" pitchFamily="2" charset="2"/>
              </a:rPr>
              <a:t>similar effects on T</a:t>
            </a:r>
            <a:r>
              <a:rPr lang="it-IT" sz="1800" b="1" baseline="-25000" dirty="0">
                <a:solidFill>
                  <a:srgbClr val="FF0000"/>
                </a:solidFill>
                <a:latin typeface="Arial" panose="020B0604020202020204" pitchFamily="34" charset="0"/>
                <a:cs typeface="Arial" panose="020B0604020202020204" pitchFamily="34" charset="0"/>
                <a:sym typeface="Wingdings" panose="05000000000000000000" pitchFamily="2" charset="2"/>
              </a:rPr>
              <a:t>c</a:t>
            </a:r>
            <a:r>
              <a:rPr lang="it-IT" sz="1800" b="1" dirty="0">
                <a:solidFill>
                  <a:srgbClr val="FF0000"/>
                </a:solidFill>
                <a:latin typeface="Arial" panose="020B0604020202020204" pitchFamily="34" charset="0"/>
                <a:cs typeface="Arial" panose="020B0604020202020204" pitchFamily="34" charset="0"/>
                <a:sym typeface="Wingdings" panose="05000000000000000000" pitchFamily="2" charset="2"/>
              </a:rPr>
              <a:t> </a:t>
            </a:r>
          </a:p>
          <a:p>
            <a:pPr algn="ctr"/>
            <a:r>
              <a:rPr lang="it-IT" sz="1800" b="1" dirty="0">
                <a:latin typeface="Arial" panose="020B0604020202020204" pitchFamily="34" charset="0"/>
                <a:cs typeface="Arial" panose="020B0604020202020204" pitchFamily="34" charset="0"/>
                <a:sym typeface="Wingdings" panose="05000000000000000000" pitchFamily="2" charset="2"/>
              </a:rPr>
              <a:t>for</a:t>
            </a:r>
            <a:r>
              <a:rPr lang="it-IT" sz="1800" b="1" dirty="0">
                <a:solidFill>
                  <a:srgbClr val="FF0000"/>
                </a:solidFill>
                <a:latin typeface="Arial" panose="020B0604020202020204" pitchFamily="34" charset="0"/>
                <a:cs typeface="Arial" panose="020B0604020202020204" pitchFamily="34" charset="0"/>
                <a:sym typeface="Wingdings" panose="05000000000000000000" pitchFamily="2" charset="2"/>
              </a:rPr>
              <a:t> </a:t>
            </a:r>
            <a:r>
              <a:rPr lang="it-IT" sz="1800" b="1" dirty="0">
                <a:latin typeface="Arial" panose="020B0604020202020204" pitchFamily="34" charset="0"/>
                <a:cs typeface="Arial" panose="020B0604020202020204" pitchFamily="34" charset="0"/>
                <a:sym typeface="Wingdings" panose="05000000000000000000" pitchFamily="2" charset="2"/>
              </a:rPr>
              <a:t>the two proton sources (24GeV and 65MeV)</a:t>
            </a:r>
            <a:endParaRPr lang="en-US" sz="1800" b="1" dirty="0">
              <a:latin typeface="Arial" panose="020B0604020202020204" pitchFamily="34" charset="0"/>
              <a:cs typeface="Arial" panose="020B0604020202020204" pitchFamily="34" charset="0"/>
            </a:endParaRPr>
          </a:p>
        </p:txBody>
      </p:sp>
      <p:sp>
        <p:nvSpPr>
          <p:cNvPr id="22" name="Rectangle 21"/>
          <p:cNvSpPr/>
          <p:nvPr/>
        </p:nvSpPr>
        <p:spPr>
          <a:xfrm>
            <a:off x="2339753" y="1196752"/>
            <a:ext cx="1730217" cy="400110"/>
          </a:xfrm>
          <a:prstGeom prst="rect">
            <a:avLst/>
          </a:prstGeom>
          <a:pattFill prst="pct5">
            <a:fgClr>
              <a:srgbClr val="33CCFF"/>
            </a:fgClr>
            <a:bgClr>
              <a:schemeClr val="bg1"/>
            </a:bgClr>
          </a:pattFill>
          <a:ln>
            <a:solidFill>
              <a:schemeClr val="tx1"/>
            </a:solidFill>
          </a:ln>
        </p:spPr>
        <p:txBody>
          <a:bodyPr wrap="none">
            <a:spAutoFit/>
          </a:bodyPr>
          <a:lstStyle/>
          <a:p>
            <a:r>
              <a:rPr lang="en-US" sz="2000" b="1" i="1" dirty="0">
                <a:latin typeface="Arial" panose="020B0604020202020204" pitchFamily="34" charset="0"/>
                <a:cs typeface="Arial" panose="020B0604020202020204" pitchFamily="34" charset="0"/>
              </a:rPr>
              <a:t>T</a:t>
            </a:r>
            <a:r>
              <a:rPr lang="en-US" sz="2000" b="1" i="1" baseline="-25000" dirty="0">
                <a:latin typeface="Arial" panose="020B0604020202020204" pitchFamily="34" charset="0"/>
                <a:cs typeface="Arial" panose="020B0604020202020204" pitchFamily="34" charset="0"/>
              </a:rPr>
              <a:t>c</a:t>
            </a:r>
            <a:r>
              <a:rPr lang="en-US" sz="2000" b="1" i="1" dirty="0">
                <a:latin typeface="Arial" panose="020B0604020202020204" pitchFamily="34" charset="0"/>
                <a:cs typeface="Arial" panose="020B0604020202020204" pitchFamily="34" charset="0"/>
              </a:rPr>
              <a:t>=T</a:t>
            </a:r>
            <a:r>
              <a:rPr lang="en-US" sz="2000" b="1" i="1" baseline="-25000" dirty="0">
                <a:latin typeface="Arial" panose="020B0604020202020204" pitchFamily="34" charset="0"/>
                <a:cs typeface="Arial" panose="020B0604020202020204" pitchFamily="34" charset="0"/>
              </a:rPr>
              <a:t>c0 </a:t>
            </a:r>
            <a:r>
              <a:rPr lang="en-US" sz="2000" b="1" i="1" dirty="0">
                <a:latin typeface="Arial" panose="020B0604020202020204" pitchFamily="34" charset="0"/>
                <a:cs typeface="Arial" panose="020B0604020202020204" pitchFamily="34" charset="0"/>
              </a:rPr>
              <a:t>- k</a:t>
            </a:r>
            <a:r>
              <a:rPr lang="en-US" sz="2000" b="1" i="1" baseline="-25000" dirty="0">
                <a:latin typeface="Arial" panose="020B0604020202020204" pitchFamily="34" charset="0"/>
                <a:cs typeface="Arial" panose="020B0604020202020204" pitchFamily="34" charset="0"/>
              </a:rPr>
              <a:t>T</a:t>
            </a:r>
            <a:r>
              <a:rPr lang="en-US" sz="2000" b="1" i="1" dirty="0">
                <a:latin typeface="Arial" panose="020B0604020202020204" pitchFamily="34" charset="0"/>
                <a:cs typeface="Arial" panose="020B0604020202020204" pitchFamily="34" charset="0"/>
              </a:rPr>
              <a:t>Φt </a:t>
            </a:r>
          </a:p>
        </p:txBody>
      </p:sp>
      <p:sp>
        <p:nvSpPr>
          <p:cNvPr id="23" name="Rectangle 22"/>
          <p:cNvSpPr/>
          <p:nvPr/>
        </p:nvSpPr>
        <p:spPr>
          <a:xfrm>
            <a:off x="5916537" y="764704"/>
            <a:ext cx="2396409" cy="400110"/>
          </a:xfrm>
          <a:prstGeom prst="rect">
            <a:avLst/>
          </a:prstGeom>
          <a:pattFill prst="pct5">
            <a:fgClr>
              <a:srgbClr val="33CCFF"/>
            </a:fgClr>
            <a:bgClr>
              <a:schemeClr val="bg1"/>
            </a:bgClr>
          </a:pattFill>
          <a:ln>
            <a:solidFill>
              <a:schemeClr val="tx1"/>
            </a:solidFill>
          </a:ln>
        </p:spPr>
        <p:txBody>
          <a:bodyPr wrap="square">
            <a:spAutoFit/>
          </a:bodyPr>
          <a:lstStyle/>
          <a:p>
            <a:r>
              <a:rPr lang="en-US" sz="2000" b="1" i="1" dirty="0">
                <a:latin typeface="Arial" panose="020B0604020202020204" pitchFamily="34" charset="0"/>
                <a:cs typeface="Arial" panose="020B0604020202020204" pitchFamily="34" charset="0"/>
              </a:rPr>
              <a:t>Slope: </a:t>
            </a:r>
            <a:r>
              <a:rPr lang="en-US" sz="2000" b="1" i="1" dirty="0">
                <a:solidFill>
                  <a:srgbClr val="FF0000"/>
                </a:solidFill>
                <a:latin typeface="Arial" panose="020B0604020202020204" pitchFamily="34" charset="0"/>
                <a:cs typeface="Arial" panose="020B0604020202020204" pitchFamily="34" charset="0"/>
              </a:rPr>
              <a:t>k</a:t>
            </a:r>
            <a:r>
              <a:rPr lang="en-US" sz="2000" b="1" i="1" baseline="-25000" dirty="0">
                <a:solidFill>
                  <a:srgbClr val="FF0000"/>
                </a:solidFill>
                <a:latin typeface="Arial" panose="020B0604020202020204" pitchFamily="34" charset="0"/>
                <a:cs typeface="Arial" panose="020B0604020202020204" pitchFamily="34" charset="0"/>
              </a:rPr>
              <a:t>T</a:t>
            </a:r>
            <a:r>
              <a:rPr lang="en-US" sz="2000" b="1" i="1" dirty="0">
                <a:solidFill>
                  <a:srgbClr val="FF0000"/>
                </a:solidFill>
                <a:latin typeface="Arial" panose="020B0604020202020204" pitchFamily="34" charset="0"/>
                <a:cs typeface="Arial" panose="020B0604020202020204" pitchFamily="34" charset="0"/>
              </a:rPr>
              <a:t>=dT</a:t>
            </a:r>
            <a:r>
              <a:rPr lang="en-US" sz="2000" b="1" i="1" baseline="-25000" dirty="0">
                <a:solidFill>
                  <a:srgbClr val="FF0000"/>
                </a:solidFill>
                <a:latin typeface="Arial" panose="020B0604020202020204" pitchFamily="34" charset="0"/>
                <a:cs typeface="Arial" panose="020B0604020202020204" pitchFamily="34" charset="0"/>
              </a:rPr>
              <a:t>c</a:t>
            </a:r>
            <a:r>
              <a:rPr lang="en-US" sz="2000" b="1" i="1" dirty="0">
                <a:solidFill>
                  <a:srgbClr val="FF0000"/>
                </a:solidFill>
                <a:latin typeface="Arial" panose="020B0604020202020204" pitchFamily="34" charset="0"/>
                <a:cs typeface="Arial" panose="020B0604020202020204" pitchFamily="34" charset="0"/>
              </a:rPr>
              <a:t>/dΦt</a:t>
            </a:r>
            <a:endParaRPr lang="en-US" sz="2000" b="1" dirty="0">
              <a:solidFill>
                <a:srgbClr val="FF0000"/>
              </a:solidFill>
              <a:latin typeface="Arial" panose="020B0604020202020204" pitchFamily="34" charset="0"/>
              <a:cs typeface="Arial" panose="020B0604020202020204" pitchFamily="34" charset="0"/>
            </a:endParaRPr>
          </a:p>
        </p:txBody>
      </p:sp>
      <p:sp>
        <p:nvSpPr>
          <p:cNvPr id="7" name="Rectangle 6"/>
          <p:cNvSpPr/>
          <p:nvPr/>
        </p:nvSpPr>
        <p:spPr>
          <a:xfrm>
            <a:off x="65595" y="5343891"/>
            <a:ext cx="8964488" cy="215444"/>
          </a:xfrm>
          <a:prstGeom prst="rect">
            <a:avLst/>
          </a:prstGeom>
        </p:spPr>
        <p:txBody>
          <a:bodyPr wrap="square">
            <a:spAutoFit/>
          </a:bodyPr>
          <a:lstStyle/>
          <a:p>
            <a:pPr marL="228600" indent="-228600" algn="just">
              <a:spcAft>
                <a:spcPts val="0"/>
              </a:spcAft>
              <a:tabLst>
                <a:tab pos="228600" algn="l"/>
                <a:tab pos="457200" algn="l"/>
              </a:tabLst>
            </a:pPr>
            <a:r>
              <a:rPr lang="it-CH" sz="800" b="1" dirty="0">
                <a:latin typeface="Arial Narrow" panose="020B0606020202030204" pitchFamily="34" charset="0"/>
                <a:ea typeface="Times New Roman" panose="02020603050405020304" pitchFamily="18" charset="0"/>
                <a:cs typeface="Arial" panose="020B0604020202020204" pitchFamily="34" charset="0"/>
              </a:rPr>
              <a:t>T.Spina, C.Scheuerlein, D.Richter, B.Bordini, L.Bottura, A.Ballarino, R.Flükiger,  </a:t>
            </a:r>
            <a:r>
              <a:rPr lang="it-CH" sz="800" b="1" i="1" dirty="0">
                <a:latin typeface="Arial Narrow" panose="020B0606020202030204" pitchFamily="34" charset="0"/>
                <a:ea typeface="Times New Roman" panose="02020603050405020304" pitchFamily="18" charset="0"/>
                <a:cs typeface="Arial" panose="020B0604020202020204" pitchFamily="34" charset="0"/>
              </a:rPr>
              <a:t>IEEE Trans.Appl.Supercond, </a:t>
            </a:r>
            <a:r>
              <a:rPr lang="it-CH" sz="800" b="1" dirty="0">
                <a:latin typeface="Arial Narrow" panose="020B0606020202030204" pitchFamily="34" charset="0"/>
                <a:ea typeface="Times New Roman" panose="02020603050405020304" pitchFamily="18" charset="0"/>
                <a:cs typeface="Arial" panose="020B0604020202020204" pitchFamily="34" charset="0"/>
              </a:rPr>
              <a:t>25,</a:t>
            </a:r>
            <a:r>
              <a:rPr lang="en-US" sz="800" b="1" dirty="0">
                <a:latin typeface="Arial Narrow" panose="020B0606020202030204" pitchFamily="34" charset="0"/>
                <a:cs typeface="Arial" panose="020B0604020202020204" pitchFamily="34" charset="0"/>
              </a:rPr>
              <a:t>6000505 (2015).</a:t>
            </a:r>
            <a:endParaRPr lang="en-US" sz="800" b="1" dirty="0">
              <a:latin typeface="Arial Narrow" panose="020B0606020202030204" pitchFamily="34" charset="0"/>
            </a:endParaRPr>
          </a:p>
        </p:txBody>
      </p:sp>
      <p:sp>
        <p:nvSpPr>
          <p:cNvPr id="8" name="Rectangle 7"/>
          <p:cNvSpPr/>
          <p:nvPr/>
        </p:nvSpPr>
        <p:spPr>
          <a:xfrm>
            <a:off x="329941" y="5527394"/>
            <a:ext cx="8748464" cy="738664"/>
          </a:xfrm>
          <a:prstGeom prst="rect">
            <a:avLst/>
          </a:prstGeom>
        </p:spPr>
        <p:txBody>
          <a:bodyPr wrap="square">
            <a:spAutoFit/>
          </a:bodyPr>
          <a:lstStyle/>
          <a:p>
            <a:pPr marL="228600" indent="-228600" algn="just">
              <a:spcAft>
                <a:spcPts val="0"/>
              </a:spcAft>
              <a:tabLst>
                <a:tab pos="228600" algn="l"/>
                <a:tab pos="457200" algn="l"/>
              </a:tabLst>
            </a:pPr>
            <a:r>
              <a:rPr lang="en-US" sz="1400" b="1" dirty="0">
                <a:solidFill>
                  <a:srgbClr val="FF0000"/>
                </a:solidFill>
                <a:latin typeface="Arial Narrow" panose="020B0606020202030204" pitchFamily="34" charset="0"/>
              </a:rPr>
              <a:t>Linearity: </a:t>
            </a:r>
            <a:r>
              <a:rPr lang="en-US" sz="1400" b="1" dirty="0">
                <a:latin typeface="Arial Narrow" panose="020B0606020202030204" pitchFamily="34" charset="0"/>
              </a:rPr>
              <a:t>Also observed after </a:t>
            </a:r>
            <a:r>
              <a:rPr lang="en-US" sz="1400" b="1" dirty="0">
                <a:solidFill>
                  <a:srgbClr val="0000FF"/>
                </a:solidFill>
                <a:latin typeface="Arial Narrow" panose="020B0606020202030204" pitchFamily="34" charset="0"/>
              </a:rPr>
              <a:t>neutron irradiation</a:t>
            </a:r>
            <a:r>
              <a:rPr lang="en-US" sz="1400" b="1" dirty="0">
                <a:latin typeface="Arial Narrow" panose="020B0606020202030204" pitchFamily="34" charset="0"/>
              </a:rPr>
              <a:t>: </a:t>
            </a:r>
          </a:p>
          <a:p>
            <a:pPr marL="285750" indent="-285750" algn="just">
              <a:spcAft>
                <a:spcPts val="0"/>
              </a:spcAft>
              <a:buFontTx/>
              <a:buChar char="-"/>
              <a:tabLst>
                <a:tab pos="228600" algn="l"/>
                <a:tab pos="457200" algn="l"/>
              </a:tabLst>
            </a:pPr>
            <a:r>
              <a:rPr lang="en-US" sz="1400" b="1" dirty="0">
                <a:latin typeface="Arial Narrow" panose="020B0606020202030204" pitchFamily="34" charset="0"/>
              </a:rPr>
              <a:t>F. Weiss et al.  1987  </a:t>
            </a:r>
          </a:p>
          <a:p>
            <a:pPr marL="285750" indent="-285750" algn="just">
              <a:spcAft>
                <a:spcPts val="0"/>
              </a:spcAft>
              <a:buFontTx/>
              <a:buChar char="-"/>
              <a:tabLst>
                <a:tab pos="228600" algn="l"/>
                <a:tab pos="457200" algn="l"/>
              </a:tabLst>
            </a:pPr>
            <a:r>
              <a:rPr lang="en-US" sz="1400" b="1" dirty="0">
                <a:latin typeface="Arial Narrow" panose="020B0606020202030204" pitchFamily="34" charset="0"/>
              </a:rPr>
              <a:t>T. Baumgartner, 2014</a:t>
            </a:r>
            <a:endParaRPr lang="en-GB" sz="1400" b="1" dirty="0">
              <a:latin typeface="Arial Narrow" panose="020B0606020202030204" pitchFamily="34" charset="0"/>
            </a:endParaRPr>
          </a:p>
        </p:txBody>
      </p:sp>
      <p:sp>
        <p:nvSpPr>
          <p:cNvPr id="11" name="TextBox 10"/>
          <p:cNvSpPr txBox="1"/>
          <p:nvPr/>
        </p:nvSpPr>
        <p:spPr>
          <a:xfrm>
            <a:off x="5569272" y="4540687"/>
            <a:ext cx="3491880" cy="707886"/>
          </a:xfrm>
          <a:prstGeom prst="rect">
            <a:avLst/>
          </a:prstGeom>
          <a:solidFill>
            <a:srgbClr val="FFFFAF"/>
          </a:solidFill>
          <a:ln w="38100">
            <a:solidFill>
              <a:schemeClr val="accent1"/>
            </a:solidFill>
          </a:ln>
        </p:spPr>
        <p:txBody>
          <a:bodyPr wrap="square" rtlCol="0">
            <a:spAutoFit/>
          </a:bodyPr>
          <a:lstStyle/>
          <a:p>
            <a:pPr algn="ctr"/>
            <a:r>
              <a:rPr lang="fr-CH" sz="2000" b="1" dirty="0">
                <a:latin typeface="Symbol" panose="05050102010706020507" pitchFamily="18" charset="2"/>
                <a:cs typeface="Arial" panose="020B0604020202020204" pitchFamily="34" charset="0"/>
              </a:rPr>
              <a:t>D</a:t>
            </a:r>
            <a:r>
              <a:rPr lang="fr-CH" sz="2000" b="1" dirty="0">
                <a:latin typeface="Arial" panose="020B0604020202020204" pitchFamily="34" charset="0"/>
                <a:cs typeface="Arial" panose="020B0604020202020204" pitchFamily="34" charset="0"/>
              </a:rPr>
              <a:t>T</a:t>
            </a:r>
            <a:r>
              <a:rPr lang="fr-CH" sz="2000" b="1" baseline="-25000" dirty="0">
                <a:latin typeface="Arial" panose="020B0604020202020204" pitchFamily="34" charset="0"/>
                <a:cs typeface="Arial" panose="020B0604020202020204" pitchFamily="34" charset="0"/>
              </a:rPr>
              <a:t>c</a:t>
            </a:r>
            <a:r>
              <a:rPr lang="fr-CH" sz="2000" b="1" dirty="0">
                <a:latin typeface="Arial" panose="020B0604020202020204" pitchFamily="34" charset="0"/>
                <a:cs typeface="Arial" panose="020B0604020202020204" pitchFamily="34" charset="0"/>
              </a:rPr>
              <a:t> : due to decreasing</a:t>
            </a:r>
          </a:p>
          <a:p>
            <a:pPr algn="ctr"/>
            <a:r>
              <a:rPr lang="fr-CH" sz="2000" b="1" dirty="0">
                <a:latin typeface="Arial" panose="020B0604020202020204" pitchFamily="34" charset="0"/>
                <a:cs typeface="Arial" panose="020B0604020202020204" pitchFamily="34" charset="0"/>
              </a:rPr>
              <a:t>atomic order parameter, S</a:t>
            </a:r>
          </a:p>
        </p:txBody>
      </p:sp>
      <p:sp>
        <p:nvSpPr>
          <p:cNvPr id="17" name="TextBox 16"/>
          <p:cNvSpPr txBox="1"/>
          <p:nvPr/>
        </p:nvSpPr>
        <p:spPr>
          <a:xfrm>
            <a:off x="52749" y="675469"/>
            <a:ext cx="5001947" cy="400110"/>
          </a:xfrm>
          <a:prstGeom prst="rect">
            <a:avLst/>
          </a:prstGeom>
          <a:noFill/>
        </p:spPr>
        <p:txBody>
          <a:bodyPr wrap="none" rtlCol="0">
            <a:spAutoFit/>
          </a:bodyPr>
          <a:lstStyle/>
          <a:p>
            <a:r>
              <a:rPr lang="it-IT" sz="2000" dirty="0">
                <a:latin typeface="Arial" panose="020B0604020202020204" pitchFamily="34" charset="0"/>
                <a:cs typeface="Arial" panose="020B0604020202020204" pitchFamily="34" charset="0"/>
              </a:rPr>
              <a:t>From AC susceptibility measures at CERN</a:t>
            </a:r>
            <a:endParaRPr lang="en-US" sz="2000" dirty="0">
              <a:latin typeface="Arial" panose="020B0604020202020204" pitchFamily="34" charset="0"/>
              <a:cs typeface="Arial" panose="020B0604020202020204" pitchFamily="34" charset="0"/>
            </a:endParaRPr>
          </a:p>
        </p:txBody>
      </p:sp>
      <p:sp>
        <p:nvSpPr>
          <p:cNvPr id="5" name="Down Arrow 4"/>
          <p:cNvSpPr/>
          <p:nvPr/>
        </p:nvSpPr>
        <p:spPr>
          <a:xfrm>
            <a:off x="7145854" y="4287901"/>
            <a:ext cx="193564" cy="239831"/>
          </a:xfrm>
          <a:prstGeom prst="downArrow">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p:cNvSpPr txBox="1">
            <a:spLocks/>
          </p:cNvSpPr>
          <p:nvPr/>
        </p:nvSpPr>
        <p:spPr>
          <a:xfrm>
            <a:off x="611560" y="-30628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4000" b="1" dirty="0">
                <a:solidFill>
                  <a:srgbClr val="002060"/>
                </a:solidFill>
              </a:rPr>
              <a:t>Linear decrease of T</a:t>
            </a:r>
            <a:r>
              <a:rPr lang="it-IT" sz="4000" b="1" baseline="-25000" dirty="0">
                <a:solidFill>
                  <a:srgbClr val="002060"/>
                </a:solidFill>
              </a:rPr>
              <a:t>c</a:t>
            </a:r>
            <a:r>
              <a:rPr lang="it-IT" sz="4000" b="1" dirty="0">
                <a:solidFill>
                  <a:srgbClr val="002060"/>
                </a:solidFill>
              </a:rPr>
              <a:t> after irradiation</a:t>
            </a:r>
            <a:endParaRPr lang="en-US" sz="4000" b="1" dirty="0">
              <a:solidFill>
                <a:srgbClr val="002060"/>
              </a:solidFill>
            </a:endParaRPr>
          </a:p>
        </p:txBody>
      </p:sp>
      <p:cxnSp>
        <p:nvCxnSpPr>
          <p:cNvPr id="19" name="Straight Connector 18"/>
          <p:cNvCxnSpPr/>
          <p:nvPr/>
        </p:nvCxnSpPr>
        <p:spPr>
          <a:xfrm>
            <a:off x="0" y="620688"/>
            <a:ext cx="9144000" cy="0"/>
          </a:xfrm>
          <a:prstGeom prst="line">
            <a:avLst/>
          </a:prstGeom>
          <a:ln w="19050">
            <a:solidFill>
              <a:srgbClr val="002060"/>
            </a:solidFill>
          </a:ln>
        </p:spPr>
        <p:style>
          <a:lnRef idx="2">
            <a:schemeClr val="dk1"/>
          </a:lnRef>
          <a:fillRef idx="0">
            <a:schemeClr val="dk1"/>
          </a:fillRef>
          <a:effectRef idx="1">
            <a:schemeClr val="dk1"/>
          </a:effectRef>
          <a:fontRef idx="minor">
            <a:schemeClr val="tx1"/>
          </a:fontRef>
        </p:style>
      </p:cxnSp>
      <p:sp>
        <p:nvSpPr>
          <p:cNvPr id="3" name="Date Placeholder 2"/>
          <p:cNvSpPr>
            <a:spLocks noGrp="1"/>
          </p:cNvSpPr>
          <p:nvPr>
            <p:ph type="dt" sz="half" idx="10"/>
          </p:nvPr>
        </p:nvSpPr>
        <p:spPr/>
        <p:txBody>
          <a:bodyPr/>
          <a:lstStyle/>
          <a:p>
            <a:r>
              <a:rPr lang="en-US"/>
              <a:t>9/26/2018</a:t>
            </a:r>
          </a:p>
        </p:txBody>
      </p:sp>
      <p:sp>
        <p:nvSpPr>
          <p:cNvPr id="2" name="Slide Number Placeholder 1">
            <a:extLst>
              <a:ext uri="{FF2B5EF4-FFF2-40B4-BE49-F238E27FC236}">
                <a16:creationId xmlns:a16="http://schemas.microsoft.com/office/drawing/2014/main" id="{4A427A73-C86E-469C-B6AA-79D57EEA133F}"/>
              </a:ext>
            </a:extLst>
          </p:cNvPr>
          <p:cNvSpPr>
            <a:spLocks noGrp="1"/>
          </p:cNvSpPr>
          <p:nvPr>
            <p:ph type="sldNum" sz="quarter" idx="12"/>
          </p:nvPr>
        </p:nvSpPr>
        <p:spPr/>
        <p:txBody>
          <a:bodyPr/>
          <a:lstStyle/>
          <a:p>
            <a:fld id="{210C1B2E-B291-4001-85F7-A98FC314394E}" type="slidenum">
              <a:rPr lang="en-US" smtClean="0"/>
              <a:t>10</a:t>
            </a:fld>
            <a:endParaRPr lang="en-US"/>
          </a:p>
        </p:txBody>
      </p:sp>
    </p:spTree>
    <p:custDataLst>
      <p:tags r:id="rId1"/>
    </p:custDataLst>
    <p:extLst>
      <p:ext uri="{BB962C8B-B14F-4D97-AF65-F5344CB8AC3E}">
        <p14:creationId xmlns:p14="http://schemas.microsoft.com/office/powerpoint/2010/main" val="53106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8" grpId="0"/>
      <p:bldP spid="11"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la 6"/>
          <p:cNvGraphicFramePr>
            <a:graphicFrameLocks noGrp="1"/>
          </p:cNvGraphicFramePr>
          <p:nvPr>
            <p:extLst/>
          </p:nvPr>
        </p:nvGraphicFramePr>
        <p:xfrm>
          <a:off x="5364088" y="1225588"/>
          <a:ext cx="3635898" cy="2489262"/>
        </p:xfrm>
        <a:graphic>
          <a:graphicData uri="http://schemas.openxmlformats.org/drawingml/2006/table">
            <a:tbl>
              <a:tblPr firstRow="1" bandRow="1">
                <a:effectLst>
                  <a:outerShdw blurRad="50800" dist="38100" dir="5400000" algn="t" rotWithShape="0">
                    <a:prstClr val="black">
                      <a:alpha val="40000"/>
                    </a:prstClr>
                  </a:outerShdw>
                </a:effectLst>
                <a:tableStyleId>{2D5ABB26-0587-4C30-8999-92F81FD0307C}</a:tableStyleId>
              </a:tblPr>
              <a:tblGrid>
                <a:gridCol w="1300555">
                  <a:extLst>
                    <a:ext uri="{9D8B030D-6E8A-4147-A177-3AD203B41FA5}">
                      <a16:colId xmlns:a16="http://schemas.microsoft.com/office/drawing/2014/main" val="20000"/>
                    </a:ext>
                  </a:extLst>
                </a:gridCol>
                <a:gridCol w="2335343">
                  <a:extLst>
                    <a:ext uri="{9D8B030D-6E8A-4147-A177-3AD203B41FA5}">
                      <a16:colId xmlns:a16="http://schemas.microsoft.com/office/drawing/2014/main" val="20001"/>
                    </a:ext>
                  </a:extLst>
                </a:gridCol>
              </a:tblGrid>
              <a:tr h="934782">
                <a:tc>
                  <a:txBody>
                    <a:bodyPr/>
                    <a:lstStyle/>
                    <a:p>
                      <a:pPr algn="ctr"/>
                      <a:r>
                        <a:rPr lang="en-US" sz="2400" b="1" dirty="0"/>
                        <a:t>Type</a:t>
                      </a:r>
                      <a:r>
                        <a:rPr lang="en-US" sz="2400" b="1" baseline="0" dirty="0"/>
                        <a:t> of alloyed</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2700000" scaled="1"/>
                    </a:gradFill>
                  </a:tcPr>
                </a:tc>
                <a:tc>
                  <a:txBody>
                    <a:bodyPr/>
                    <a:lstStyle/>
                    <a:p>
                      <a:pPr algn="ctr"/>
                      <a:r>
                        <a:rPr lang="en-US" sz="2400" b="1" dirty="0" err="1"/>
                        <a:t>J</a:t>
                      </a:r>
                      <a:r>
                        <a:rPr lang="en-US" sz="2400" b="1" baseline="-25000" dirty="0" err="1"/>
                        <a:t>c</a:t>
                      </a:r>
                      <a:r>
                        <a:rPr lang="en-US" sz="2400" b="1" dirty="0"/>
                        <a:t>/J</a:t>
                      </a:r>
                      <a:r>
                        <a:rPr lang="en-US" sz="2400" b="1" baseline="-25000" dirty="0"/>
                        <a:t>c0</a:t>
                      </a:r>
                      <a:r>
                        <a:rPr lang="en-US" sz="2400" b="1" dirty="0"/>
                        <a:t> @10T, @1.38x10</a:t>
                      </a:r>
                      <a:r>
                        <a:rPr lang="en-US" sz="2400" b="1" baseline="30000" dirty="0"/>
                        <a:t>21</a:t>
                      </a:r>
                      <a:r>
                        <a:rPr lang="en-US" sz="2400" b="1" dirty="0"/>
                        <a:t>p/m</a:t>
                      </a:r>
                      <a:r>
                        <a:rPr lang="en-US" sz="2400" b="1" baseline="300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2700000" scaled="1"/>
                    </a:gradFill>
                  </a:tcPr>
                </a:tc>
                <a:extLst>
                  <a:ext uri="{0D108BD9-81ED-4DB2-BD59-A6C34878D82A}">
                    <a16:rowId xmlns:a16="http://schemas.microsoft.com/office/drawing/2014/main" val="10000"/>
                  </a:ext>
                </a:extLst>
              </a:tr>
              <a:tr h="494885">
                <a:tc>
                  <a:txBody>
                    <a:bodyPr/>
                    <a:lstStyle/>
                    <a:p>
                      <a:pPr algn="ctr"/>
                      <a:r>
                        <a:rPr lang="en-US" sz="2400" b="1" dirty="0"/>
                        <a:t>RRP </a:t>
                      </a:r>
                      <a:r>
                        <a:rPr lang="en-US" sz="2400" b="1" dirty="0" err="1"/>
                        <a:t>Ti</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2700000" scaled="1"/>
                    </a:gradFill>
                  </a:tcPr>
                </a:tc>
                <a:tc>
                  <a:txBody>
                    <a:bodyPr/>
                    <a:lstStyle/>
                    <a:p>
                      <a:pPr algn="ctr"/>
                      <a:r>
                        <a:rPr lang="it-IT" sz="2800" b="1" dirty="0">
                          <a:solidFill>
                            <a:srgbClr val="FF0000"/>
                          </a:solidFill>
                        </a:rPr>
                        <a:t>2.0</a:t>
                      </a:r>
                      <a:endParaRPr lang="en-US" sz="28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2700000" scaled="1"/>
                    </a:gradFill>
                  </a:tcPr>
                </a:tc>
                <a:extLst>
                  <a:ext uri="{0D108BD9-81ED-4DB2-BD59-A6C34878D82A}">
                    <a16:rowId xmlns:a16="http://schemas.microsoft.com/office/drawing/2014/main" val="10001"/>
                  </a:ext>
                </a:extLst>
              </a:tr>
              <a:tr h="494885">
                <a:tc>
                  <a:txBody>
                    <a:bodyPr/>
                    <a:lstStyle/>
                    <a:p>
                      <a:pPr algn="ctr"/>
                      <a:r>
                        <a:rPr lang="en-US" sz="2400" b="1" dirty="0"/>
                        <a:t>RRP 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2700000" scaled="1"/>
                    </a:gradFill>
                  </a:tcPr>
                </a:tc>
                <a:tc>
                  <a:txBody>
                    <a:bodyPr/>
                    <a:lstStyle/>
                    <a:p>
                      <a:pPr algn="ctr"/>
                      <a:r>
                        <a:rPr lang="en-US" sz="2800" b="1" dirty="0">
                          <a:solidFill>
                            <a:srgbClr val="FF0000"/>
                          </a:solidFill>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2700000" scaled="1"/>
                    </a:gradFill>
                  </a:tcPr>
                </a:tc>
                <a:extLst>
                  <a:ext uri="{0D108BD9-81ED-4DB2-BD59-A6C34878D82A}">
                    <a16:rowId xmlns:a16="http://schemas.microsoft.com/office/drawing/2014/main" val="10002"/>
                  </a:ext>
                </a:extLst>
              </a:tr>
              <a:tr h="494885">
                <a:tc>
                  <a:txBody>
                    <a:bodyPr/>
                    <a:lstStyle/>
                    <a:p>
                      <a:pPr algn="ctr"/>
                      <a:r>
                        <a:rPr lang="it-IT" sz="2400" b="1" dirty="0"/>
                        <a:t>PIT Ta</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2700000" scaled="1"/>
                    </a:gradFill>
                  </a:tcPr>
                </a:tc>
                <a:tc>
                  <a:txBody>
                    <a:bodyPr/>
                    <a:lstStyle/>
                    <a:p>
                      <a:pPr algn="ctr"/>
                      <a:r>
                        <a:rPr lang="it-IT" sz="2800" b="1" dirty="0">
                          <a:solidFill>
                            <a:srgbClr val="FF0000"/>
                          </a:solidFill>
                        </a:rPr>
                        <a:t>1.7</a:t>
                      </a:r>
                      <a:endParaRPr lang="en-US" sz="28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2700000" scaled="1"/>
                    </a:gradFill>
                  </a:tcPr>
                </a:tc>
                <a:extLst>
                  <a:ext uri="{0D108BD9-81ED-4DB2-BD59-A6C34878D82A}">
                    <a16:rowId xmlns:a16="http://schemas.microsoft.com/office/drawing/2014/main" val="10003"/>
                  </a:ext>
                </a:extLst>
              </a:tr>
            </a:tbl>
          </a:graphicData>
        </a:graphic>
      </p:graphicFrame>
      <p:pic>
        <p:nvPicPr>
          <p:cNvPr id="1026" name="Picture 2" descr="fi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039874"/>
            <a:ext cx="4968552" cy="3829287"/>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5184576" y="3945830"/>
            <a:ext cx="3923928" cy="870495"/>
          </a:xfrm>
          <a:prstGeom prst="rect">
            <a:avLst/>
          </a:prstGeom>
          <a:solidFill>
            <a:srgbClr val="FFD85B"/>
          </a:solidFill>
          <a:ln>
            <a:solidFill>
              <a:srgbClr val="0000FF"/>
            </a:solidFill>
          </a:ln>
          <a:effectLst/>
        </p:spPr>
        <p:txBody>
          <a:bodyPr wrap="square" rtlCol="0">
            <a:spAutoFit/>
          </a:bodyPr>
          <a:lstStyle/>
          <a:p>
            <a:pPr>
              <a:lnSpc>
                <a:spcPct val="150000"/>
              </a:lnSpc>
            </a:pPr>
            <a:r>
              <a:rPr lang="fr-CH" sz="1800" b="1" dirty="0">
                <a:latin typeface="Arial Narrow" panose="020B0606020202030204" pitchFamily="34" charset="0"/>
                <a:cs typeface="Arial" panose="020B0604020202020204" pitchFamily="34" charset="0"/>
              </a:rPr>
              <a:t>Maximum of J</a:t>
            </a:r>
            <a:r>
              <a:rPr lang="fr-CH" sz="1800" b="1" baseline="-25000" dirty="0">
                <a:latin typeface="Arial Narrow" panose="020B0606020202030204" pitchFamily="34" charset="0"/>
                <a:cs typeface="Arial" panose="020B0604020202020204" pitchFamily="34" charset="0"/>
              </a:rPr>
              <a:t>c</a:t>
            </a:r>
            <a:r>
              <a:rPr lang="fr-CH" sz="1800" b="1" dirty="0">
                <a:latin typeface="Arial Narrow" panose="020B0606020202030204" pitchFamily="34" charset="0"/>
                <a:cs typeface="Arial" panose="020B0604020202020204" pitchFamily="34" charset="0"/>
              </a:rPr>
              <a:t> </a:t>
            </a:r>
            <a:r>
              <a:rPr lang="fr-CH" sz="1800" b="1" dirty="0" err="1">
                <a:latin typeface="Arial Narrow" panose="020B0606020202030204" pitchFamily="34" charset="0"/>
                <a:cs typeface="Arial" panose="020B0604020202020204" pitchFamily="34" charset="0"/>
              </a:rPr>
              <a:t>almost</a:t>
            </a:r>
            <a:r>
              <a:rPr lang="fr-CH" sz="1800" b="1" dirty="0">
                <a:latin typeface="Arial Narrow" panose="020B0606020202030204" pitchFamily="34" charset="0"/>
                <a:cs typeface="Arial" panose="020B0604020202020204" pitchFamily="34" charset="0"/>
              </a:rPr>
              <a:t> </a:t>
            </a:r>
            <a:r>
              <a:rPr lang="fr-CH" sz="1800" b="1" dirty="0" err="1">
                <a:latin typeface="Arial Narrow" panose="020B0606020202030204" pitchFamily="34" charset="0"/>
                <a:cs typeface="Arial" panose="020B0604020202020204" pitchFamily="34" charset="0"/>
              </a:rPr>
              <a:t>reached</a:t>
            </a:r>
            <a:r>
              <a:rPr lang="fr-CH" sz="1800" b="1" dirty="0">
                <a:latin typeface="Arial Narrow" panose="020B0606020202030204" pitchFamily="34" charset="0"/>
                <a:cs typeface="Arial" panose="020B0604020202020204" pitchFamily="34" charset="0"/>
              </a:rPr>
              <a:t>; </a:t>
            </a:r>
          </a:p>
          <a:p>
            <a:pPr>
              <a:lnSpc>
                <a:spcPct val="150000"/>
              </a:lnSpc>
            </a:pPr>
            <a:r>
              <a:rPr lang="fr-CH" sz="1800" b="1" dirty="0" err="1">
                <a:latin typeface="Arial Narrow" panose="020B0606020202030204" pitchFamily="34" charset="0"/>
                <a:cs typeface="Arial" panose="020B0604020202020204" pitchFamily="34" charset="0"/>
              </a:rPr>
              <a:t>Expected</a:t>
            </a:r>
            <a:r>
              <a:rPr lang="fr-CH" sz="1800" b="1" dirty="0">
                <a:latin typeface="Arial Narrow" panose="020B0606020202030204" pitchFamily="34" charset="0"/>
                <a:cs typeface="Arial" panose="020B0604020202020204" pitchFamily="34" charset="0"/>
              </a:rPr>
              <a:t>: </a:t>
            </a:r>
            <a:r>
              <a:rPr lang="fr-CH" sz="1800" b="1" dirty="0" err="1">
                <a:latin typeface="Arial Narrow" panose="020B0606020202030204" pitchFamily="34" charset="0"/>
                <a:cs typeface="Arial" panose="020B0604020202020204" pitchFamily="34" charset="0"/>
              </a:rPr>
              <a:t>between</a:t>
            </a:r>
            <a:r>
              <a:rPr lang="fr-CH" sz="1800" b="1" dirty="0">
                <a:latin typeface="Arial Narrow" panose="020B0606020202030204" pitchFamily="34" charset="0"/>
                <a:cs typeface="Arial" panose="020B0604020202020204" pitchFamily="34" charset="0"/>
              </a:rPr>
              <a:t> </a:t>
            </a:r>
            <a:r>
              <a:rPr lang="fr-CH" sz="1800" b="1" dirty="0">
                <a:solidFill>
                  <a:srgbClr val="FF0000"/>
                </a:solidFill>
                <a:latin typeface="Arial Narrow" panose="020B0606020202030204" pitchFamily="34" charset="0"/>
                <a:cs typeface="Arial" panose="020B0604020202020204" pitchFamily="34" charset="0"/>
              </a:rPr>
              <a:t>1.38</a:t>
            </a:r>
            <a:r>
              <a:rPr lang="fr-CH" sz="1800" b="1" dirty="0">
                <a:latin typeface="Arial Narrow" panose="020B0606020202030204" pitchFamily="34" charset="0"/>
                <a:cs typeface="Arial" panose="020B0604020202020204" pitchFamily="34" charset="0"/>
              </a:rPr>
              <a:t> and </a:t>
            </a:r>
            <a:r>
              <a:rPr lang="fr-CH" sz="1800" b="1" dirty="0">
                <a:solidFill>
                  <a:srgbClr val="FF0000"/>
                </a:solidFill>
                <a:latin typeface="Arial Narrow" panose="020B0606020202030204" pitchFamily="34" charset="0"/>
                <a:cs typeface="Arial" panose="020B0604020202020204" pitchFamily="34" charset="0"/>
              </a:rPr>
              <a:t>3 x 10</a:t>
            </a:r>
            <a:r>
              <a:rPr lang="fr-CH" sz="1800" b="1" baseline="30000" dirty="0">
                <a:solidFill>
                  <a:srgbClr val="FF0000"/>
                </a:solidFill>
                <a:latin typeface="Arial Narrow" panose="020B0606020202030204" pitchFamily="34" charset="0"/>
                <a:cs typeface="Arial" panose="020B0604020202020204" pitchFamily="34" charset="0"/>
              </a:rPr>
              <a:t>21 </a:t>
            </a:r>
            <a:r>
              <a:rPr lang="fr-CH" sz="1800" b="1" dirty="0">
                <a:solidFill>
                  <a:srgbClr val="FF0000"/>
                </a:solidFill>
                <a:latin typeface="Arial Narrow" panose="020B0606020202030204" pitchFamily="34" charset="0"/>
                <a:cs typeface="Arial" panose="020B0604020202020204" pitchFamily="34" charset="0"/>
              </a:rPr>
              <a:t>p/m</a:t>
            </a:r>
            <a:r>
              <a:rPr lang="fr-CH" sz="1800" b="1" baseline="30000" dirty="0">
                <a:solidFill>
                  <a:srgbClr val="FF0000"/>
                </a:solidFill>
                <a:latin typeface="Arial Narrow" panose="020B0606020202030204" pitchFamily="34" charset="0"/>
                <a:cs typeface="Arial" panose="020B0604020202020204" pitchFamily="34" charset="0"/>
              </a:rPr>
              <a:t>2</a:t>
            </a:r>
            <a:endParaRPr lang="fr-CH" sz="1800" b="1" dirty="0">
              <a:solidFill>
                <a:srgbClr val="FF0000"/>
              </a:solidFill>
              <a:latin typeface="Arial Narrow" panose="020B0606020202030204" pitchFamily="34" charset="0"/>
              <a:cs typeface="Arial" panose="020B0604020202020204" pitchFamily="34" charset="0"/>
            </a:endParaRPr>
          </a:p>
        </p:txBody>
      </p:sp>
      <p:sp>
        <p:nvSpPr>
          <p:cNvPr id="6" name="TextBox 5"/>
          <p:cNvSpPr txBox="1"/>
          <p:nvPr/>
        </p:nvSpPr>
        <p:spPr>
          <a:xfrm>
            <a:off x="6372202" y="4509120"/>
            <a:ext cx="184731" cy="369332"/>
          </a:xfrm>
          <a:prstGeom prst="rect">
            <a:avLst/>
          </a:prstGeom>
          <a:noFill/>
        </p:spPr>
        <p:txBody>
          <a:bodyPr wrap="none" rtlCol="0">
            <a:spAutoFit/>
          </a:bodyPr>
          <a:lstStyle/>
          <a:p>
            <a:endParaRPr lang="en-US" dirty="0"/>
          </a:p>
        </p:txBody>
      </p:sp>
      <p:sp>
        <p:nvSpPr>
          <p:cNvPr id="2" name="Rectangle 1"/>
          <p:cNvSpPr/>
          <p:nvPr/>
        </p:nvSpPr>
        <p:spPr>
          <a:xfrm>
            <a:off x="69913" y="4865838"/>
            <a:ext cx="5472608" cy="261610"/>
          </a:xfrm>
          <a:prstGeom prst="rect">
            <a:avLst/>
          </a:prstGeom>
        </p:spPr>
        <p:txBody>
          <a:bodyPr wrap="square">
            <a:spAutoFit/>
          </a:bodyPr>
          <a:lstStyle/>
          <a:p>
            <a:pPr marL="228600" indent="-228600" algn="just">
              <a:tabLst>
                <a:tab pos="228600" algn="l"/>
                <a:tab pos="457200" algn="l"/>
              </a:tabLst>
            </a:pPr>
            <a:r>
              <a:rPr lang="it-CH" sz="1050" b="1" dirty="0">
                <a:latin typeface="Arial" panose="020B0604020202020204" pitchFamily="34" charset="0"/>
                <a:ea typeface="Times New Roman" panose="02020603050405020304" pitchFamily="18" charset="0"/>
                <a:cs typeface="Arial" panose="020B0604020202020204" pitchFamily="34" charset="0"/>
              </a:rPr>
              <a:t>T</a:t>
            </a:r>
            <a:r>
              <a:rPr lang="it-CH" sz="1050" b="1" dirty="0">
                <a:latin typeface="Arial Narrow" panose="020B0606020202030204" pitchFamily="34" charset="0"/>
                <a:ea typeface="Times New Roman" panose="02020603050405020304" pitchFamily="18" charset="0"/>
                <a:cs typeface="Arial" panose="020B0604020202020204" pitchFamily="34" charset="0"/>
              </a:rPr>
              <a:t>. Spina et al., </a:t>
            </a:r>
            <a:r>
              <a:rPr lang="it-CH" sz="1050" b="1" i="1" dirty="0">
                <a:latin typeface="Arial Narrow" panose="020B0606020202030204" pitchFamily="34" charset="0"/>
                <a:ea typeface="Times New Roman" panose="02020603050405020304" pitchFamily="18" charset="0"/>
                <a:cs typeface="Arial" panose="020B0604020202020204" pitchFamily="34" charset="0"/>
              </a:rPr>
              <a:t>IEEE Trans. Appl. Supercond., </a:t>
            </a:r>
            <a:r>
              <a:rPr lang="it-CH" sz="1050" b="1" dirty="0">
                <a:latin typeface="Arial Narrow" panose="020B0606020202030204" pitchFamily="34" charset="0"/>
                <a:ea typeface="Times New Roman" panose="02020603050405020304" pitchFamily="18" charset="0"/>
                <a:cs typeface="Arial" panose="020B0604020202020204" pitchFamily="34" charset="0"/>
              </a:rPr>
              <a:t>25,</a:t>
            </a:r>
            <a:r>
              <a:rPr lang="en-US" sz="1050" b="1" dirty="0">
                <a:latin typeface="Arial Narrow" panose="020B0606020202030204" pitchFamily="34" charset="0"/>
                <a:cs typeface="Arial" panose="020B0604020202020204" pitchFamily="34" charset="0"/>
              </a:rPr>
              <a:t>6000505 (2015).</a:t>
            </a:r>
            <a:endParaRPr lang="en-US" sz="1050" b="1" dirty="0">
              <a:latin typeface="Arial Narrow" panose="020B0606020202030204" pitchFamily="34" charset="0"/>
            </a:endParaRPr>
          </a:p>
        </p:txBody>
      </p:sp>
      <p:sp>
        <p:nvSpPr>
          <p:cNvPr id="11" name="TextBox 10"/>
          <p:cNvSpPr txBox="1"/>
          <p:nvPr/>
        </p:nvSpPr>
        <p:spPr>
          <a:xfrm>
            <a:off x="179512" y="5157192"/>
            <a:ext cx="8856984" cy="1287532"/>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just">
              <a:lnSpc>
                <a:spcPct val="150000"/>
              </a:lnSpc>
            </a:pPr>
            <a:r>
              <a:rPr lang="fr-CH" sz="1800" b="1" dirty="0">
                <a:solidFill>
                  <a:srgbClr val="0000FF"/>
                </a:solidFill>
                <a:latin typeface="Arial" panose="020B0604020202020204" pitchFamily="34" charset="0"/>
                <a:cs typeface="Arial" panose="020B0604020202020204" pitchFamily="34" charset="0"/>
              </a:rPr>
              <a:t>J</a:t>
            </a:r>
            <a:r>
              <a:rPr lang="fr-CH" sz="1800" b="1" baseline="-25000" dirty="0">
                <a:solidFill>
                  <a:srgbClr val="0000FF"/>
                </a:solidFill>
                <a:latin typeface="Arial" panose="020B0604020202020204" pitchFamily="34" charset="0"/>
                <a:cs typeface="Arial" panose="020B0604020202020204" pitchFamily="34" charset="0"/>
              </a:rPr>
              <a:t>c</a:t>
            </a:r>
            <a:r>
              <a:rPr lang="fr-CH" sz="1800" b="1" dirty="0">
                <a:solidFill>
                  <a:srgbClr val="0000FF"/>
                </a:solidFill>
                <a:latin typeface="Arial" panose="020B0604020202020204" pitchFamily="34" charset="0"/>
                <a:cs typeface="Arial" panose="020B0604020202020204" pitchFamily="34" charset="0"/>
              </a:rPr>
              <a:t>(non-Cu) at 10T </a:t>
            </a:r>
            <a:r>
              <a:rPr lang="fr-CH" sz="1800" b="1" dirty="0" err="1">
                <a:solidFill>
                  <a:srgbClr val="0000FF"/>
                </a:solidFill>
                <a:latin typeface="Arial" panose="020B0604020202020204" pitchFamily="34" charset="0"/>
                <a:cs typeface="Arial" panose="020B0604020202020204" pitchFamily="34" charset="0"/>
              </a:rPr>
              <a:t>after</a:t>
            </a:r>
            <a:r>
              <a:rPr lang="fr-CH" sz="1800" b="1" dirty="0">
                <a:solidFill>
                  <a:srgbClr val="0000FF"/>
                </a:solidFill>
                <a:latin typeface="Arial" panose="020B0604020202020204" pitchFamily="34" charset="0"/>
                <a:cs typeface="Arial" panose="020B0604020202020204" pitchFamily="34" charset="0"/>
              </a:rPr>
              <a:t> 1.38 x 10</a:t>
            </a:r>
            <a:r>
              <a:rPr lang="fr-CH" sz="1800" b="1" baseline="30000" dirty="0">
                <a:solidFill>
                  <a:srgbClr val="0000FF"/>
                </a:solidFill>
                <a:latin typeface="Arial" panose="020B0604020202020204" pitchFamily="34" charset="0"/>
                <a:cs typeface="Arial" panose="020B0604020202020204" pitchFamily="34" charset="0"/>
              </a:rPr>
              <a:t>21</a:t>
            </a:r>
            <a:r>
              <a:rPr lang="fr-CH" sz="1800" b="1" dirty="0">
                <a:solidFill>
                  <a:srgbClr val="0000FF"/>
                </a:solidFill>
                <a:latin typeface="Arial" panose="020B0604020202020204" pitchFamily="34" charset="0"/>
                <a:cs typeface="Arial" panose="020B0604020202020204" pitchFamily="34" charset="0"/>
              </a:rPr>
              <a:t> p/m</a:t>
            </a:r>
            <a:r>
              <a:rPr lang="fr-CH" sz="1800" b="1" baseline="30000" dirty="0">
                <a:solidFill>
                  <a:srgbClr val="0000FF"/>
                </a:solidFill>
                <a:latin typeface="Arial" panose="020B0604020202020204" pitchFamily="34" charset="0"/>
                <a:cs typeface="Arial" panose="020B0604020202020204" pitchFamily="34" charset="0"/>
              </a:rPr>
              <a:t>2</a:t>
            </a:r>
            <a:r>
              <a:rPr lang="fr-CH" sz="1800" b="1" dirty="0">
                <a:solidFill>
                  <a:srgbClr val="0000FF"/>
                </a:solidFill>
                <a:latin typeface="Arial" panose="020B0604020202020204" pitchFamily="34" charset="0"/>
                <a:cs typeface="Arial" panose="020B0604020202020204" pitchFamily="34" charset="0"/>
              </a:rPr>
              <a:t>: </a:t>
            </a:r>
            <a:r>
              <a:rPr lang="fr-CH" sz="1800" b="1" dirty="0">
                <a:solidFill>
                  <a:srgbClr val="FF0000"/>
                </a:solidFill>
                <a:latin typeface="Arial" panose="020B0604020202020204" pitchFamily="34" charset="0"/>
                <a:cs typeface="Arial" panose="020B0604020202020204" pitchFamily="34" charset="0"/>
              </a:rPr>
              <a:t>10’200 A/mm</a:t>
            </a:r>
            <a:r>
              <a:rPr lang="fr-CH" sz="1800" b="1" baseline="30000" dirty="0">
                <a:solidFill>
                  <a:srgbClr val="FF0000"/>
                </a:solidFill>
                <a:latin typeface="Arial" panose="020B0604020202020204" pitchFamily="34" charset="0"/>
                <a:cs typeface="Arial" panose="020B0604020202020204" pitchFamily="34" charset="0"/>
              </a:rPr>
              <a:t>2</a:t>
            </a:r>
          </a:p>
          <a:p>
            <a:pPr algn="just">
              <a:lnSpc>
                <a:spcPct val="150000"/>
              </a:lnSpc>
            </a:pPr>
            <a:r>
              <a:rPr lang="fr-CH" sz="1800" b="1" dirty="0">
                <a:solidFill>
                  <a:srgbClr val="0000FF"/>
                </a:solidFill>
                <a:latin typeface="Arial" panose="020B0604020202020204" pitchFamily="34" charset="0"/>
                <a:cs typeface="Arial" panose="020B0604020202020204" pitchFamily="34" charset="0"/>
              </a:rPr>
              <a:t>Highest value ever measured in multifilamentary Nb</a:t>
            </a:r>
            <a:r>
              <a:rPr lang="fr-CH" sz="1800" b="1" baseline="-25000" dirty="0">
                <a:solidFill>
                  <a:srgbClr val="0000FF"/>
                </a:solidFill>
                <a:latin typeface="Arial" panose="020B0604020202020204" pitchFamily="34" charset="0"/>
                <a:cs typeface="Arial" panose="020B0604020202020204" pitchFamily="34" charset="0"/>
              </a:rPr>
              <a:t>3</a:t>
            </a:r>
            <a:r>
              <a:rPr lang="fr-CH" sz="1800" b="1" dirty="0">
                <a:solidFill>
                  <a:srgbClr val="0000FF"/>
                </a:solidFill>
                <a:latin typeface="Arial" panose="020B0604020202020204" pitchFamily="34" charset="0"/>
                <a:cs typeface="Arial" panose="020B0604020202020204" pitchFamily="34" charset="0"/>
              </a:rPr>
              <a:t>Sn wires: there is still a potential!</a:t>
            </a:r>
            <a:endParaRPr lang="en-GB" sz="1800" b="1" dirty="0">
              <a:solidFill>
                <a:srgbClr val="0000FF"/>
              </a:solidFill>
              <a:latin typeface="Arial" panose="020B0604020202020204" pitchFamily="34" charset="0"/>
              <a:cs typeface="Arial" panose="020B0604020202020204" pitchFamily="34" charset="0"/>
            </a:endParaRPr>
          </a:p>
        </p:txBody>
      </p:sp>
      <p:sp>
        <p:nvSpPr>
          <p:cNvPr id="15" name="TextBox 14"/>
          <p:cNvSpPr txBox="1"/>
          <p:nvPr/>
        </p:nvSpPr>
        <p:spPr>
          <a:xfrm>
            <a:off x="69913" y="692696"/>
            <a:ext cx="2989921" cy="338554"/>
          </a:xfrm>
          <a:prstGeom prst="rect">
            <a:avLst/>
          </a:prstGeom>
          <a:noFill/>
        </p:spPr>
        <p:txBody>
          <a:bodyPr wrap="none" rtlCol="0">
            <a:spAutoFit/>
          </a:bodyPr>
          <a:lstStyle/>
          <a:p>
            <a:r>
              <a:rPr lang="it-IT" sz="1600" dirty="0">
                <a:latin typeface="Arial" panose="020B0604020202020204" pitchFamily="34" charset="0"/>
                <a:cs typeface="Arial" panose="020B0604020202020204" pitchFamily="34" charset="0"/>
              </a:rPr>
              <a:t>From VSM measures at CERN</a:t>
            </a:r>
            <a:endParaRPr lang="en-US" sz="1600" dirty="0">
              <a:latin typeface="Arial" panose="020B0604020202020204" pitchFamily="34" charset="0"/>
              <a:cs typeface="Arial" panose="020B0604020202020204" pitchFamily="34" charset="0"/>
            </a:endParaRPr>
          </a:p>
        </p:txBody>
      </p:sp>
      <p:sp>
        <p:nvSpPr>
          <p:cNvPr id="17" name="Title 1"/>
          <p:cNvSpPr txBox="1">
            <a:spLocks/>
          </p:cNvSpPr>
          <p:nvPr/>
        </p:nvSpPr>
        <p:spPr>
          <a:xfrm>
            <a:off x="-324544" y="-234280"/>
            <a:ext cx="9787363"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4000" b="1" dirty="0">
                <a:solidFill>
                  <a:srgbClr val="002060"/>
                </a:solidFill>
              </a:rPr>
              <a:t>Enhancement of J</a:t>
            </a:r>
            <a:r>
              <a:rPr lang="it-IT" sz="4000" b="1" baseline="-25000" dirty="0">
                <a:solidFill>
                  <a:srgbClr val="002060"/>
                </a:solidFill>
              </a:rPr>
              <a:t>c</a:t>
            </a:r>
            <a:r>
              <a:rPr lang="it-IT" sz="4000" b="1" dirty="0">
                <a:solidFill>
                  <a:srgbClr val="002060"/>
                </a:solidFill>
              </a:rPr>
              <a:t> after proton irradiation </a:t>
            </a:r>
            <a:endParaRPr lang="en-US" sz="4000" b="1" dirty="0">
              <a:solidFill>
                <a:srgbClr val="002060"/>
              </a:solidFill>
            </a:endParaRPr>
          </a:p>
        </p:txBody>
      </p:sp>
      <p:cxnSp>
        <p:nvCxnSpPr>
          <p:cNvPr id="18" name="Straight Connector 17"/>
          <p:cNvCxnSpPr/>
          <p:nvPr/>
        </p:nvCxnSpPr>
        <p:spPr>
          <a:xfrm>
            <a:off x="0" y="692696"/>
            <a:ext cx="9144000" cy="0"/>
          </a:xfrm>
          <a:prstGeom prst="line">
            <a:avLst/>
          </a:prstGeom>
          <a:ln w="19050">
            <a:solidFill>
              <a:srgbClr val="002060"/>
            </a:solidFill>
          </a:ln>
        </p:spPr>
        <p:style>
          <a:lnRef idx="2">
            <a:schemeClr val="dk1"/>
          </a:lnRef>
          <a:fillRef idx="0">
            <a:schemeClr val="dk1"/>
          </a:fillRef>
          <a:effectRef idx="1">
            <a:schemeClr val="dk1"/>
          </a:effectRef>
          <a:fontRef idx="minor">
            <a:schemeClr val="tx1"/>
          </a:fontRef>
        </p:style>
      </p:cxnSp>
      <p:sp>
        <p:nvSpPr>
          <p:cNvPr id="5" name="Date Placeholder 4"/>
          <p:cNvSpPr>
            <a:spLocks noGrp="1"/>
          </p:cNvSpPr>
          <p:nvPr>
            <p:ph type="dt" sz="half" idx="10"/>
          </p:nvPr>
        </p:nvSpPr>
        <p:spPr/>
        <p:txBody>
          <a:bodyPr/>
          <a:lstStyle/>
          <a:p>
            <a:r>
              <a:rPr lang="en-US"/>
              <a:t>9/26/2018</a:t>
            </a:r>
          </a:p>
        </p:txBody>
      </p:sp>
      <p:sp>
        <p:nvSpPr>
          <p:cNvPr id="3" name="Slide Number Placeholder 2">
            <a:extLst>
              <a:ext uri="{FF2B5EF4-FFF2-40B4-BE49-F238E27FC236}">
                <a16:creationId xmlns:a16="http://schemas.microsoft.com/office/drawing/2014/main" id="{61C2B79E-EE1F-4F0F-A9FF-894192838108}"/>
              </a:ext>
            </a:extLst>
          </p:cNvPr>
          <p:cNvSpPr>
            <a:spLocks noGrp="1"/>
          </p:cNvSpPr>
          <p:nvPr>
            <p:ph type="sldNum" sz="quarter" idx="12"/>
          </p:nvPr>
        </p:nvSpPr>
        <p:spPr/>
        <p:txBody>
          <a:bodyPr/>
          <a:lstStyle/>
          <a:p>
            <a:fld id="{210C1B2E-B291-4001-85F7-A98FC314394E}" type="slidenum">
              <a:rPr lang="en-US" smtClean="0"/>
              <a:t>11</a:t>
            </a:fld>
            <a:endParaRPr lang="en-US"/>
          </a:p>
        </p:txBody>
      </p:sp>
    </p:spTree>
    <p:custDataLst>
      <p:tags r:id="rId1"/>
    </p:custDataLst>
    <p:extLst>
      <p:ext uri="{BB962C8B-B14F-4D97-AF65-F5344CB8AC3E}">
        <p14:creationId xmlns:p14="http://schemas.microsoft.com/office/powerpoint/2010/main" val="131025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63888" y="1286758"/>
            <a:ext cx="5328592" cy="3785652"/>
          </a:xfrm>
          <a:prstGeom prst="rect">
            <a:avLst/>
          </a:prstGeom>
          <a:solidFill>
            <a:srgbClr val="EFFBFF"/>
          </a:solidFill>
          <a:ln w="57150">
            <a:solidFill>
              <a:srgbClr val="0000FF"/>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fr-CH" sz="6000" b="1" dirty="0" err="1">
                <a:latin typeface="Arial" panose="020B0604020202020204" pitchFamily="34" charset="0"/>
                <a:cs typeface="Arial" panose="020B0604020202020204" pitchFamily="34" charset="0"/>
              </a:rPr>
              <a:t>What</a:t>
            </a:r>
            <a:r>
              <a:rPr lang="fr-CH" sz="6000" b="1" dirty="0">
                <a:latin typeface="Arial" panose="020B0604020202020204" pitchFamily="34" charset="0"/>
                <a:cs typeface="Arial" panose="020B0604020202020204" pitchFamily="34" charset="0"/>
              </a:rPr>
              <a:t> </a:t>
            </a:r>
            <a:r>
              <a:rPr lang="fr-CH" sz="6000" b="1" dirty="0" err="1">
                <a:latin typeface="Arial" panose="020B0604020202020204" pitchFamily="34" charset="0"/>
                <a:cs typeface="Arial" panose="020B0604020202020204" pitchFamily="34" charset="0"/>
              </a:rPr>
              <a:t>is</a:t>
            </a:r>
            <a:r>
              <a:rPr lang="fr-CH" sz="6000" b="1" dirty="0">
                <a:latin typeface="Arial" panose="020B0604020202020204" pitchFamily="34" charset="0"/>
                <a:cs typeface="Arial" panose="020B0604020202020204" pitchFamily="34" charset="0"/>
              </a:rPr>
              <a:t> the </a:t>
            </a:r>
            <a:r>
              <a:rPr lang="fr-CH" sz="6000" b="1" dirty="0" err="1">
                <a:latin typeface="Arial" panose="020B0604020202020204" pitchFamily="34" charset="0"/>
                <a:cs typeface="Arial" panose="020B0604020202020204" pitchFamily="34" charset="0"/>
              </a:rPr>
              <a:t>reason</a:t>
            </a:r>
            <a:r>
              <a:rPr lang="fr-CH" sz="6000" b="1" dirty="0">
                <a:latin typeface="Arial" panose="020B0604020202020204" pitchFamily="34" charset="0"/>
                <a:cs typeface="Arial" panose="020B0604020202020204" pitchFamily="34" charset="0"/>
              </a:rPr>
              <a:t> for the enhancement of </a:t>
            </a:r>
            <a:r>
              <a:rPr lang="fr-CH" sz="6000" b="1" dirty="0" err="1">
                <a:latin typeface="Arial" panose="020B0604020202020204" pitchFamily="34" charset="0"/>
                <a:cs typeface="Arial" panose="020B0604020202020204" pitchFamily="34" charset="0"/>
              </a:rPr>
              <a:t>J</a:t>
            </a:r>
            <a:r>
              <a:rPr lang="fr-CH" sz="6000" b="1" baseline="-25000" dirty="0" err="1">
                <a:latin typeface="Arial" panose="020B0604020202020204" pitchFamily="34" charset="0"/>
                <a:cs typeface="Arial" panose="020B0604020202020204" pitchFamily="34" charset="0"/>
              </a:rPr>
              <a:t>c</a:t>
            </a:r>
            <a:r>
              <a:rPr lang="fr-CH" sz="6000" b="1" dirty="0">
                <a:latin typeface="Arial" panose="020B0604020202020204" pitchFamily="34" charset="0"/>
                <a:cs typeface="Arial" panose="020B0604020202020204" pitchFamily="34" charset="0"/>
              </a:rPr>
              <a:t>? </a:t>
            </a:r>
          </a:p>
        </p:txBody>
      </p:sp>
      <p:pic>
        <p:nvPicPr>
          <p:cNvPr id="5"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13185" t="23603" r="53787" b="8279"/>
          <a:stretch/>
        </p:blipFill>
        <p:spPr bwMode="auto">
          <a:xfrm>
            <a:off x="539552" y="1370429"/>
            <a:ext cx="2492086" cy="3858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Date Placeholder 6"/>
          <p:cNvSpPr>
            <a:spLocks noGrp="1"/>
          </p:cNvSpPr>
          <p:nvPr>
            <p:ph type="dt" sz="half" idx="10"/>
          </p:nvPr>
        </p:nvSpPr>
        <p:spPr/>
        <p:txBody>
          <a:bodyPr/>
          <a:lstStyle/>
          <a:p>
            <a:r>
              <a:rPr lang="en-US"/>
              <a:t>9/26/2018</a:t>
            </a:r>
          </a:p>
        </p:txBody>
      </p:sp>
      <p:sp>
        <p:nvSpPr>
          <p:cNvPr id="2" name="Slide Number Placeholder 1">
            <a:extLst>
              <a:ext uri="{FF2B5EF4-FFF2-40B4-BE49-F238E27FC236}">
                <a16:creationId xmlns:a16="http://schemas.microsoft.com/office/drawing/2014/main" id="{B72E154B-817E-447D-8FE6-3F2A4599AC66}"/>
              </a:ext>
            </a:extLst>
          </p:cNvPr>
          <p:cNvSpPr>
            <a:spLocks noGrp="1"/>
          </p:cNvSpPr>
          <p:nvPr>
            <p:ph type="sldNum" sz="quarter" idx="12"/>
          </p:nvPr>
        </p:nvSpPr>
        <p:spPr/>
        <p:txBody>
          <a:bodyPr/>
          <a:lstStyle/>
          <a:p>
            <a:fld id="{210C1B2E-B291-4001-85F7-A98FC314394E}" type="slidenum">
              <a:rPr lang="en-US" smtClean="0"/>
              <a:t>12</a:t>
            </a:fld>
            <a:endParaRPr lang="en-US"/>
          </a:p>
        </p:txBody>
      </p:sp>
    </p:spTree>
    <p:extLst>
      <p:ext uri="{BB962C8B-B14F-4D97-AF65-F5344CB8AC3E}">
        <p14:creationId xmlns:p14="http://schemas.microsoft.com/office/powerpoint/2010/main" val="3488040912"/>
      </p:ext>
    </p:extLst>
  </p:cSld>
  <p:clrMapOvr>
    <a:masterClrMapping/>
  </p:clrMapOvr>
  <mc:AlternateContent xmlns:mc="http://schemas.openxmlformats.org/markup-compatibility/2006" xmlns:p14="http://schemas.microsoft.com/office/powerpoint/2010/main">
    <mc:Choice Requires="p14">
      <p:transition spd="slow" p14:dur="2000" advTm="5224"/>
    </mc:Choice>
    <mc:Fallback xmlns="">
      <p:transition spd="slow" advTm="5224"/>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1"/>
          <p:cNvPicPr/>
          <p:nvPr/>
        </p:nvPicPr>
        <p:blipFill rotWithShape="1">
          <a:blip r:embed="rId4"/>
          <a:srcRect l="22473" t="11434" r="27097" b="17264"/>
          <a:stretch/>
        </p:blipFill>
        <p:spPr>
          <a:xfrm>
            <a:off x="399404" y="1243655"/>
            <a:ext cx="3940504" cy="3168352"/>
          </a:xfrm>
          <a:prstGeom prst="rect">
            <a:avLst/>
          </a:prstGeom>
        </p:spPr>
      </p:pic>
      <p:pic>
        <p:nvPicPr>
          <p:cNvPr id="7" name="Picture 6" descr="C:\Users\Tiziana\Desktop\conferenze 2016\ASC 2016\figures\Graph14.tif"/>
          <p:cNvPicPr/>
          <p:nvPr/>
        </p:nvPicPr>
        <p:blipFill rotWithShape="1">
          <a:blip r:embed="rId5" cstate="print">
            <a:extLst>
              <a:ext uri="{28A0092B-C50C-407E-A947-70E740481C1C}">
                <a14:useLocalDpi xmlns:a14="http://schemas.microsoft.com/office/drawing/2010/main" val="0"/>
              </a:ext>
            </a:extLst>
          </a:blip>
          <a:srcRect l="1963" t="9804" r="11473" b="5042"/>
          <a:stretch/>
        </p:blipFill>
        <p:spPr bwMode="auto">
          <a:xfrm>
            <a:off x="4518584" y="1274390"/>
            <a:ext cx="4226012" cy="3106881"/>
          </a:xfrm>
          <a:prstGeom prst="rect">
            <a:avLst/>
          </a:prstGeom>
          <a:noFill/>
          <a:ln>
            <a:noFill/>
          </a:ln>
          <a:extLst>
            <a:ext uri="{53640926-AAD7-44D8-BBD7-CCE9431645EC}">
              <a14:shadowObscured xmlns:a14="http://schemas.microsoft.com/office/drawing/2010/main"/>
            </a:ext>
          </a:extLst>
        </p:spPr>
      </p:pic>
      <p:sp>
        <p:nvSpPr>
          <p:cNvPr id="9" name="TextBox 8"/>
          <p:cNvSpPr txBox="1"/>
          <p:nvPr/>
        </p:nvSpPr>
        <p:spPr>
          <a:xfrm>
            <a:off x="850562" y="628791"/>
            <a:ext cx="3744416" cy="646331"/>
          </a:xfrm>
          <a:prstGeom prst="rect">
            <a:avLst/>
          </a:prstGeom>
          <a:noFill/>
        </p:spPr>
        <p:txBody>
          <a:bodyPr wrap="square" rtlCol="0">
            <a:spAutoFit/>
          </a:bodyPr>
          <a:lstStyle/>
          <a:p>
            <a:r>
              <a:rPr lang="en-US" sz="1800" b="1" dirty="0">
                <a:solidFill>
                  <a:srgbClr val="FF0000"/>
                </a:solidFill>
              </a:rPr>
              <a:t>Enhancement of </a:t>
            </a:r>
            <a:r>
              <a:rPr lang="en-US" sz="1800" b="1" i="1" dirty="0" err="1">
                <a:solidFill>
                  <a:srgbClr val="FF0000"/>
                </a:solidFill>
              </a:rPr>
              <a:t>J</a:t>
            </a:r>
            <a:r>
              <a:rPr lang="en-US" sz="1800" b="1" baseline="-25000" dirty="0" err="1">
                <a:solidFill>
                  <a:srgbClr val="FF0000"/>
                </a:solidFill>
              </a:rPr>
              <a:t>c</a:t>
            </a:r>
            <a:r>
              <a:rPr lang="en-US" sz="1800" b="1" dirty="0">
                <a:solidFill>
                  <a:srgbClr val="FF0000"/>
                </a:solidFill>
              </a:rPr>
              <a:t> </a:t>
            </a:r>
          </a:p>
          <a:p>
            <a:r>
              <a:rPr lang="en-US" sz="1800" dirty="0"/>
              <a:t>(up to a factor 2 at 4.2K/10T)</a:t>
            </a:r>
          </a:p>
        </p:txBody>
      </p:sp>
      <p:sp>
        <p:nvSpPr>
          <p:cNvPr id="10" name="TextBox 9"/>
          <p:cNvSpPr txBox="1"/>
          <p:nvPr/>
        </p:nvSpPr>
        <p:spPr>
          <a:xfrm>
            <a:off x="5220072" y="644541"/>
            <a:ext cx="3744416" cy="646331"/>
          </a:xfrm>
          <a:prstGeom prst="rect">
            <a:avLst/>
          </a:prstGeom>
          <a:noFill/>
        </p:spPr>
        <p:txBody>
          <a:bodyPr wrap="square" rtlCol="0">
            <a:spAutoFit/>
          </a:bodyPr>
          <a:lstStyle/>
          <a:p>
            <a:r>
              <a:rPr lang="en-US" sz="1800" b="1" dirty="0">
                <a:solidFill>
                  <a:srgbClr val="FF0000"/>
                </a:solidFill>
              </a:rPr>
              <a:t>Shift of the </a:t>
            </a:r>
            <a:r>
              <a:rPr lang="en-US" sz="1800" b="1" dirty="0" err="1">
                <a:solidFill>
                  <a:srgbClr val="FF0000"/>
                </a:solidFill>
              </a:rPr>
              <a:t>F</a:t>
            </a:r>
            <a:r>
              <a:rPr lang="en-US" sz="1800" b="1" baseline="-25000" dirty="0" err="1">
                <a:solidFill>
                  <a:srgbClr val="FF0000"/>
                </a:solidFill>
              </a:rPr>
              <a:t>pmax</a:t>
            </a:r>
            <a:endParaRPr lang="en-US" sz="1800" b="1" baseline="-25000" dirty="0">
              <a:solidFill>
                <a:srgbClr val="FF0000"/>
              </a:solidFill>
            </a:endParaRPr>
          </a:p>
          <a:p>
            <a:r>
              <a:rPr lang="en-US" sz="1800" dirty="0"/>
              <a:t>towards higher values of b</a:t>
            </a:r>
          </a:p>
        </p:txBody>
      </p:sp>
      <p:sp>
        <p:nvSpPr>
          <p:cNvPr id="11" name="Rettangolo 4"/>
          <p:cNvSpPr/>
          <p:nvPr/>
        </p:nvSpPr>
        <p:spPr>
          <a:xfrm>
            <a:off x="251520" y="4657261"/>
            <a:ext cx="8280920" cy="414216"/>
          </a:xfrm>
          <a:prstGeom prst="rect">
            <a:avLst/>
          </a:prstGeom>
        </p:spPr>
        <p:txBody>
          <a:bodyPr wrap="square">
            <a:spAutoFit/>
          </a:bodyPr>
          <a:lstStyle/>
          <a:p>
            <a:pPr marL="342900" indent="-342900">
              <a:lnSpc>
                <a:spcPct val="150000"/>
              </a:lnSpc>
              <a:spcBef>
                <a:spcPts val="600"/>
              </a:spcBef>
              <a:buFont typeface="Wingdings" panose="05000000000000000000" pitchFamily="2" charset="2"/>
              <a:buChar char="v"/>
            </a:pPr>
            <a:r>
              <a:rPr lang="en-US" sz="1600" dirty="0">
                <a:latin typeface="Arial Rounded MT Bold" panose="020F0704030504030204" pitchFamily="34" charset="0"/>
                <a:cs typeface="Arial" pitchFamily="34" charset="0"/>
              </a:rPr>
              <a:t>Observation of </a:t>
            </a:r>
            <a:r>
              <a:rPr lang="en-US" sz="1600" dirty="0">
                <a:solidFill>
                  <a:srgbClr val="FF0000"/>
                </a:solidFill>
                <a:latin typeface="Arial Rounded MT Bold" panose="020F0704030504030204" pitchFamily="34" charset="0"/>
                <a:cs typeface="Arial" pitchFamily="34" charset="0"/>
              </a:rPr>
              <a:t>«defect clusters»</a:t>
            </a:r>
            <a:r>
              <a:rPr lang="en-US" sz="1600" dirty="0">
                <a:latin typeface="Arial Rounded MT Bold" panose="020F0704030504030204" pitchFamily="34" charset="0"/>
                <a:cs typeface="Arial" pitchFamily="34" charset="0"/>
              </a:rPr>
              <a:t>: new pinning centers </a:t>
            </a:r>
            <a:r>
              <a:rPr lang="en-US" sz="1600" dirty="0">
                <a:solidFill>
                  <a:srgbClr val="0000FF"/>
                </a:solidFill>
                <a:latin typeface="Arial Rounded MT Bold" panose="020F0704030504030204" pitchFamily="34" charset="0"/>
                <a:cs typeface="Arial" panose="020B0604020202020204" pitchFamily="34" charset="0"/>
              </a:rPr>
              <a:t>(</a:t>
            </a:r>
            <a:r>
              <a:rPr lang="en-US" sz="1600" dirty="0" err="1">
                <a:solidFill>
                  <a:srgbClr val="0000FF"/>
                </a:solidFill>
                <a:latin typeface="Arial Rounded MT Bold" panose="020F0704030504030204" pitchFamily="34" charset="0"/>
                <a:cs typeface="Arial" panose="020B0604020202020204" pitchFamily="34" charset="0"/>
              </a:rPr>
              <a:t>Pande</a:t>
            </a:r>
            <a:r>
              <a:rPr lang="en-US" sz="1600" dirty="0">
                <a:solidFill>
                  <a:srgbClr val="0000FF"/>
                </a:solidFill>
                <a:latin typeface="Arial Rounded MT Bold" panose="020F0704030504030204" pitchFamily="34" charset="0"/>
                <a:cs typeface="Arial" panose="020B0604020202020204" pitchFamily="34" charset="0"/>
              </a:rPr>
              <a:t> 1978)</a:t>
            </a:r>
          </a:p>
        </p:txBody>
      </p:sp>
      <p:sp>
        <p:nvSpPr>
          <p:cNvPr id="12" name="Rettangolo 5"/>
          <p:cNvSpPr/>
          <p:nvPr/>
        </p:nvSpPr>
        <p:spPr>
          <a:xfrm>
            <a:off x="251520" y="5093477"/>
            <a:ext cx="8989547" cy="783548"/>
          </a:xfrm>
          <a:prstGeom prst="rect">
            <a:avLst/>
          </a:prstGeom>
        </p:spPr>
        <p:txBody>
          <a:bodyPr wrap="square">
            <a:spAutoFit/>
          </a:bodyPr>
          <a:lstStyle/>
          <a:p>
            <a:pPr marL="342900" indent="-342900">
              <a:lnSpc>
                <a:spcPct val="150000"/>
              </a:lnSpc>
              <a:spcBef>
                <a:spcPts val="600"/>
              </a:spcBef>
              <a:buFont typeface="Wingdings" panose="05000000000000000000" pitchFamily="2" charset="2"/>
              <a:buChar char="v"/>
            </a:pPr>
            <a:r>
              <a:rPr lang="en-US" sz="1600" dirty="0">
                <a:latin typeface="Arial Rounded MT Bold" panose="020F0704030504030204" pitchFamily="34" charset="0"/>
                <a:cs typeface="Arial" panose="020B0604020202020204" pitchFamily="34" charset="0"/>
              </a:rPr>
              <a:t>The variation </a:t>
            </a:r>
            <a:r>
              <a:rPr lang="en-US" sz="1600" dirty="0">
                <a:solidFill>
                  <a:srgbClr val="FF0000"/>
                </a:solidFill>
                <a:latin typeface="Arial Rounded MT Bold" panose="020F0704030504030204" pitchFamily="34" charset="0"/>
                <a:cs typeface="Arial" panose="020B0604020202020204" pitchFamily="34" charset="0"/>
              </a:rPr>
              <a:t>∆B</a:t>
            </a:r>
            <a:r>
              <a:rPr lang="en-US" sz="1600" baseline="-25000" dirty="0">
                <a:solidFill>
                  <a:srgbClr val="FF0000"/>
                </a:solidFill>
                <a:latin typeface="Arial Rounded MT Bold" panose="020F0704030504030204" pitchFamily="34" charset="0"/>
                <a:cs typeface="Arial" panose="020B0604020202020204" pitchFamily="34" charset="0"/>
              </a:rPr>
              <a:t>c2</a:t>
            </a:r>
            <a:r>
              <a:rPr lang="en-US" sz="1600" dirty="0">
                <a:solidFill>
                  <a:srgbClr val="FF0000"/>
                </a:solidFill>
                <a:latin typeface="Arial Rounded MT Bold" panose="020F0704030504030204" pitchFamily="34" charset="0"/>
                <a:cs typeface="Arial" panose="020B0604020202020204" pitchFamily="34" charset="0"/>
              </a:rPr>
              <a:t> is not sufficient </a:t>
            </a:r>
            <a:r>
              <a:rPr lang="en-US" sz="1600" dirty="0">
                <a:latin typeface="Arial Rounded MT Bold" panose="020F0704030504030204" pitchFamily="34" charset="0"/>
                <a:cs typeface="Arial" panose="020B0604020202020204" pitchFamily="34" charset="0"/>
              </a:rPr>
              <a:t>for explaining the increase of </a:t>
            </a:r>
            <a:r>
              <a:rPr lang="en-US" sz="1600" dirty="0" err="1">
                <a:latin typeface="Arial Rounded MT Bold" panose="020F0704030504030204" pitchFamily="34" charset="0"/>
                <a:cs typeface="Arial" panose="020B0604020202020204" pitchFamily="34" charset="0"/>
              </a:rPr>
              <a:t>J</a:t>
            </a:r>
            <a:r>
              <a:rPr lang="en-US" sz="1600" baseline="-25000" dirty="0" err="1">
                <a:latin typeface="Arial Rounded MT Bold" panose="020F0704030504030204" pitchFamily="34" charset="0"/>
                <a:cs typeface="Arial" panose="020B0604020202020204" pitchFamily="34" charset="0"/>
              </a:rPr>
              <a:t>c</a:t>
            </a:r>
            <a:r>
              <a:rPr lang="en-US" sz="1600" baseline="-25000" dirty="0">
                <a:latin typeface="Arial Rounded MT Bold" panose="020F0704030504030204" pitchFamily="34" charset="0"/>
                <a:cs typeface="Arial" panose="020B0604020202020204" pitchFamily="34" charset="0"/>
              </a:rPr>
              <a:t> </a:t>
            </a:r>
            <a:r>
              <a:rPr lang="en-US" sz="1600" dirty="0">
                <a:latin typeface="Arial Rounded MT Bold" panose="020F0704030504030204" pitchFamily="34" charset="0"/>
                <a:cs typeface="Arial" panose="020B0604020202020204" pitchFamily="34" charset="0"/>
              </a:rPr>
              <a:t> at B&lt;10T </a:t>
            </a:r>
            <a:r>
              <a:rPr lang="en-US" sz="1600" dirty="0">
                <a:solidFill>
                  <a:srgbClr val="0000FF"/>
                </a:solidFill>
                <a:latin typeface="Arial Rounded MT Bold" panose="020F0704030504030204" pitchFamily="34" charset="0"/>
                <a:cs typeface="Arial" panose="020B0604020202020204" pitchFamily="34" charset="0"/>
              </a:rPr>
              <a:t>(Brown, 1976;  </a:t>
            </a:r>
            <a:r>
              <a:rPr lang="en-US" sz="1600" dirty="0" err="1">
                <a:solidFill>
                  <a:srgbClr val="0000FF"/>
                </a:solidFill>
                <a:latin typeface="Arial Rounded MT Bold" panose="020F0704030504030204" pitchFamily="34" charset="0"/>
                <a:cs typeface="Arial" panose="020B0604020202020204" pitchFamily="34" charset="0"/>
              </a:rPr>
              <a:t>Colucci</a:t>
            </a:r>
            <a:r>
              <a:rPr lang="en-US" sz="1600" dirty="0">
                <a:solidFill>
                  <a:srgbClr val="0000FF"/>
                </a:solidFill>
                <a:latin typeface="Arial Rounded MT Bold" panose="020F0704030504030204" pitchFamily="34" charset="0"/>
                <a:cs typeface="Arial" panose="020B0604020202020204" pitchFamily="34" charset="0"/>
              </a:rPr>
              <a:t> 1977, </a:t>
            </a:r>
            <a:r>
              <a:rPr lang="en-US" sz="1600" dirty="0" err="1">
                <a:solidFill>
                  <a:srgbClr val="0000FF"/>
                </a:solidFill>
                <a:latin typeface="Arial Rounded MT Bold" panose="020F0704030504030204" pitchFamily="34" charset="0"/>
                <a:cs typeface="Arial" panose="020B0604020202020204" pitchFamily="34" charset="0"/>
              </a:rPr>
              <a:t>Fähnle</a:t>
            </a:r>
            <a:r>
              <a:rPr lang="en-US" sz="1600" dirty="0">
                <a:solidFill>
                  <a:srgbClr val="0000FF"/>
                </a:solidFill>
                <a:latin typeface="Arial Rounded MT Bold" panose="020F0704030504030204" pitchFamily="34" charset="0"/>
                <a:cs typeface="Arial" panose="020B0604020202020204" pitchFamily="34" charset="0"/>
              </a:rPr>
              <a:t> 1977; Weiss et al. 1987)</a:t>
            </a:r>
          </a:p>
        </p:txBody>
      </p:sp>
      <p:sp>
        <p:nvSpPr>
          <p:cNvPr id="13" name="TextBox 12"/>
          <p:cNvSpPr txBox="1"/>
          <p:nvPr/>
        </p:nvSpPr>
        <p:spPr>
          <a:xfrm>
            <a:off x="1187625" y="5930408"/>
            <a:ext cx="5747185" cy="338554"/>
          </a:xfrm>
          <a:prstGeom prst="rect">
            <a:avLst/>
          </a:prstGeom>
          <a:noFill/>
          <a:ln>
            <a:solidFill>
              <a:srgbClr val="0070C0"/>
            </a:solidFill>
          </a:ln>
        </p:spPr>
        <p:txBody>
          <a:bodyPr wrap="square" rtlCol="0">
            <a:spAutoFit/>
          </a:bodyPr>
          <a:lstStyle/>
          <a:p>
            <a:r>
              <a:rPr lang="fr-CH" sz="1600" b="1" dirty="0"/>
              <a:t> </a:t>
            </a:r>
            <a:r>
              <a:rPr lang="fr-CH" sz="1600" b="1" dirty="0" err="1"/>
              <a:t>Additional</a:t>
            </a:r>
            <a:r>
              <a:rPr lang="fr-CH" sz="1600" b="1" dirty="0"/>
              <a:t> mechanism to grain </a:t>
            </a:r>
            <a:r>
              <a:rPr lang="fr-CH" sz="1600" b="1" dirty="0" err="1"/>
              <a:t>boundary</a:t>
            </a:r>
            <a:r>
              <a:rPr lang="fr-CH" sz="1600" b="1" dirty="0"/>
              <a:t> </a:t>
            </a:r>
            <a:r>
              <a:rPr lang="fr-CH" sz="1600" b="1" dirty="0" err="1"/>
              <a:t>pinning</a:t>
            </a:r>
            <a:r>
              <a:rPr lang="fr-CH" sz="1600" b="1" dirty="0"/>
              <a:t>: </a:t>
            </a:r>
            <a:r>
              <a:rPr lang="fr-CH" sz="1600" b="1" dirty="0">
                <a:solidFill>
                  <a:srgbClr val="FF0000"/>
                </a:solidFill>
              </a:rPr>
              <a:t>point </a:t>
            </a:r>
            <a:r>
              <a:rPr lang="fr-CH" sz="1600" b="1" dirty="0" err="1">
                <a:solidFill>
                  <a:srgbClr val="FF0000"/>
                </a:solidFill>
              </a:rPr>
              <a:t>pinning</a:t>
            </a:r>
            <a:r>
              <a:rPr lang="fr-CH" sz="1600" b="1" dirty="0">
                <a:solidFill>
                  <a:srgbClr val="FF0000"/>
                </a:solidFill>
              </a:rPr>
              <a:t> </a:t>
            </a:r>
            <a:endParaRPr lang="en-GB" sz="1600" b="1" dirty="0">
              <a:solidFill>
                <a:srgbClr val="FF0000"/>
              </a:solidFill>
            </a:endParaRPr>
          </a:p>
        </p:txBody>
      </p:sp>
      <p:sp>
        <p:nvSpPr>
          <p:cNvPr id="15" name="Rectangle 14"/>
          <p:cNvSpPr/>
          <p:nvPr/>
        </p:nvSpPr>
        <p:spPr>
          <a:xfrm>
            <a:off x="220728" y="4322232"/>
            <a:ext cx="1834926" cy="461665"/>
          </a:xfrm>
          <a:prstGeom prst="rect">
            <a:avLst/>
          </a:prstGeom>
        </p:spPr>
        <p:txBody>
          <a:bodyPr wrap="none">
            <a:spAutoFit/>
          </a:bodyPr>
          <a:lstStyle/>
          <a:p>
            <a:r>
              <a:rPr lang="en-US" sz="2400" b="1" u="sng" dirty="0">
                <a:solidFill>
                  <a:srgbClr val="FF0000"/>
                </a:solidFill>
              </a:rPr>
              <a:t>In Literature:</a:t>
            </a:r>
          </a:p>
        </p:txBody>
      </p:sp>
      <p:sp>
        <p:nvSpPr>
          <p:cNvPr id="16" name="Right Arrow 15"/>
          <p:cNvSpPr/>
          <p:nvPr/>
        </p:nvSpPr>
        <p:spPr>
          <a:xfrm>
            <a:off x="597188" y="5941006"/>
            <a:ext cx="506749" cy="376009"/>
          </a:xfrm>
          <a:prstGeom prst="rightArrow">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p:cNvSpPr txBox="1">
            <a:spLocks/>
          </p:cNvSpPr>
          <p:nvPr/>
        </p:nvSpPr>
        <p:spPr>
          <a:xfrm>
            <a:off x="821692" y="-23428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4000" b="1" dirty="0">
                <a:solidFill>
                  <a:srgbClr val="002060"/>
                </a:solidFill>
              </a:rPr>
              <a:t>What is the reason?</a:t>
            </a:r>
            <a:endParaRPr lang="en-US" sz="4000" b="1" dirty="0">
              <a:solidFill>
                <a:srgbClr val="002060"/>
              </a:solidFill>
            </a:endParaRPr>
          </a:p>
        </p:txBody>
      </p:sp>
      <p:cxnSp>
        <p:nvCxnSpPr>
          <p:cNvPr id="18" name="Straight Connector 17"/>
          <p:cNvCxnSpPr/>
          <p:nvPr/>
        </p:nvCxnSpPr>
        <p:spPr>
          <a:xfrm>
            <a:off x="0" y="620688"/>
            <a:ext cx="9144000" cy="0"/>
          </a:xfrm>
          <a:prstGeom prst="line">
            <a:avLst/>
          </a:prstGeom>
          <a:ln w="19050">
            <a:solidFill>
              <a:srgbClr val="002060"/>
            </a:solidFill>
          </a:ln>
        </p:spPr>
        <p:style>
          <a:lnRef idx="2">
            <a:schemeClr val="dk1"/>
          </a:lnRef>
          <a:fillRef idx="0">
            <a:schemeClr val="dk1"/>
          </a:fillRef>
          <a:effectRef idx="1">
            <a:schemeClr val="dk1"/>
          </a:effectRef>
          <a:fontRef idx="minor">
            <a:schemeClr val="tx1"/>
          </a:fontRef>
        </p:style>
      </p:cxnSp>
      <p:sp>
        <p:nvSpPr>
          <p:cNvPr id="5" name="Date Placeholder 4"/>
          <p:cNvSpPr>
            <a:spLocks noGrp="1"/>
          </p:cNvSpPr>
          <p:nvPr>
            <p:ph type="dt" sz="half" idx="10"/>
          </p:nvPr>
        </p:nvSpPr>
        <p:spPr/>
        <p:txBody>
          <a:bodyPr/>
          <a:lstStyle/>
          <a:p>
            <a:r>
              <a:rPr lang="en-US"/>
              <a:t>9/26/2018</a:t>
            </a:r>
          </a:p>
        </p:txBody>
      </p:sp>
      <p:sp>
        <p:nvSpPr>
          <p:cNvPr id="2" name="Slide Number Placeholder 1">
            <a:extLst>
              <a:ext uri="{FF2B5EF4-FFF2-40B4-BE49-F238E27FC236}">
                <a16:creationId xmlns:a16="http://schemas.microsoft.com/office/drawing/2014/main" id="{199EDB94-07A0-486D-80D9-98AA2ADD50AF}"/>
              </a:ext>
            </a:extLst>
          </p:cNvPr>
          <p:cNvSpPr>
            <a:spLocks noGrp="1"/>
          </p:cNvSpPr>
          <p:nvPr>
            <p:ph type="sldNum" sz="quarter" idx="12"/>
          </p:nvPr>
        </p:nvSpPr>
        <p:spPr/>
        <p:txBody>
          <a:bodyPr/>
          <a:lstStyle/>
          <a:p>
            <a:fld id="{210C1B2E-B291-4001-85F7-A98FC314394E}" type="slidenum">
              <a:rPr lang="en-US" smtClean="0"/>
              <a:t>13</a:t>
            </a:fld>
            <a:endParaRPr lang="en-US"/>
          </a:p>
        </p:txBody>
      </p:sp>
    </p:spTree>
    <p:custDataLst>
      <p:tags r:id="rId1"/>
    </p:custDataLst>
    <p:extLst>
      <p:ext uri="{BB962C8B-B14F-4D97-AF65-F5344CB8AC3E}">
        <p14:creationId xmlns:p14="http://schemas.microsoft.com/office/powerpoint/2010/main" val="419100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animBg="1"/>
      <p:bldP spid="15" grpId="0"/>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Tiziana\Desktop\conferenze 2016\ASC 2016\figures\defect cluster in the grains3.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2114162"/>
            <a:ext cx="3240360" cy="207602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p:cNvPicPr>
            <a:picLocks noChangeAspect="1"/>
          </p:cNvPicPr>
          <p:nvPr/>
        </p:nvPicPr>
        <p:blipFill rotWithShape="1">
          <a:blip r:embed="rId5"/>
          <a:srcRect l="44522" t="42831" r="26686" b="14173"/>
          <a:stretch/>
        </p:blipFill>
        <p:spPr>
          <a:xfrm>
            <a:off x="6689395" y="4764027"/>
            <a:ext cx="2470006" cy="2073784"/>
          </a:xfrm>
          <a:prstGeom prst="rect">
            <a:avLst/>
          </a:prstGeom>
        </p:spPr>
      </p:pic>
      <p:pic>
        <p:nvPicPr>
          <p:cNvPr id="8" name="Picture 2"/>
          <p:cNvPicPr>
            <a:picLocks noChangeAspect="1" noChangeArrowheads="1"/>
          </p:cNvPicPr>
          <p:nvPr/>
        </p:nvPicPr>
        <p:blipFill>
          <a:blip r:embed="rId6" cstate="print"/>
          <a:srcRect l="30413" t="22320" r="31197" b="14366"/>
          <a:stretch>
            <a:fillRect/>
          </a:stretch>
        </p:blipFill>
        <p:spPr bwMode="auto">
          <a:xfrm>
            <a:off x="-15911" y="4725144"/>
            <a:ext cx="2048933" cy="2111977"/>
          </a:xfrm>
          <a:prstGeom prst="rect">
            <a:avLst/>
          </a:prstGeom>
          <a:noFill/>
          <a:ln w="9525">
            <a:noFill/>
            <a:miter lim="800000"/>
            <a:headEnd/>
            <a:tailEnd/>
          </a:ln>
        </p:spPr>
      </p:pic>
      <p:sp>
        <p:nvSpPr>
          <p:cNvPr id="6" name="TextBox 5"/>
          <p:cNvSpPr txBox="1"/>
          <p:nvPr/>
        </p:nvSpPr>
        <p:spPr>
          <a:xfrm>
            <a:off x="35496" y="4725144"/>
            <a:ext cx="1919233" cy="276999"/>
          </a:xfrm>
          <a:prstGeom prst="rect">
            <a:avLst/>
          </a:prstGeom>
          <a:solidFill>
            <a:schemeClr val="bg1"/>
          </a:solidFill>
          <a:ln>
            <a:solidFill>
              <a:srgbClr val="002060"/>
            </a:solidFill>
          </a:ln>
        </p:spPr>
        <p:txBody>
          <a:bodyPr wrap="square" rtlCol="0">
            <a:spAutoFit/>
          </a:bodyPr>
          <a:lstStyle/>
          <a:p>
            <a:r>
              <a:rPr lang="fr-CH" sz="1200" b="1" dirty="0">
                <a:latin typeface="Arial Narrow" panose="020B0606020202030204" pitchFamily="34" charset="0"/>
              </a:rPr>
              <a:t>M. Cantoni et al., 2006</a:t>
            </a:r>
            <a:endParaRPr lang="en-GB" sz="1200" b="1" dirty="0">
              <a:latin typeface="Arial Narrow" panose="020B0606020202030204" pitchFamily="34" charset="0"/>
            </a:endParaRPr>
          </a:p>
        </p:txBody>
      </p:sp>
      <p:sp>
        <p:nvSpPr>
          <p:cNvPr id="14" name="TextBox 13"/>
          <p:cNvSpPr txBox="1"/>
          <p:nvPr/>
        </p:nvSpPr>
        <p:spPr>
          <a:xfrm>
            <a:off x="7401392" y="4797152"/>
            <a:ext cx="1766908" cy="461665"/>
          </a:xfrm>
          <a:prstGeom prst="rect">
            <a:avLst/>
          </a:prstGeom>
          <a:solidFill>
            <a:schemeClr val="bg1"/>
          </a:solidFill>
          <a:ln>
            <a:solidFill>
              <a:srgbClr val="0070C0"/>
            </a:solidFill>
          </a:ln>
        </p:spPr>
        <p:txBody>
          <a:bodyPr wrap="square" rtlCol="0">
            <a:spAutoFit/>
          </a:bodyPr>
          <a:lstStyle/>
          <a:p>
            <a:r>
              <a:rPr lang="fr-CH" sz="1200" b="1" dirty="0">
                <a:latin typeface="Arial Narrow" panose="020B0606020202030204" pitchFamily="34" charset="0"/>
              </a:rPr>
              <a:t>Neutron irradiated</a:t>
            </a:r>
          </a:p>
          <a:p>
            <a:r>
              <a:rPr lang="fr-CH" sz="1200" b="1" dirty="0">
                <a:latin typeface="Arial Narrow" panose="020B0606020202030204" pitchFamily="34" charset="0"/>
              </a:rPr>
              <a:t>Pande et al.,1978  </a:t>
            </a:r>
            <a:endParaRPr lang="en-GB" sz="1200" b="1" dirty="0">
              <a:latin typeface="Arial Narrow" panose="020B0606020202030204" pitchFamily="34" charset="0"/>
            </a:endParaRPr>
          </a:p>
        </p:txBody>
      </p:sp>
      <p:pic>
        <p:nvPicPr>
          <p:cNvPr id="7170" name="Picture 2" descr="C:\Users\Tiziana\Desktop\conferenze 2016\ASC 2016\figures\grain boundary in Nb3Sn.t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528" y="1795611"/>
            <a:ext cx="3888432" cy="239457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TextBox 6"/>
              <p:cNvSpPr txBox="1"/>
              <p:nvPr/>
            </p:nvSpPr>
            <p:spPr>
              <a:xfrm>
                <a:off x="581003" y="912997"/>
                <a:ext cx="4314825" cy="882614"/>
              </a:xfrm>
              <a:prstGeom prst="rect">
                <a:avLst/>
              </a:prstGeom>
              <a:noFill/>
            </p:spPr>
            <p:txBody>
              <a:bodyPr wrap="square" rtlCol="0">
                <a:spAutoFit/>
              </a:bodyPr>
              <a:lstStyle/>
              <a:p>
                <a:r>
                  <a:rPr lang="it-IT" sz="2400" b="1" dirty="0">
                    <a:solidFill>
                      <a:srgbClr val="FF0000"/>
                    </a:solidFill>
                    <a:effectLst>
                      <a:outerShdw blurRad="38100" dist="38100" dir="2700000" algn="tl">
                        <a:srgbClr val="000000">
                          <a:alpha val="43137"/>
                        </a:srgbClr>
                      </a:outerShdw>
                    </a:effectLst>
                  </a:rPr>
                  <a:t>Grain boundaries</a:t>
                </a:r>
              </a:p>
              <a:p>
                <a:r>
                  <a:rPr lang="it-IT" sz="2000" b="1" dirty="0">
                    <a:solidFill>
                      <a:srgbClr val="0000FF"/>
                    </a:solidFill>
                  </a:rPr>
                  <a:t>(</a:t>
                </a:r>
                <a:r>
                  <a:rPr lang="it-IT" sz="2000" b="1" u="sng" dirty="0">
                    <a:solidFill>
                      <a:srgbClr val="0000FF"/>
                    </a:solidFill>
                  </a:rPr>
                  <a:t>Surface pins</a:t>
                </a:r>
                <a:r>
                  <a:rPr lang="it-IT" sz="2000" b="1" dirty="0">
                    <a:solidFill>
                      <a:srgbClr val="0000FF"/>
                    </a:solidFill>
                  </a:rPr>
                  <a:t>: </a:t>
                </a:r>
                <a:r>
                  <a:rPr lang="it-IT" sz="2000" dirty="0">
                    <a:solidFill>
                      <a:srgbClr val="0000FF"/>
                    </a:solidFill>
                  </a:rPr>
                  <a:t>2Dimensions&gt;</a:t>
                </a:r>
                <a14:m>
                  <m:oMath xmlns:m="http://schemas.openxmlformats.org/officeDocument/2006/math">
                    <m:sSub>
                      <m:sSubPr>
                        <m:ctrlPr>
                          <a:rPr lang="it-IT" sz="2800" i="1" smtClean="0">
                            <a:solidFill>
                              <a:srgbClr val="0000FF"/>
                            </a:solidFill>
                            <a:latin typeface="Cambria Math" panose="02040503050406030204" pitchFamily="18" charset="0"/>
                          </a:rPr>
                        </m:ctrlPr>
                      </m:sSubPr>
                      <m:e>
                        <m:r>
                          <a:rPr lang="it-IT" sz="2800" b="0" i="1">
                            <a:solidFill>
                              <a:srgbClr val="0000FF"/>
                            </a:solidFill>
                            <a:latin typeface="Cambria Math"/>
                          </a:rPr>
                          <m:t>𝑎</m:t>
                        </m:r>
                      </m:e>
                      <m:sub>
                        <m:r>
                          <a:rPr lang="it-IT" sz="2800" b="0" i="1">
                            <a:solidFill>
                              <a:srgbClr val="0000FF"/>
                            </a:solidFill>
                            <a:latin typeface="Cambria Math"/>
                            <a:ea typeface="Cambria Math"/>
                          </a:rPr>
                          <m:t>∆</m:t>
                        </m:r>
                      </m:sub>
                    </m:sSub>
                  </m:oMath>
                </a14:m>
                <a:r>
                  <a:rPr lang="it-IT" sz="2000" b="1" dirty="0">
                    <a:solidFill>
                      <a:srgbClr val="0000FF"/>
                    </a:solidFill>
                  </a:rPr>
                  <a:t>)</a:t>
                </a:r>
                <a:endParaRPr lang="en-US" sz="2000" b="1" dirty="0">
                  <a:solidFill>
                    <a:srgbClr val="0000FF"/>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581003" y="912997"/>
                <a:ext cx="4314825" cy="882614"/>
              </a:xfrm>
              <a:prstGeom prst="rect">
                <a:avLst/>
              </a:prstGeom>
              <a:blipFill rotWithShape="1">
                <a:blip r:embed="rId9"/>
                <a:stretch>
                  <a:fillRect l="-2260" t="-6207" b="-96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5664270" y="812542"/>
                <a:ext cx="3275856" cy="882614"/>
              </a:xfrm>
              <a:prstGeom prst="rect">
                <a:avLst/>
              </a:prstGeom>
              <a:noFill/>
            </p:spPr>
            <p:txBody>
              <a:bodyPr wrap="square" rtlCol="0">
                <a:spAutoFit/>
              </a:bodyPr>
              <a:lstStyle/>
              <a:p>
                <a:r>
                  <a:rPr lang="it-IT" sz="2400" b="1" dirty="0">
                    <a:solidFill>
                      <a:srgbClr val="FF0000"/>
                    </a:solidFill>
                    <a:effectLst>
                      <a:outerShdw blurRad="38100" dist="38100" dir="2700000" algn="tl">
                        <a:srgbClr val="000000">
                          <a:alpha val="43137"/>
                        </a:srgbClr>
                      </a:outerShdw>
                    </a:effectLst>
                  </a:rPr>
                  <a:t>Defect clusters (APC)</a:t>
                </a:r>
              </a:p>
              <a:p>
                <a:r>
                  <a:rPr lang="it-IT" sz="2000" b="1" dirty="0">
                    <a:solidFill>
                      <a:srgbClr val="0000FF"/>
                    </a:solidFill>
                  </a:rPr>
                  <a:t>(</a:t>
                </a:r>
                <a:r>
                  <a:rPr lang="it-IT" sz="2000" b="1" u="sng" dirty="0">
                    <a:solidFill>
                      <a:srgbClr val="0000FF"/>
                    </a:solidFill>
                  </a:rPr>
                  <a:t>Point pins</a:t>
                </a:r>
                <a:r>
                  <a:rPr lang="it-IT" sz="2000" b="1" dirty="0">
                    <a:solidFill>
                      <a:srgbClr val="0000FF"/>
                    </a:solidFill>
                  </a:rPr>
                  <a:t>: </a:t>
                </a:r>
                <a:r>
                  <a:rPr lang="it-IT" sz="2000" dirty="0">
                    <a:solidFill>
                      <a:srgbClr val="0000FF"/>
                    </a:solidFill>
                  </a:rPr>
                  <a:t>1Dimension&lt;</a:t>
                </a:r>
                <a14:m>
                  <m:oMath xmlns:m="http://schemas.openxmlformats.org/officeDocument/2006/math">
                    <m:sSub>
                      <m:sSubPr>
                        <m:ctrlPr>
                          <a:rPr lang="it-IT" sz="2800" i="1">
                            <a:solidFill>
                              <a:srgbClr val="0000FF"/>
                            </a:solidFill>
                            <a:latin typeface="Cambria Math" panose="02040503050406030204" pitchFamily="18" charset="0"/>
                          </a:rPr>
                        </m:ctrlPr>
                      </m:sSubPr>
                      <m:e>
                        <m:r>
                          <a:rPr lang="it-IT" sz="2800" b="0" i="1">
                            <a:solidFill>
                              <a:srgbClr val="0000FF"/>
                            </a:solidFill>
                            <a:latin typeface="Cambria Math"/>
                          </a:rPr>
                          <m:t>𝑎</m:t>
                        </m:r>
                      </m:e>
                      <m:sub>
                        <m:r>
                          <a:rPr lang="it-IT" sz="2800" b="0" i="1">
                            <a:solidFill>
                              <a:srgbClr val="0000FF"/>
                            </a:solidFill>
                            <a:latin typeface="Cambria Math"/>
                            <a:ea typeface="Cambria Math"/>
                          </a:rPr>
                          <m:t>∆</m:t>
                        </m:r>
                      </m:sub>
                    </m:sSub>
                  </m:oMath>
                </a14:m>
                <a:r>
                  <a:rPr lang="it-IT" sz="2000" b="1" dirty="0">
                    <a:solidFill>
                      <a:srgbClr val="0000FF"/>
                    </a:solidFill>
                  </a:rPr>
                  <a:t>)</a:t>
                </a:r>
                <a:endParaRPr lang="en-US" sz="2000" b="1" dirty="0">
                  <a:solidFill>
                    <a:srgbClr val="0000FF"/>
                  </a:solidFill>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5664270" y="812542"/>
                <a:ext cx="3275856" cy="882614"/>
              </a:xfrm>
              <a:prstGeom prst="rect">
                <a:avLst/>
              </a:prstGeom>
              <a:blipFill>
                <a:blip r:embed="rId10"/>
                <a:stretch>
                  <a:fillRect l="-2974" t="-6207" r="-1115" b="-96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2411759" y="4047455"/>
                <a:ext cx="893790" cy="461665"/>
              </a:xfrm>
              <a:prstGeom prst="rect">
                <a:avLst/>
              </a:prstGeom>
              <a:noFill/>
            </p:spPr>
            <p:txBody>
              <a:bodyPr wrap="square" rtlCol="0">
                <a:spAutoFit/>
              </a:bodyPr>
              <a:lstStyle/>
              <a:p>
                <a14:m>
                  <m:oMath xmlns:m="http://schemas.openxmlformats.org/officeDocument/2006/math">
                    <m:r>
                      <a:rPr lang="it-IT" sz="2400" b="1" i="1">
                        <a:solidFill>
                          <a:srgbClr val="00B050"/>
                        </a:solidFill>
                        <a:latin typeface="Cambria Math"/>
                        <a:ea typeface="Cambria Math"/>
                      </a:rPr>
                      <m:t>~ </m:t>
                    </m:r>
                  </m:oMath>
                </a14:m>
                <a:r>
                  <a:rPr lang="el-GR" sz="2400" b="1" dirty="0">
                    <a:solidFill>
                      <a:srgbClr val="00B050"/>
                    </a:solidFill>
                  </a:rPr>
                  <a:t>ξ</a:t>
                </a:r>
                <a:r>
                  <a:rPr lang="it-IT" sz="2400" b="1" baseline="-25000" dirty="0">
                    <a:solidFill>
                      <a:srgbClr val="00B050"/>
                    </a:solidFill>
                  </a:rPr>
                  <a:t>0</a:t>
                </a:r>
                <a:endParaRPr lang="en-US" sz="2400" b="1" baseline="-25000" dirty="0">
                  <a:solidFill>
                    <a:srgbClr val="00B050"/>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2411759" y="4047455"/>
                <a:ext cx="893790" cy="461665"/>
              </a:xfrm>
              <a:prstGeom prst="rect">
                <a:avLst/>
              </a:prstGeom>
              <a:blipFill rotWithShape="1">
                <a:blip r:embed="rId11"/>
                <a:stretch>
                  <a:fillRect t="-10526" b="-28947"/>
                </a:stretch>
              </a:blipFill>
            </p:spPr>
            <p:txBody>
              <a:bodyPr/>
              <a:lstStyle/>
              <a:p>
                <a:r>
                  <a:rPr lang="en-US">
                    <a:noFill/>
                  </a:rPr>
                  <a:t> </a:t>
                </a:r>
              </a:p>
            </p:txBody>
          </p:sp>
        </mc:Fallback>
      </mc:AlternateContent>
      <p:cxnSp>
        <p:nvCxnSpPr>
          <p:cNvPr id="21" name="Straight Arrow Connector 20"/>
          <p:cNvCxnSpPr/>
          <p:nvPr/>
        </p:nvCxnSpPr>
        <p:spPr>
          <a:xfrm>
            <a:off x="2522392" y="4047455"/>
            <a:ext cx="432048" cy="0"/>
          </a:xfrm>
          <a:prstGeom prst="straightConnector1">
            <a:avLst/>
          </a:prstGeom>
          <a:ln w="28575">
            <a:solidFill>
              <a:srgbClr val="00B050"/>
            </a:solidFill>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2" name="Rectangle 21"/>
              <p:cNvSpPr/>
              <p:nvPr/>
            </p:nvSpPr>
            <p:spPr>
              <a:xfrm>
                <a:off x="2047652" y="4729500"/>
                <a:ext cx="4633495" cy="2176686"/>
              </a:xfrm>
              <a:prstGeom prst="rect">
                <a:avLst/>
              </a:prstGeom>
              <a:solidFill>
                <a:srgbClr val="FFFFAF"/>
              </a:solidFill>
            </p:spPr>
            <p:style>
              <a:lnRef idx="2">
                <a:schemeClr val="dk1"/>
              </a:lnRef>
              <a:fillRef idx="1">
                <a:schemeClr val="lt1"/>
              </a:fillRef>
              <a:effectRef idx="0">
                <a:schemeClr val="dk1"/>
              </a:effectRef>
              <a:fontRef idx="minor">
                <a:schemeClr val="dk1"/>
              </a:fontRef>
            </p:style>
            <p:txBody>
              <a:bodyPr wrap="square">
                <a:spAutoFit/>
              </a:bodyPr>
              <a:lstStyle/>
              <a:p>
                <a:r>
                  <a:rPr lang="it-IT" sz="2000" b="1" u="sng" dirty="0">
                    <a:solidFill>
                      <a:srgbClr val="FF0000"/>
                    </a:solidFill>
                    <a:effectLst>
                      <a:outerShdw blurRad="38100" dist="38100" dir="2700000" algn="tl">
                        <a:srgbClr val="000000">
                          <a:alpha val="43137"/>
                        </a:srgbClr>
                      </a:outerShdw>
                    </a:effectLst>
                    <a:latin typeface="Arial Narrow" panose="020B0606020202030204" pitchFamily="34" charset="0"/>
                  </a:rPr>
                  <a:t>For F</a:t>
                </a:r>
                <a:r>
                  <a:rPr lang="it-IT" sz="2000" b="1" u="sng" baseline="-25000" dirty="0">
                    <a:solidFill>
                      <a:srgbClr val="FF0000"/>
                    </a:solidFill>
                    <a:effectLst>
                      <a:outerShdw blurRad="38100" dist="38100" dir="2700000" algn="tl">
                        <a:srgbClr val="000000">
                          <a:alpha val="43137"/>
                        </a:srgbClr>
                      </a:outerShdw>
                    </a:effectLst>
                    <a:latin typeface="Arial Narrow" panose="020B0606020202030204" pitchFamily="34" charset="0"/>
                  </a:rPr>
                  <a:t>pmax</a:t>
                </a:r>
                <a:r>
                  <a:rPr lang="it-IT" sz="2000" b="1" u="sng" dirty="0">
                    <a:solidFill>
                      <a:srgbClr val="FF0000"/>
                    </a:solidFill>
                    <a:effectLst>
                      <a:outerShdw blurRad="38100" dist="38100" dir="2700000" algn="tl">
                        <a:srgbClr val="000000">
                          <a:alpha val="43137"/>
                        </a:srgbClr>
                      </a:outerShdw>
                    </a:effectLst>
                    <a:latin typeface="Arial Narrow" panose="020B0606020202030204" pitchFamily="34" charset="0"/>
                  </a:rPr>
                  <a:t> two conditions have to be  fulfilled:</a:t>
                </a:r>
              </a:p>
              <a:p>
                <a:endParaRPr lang="it-IT" sz="1800" b="1" baseline="-25000" dirty="0">
                  <a:solidFill>
                    <a:srgbClr val="FF0000"/>
                  </a:solidFill>
                  <a:latin typeface="Arial Narrow" panose="020B0606020202030204" pitchFamily="34" charset="0"/>
                </a:endParaRPr>
              </a:p>
              <a:p>
                <a:pPr marL="342900" indent="-342900">
                  <a:buFont typeface="Wingdings" panose="05000000000000000000" pitchFamily="2" charset="2"/>
                  <a:buChar char="ü"/>
                </a:pPr>
                <a14:m>
                  <m:oMath xmlns:m="http://schemas.openxmlformats.org/officeDocument/2006/math">
                    <m:sSub>
                      <m:sSubPr>
                        <m:ctrlPr>
                          <a:rPr lang="it-IT" b="1" i="1" smtClean="0">
                            <a:solidFill>
                              <a:srgbClr val="0000FF"/>
                            </a:solidFill>
                            <a:latin typeface="Cambria Math" panose="02040503050406030204" pitchFamily="18" charset="0"/>
                          </a:rPr>
                        </m:ctrlPr>
                      </m:sSubPr>
                      <m:e>
                        <m:r>
                          <a:rPr lang="it-IT" b="1" i="1">
                            <a:solidFill>
                              <a:srgbClr val="0000FF"/>
                            </a:solidFill>
                            <a:latin typeface="Cambria Math"/>
                          </a:rPr>
                          <m:t>𝒂</m:t>
                        </m:r>
                      </m:e>
                      <m:sub>
                        <m:r>
                          <a:rPr lang="it-IT" b="1" i="1">
                            <a:solidFill>
                              <a:srgbClr val="0000FF"/>
                            </a:solidFill>
                            <a:latin typeface="Cambria Math"/>
                            <a:ea typeface="Cambria Math"/>
                          </a:rPr>
                          <m:t>∆</m:t>
                        </m:r>
                      </m:sub>
                    </m:sSub>
                    <m:r>
                      <a:rPr lang="it-IT" sz="1800" b="1" i="1">
                        <a:solidFill>
                          <a:srgbClr val="0000FF"/>
                        </a:solidFill>
                        <a:latin typeface="Cambria Math"/>
                        <a:ea typeface="Cambria Math"/>
                      </a:rPr>
                      <m:t>~</m:t>
                    </m:r>
                  </m:oMath>
                </a14:m>
                <a:r>
                  <a:rPr lang="it-IT" sz="1800" b="1" dirty="0">
                    <a:solidFill>
                      <a:srgbClr val="0000FF"/>
                    </a:solidFill>
                  </a:rPr>
                  <a:t>14nm/12T  </a:t>
                </a:r>
                <a:r>
                  <a:rPr lang="it-IT" sz="2000" b="1" dirty="0">
                    <a:solidFill>
                      <a:srgbClr val="0000FF"/>
                    </a:solidFill>
                    <a:sym typeface="Wingdings" panose="05000000000000000000" pitchFamily="2" charset="2"/>
                  </a:rPr>
                  <a:t> small grain size (limited by the interflux line)</a:t>
                </a:r>
              </a:p>
              <a:p>
                <a:endParaRPr lang="it-IT" sz="2000" b="1" dirty="0">
                  <a:solidFill>
                    <a:srgbClr val="0000FF"/>
                  </a:solidFill>
                </a:endParaRPr>
              </a:p>
              <a:p>
                <a:pPr marL="342900" indent="-342900">
                  <a:buFont typeface="Wingdings" panose="05000000000000000000" pitchFamily="2" charset="2"/>
                  <a:buChar char="ü"/>
                </a:pPr>
                <a:r>
                  <a:rPr lang="el-GR" sz="2000" b="1" dirty="0">
                    <a:solidFill>
                      <a:srgbClr val="00B050"/>
                    </a:solidFill>
                  </a:rPr>
                  <a:t>ξ</a:t>
                </a:r>
                <a:r>
                  <a:rPr lang="it-IT" sz="2000" b="1" baseline="-25000" dirty="0">
                    <a:solidFill>
                      <a:srgbClr val="00B050"/>
                    </a:solidFill>
                  </a:rPr>
                  <a:t>0 </a:t>
                </a:r>
                <a14:m>
                  <m:oMath xmlns:m="http://schemas.openxmlformats.org/officeDocument/2006/math">
                    <m:r>
                      <a:rPr lang="it-IT" sz="1800" b="1" i="1">
                        <a:solidFill>
                          <a:srgbClr val="00B050"/>
                        </a:solidFill>
                        <a:latin typeface="Cambria Math"/>
                        <a:ea typeface="Cambria Math"/>
                      </a:rPr>
                      <m:t>~ </m:t>
                    </m:r>
                    <m:r>
                      <a:rPr lang="it-IT" sz="1800" b="1">
                        <a:solidFill>
                          <a:srgbClr val="00B050"/>
                        </a:solidFill>
                        <a:latin typeface="Cambria Math"/>
                        <a:ea typeface="Cambria Math"/>
                      </a:rPr>
                      <m:t>𝟒𝐧𝐦</m:t>
                    </m:r>
                    <m:r>
                      <a:rPr lang="it-IT" sz="1800" b="1">
                        <a:solidFill>
                          <a:srgbClr val="00B050"/>
                        </a:solidFill>
                        <a:latin typeface="Cambria Math"/>
                        <a:ea typeface="Cambria Math"/>
                      </a:rPr>
                      <m:t> </m:t>
                    </m:r>
                    <m:r>
                      <a:rPr lang="it-IT" sz="1800" b="1">
                        <a:solidFill>
                          <a:srgbClr val="00B050"/>
                        </a:solidFill>
                        <a:latin typeface="Cambria Math"/>
                        <a:ea typeface="Cambria Math"/>
                      </a:rPr>
                      <m:t>𝐟𝐨𝐫</m:t>
                    </m:r>
                    <m:r>
                      <a:rPr lang="it-IT" sz="1800" b="1">
                        <a:solidFill>
                          <a:srgbClr val="00B050"/>
                        </a:solidFill>
                        <a:latin typeface="Cambria Math"/>
                        <a:ea typeface="Cambria Math"/>
                      </a:rPr>
                      <m:t> </m:t>
                    </m:r>
                    <m:r>
                      <a:rPr lang="it-IT" sz="1800" b="1">
                        <a:solidFill>
                          <a:srgbClr val="00B050"/>
                        </a:solidFill>
                        <a:latin typeface="Cambria Math"/>
                        <a:ea typeface="Cambria Math"/>
                      </a:rPr>
                      <m:t>𝐍𝐛𝟑𝐒𝐧</m:t>
                    </m:r>
                  </m:oMath>
                </a14:m>
                <a:r>
                  <a:rPr lang="en-US" sz="1400" b="1" baseline="-25000" dirty="0">
                    <a:solidFill>
                      <a:srgbClr val="00B050"/>
                    </a:solidFill>
                  </a:rPr>
                  <a:t> </a:t>
                </a:r>
                <a:r>
                  <a:rPr lang="en-US" sz="1400" b="1" dirty="0">
                    <a:solidFill>
                      <a:srgbClr val="00B050"/>
                    </a:solidFill>
                  </a:rPr>
                  <a:t> </a:t>
                </a:r>
                <a:r>
                  <a:rPr lang="en-US" sz="2000" b="1" dirty="0">
                    <a:solidFill>
                      <a:srgbClr val="00B050"/>
                    </a:solidFill>
                    <a:sym typeface="Wingdings" panose="05000000000000000000" pitchFamily="2" charset="2"/>
                  </a:rPr>
                  <a:t>small inclusion  size (limited by the coherence length)</a:t>
                </a:r>
                <a:endParaRPr lang="en-US" sz="2000" b="1" baseline="-25000" dirty="0">
                  <a:solidFill>
                    <a:srgbClr val="00B050"/>
                  </a:solidFill>
                </a:endParaRPr>
              </a:p>
            </p:txBody>
          </p:sp>
        </mc:Choice>
        <mc:Fallback>
          <p:sp>
            <p:nvSpPr>
              <p:cNvPr id="22" name="Rectangle 21"/>
              <p:cNvSpPr>
                <a:spLocks noRot="1" noChangeAspect="1" noMove="1" noResize="1" noEditPoints="1" noAdjustHandles="1" noChangeArrowheads="1" noChangeShapeType="1" noTextEdit="1"/>
              </p:cNvSpPr>
              <p:nvPr/>
            </p:nvSpPr>
            <p:spPr>
              <a:xfrm>
                <a:off x="2047652" y="4729500"/>
                <a:ext cx="4633495" cy="2176686"/>
              </a:xfrm>
              <a:prstGeom prst="rect">
                <a:avLst/>
              </a:prstGeom>
              <a:blipFill>
                <a:blip r:embed="rId12"/>
                <a:stretch>
                  <a:fillRect l="-1571" t="-1108" r="-1178" b="-36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5004048" y="2706315"/>
                <a:ext cx="864096" cy="461665"/>
              </a:xfrm>
              <a:prstGeom prst="rect">
                <a:avLst/>
              </a:prstGeom>
              <a:noFill/>
            </p:spPr>
            <p:txBody>
              <a:bodyPr wrap="square" rtlCol="0">
                <a:spAutoFit/>
              </a:bodyPr>
              <a:lstStyle/>
              <a:p>
                <a14:m>
                  <m:oMath xmlns:m="http://schemas.openxmlformats.org/officeDocument/2006/math">
                    <m:r>
                      <a:rPr lang="it-IT" sz="2400" b="1" i="1">
                        <a:solidFill>
                          <a:srgbClr val="00B050"/>
                        </a:solidFill>
                        <a:latin typeface="Cambria Math"/>
                        <a:ea typeface="Cambria Math"/>
                      </a:rPr>
                      <m:t>~ </m:t>
                    </m:r>
                  </m:oMath>
                </a14:m>
                <a:r>
                  <a:rPr lang="el-GR" sz="2400" b="1" dirty="0">
                    <a:solidFill>
                      <a:srgbClr val="00B050"/>
                    </a:solidFill>
                  </a:rPr>
                  <a:t>ξ</a:t>
                </a:r>
                <a:r>
                  <a:rPr lang="it-IT" sz="2400" b="1" baseline="-25000" dirty="0">
                    <a:solidFill>
                      <a:srgbClr val="00B050"/>
                    </a:solidFill>
                  </a:rPr>
                  <a:t>0</a:t>
                </a:r>
                <a:endParaRPr lang="en-US" sz="2400" b="1" baseline="-25000" dirty="0">
                  <a:solidFill>
                    <a:srgbClr val="00B050"/>
                  </a:solidFill>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5004048" y="2706315"/>
                <a:ext cx="864096" cy="461665"/>
              </a:xfrm>
              <a:prstGeom prst="rect">
                <a:avLst/>
              </a:prstGeom>
              <a:blipFill rotWithShape="1">
                <a:blip r:embed="rId13"/>
                <a:stretch>
                  <a:fillRect t="-10526" b="-28947"/>
                </a:stretch>
              </a:blipFill>
            </p:spPr>
            <p:txBody>
              <a:bodyPr/>
              <a:lstStyle/>
              <a:p>
                <a:r>
                  <a:rPr lang="en-US">
                    <a:noFill/>
                  </a:rPr>
                  <a:t> </a:t>
                </a:r>
              </a:p>
            </p:txBody>
          </p:sp>
        </mc:Fallback>
      </mc:AlternateContent>
      <p:cxnSp>
        <p:nvCxnSpPr>
          <p:cNvPr id="26" name="Straight Arrow Connector 25"/>
          <p:cNvCxnSpPr/>
          <p:nvPr/>
        </p:nvCxnSpPr>
        <p:spPr>
          <a:xfrm>
            <a:off x="5652120" y="2505100"/>
            <a:ext cx="24300" cy="864096"/>
          </a:xfrm>
          <a:prstGeom prst="straightConnector1">
            <a:avLst/>
          </a:prstGeom>
          <a:ln w="28575">
            <a:solidFill>
              <a:srgbClr val="00B05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 name="Down Arrow 2"/>
          <p:cNvSpPr/>
          <p:nvPr/>
        </p:nvSpPr>
        <p:spPr>
          <a:xfrm>
            <a:off x="3995936" y="4134271"/>
            <a:ext cx="648072" cy="518865"/>
          </a:xfrm>
          <a:prstGeom prst="down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75202" y="-27383"/>
            <a:ext cx="7869207" cy="707886"/>
          </a:xfrm>
          <a:prstGeom prst="rect">
            <a:avLst/>
          </a:prstGeom>
        </p:spPr>
        <p:txBody>
          <a:bodyPr wrap="square">
            <a:spAutoFit/>
          </a:bodyPr>
          <a:lstStyle/>
          <a:p>
            <a:pPr lvl="2" algn="ctr"/>
            <a:r>
              <a:rPr lang="en-US" sz="4000" b="1" dirty="0">
                <a:solidFill>
                  <a:srgbClr val="002060"/>
                </a:solidFill>
                <a:latin typeface="+mj-lt"/>
              </a:rPr>
              <a:t>Pinning centers in Nb</a:t>
            </a:r>
            <a:r>
              <a:rPr lang="en-US" sz="4000" b="1" baseline="-25000" dirty="0">
                <a:solidFill>
                  <a:srgbClr val="002060"/>
                </a:solidFill>
                <a:latin typeface="+mj-lt"/>
              </a:rPr>
              <a:t>3</a:t>
            </a:r>
            <a:r>
              <a:rPr lang="en-US" sz="4000" b="1" dirty="0">
                <a:solidFill>
                  <a:srgbClr val="002060"/>
                </a:solidFill>
                <a:latin typeface="+mj-lt"/>
              </a:rPr>
              <a:t>Sn</a:t>
            </a:r>
          </a:p>
        </p:txBody>
      </p:sp>
      <p:cxnSp>
        <p:nvCxnSpPr>
          <p:cNvPr id="24" name="Straight Connector 23"/>
          <p:cNvCxnSpPr/>
          <p:nvPr/>
        </p:nvCxnSpPr>
        <p:spPr>
          <a:xfrm>
            <a:off x="0" y="620688"/>
            <a:ext cx="9144000" cy="0"/>
          </a:xfrm>
          <a:prstGeom prst="line">
            <a:avLst/>
          </a:prstGeom>
          <a:ln w="19050">
            <a:solidFill>
              <a:srgbClr val="002060"/>
            </a:solidFill>
          </a:ln>
        </p:spPr>
        <p:style>
          <a:lnRef idx="2">
            <a:schemeClr val="dk1"/>
          </a:lnRef>
          <a:fillRef idx="0">
            <a:schemeClr val="dk1"/>
          </a:fillRef>
          <a:effectRef idx="1">
            <a:schemeClr val="dk1"/>
          </a:effectRef>
          <a:fontRef idx="minor">
            <a:schemeClr val="tx1"/>
          </a:fontRef>
        </p:style>
      </p:cxnSp>
      <p:sp>
        <p:nvSpPr>
          <p:cNvPr id="2" name="Date Placeholder 1">
            <a:extLst>
              <a:ext uri="{FF2B5EF4-FFF2-40B4-BE49-F238E27FC236}">
                <a16:creationId xmlns:a16="http://schemas.microsoft.com/office/drawing/2014/main" id="{A98E05B3-6A00-4B86-8558-4A2A192999CF}"/>
              </a:ext>
            </a:extLst>
          </p:cNvPr>
          <p:cNvSpPr>
            <a:spLocks noGrp="1"/>
          </p:cNvSpPr>
          <p:nvPr>
            <p:ph type="dt" sz="half" idx="10"/>
          </p:nvPr>
        </p:nvSpPr>
        <p:spPr/>
        <p:txBody>
          <a:bodyPr/>
          <a:lstStyle/>
          <a:p>
            <a:r>
              <a:rPr lang="en-US"/>
              <a:t>9/26/2018</a:t>
            </a:r>
          </a:p>
        </p:txBody>
      </p:sp>
      <p:sp>
        <p:nvSpPr>
          <p:cNvPr id="4" name="Slide Number Placeholder 3">
            <a:extLst>
              <a:ext uri="{FF2B5EF4-FFF2-40B4-BE49-F238E27FC236}">
                <a16:creationId xmlns:a16="http://schemas.microsoft.com/office/drawing/2014/main" id="{517EA932-CB75-469A-B811-28A5547739E7}"/>
              </a:ext>
            </a:extLst>
          </p:cNvPr>
          <p:cNvSpPr>
            <a:spLocks noGrp="1"/>
          </p:cNvSpPr>
          <p:nvPr>
            <p:ph type="sldNum" sz="quarter" idx="12"/>
          </p:nvPr>
        </p:nvSpPr>
        <p:spPr/>
        <p:txBody>
          <a:bodyPr/>
          <a:lstStyle/>
          <a:p>
            <a:fld id="{210C1B2E-B291-4001-85F7-A98FC314394E}" type="slidenum">
              <a:rPr lang="en-US" smtClean="0"/>
              <a:t>14</a:t>
            </a:fld>
            <a:endParaRPr lang="en-US"/>
          </a:p>
        </p:txBody>
      </p:sp>
    </p:spTree>
    <p:custDataLst>
      <p:tags r:id="rId1"/>
    </p:custDataLst>
    <p:extLst>
      <p:ext uri="{BB962C8B-B14F-4D97-AF65-F5344CB8AC3E}">
        <p14:creationId xmlns:p14="http://schemas.microsoft.com/office/powerpoint/2010/main" val="155303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630" y="795542"/>
            <a:ext cx="9114370" cy="707886"/>
          </a:xfrm>
          <a:prstGeom prst="rect">
            <a:avLst/>
          </a:prstGeom>
          <a:noFill/>
        </p:spPr>
        <p:txBody>
          <a:bodyPr wrap="square" rtlCol="0">
            <a:spAutoFit/>
          </a:bodyPr>
          <a:lstStyle/>
          <a:p>
            <a:r>
              <a:rPr lang="it-IT" sz="2000" dirty="0"/>
              <a:t>Relating the F</a:t>
            </a:r>
            <a:r>
              <a:rPr lang="it-IT" sz="2000" baseline="-25000" dirty="0"/>
              <a:t>p</a:t>
            </a:r>
            <a:r>
              <a:rPr lang="it-IT" sz="2000" dirty="0"/>
              <a:t> to the </a:t>
            </a:r>
            <a:r>
              <a:rPr lang="it-IT" sz="2000" b="1" u="sng" dirty="0">
                <a:effectLst>
                  <a:outerShdw blurRad="38100" dist="38100" dir="2700000" algn="tl">
                    <a:srgbClr val="000000">
                      <a:alpha val="43137"/>
                    </a:srgbClr>
                  </a:outerShdw>
                </a:effectLst>
              </a:rPr>
              <a:t>type of microstructure </a:t>
            </a:r>
            <a:r>
              <a:rPr lang="it-IT" sz="2000" dirty="0"/>
              <a:t>and to the </a:t>
            </a:r>
            <a:r>
              <a:rPr lang="it-IT" sz="2000" b="1" u="sng" dirty="0">
                <a:effectLst>
                  <a:outerShdw blurRad="38100" dist="38100" dir="2700000" algn="tl">
                    <a:srgbClr val="000000">
                      <a:alpha val="43137"/>
                    </a:srgbClr>
                  </a:outerShdw>
                </a:effectLst>
              </a:rPr>
              <a:t>principal interactions</a:t>
            </a:r>
            <a:r>
              <a:rPr lang="it-IT" sz="2000" u="sng" dirty="0"/>
              <a:t> </a:t>
            </a:r>
            <a:r>
              <a:rPr lang="it-IT" sz="2000" dirty="0"/>
              <a:t>involved in the anchorage mechanism:</a:t>
            </a:r>
          </a:p>
        </p:txBody>
      </p:sp>
      <p:sp>
        <p:nvSpPr>
          <p:cNvPr id="9" name="Rectangle 8"/>
          <p:cNvSpPr/>
          <p:nvPr/>
        </p:nvSpPr>
        <p:spPr>
          <a:xfrm>
            <a:off x="151331" y="577815"/>
            <a:ext cx="2603341" cy="400110"/>
          </a:xfrm>
          <a:prstGeom prst="rect">
            <a:avLst/>
          </a:prstGeom>
        </p:spPr>
        <p:txBody>
          <a:bodyPr wrap="none">
            <a:spAutoFit/>
          </a:bodyPr>
          <a:lstStyle/>
          <a:p>
            <a:r>
              <a:rPr lang="it-IT" sz="2000" b="1" i="1" dirty="0">
                <a:solidFill>
                  <a:srgbClr val="FF0000"/>
                </a:solidFill>
              </a:rPr>
              <a:t>D. Dew Hughes (1974):</a:t>
            </a:r>
          </a:p>
        </p:txBody>
      </p:sp>
      <mc:AlternateContent xmlns:mc="http://schemas.openxmlformats.org/markup-compatibility/2006" xmlns:a14="http://schemas.microsoft.com/office/drawing/2010/main">
        <mc:Choice Requires="a14">
          <p:sp>
            <p:nvSpPr>
              <p:cNvPr id="11" name="TextBox 10"/>
              <p:cNvSpPr txBox="1"/>
              <p:nvPr/>
            </p:nvSpPr>
            <p:spPr>
              <a:xfrm>
                <a:off x="1619672" y="2668911"/>
                <a:ext cx="4110549" cy="124700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000" b="1" i="1" smtClean="0">
                          <a:latin typeface="Cambria Math"/>
                        </a:rPr>
                        <m:t>𝑭</m:t>
                      </m:r>
                      <m:r>
                        <a:rPr lang="en-US" sz="4000" b="1" i="1" baseline="-25000" smtClean="0">
                          <a:latin typeface="Cambria Math"/>
                        </a:rPr>
                        <m:t>𝒑</m:t>
                      </m:r>
                      <m:r>
                        <a:rPr lang="en-US" sz="4000" b="1" i="1" smtClean="0">
                          <a:latin typeface="Cambria Math"/>
                        </a:rPr>
                        <m:t> = −</m:t>
                      </m:r>
                      <m:r>
                        <a:rPr lang="it-IT" sz="4000" b="1" i="1" smtClean="0">
                          <a:latin typeface="Cambria Math"/>
                        </a:rPr>
                        <m:t>  </m:t>
                      </m:r>
                      <m:f>
                        <m:fPr>
                          <m:ctrlPr>
                            <a:rPr lang="en-US" sz="4000" b="1" i="1">
                              <a:latin typeface="Cambria Math" panose="02040503050406030204" pitchFamily="18" charset="0"/>
                            </a:rPr>
                          </m:ctrlPr>
                        </m:fPr>
                        <m:num>
                          <m:r>
                            <a:rPr lang="el-GR" sz="4000" b="1" i="1">
                              <a:latin typeface="Cambria Math"/>
                            </a:rPr>
                            <m:t>𝜼</m:t>
                          </m:r>
                          <m:r>
                            <a:rPr lang="it-IT" sz="4000" b="1" i="1" smtClean="0">
                              <a:latin typeface="Cambria Math"/>
                            </a:rPr>
                            <m:t>  </m:t>
                          </m:r>
                          <m:r>
                            <a:rPr lang="en-US" sz="4000" b="1" i="1">
                              <a:latin typeface="Cambria Math"/>
                            </a:rPr>
                            <m:t>𝑳</m:t>
                          </m:r>
                          <m:r>
                            <a:rPr lang="it-IT" sz="4000" b="1" i="1" smtClean="0">
                              <a:latin typeface="Cambria Math"/>
                            </a:rPr>
                            <m:t>  </m:t>
                          </m:r>
                          <m:r>
                            <a:rPr lang="el-GR" sz="4000" b="1" i="1">
                              <a:latin typeface="Cambria Math"/>
                            </a:rPr>
                            <m:t>𝜟</m:t>
                          </m:r>
                          <m:r>
                            <a:rPr lang="en-US" sz="4000" b="1" i="1">
                              <a:latin typeface="Cambria Math"/>
                            </a:rPr>
                            <m:t>𝑾</m:t>
                          </m:r>
                        </m:num>
                        <m:den>
                          <m:r>
                            <a:rPr lang="en-US" sz="4000" b="1" i="1">
                              <a:latin typeface="Cambria Math"/>
                            </a:rPr>
                            <m:t>𝒙</m:t>
                          </m:r>
                        </m:den>
                      </m:f>
                    </m:oMath>
                  </m:oMathPara>
                </a14:m>
                <a:endParaRPr lang="en-US" sz="4000" b="1" dirty="0"/>
              </a:p>
            </p:txBody>
          </p:sp>
        </mc:Choice>
        <mc:Fallback xmlns="">
          <p:sp>
            <p:nvSpPr>
              <p:cNvPr id="11" name="TextBox 10"/>
              <p:cNvSpPr txBox="1">
                <a:spLocks noRot="1" noChangeAspect="1" noMove="1" noResize="1" noEditPoints="1" noAdjustHandles="1" noChangeArrowheads="1" noChangeShapeType="1" noTextEdit="1"/>
              </p:cNvSpPr>
              <p:nvPr/>
            </p:nvSpPr>
            <p:spPr>
              <a:xfrm>
                <a:off x="1619672" y="2668911"/>
                <a:ext cx="4110549" cy="1247008"/>
              </a:xfrm>
              <a:prstGeom prst="rect">
                <a:avLst/>
              </a:prstGeom>
              <a:blipFill>
                <a:blip r:embed="rId4"/>
                <a:stretch>
                  <a:fillRect/>
                </a:stretch>
              </a:blipFill>
            </p:spPr>
            <p:txBody>
              <a:bodyPr/>
              <a:lstStyle/>
              <a:p>
                <a:r>
                  <a:rPr lang="en-US">
                    <a:noFill/>
                  </a:rPr>
                  <a:t> </a:t>
                </a:r>
              </a:p>
            </p:txBody>
          </p:sp>
        </mc:Fallback>
      </mc:AlternateContent>
      <p:sp>
        <p:nvSpPr>
          <p:cNvPr id="12" name="Oval 11"/>
          <p:cNvSpPr/>
          <p:nvPr/>
        </p:nvSpPr>
        <p:spPr>
          <a:xfrm>
            <a:off x="4864886" y="2621471"/>
            <a:ext cx="936104" cy="695512"/>
          </a:xfrm>
          <a:prstGeom prst="ellipse">
            <a:avLst/>
          </a:prstGeom>
          <a:solidFill>
            <a:schemeClr val="accent1">
              <a:alpha val="3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V="1">
            <a:off x="5740058" y="2372867"/>
            <a:ext cx="404428" cy="4170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071262" y="1728228"/>
            <a:ext cx="2429520" cy="830997"/>
          </a:xfrm>
          <a:prstGeom prst="rect">
            <a:avLst/>
          </a:prstGeom>
          <a:noFill/>
        </p:spPr>
        <p:txBody>
          <a:bodyPr wrap="square" rtlCol="0">
            <a:spAutoFit/>
          </a:bodyPr>
          <a:lstStyle/>
          <a:p>
            <a:r>
              <a:rPr lang="it-IT" sz="2400" b="1" dirty="0">
                <a:solidFill>
                  <a:schemeClr val="accent1">
                    <a:lumMod val="75000"/>
                  </a:schemeClr>
                </a:solidFill>
              </a:rPr>
              <a:t>Work done to move 1 flux line</a:t>
            </a:r>
            <a:endParaRPr lang="en-US" sz="2400" b="1" dirty="0">
              <a:solidFill>
                <a:schemeClr val="accent1">
                  <a:lumMod val="75000"/>
                </a:schemeClr>
              </a:solidFill>
            </a:endParaRPr>
          </a:p>
        </p:txBody>
      </p:sp>
      <p:sp>
        <p:nvSpPr>
          <p:cNvPr id="16" name="Oval 15"/>
          <p:cNvSpPr/>
          <p:nvPr/>
        </p:nvSpPr>
        <p:spPr>
          <a:xfrm>
            <a:off x="4355976" y="3413559"/>
            <a:ext cx="936104" cy="695512"/>
          </a:xfrm>
          <a:prstGeom prst="ellipse">
            <a:avLst/>
          </a:prstGeom>
          <a:solidFill>
            <a:srgbClr val="FF0000">
              <a:alpha val="3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5152918" y="3605015"/>
            <a:ext cx="789354" cy="1"/>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19" name="TextBox 18"/>
          <p:cNvSpPr txBox="1"/>
          <p:nvPr/>
        </p:nvSpPr>
        <p:spPr>
          <a:xfrm>
            <a:off x="5879091" y="3278074"/>
            <a:ext cx="2429520" cy="830997"/>
          </a:xfrm>
          <a:prstGeom prst="rect">
            <a:avLst/>
          </a:prstGeom>
          <a:noFill/>
        </p:spPr>
        <p:txBody>
          <a:bodyPr wrap="square" rtlCol="0">
            <a:spAutoFit/>
          </a:bodyPr>
          <a:lstStyle/>
          <a:p>
            <a:pPr algn="ctr"/>
            <a:r>
              <a:rPr lang="it-IT" sz="2400" b="1" dirty="0">
                <a:solidFill>
                  <a:srgbClr val="C00000"/>
                </a:solidFill>
              </a:rPr>
              <a:t>Effective range of interaction</a:t>
            </a:r>
            <a:endParaRPr lang="en-US" sz="2400" b="1" dirty="0">
              <a:solidFill>
                <a:srgbClr val="C00000"/>
              </a:solidFill>
            </a:endParaRPr>
          </a:p>
        </p:txBody>
      </p:sp>
      <p:sp>
        <p:nvSpPr>
          <p:cNvPr id="20" name="Oval 19"/>
          <p:cNvSpPr/>
          <p:nvPr/>
        </p:nvSpPr>
        <p:spPr>
          <a:xfrm>
            <a:off x="4283968" y="2668911"/>
            <a:ext cx="605663" cy="695512"/>
          </a:xfrm>
          <a:prstGeom prst="ellipse">
            <a:avLst/>
          </a:prstGeom>
          <a:solidFill>
            <a:srgbClr val="DEFF9B">
              <a:alpha val="3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302671" y="1647444"/>
            <a:ext cx="2576420" cy="461665"/>
          </a:xfrm>
          <a:prstGeom prst="rect">
            <a:avLst/>
          </a:prstGeom>
          <a:noFill/>
        </p:spPr>
        <p:txBody>
          <a:bodyPr wrap="square" rtlCol="0">
            <a:spAutoFit/>
          </a:bodyPr>
          <a:lstStyle/>
          <a:p>
            <a:r>
              <a:rPr lang="it-IT" sz="2400" b="1" dirty="0">
                <a:solidFill>
                  <a:srgbClr val="92D050"/>
                </a:solidFill>
              </a:rPr>
              <a:t>Tot. Length pinned</a:t>
            </a:r>
            <a:endParaRPr lang="en-US" sz="2400" b="1" dirty="0">
              <a:solidFill>
                <a:srgbClr val="92D050"/>
              </a:solidFill>
            </a:endParaRPr>
          </a:p>
        </p:txBody>
      </p:sp>
      <p:cxnSp>
        <p:nvCxnSpPr>
          <p:cNvPr id="24" name="Straight Arrow Connector 23"/>
          <p:cNvCxnSpPr>
            <a:stCxn id="20" idx="0"/>
          </p:cNvCxnSpPr>
          <p:nvPr/>
        </p:nvCxnSpPr>
        <p:spPr>
          <a:xfrm flipV="1">
            <a:off x="4586800" y="2209386"/>
            <a:ext cx="0" cy="459525"/>
          </a:xfrm>
          <a:prstGeom prst="straightConnector1">
            <a:avLst/>
          </a:prstGeom>
          <a:ln>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3678305" y="2678731"/>
            <a:ext cx="605663" cy="695512"/>
          </a:xfrm>
          <a:prstGeom prst="ellipse">
            <a:avLst/>
          </a:prstGeom>
          <a:solidFill>
            <a:srgbClr val="00B050">
              <a:alpha val="3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flipH="1" flipV="1">
            <a:off x="2931825" y="2319966"/>
            <a:ext cx="686688" cy="429545"/>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043608" y="1904468"/>
            <a:ext cx="2193632" cy="830997"/>
          </a:xfrm>
          <a:prstGeom prst="rect">
            <a:avLst/>
          </a:prstGeom>
          <a:noFill/>
        </p:spPr>
        <p:txBody>
          <a:bodyPr wrap="square" rtlCol="0">
            <a:spAutoFit/>
          </a:bodyPr>
          <a:lstStyle/>
          <a:p>
            <a:pPr algn="ctr"/>
            <a:r>
              <a:rPr lang="it-IT" sz="2400" b="1" dirty="0">
                <a:solidFill>
                  <a:srgbClr val="00B050"/>
                </a:solidFill>
              </a:rPr>
              <a:t>Efficiency factor</a:t>
            </a:r>
            <a:endParaRPr lang="en-US" sz="2400" b="1" dirty="0">
              <a:solidFill>
                <a:srgbClr val="00B050"/>
              </a:solidFill>
            </a:endParaRPr>
          </a:p>
        </p:txBody>
      </p:sp>
      <p:sp>
        <p:nvSpPr>
          <p:cNvPr id="33" name="TextBox 32"/>
          <p:cNvSpPr txBox="1"/>
          <p:nvPr/>
        </p:nvSpPr>
        <p:spPr>
          <a:xfrm>
            <a:off x="636588" y="5245731"/>
            <a:ext cx="5700897" cy="830997"/>
          </a:xfrm>
          <a:prstGeom prst="rect">
            <a:avLst/>
          </a:prstGeom>
          <a:solidFill>
            <a:srgbClr val="FFFFAF"/>
          </a:solidFill>
          <a:ln>
            <a:solidFill>
              <a:srgbClr val="00B0F0"/>
            </a:solidFill>
          </a:ln>
        </p:spPr>
        <p:txBody>
          <a:bodyPr wrap="square" rtlCol="0">
            <a:spAutoFit/>
          </a:bodyPr>
          <a:lstStyle/>
          <a:p>
            <a:r>
              <a:rPr lang="fr-CH" sz="2400" b="1" dirty="0">
                <a:solidFill>
                  <a:srgbClr val="FF0000"/>
                </a:solidFill>
                <a:latin typeface="Arial" panose="020B0604020202020204" pitchFamily="34" charset="0"/>
                <a:cs typeface="Arial" panose="020B0604020202020204" pitchFamily="34" charset="0"/>
              </a:rPr>
              <a:t>Grain </a:t>
            </a:r>
            <a:r>
              <a:rPr lang="fr-CH" sz="2400" b="1" dirty="0" err="1">
                <a:solidFill>
                  <a:srgbClr val="FF0000"/>
                </a:solidFill>
                <a:latin typeface="Arial" panose="020B0604020202020204" pitchFamily="34" charset="0"/>
                <a:cs typeface="Arial" panose="020B0604020202020204" pitchFamily="34" charset="0"/>
              </a:rPr>
              <a:t>boundary</a:t>
            </a:r>
            <a:r>
              <a:rPr lang="fr-CH" sz="2400" b="1" dirty="0">
                <a:solidFill>
                  <a:srgbClr val="FF0000"/>
                </a:solidFill>
                <a:latin typeface="Arial" panose="020B0604020202020204" pitchFamily="34" charset="0"/>
                <a:cs typeface="Arial" panose="020B0604020202020204" pitchFamily="34" charset="0"/>
              </a:rPr>
              <a:t> </a:t>
            </a:r>
            <a:r>
              <a:rPr lang="fr-CH" sz="2400" b="1" dirty="0" err="1">
                <a:latin typeface="Arial" panose="020B0604020202020204" pitchFamily="34" charset="0"/>
                <a:cs typeface="Arial" panose="020B0604020202020204" pitchFamily="34" charset="0"/>
              </a:rPr>
              <a:t>pinning</a:t>
            </a:r>
            <a:r>
              <a:rPr lang="fr-CH" sz="2400" b="1" dirty="0">
                <a:latin typeface="Arial" panose="020B0604020202020204" pitchFamily="34" charset="0"/>
                <a:cs typeface="Arial" panose="020B0604020202020204" pitchFamily="34" charset="0"/>
              </a:rPr>
              <a:t>: p=1/2; q=2	</a:t>
            </a:r>
            <a:endParaRPr lang="fr-CH" sz="2400" i="1" dirty="0">
              <a:latin typeface="Arial" panose="020B0604020202020204" pitchFamily="34" charset="0"/>
              <a:cs typeface="Arial" panose="020B0604020202020204" pitchFamily="34" charset="0"/>
            </a:endParaRPr>
          </a:p>
          <a:p>
            <a:r>
              <a:rPr lang="fr-CH" sz="2400" b="1" dirty="0">
                <a:solidFill>
                  <a:srgbClr val="FF0000"/>
                </a:solidFill>
                <a:latin typeface="Arial" panose="020B0604020202020204" pitchFamily="34" charset="0"/>
                <a:cs typeface="Arial" panose="020B0604020202020204" pitchFamily="34" charset="0"/>
              </a:rPr>
              <a:t>Point</a:t>
            </a:r>
            <a:r>
              <a:rPr lang="fr-CH" sz="2400" b="1" dirty="0">
                <a:latin typeface="Arial" panose="020B0604020202020204" pitchFamily="34" charset="0"/>
                <a:cs typeface="Arial" panose="020B0604020202020204" pitchFamily="34" charset="0"/>
              </a:rPr>
              <a:t> </a:t>
            </a:r>
            <a:r>
              <a:rPr lang="fr-CH" sz="2400" b="1" dirty="0" err="1">
                <a:latin typeface="Arial" panose="020B0604020202020204" pitchFamily="34" charset="0"/>
                <a:cs typeface="Arial" panose="020B0604020202020204" pitchFamily="34" charset="0"/>
              </a:rPr>
              <a:t>pinning</a:t>
            </a:r>
            <a:r>
              <a:rPr lang="fr-CH" sz="2400" b="1" dirty="0">
                <a:latin typeface="Arial" panose="020B0604020202020204" pitchFamily="34" charset="0"/>
                <a:cs typeface="Arial" panose="020B0604020202020204" pitchFamily="34" charset="0"/>
              </a:rPr>
              <a:t> : p=1; q=2</a:t>
            </a:r>
            <a:endParaRPr lang="en-GB" sz="24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4" name="Rectangle 33"/>
              <p:cNvSpPr/>
              <p:nvPr/>
            </p:nvSpPr>
            <p:spPr>
              <a:xfrm>
                <a:off x="3592956" y="4481739"/>
                <a:ext cx="3500895" cy="584775"/>
              </a:xfrm>
              <a:prstGeom prst="rect">
                <a:avLst/>
              </a:prstGeom>
              <a:solidFill>
                <a:schemeClr val="accent5">
                  <a:lumMod val="20000"/>
                  <a:lumOff val="80000"/>
                </a:schemeClr>
              </a:solidFill>
              <a:ln>
                <a:noFill/>
              </a:ln>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3200" b="1" i="1" baseline="30000">
                              <a:latin typeface="Cambria Math" panose="02040503050406030204" pitchFamily="18" charset="0"/>
                            </a:rPr>
                          </m:ctrlPr>
                        </m:sSupPr>
                        <m:e>
                          <m:r>
                            <a:rPr lang="en-US" sz="3200" b="1" i="1">
                              <a:latin typeface="Cambria Math" panose="02040503050406030204" pitchFamily="18" charset="0"/>
                            </a:rPr>
                            <m:t>𝒇</m:t>
                          </m:r>
                          <m:d>
                            <m:dPr>
                              <m:ctrlPr>
                                <a:rPr lang="en-GB" sz="3200" b="1" i="1">
                                  <a:latin typeface="Cambria Math" panose="02040503050406030204" pitchFamily="18" charset="0"/>
                                </a:rPr>
                              </m:ctrlPr>
                            </m:dPr>
                            <m:e>
                              <m:r>
                                <a:rPr lang="en-US" sz="3200" b="1" i="1">
                                  <a:latin typeface="Cambria Math" panose="02040503050406030204" pitchFamily="18" charset="0"/>
                                </a:rPr>
                                <m:t>𝒃</m:t>
                              </m:r>
                            </m:e>
                          </m:d>
                          <m:r>
                            <a:rPr lang="en-US" sz="3200" b="1" i="1">
                              <a:latin typeface="Cambria Math" panose="02040503050406030204" pitchFamily="18" charset="0"/>
                            </a:rPr>
                            <m:t>=</m:t>
                          </m:r>
                          <m:r>
                            <a:rPr lang="en-US" sz="3200" b="1" i="1">
                              <a:latin typeface="Cambria Math" panose="02040503050406030204" pitchFamily="18" charset="0"/>
                            </a:rPr>
                            <m:t>𝒃</m:t>
                          </m:r>
                        </m:e>
                        <m:sup>
                          <m:r>
                            <a:rPr lang="en-US" sz="3200" b="1" i="1" baseline="30000">
                              <a:latin typeface="Cambria Math" panose="02040503050406030204" pitchFamily="18" charset="0"/>
                            </a:rPr>
                            <m:t>𝒑</m:t>
                          </m:r>
                        </m:sup>
                      </m:sSup>
                      <m:sSup>
                        <m:sSupPr>
                          <m:ctrlPr>
                            <a:rPr lang="en-GB" sz="3200" b="1" i="1" baseline="30000">
                              <a:latin typeface="Cambria Math" panose="02040503050406030204" pitchFamily="18" charset="0"/>
                            </a:rPr>
                          </m:ctrlPr>
                        </m:sSupPr>
                        <m:e>
                          <m:r>
                            <a:rPr lang="en-US" sz="3200" b="1" i="1">
                              <a:latin typeface="Cambria Math" panose="02040503050406030204" pitchFamily="18" charset="0"/>
                            </a:rPr>
                            <m:t>(</m:t>
                          </m:r>
                          <m:r>
                            <a:rPr lang="en-US" sz="3200" b="1" i="1">
                              <a:latin typeface="Cambria Math" panose="02040503050406030204" pitchFamily="18" charset="0"/>
                            </a:rPr>
                            <m:t>𝟏</m:t>
                          </m:r>
                          <m:r>
                            <a:rPr lang="en-US" sz="3200" b="1" i="1">
                              <a:latin typeface="Cambria Math" panose="02040503050406030204" pitchFamily="18" charset="0"/>
                            </a:rPr>
                            <m:t>−</m:t>
                          </m:r>
                          <m:r>
                            <a:rPr lang="en-US" sz="3200" b="1" i="1">
                              <a:latin typeface="Cambria Math" panose="02040503050406030204" pitchFamily="18" charset="0"/>
                            </a:rPr>
                            <m:t>𝒃</m:t>
                          </m:r>
                          <m:r>
                            <a:rPr lang="en-US" sz="3200" b="1" i="1">
                              <a:latin typeface="Cambria Math" panose="02040503050406030204" pitchFamily="18" charset="0"/>
                            </a:rPr>
                            <m:t>)</m:t>
                          </m:r>
                        </m:e>
                        <m:sup>
                          <m:r>
                            <a:rPr lang="en-US" sz="3200" b="1" i="1" baseline="30000">
                              <a:latin typeface="Cambria Math" panose="02040503050406030204" pitchFamily="18" charset="0"/>
                            </a:rPr>
                            <m:t>𝒒</m:t>
                          </m:r>
                        </m:sup>
                      </m:sSup>
                    </m:oMath>
                  </m:oMathPara>
                </a14:m>
                <a:endParaRPr lang="en-GB" sz="3200" dirty="0">
                  <a:latin typeface="Arial" panose="020B0604020202020204" pitchFamily="34" charset="0"/>
                  <a:cs typeface="Arial" panose="020B0604020202020204" pitchFamily="34" charset="0"/>
                </a:endParaRPr>
              </a:p>
            </p:txBody>
          </p:sp>
        </mc:Choice>
        <mc:Fallback xmlns="">
          <p:sp>
            <p:nvSpPr>
              <p:cNvPr id="34" name="Rectangle 33"/>
              <p:cNvSpPr>
                <a:spLocks noRot="1" noChangeAspect="1" noMove="1" noResize="1" noEditPoints="1" noAdjustHandles="1" noChangeArrowheads="1" noChangeShapeType="1" noTextEdit="1"/>
              </p:cNvSpPr>
              <p:nvPr/>
            </p:nvSpPr>
            <p:spPr>
              <a:xfrm>
                <a:off x="3592956" y="4481739"/>
                <a:ext cx="3500895" cy="584775"/>
              </a:xfrm>
              <a:prstGeom prst="rect">
                <a:avLst/>
              </a:prstGeom>
              <a:blipFill>
                <a:blip r:embed="rId5"/>
                <a:stretch>
                  <a:fillRect t="-9375"/>
                </a:stretch>
              </a:blipFill>
              <a:ln>
                <a:noFill/>
              </a:ln>
            </p:spPr>
            <p:txBody>
              <a:bodyPr/>
              <a:lstStyle/>
              <a:p>
                <a:r>
                  <a:rPr lang="en-US">
                    <a:noFill/>
                  </a:rPr>
                  <a:t> </a:t>
                </a:r>
              </a:p>
            </p:txBody>
          </p:sp>
        </mc:Fallback>
      </mc:AlternateContent>
      <p:sp>
        <p:nvSpPr>
          <p:cNvPr id="35" name="Right Arrow 34"/>
          <p:cNvSpPr/>
          <p:nvPr/>
        </p:nvSpPr>
        <p:spPr>
          <a:xfrm>
            <a:off x="151331" y="4500456"/>
            <a:ext cx="451437" cy="4515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602768" y="4581376"/>
            <a:ext cx="2878028" cy="400110"/>
          </a:xfrm>
          <a:prstGeom prst="rect">
            <a:avLst/>
          </a:prstGeom>
          <a:noFill/>
        </p:spPr>
        <p:txBody>
          <a:bodyPr wrap="square" rtlCol="0">
            <a:spAutoFit/>
          </a:bodyPr>
          <a:lstStyle/>
          <a:p>
            <a:pPr algn="ctr"/>
            <a:r>
              <a:rPr lang="it-IT" sz="2000" b="1" dirty="0"/>
              <a:t>Field dependence of F</a:t>
            </a:r>
            <a:r>
              <a:rPr lang="it-IT" sz="2000" b="1" baseline="-25000" dirty="0"/>
              <a:t>p</a:t>
            </a:r>
            <a:r>
              <a:rPr lang="it-IT" sz="2000" b="1" dirty="0"/>
              <a:t>:</a:t>
            </a:r>
            <a:endParaRPr lang="en-US" sz="2000" b="1" baseline="-25000" dirty="0"/>
          </a:p>
        </p:txBody>
      </p:sp>
      <mc:AlternateContent xmlns:mc="http://schemas.openxmlformats.org/markup-compatibility/2006" xmlns:a14="http://schemas.microsoft.com/office/drawing/2010/main">
        <mc:Choice Requires="a14">
          <p:sp>
            <p:nvSpPr>
              <p:cNvPr id="40" name="TextBox 39"/>
              <p:cNvSpPr txBox="1"/>
              <p:nvPr/>
            </p:nvSpPr>
            <p:spPr>
              <a:xfrm>
                <a:off x="6548802" y="5284203"/>
                <a:ext cx="2074542" cy="792525"/>
              </a:xfrm>
              <a:prstGeom prst="rect">
                <a:avLst/>
              </a:prstGeom>
              <a:ln w="76200"/>
            </p:spPr>
            <p:style>
              <a:lnRef idx="2">
                <a:schemeClr val="accent2"/>
              </a:lnRef>
              <a:fillRef idx="1">
                <a:schemeClr val="lt1"/>
              </a:fillRef>
              <a:effectRef idx="0">
                <a:schemeClr val="accent2"/>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latin typeface="Cambria Math" panose="02040503050406030204" pitchFamily="18" charset="0"/>
                            </a:rPr>
                          </m:ctrlPr>
                        </m:sSubPr>
                        <m:e>
                          <m:r>
                            <a:rPr lang="it-IT" sz="2400" b="1" i="1" smtClean="0">
                              <a:latin typeface="Cambria Math"/>
                            </a:rPr>
                            <m:t>𝒃</m:t>
                          </m:r>
                        </m:e>
                        <m:sub>
                          <m:r>
                            <a:rPr lang="it-IT" sz="2400" b="1" i="1" smtClean="0">
                              <a:latin typeface="Cambria Math"/>
                            </a:rPr>
                            <m:t>𝒎𝒂𝒙</m:t>
                          </m:r>
                        </m:sub>
                      </m:sSub>
                      <m:r>
                        <a:rPr lang="it-IT" sz="2400" b="1" i="1" smtClean="0">
                          <a:latin typeface="Cambria Math"/>
                        </a:rPr>
                        <m:t>=</m:t>
                      </m:r>
                      <m:f>
                        <m:fPr>
                          <m:ctrlPr>
                            <a:rPr lang="it-IT" sz="2400" b="1" i="1" smtClean="0">
                              <a:latin typeface="Cambria Math" panose="02040503050406030204" pitchFamily="18" charset="0"/>
                            </a:rPr>
                          </m:ctrlPr>
                        </m:fPr>
                        <m:num>
                          <m:r>
                            <a:rPr lang="it-IT" sz="2400" b="1" i="1" smtClean="0">
                              <a:latin typeface="Cambria Math"/>
                            </a:rPr>
                            <m:t>𝒑</m:t>
                          </m:r>
                        </m:num>
                        <m:den>
                          <m:r>
                            <a:rPr lang="it-IT" sz="2400" b="1" i="1" smtClean="0">
                              <a:latin typeface="Cambria Math"/>
                            </a:rPr>
                            <m:t>𝒑</m:t>
                          </m:r>
                          <m:r>
                            <a:rPr lang="it-IT" sz="2400" b="1" i="1" smtClean="0">
                              <a:latin typeface="Cambria Math"/>
                            </a:rPr>
                            <m:t>+</m:t>
                          </m:r>
                          <m:r>
                            <a:rPr lang="it-IT" sz="2400" b="1" i="1" smtClean="0">
                              <a:latin typeface="Cambria Math"/>
                            </a:rPr>
                            <m:t>𝒒</m:t>
                          </m:r>
                        </m:den>
                      </m:f>
                    </m:oMath>
                  </m:oMathPara>
                </a14:m>
                <a:endParaRPr lang="en-US" sz="2400" b="1" dirty="0"/>
              </a:p>
            </p:txBody>
          </p:sp>
        </mc:Choice>
        <mc:Fallback xmlns="">
          <p:sp>
            <p:nvSpPr>
              <p:cNvPr id="40" name="TextBox 39"/>
              <p:cNvSpPr txBox="1">
                <a:spLocks noRot="1" noChangeAspect="1" noMove="1" noResize="1" noEditPoints="1" noAdjustHandles="1" noChangeArrowheads="1" noChangeShapeType="1" noTextEdit="1"/>
              </p:cNvSpPr>
              <p:nvPr/>
            </p:nvSpPr>
            <p:spPr>
              <a:xfrm>
                <a:off x="6548802" y="5284203"/>
                <a:ext cx="2074542" cy="792525"/>
              </a:xfrm>
              <a:prstGeom prst="rect">
                <a:avLst/>
              </a:prstGeom>
              <a:blipFill>
                <a:blip r:embed="rId6"/>
                <a:stretch>
                  <a:fillRect/>
                </a:stretch>
              </a:blipFill>
              <a:ln w="76200"/>
            </p:spPr>
            <p:txBody>
              <a:bodyPr/>
              <a:lstStyle/>
              <a:p>
                <a:r>
                  <a:rPr lang="en-US">
                    <a:noFill/>
                  </a:rPr>
                  <a:t> </a:t>
                </a:r>
              </a:p>
            </p:txBody>
          </p:sp>
        </mc:Fallback>
      </mc:AlternateContent>
      <p:sp>
        <p:nvSpPr>
          <p:cNvPr id="26" name="Title 1"/>
          <p:cNvSpPr txBox="1">
            <a:spLocks/>
          </p:cNvSpPr>
          <p:nvPr/>
        </p:nvSpPr>
        <p:spPr>
          <a:xfrm>
            <a:off x="745335" y="-2989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4000" b="1" dirty="0">
                <a:solidFill>
                  <a:srgbClr val="002060"/>
                </a:solidFill>
              </a:rPr>
              <a:t>Flux pinning mechanisms</a:t>
            </a:r>
            <a:endParaRPr lang="en-US" sz="4000" b="1" dirty="0">
              <a:solidFill>
                <a:srgbClr val="002060"/>
              </a:solidFill>
            </a:endParaRPr>
          </a:p>
        </p:txBody>
      </p:sp>
      <p:cxnSp>
        <p:nvCxnSpPr>
          <p:cNvPr id="29" name="Straight Connector 28"/>
          <p:cNvCxnSpPr/>
          <p:nvPr/>
        </p:nvCxnSpPr>
        <p:spPr>
          <a:xfrm>
            <a:off x="0" y="620688"/>
            <a:ext cx="9144000" cy="0"/>
          </a:xfrm>
          <a:prstGeom prst="line">
            <a:avLst/>
          </a:prstGeom>
          <a:ln w="19050">
            <a:solidFill>
              <a:srgbClr val="002060"/>
            </a:solidFill>
          </a:ln>
        </p:spPr>
        <p:style>
          <a:lnRef idx="2">
            <a:schemeClr val="dk1"/>
          </a:lnRef>
          <a:fillRef idx="0">
            <a:schemeClr val="dk1"/>
          </a:fillRef>
          <a:effectRef idx="1">
            <a:schemeClr val="dk1"/>
          </a:effectRef>
          <a:fontRef idx="minor">
            <a:schemeClr val="tx1"/>
          </a:fontRef>
        </p:style>
      </p:cxnSp>
      <p:sp>
        <p:nvSpPr>
          <p:cNvPr id="3" name="Date Placeholder 2"/>
          <p:cNvSpPr>
            <a:spLocks noGrp="1"/>
          </p:cNvSpPr>
          <p:nvPr>
            <p:ph type="dt" sz="half" idx="10"/>
          </p:nvPr>
        </p:nvSpPr>
        <p:spPr/>
        <p:txBody>
          <a:bodyPr/>
          <a:lstStyle/>
          <a:p>
            <a:r>
              <a:rPr lang="en-US"/>
              <a:t>9/26/2018</a:t>
            </a:r>
          </a:p>
        </p:txBody>
      </p:sp>
      <p:sp>
        <p:nvSpPr>
          <p:cNvPr id="2" name="Slide Number Placeholder 1">
            <a:extLst>
              <a:ext uri="{FF2B5EF4-FFF2-40B4-BE49-F238E27FC236}">
                <a16:creationId xmlns:a16="http://schemas.microsoft.com/office/drawing/2014/main" id="{8E7ED010-D6D1-47B4-B3E9-323C48DB3C26}"/>
              </a:ext>
            </a:extLst>
          </p:cNvPr>
          <p:cNvSpPr>
            <a:spLocks noGrp="1"/>
          </p:cNvSpPr>
          <p:nvPr>
            <p:ph type="sldNum" sz="quarter" idx="12"/>
          </p:nvPr>
        </p:nvSpPr>
        <p:spPr/>
        <p:txBody>
          <a:bodyPr/>
          <a:lstStyle/>
          <a:p>
            <a:fld id="{210C1B2E-B291-4001-85F7-A98FC314394E}" type="slidenum">
              <a:rPr lang="en-US" smtClean="0"/>
              <a:t>15</a:t>
            </a:fld>
            <a:endParaRPr lang="en-US"/>
          </a:p>
        </p:txBody>
      </p:sp>
    </p:spTree>
    <p:custDataLst>
      <p:tags r:id="rId1"/>
    </p:custDataLst>
    <p:extLst>
      <p:ext uri="{BB962C8B-B14F-4D97-AF65-F5344CB8AC3E}">
        <p14:creationId xmlns:p14="http://schemas.microsoft.com/office/powerpoint/2010/main" val="18601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ppt_x"/>
                                          </p:val>
                                        </p:tav>
                                        <p:tav tm="100000">
                                          <p:val>
                                            <p:strVal val="#ppt_x"/>
                                          </p:val>
                                        </p:tav>
                                      </p:tavLst>
                                    </p:anim>
                                    <p:anim calcmode="lin" valueType="num">
                                      <p:cBhvr additive="base">
                                        <p:cTn id="1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down)">
                                      <p:cBhvr>
                                        <p:cTn id="21" dur="500"/>
                                        <p:tgtEl>
                                          <p:spTgt spid="33"/>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down)">
                                      <p:cBhvr>
                                        <p:cTn id="2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8" grpId="0"/>
      <p:bldP spid="4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7" name="CasellaDiTesto 26"/>
              <p:cNvSpPr txBox="1"/>
              <p:nvPr/>
            </p:nvSpPr>
            <p:spPr>
              <a:xfrm>
                <a:off x="611561" y="1956505"/>
                <a:ext cx="8246391" cy="603242"/>
              </a:xfrm>
              <a:prstGeom prst="rect">
                <a:avLst/>
              </a:prstGeom>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it-IT" sz="3200" b="1" dirty="0"/>
                  <a:t>F</a:t>
                </a:r>
                <a:r>
                  <a:rPr lang="it-IT" sz="3200" b="1" baseline="-25000" dirty="0"/>
                  <a:t>p</a:t>
                </a:r>
                <a14:m>
                  <m:oMath xmlns:m="http://schemas.openxmlformats.org/officeDocument/2006/math">
                    <m:d>
                      <m:dPr>
                        <m:ctrlPr>
                          <a:rPr lang="it-IT" sz="3200" b="1" i="1" smtClean="0">
                            <a:latin typeface="Cambria Math" panose="02040503050406030204" pitchFamily="18" charset="0"/>
                          </a:rPr>
                        </m:ctrlPr>
                      </m:dPr>
                      <m:e>
                        <m:r>
                          <a:rPr lang="it-IT" sz="3200" b="1" i="1" smtClean="0">
                            <a:latin typeface="Cambria Math"/>
                          </a:rPr>
                          <m:t>𝒃</m:t>
                        </m:r>
                      </m:e>
                    </m:d>
                    <m:r>
                      <a:rPr lang="it-IT" sz="3200" b="1" i="1" smtClean="0">
                        <a:latin typeface="Cambria Math"/>
                      </a:rPr>
                      <m:t>=</m:t>
                    </m:r>
                    <m:r>
                      <a:rPr lang="it-IT" sz="3200" b="1" i="1" smtClean="0">
                        <a:solidFill>
                          <a:srgbClr val="FF0000"/>
                        </a:solidFill>
                        <a:latin typeface="Cambria Math"/>
                      </a:rPr>
                      <m:t>𝒄</m:t>
                    </m:r>
                    <m:r>
                      <a:rPr lang="it-IT" sz="3200" b="1" i="1" baseline="-25000" smtClean="0">
                        <a:solidFill>
                          <a:srgbClr val="FF0000"/>
                        </a:solidFill>
                        <a:latin typeface="Cambria Math"/>
                      </a:rPr>
                      <m:t>𝟏</m:t>
                    </m:r>
                    <m:r>
                      <a:rPr lang="it-IT" sz="3200" b="1" i="1" smtClean="0">
                        <a:solidFill>
                          <a:srgbClr val="FF0000"/>
                        </a:solidFill>
                        <a:latin typeface="Cambria Math"/>
                        <a:ea typeface="Cambria Math"/>
                      </a:rPr>
                      <m:t>∗</m:t>
                    </m:r>
                    <m:sSup>
                      <m:sSupPr>
                        <m:ctrlPr>
                          <a:rPr lang="it-IT" sz="3200" b="1" i="1" smtClean="0">
                            <a:solidFill>
                              <a:srgbClr val="FF0000"/>
                            </a:solidFill>
                            <a:latin typeface="Cambria Math" panose="02040503050406030204" pitchFamily="18" charset="0"/>
                            <a:ea typeface="Cambria Math"/>
                          </a:rPr>
                        </m:ctrlPr>
                      </m:sSupPr>
                      <m:e>
                        <m:r>
                          <a:rPr lang="it-IT" sz="3200" b="1" i="1" smtClean="0">
                            <a:solidFill>
                              <a:srgbClr val="FF0000"/>
                            </a:solidFill>
                            <a:latin typeface="Cambria Math"/>
                            <a:ea typeface="Cambria Math"/>
                          </a:rPr>
                          <m:t>𝒃</m:t>
                        </m:r>
                      </m:e>
                      <m:sup>
                        <m:r>
                          <a:rPr lang="it-IT" sz="3200" b="1" i="1" smtClean="0">
                            <a:solidFill>
                              <a:srgbClr val="FF0000"/>
                            </a:solidFill>
                            <a:latin typeface="Cambria Math"/>
                            <a:ea typeface="Cambria Math"/>
                          </a:rPr>
                          <m:t>𝟎</m:t>
                        </m:r>
                        <m:r>
                          <a:rPr lang="it-IT" sz="3200" b="1" i="1" smtClean="0">
                            <a:solidFill>
                              <a:srgbClr val="FF0000"/>
                            </a:solidFill>
                            <a:latin typeface="Cambria Math"/>
                            <a:ea typeface="Cambria Math"/>
                          </a:rPr>
                          <m:t>.</m:t>
                        </m:r>
                        <m:r>
                          <a:rPr lang="it-IT" sz="3200" b="1" i="1" smtClean="0">
                            <a:solidFill>
                              <a:srgbClr val="FF0000"/>
                            </a:solidFill>
                            <a:latin typeface="Cambria Math"/>
                            <a:ea typeface="Cambria Math"/>
                          </a:rPr>
                          <m:t>𝟓</m:t>
                        </m:r>
                      </m:sup>
                    </m:sSup>
                    <m:sSup>
                      <m:sSupPr>
                        <m:ctrlPr>
                          <a:rPr lang="it-IT" sz="3200" b="1" i="1" smtClean="0">
                            <a:solidFill>
                              <a:srgbClr val="FF0000"/>
                            </a:solidFill>
                            <a:latin typeface="Cambria Math" panose="02040503050406030204" pitchFamily="18" charset="0"/>
                            <a:ea typeface="Cambria Math"/>
                          </a:rPr>
                        </m:ctrlPr>
                      </m:sSupPr>
                      <m:e>
                        <m:d>
                          <m:dPr>
                            <m:ctrlPr>
                              <a:rPr lang="it-IT" sz="3200" b="1" i="1" smtClean="0">
                                <a:solidFill>
                                  <a:srgbClr val="FF0000"/>
                                </a:solidFill>
                                <a:latin typeface="Cambria Math" panose="02040503050406030204" pitchFamily="18" charset="0"/>
                                <a:ea typeface="Cambria Math"/>
                              </a:rPr>
                            </m:ctrlPr>
                          </m:dPr>
                          <m:e>
                            <m:r>
                              <a:rPr lang="it-IT" sz="3200" b="1" i="1" smtClean="0">
                                <a:solidFill>
                                  <a:srgbClr val="FF0000"/>
                                </a:solidFill>
                                <a:latin typeface="Cambria Math"/>
                                <a:ea typeface="Cambria Math"/>
                              </a:rPr>
                              <m:t>𝟏</m:t>
                            </m:r>
                            <m:r>
                              <a:rPr lang="it-IT" sz="3200" b="1" i="1" smtClean="0">
                                <a:solidFill>
                                  <a:srgbClr val="FF0000"/>
                                </a:solidFill>
                                <a:latin typeface="Cambria Math"/>
                                <a:ea typeface="Cambria Math"/>
                              </a:rPr>
                              <m:t>−</m:t>
                            </m:r>
                            <m:r>
                              <a:rPr lang="it-IT" sz="3200" b="1" i="1" smtClean="0">
                                <a:solidFill>
                                  <a:srgbClr val="FF0000"/>
                                </a:solidFill>
                                <a:latin typeface="Cambria Math"/>
                                <a:ea typeface="Cambria Math"/>
                              </a:rPr>
                              <m:t>𝒃</m:t>
                            </m:r>
                          </m:e>
                        </m:d>
                      </m:e>
                      <m:sup>
                        <m:r>
                          <a:rPr lang="it-IT" sz="3200" b="1" i="1" smtClean="0">
                            <a:solidFill>
                              <a:srgbClr val="FF0000"/>
                            </a:solidFill>
                            <a:latin typeface="Cambria Math"/>
                            <a:ea typeface="Cambria Math"/>
                          </a:rPr>
                          <m:t>𝟐</m:t>
                        </m:r>
                      </m:sup>
                    </m:sSup>
                    <m:r>
                      <a:rPr lang="it-IT" sz="3200" b="1" i="1" smtClean="0">
                        <a:latin typeface="Cambria Math"/>
                        <a:ea typeface="Cambria Math"/>
                      </a:rPr>
                      <m:t>+</m:t>
                    </m:r>
                    <m:r>
                      <a:rPr lang="it-IT" sz="3200" b="1" i="1" smtClean="0">
                        <a:solidFill>
                          <a:srgbClr val="0000FF"/>
                        </a:solidFill>
                        <a:latin typeface="Cambria Math"/>
                        <a:ea typeface="Cambria Math"/>
                      </a:rPr>
                      <m:t>𝒄</m:t>
                    </m:r>
                    <m:r>
                      <a:rPr lang="it-IT" sz="3200" b="1" i="1" baseline="-25000" smtClean="0">
                        <a:solidFill>
                          <a:srgbClr val="0000FF"/>
                        </a:solidFill>
                        <a:latin typeface="Cambria Math"/>
                        <a:ea typeface="Cambria Math"/>
                      </a:rPr>
                      <m:t>𝟐</m:t>
                    </m:r>
                    <m:r>
                      <a:rPr lang="it-IT" sz="3200" b="1" i="1" smtClean="0">
                        <a:solidFill>
                          <a:srgbClr val="0000FF"/>
                        </a:solidFill>
                        <a:latin typeface="Cambria Math"/>
                        <a:ea typeface="Cambria Math"/>
                      </a:rPr>
                      <m:t>∗</m:t>
                    </m:r>
                    <m:sSup>
                      <m:sSupPr>
                        <m:ctrlPr>
                          <a:rPr lang="it-IT" sz="3200" b="1" i="1" smtClean="0">
                            <a:solidFill>
                              <a:srgbClr val="0000FF"/>
                            </a:solidFill>
                            <a:latin typeface="Cambria Math" panose="02040503050406030204" pitchFamily="18" charset="0"/>
                            <a:ea typeface="Cambria Math"/>
                          </a:rPr>
                        </m:ctrlPr>
                      </m:sSupPr>
                      <m:e>
                        <m:r>
                          <a:rPr lang="it-IT" sz="3200" b="1" i="1" smtClean="0">
                            <a:solidFill>
                              <a:srgbClr val="0000FF"/>
                            </a:solidFill>
                            <a:latin typeface="Cambria Math"/>
                            <a:ea typeface="Cambria Math"/>
                          </a:rPr>
                          <m:t>𝒃</m:t>
                        </m:r>
                      </m:e>
                      <m:sup>
                        <m:r>
                          <a:rPr lang="it-IT" sz="3200" b="1" i="1" smtClean="0">
                            <a:solidFill>
                              <a:srgbClr val="0000FF"/>
                            </a:solidFill>
                            <a:latin typeface="Cambria Math"/>
                            <a:ea typeface="Cambria Math"/>
                          </a:rPr>
                          <m:t>𝟏</m:t>
                        </m:r>
                      </m:sup>
                    </m:sSup>
                    <m:sSup>
                      <m:sSupPr>
                        <m:ctrlPr>
                          <a:rPr lang="it-IT" sz="3200" b="1" i="1" smtClean="0">
                            <a:solidFill>
                              <a:srgbClr val="0000FF"/>
                            </a:solidFill>
                            <a:latin typeface="Cambria Math" panose="02040503050406030204" pitchFamily="18" charset="0"/>
                            <a:ea typeface="Cambria Math"/>
                          </a:rPr>
                        </m:ctrlPr>
                      </m:sSupPr>
                      <m:e>
                        <m:r>
                          <a:rPr lang="it-IT" sz="3200" b="1" i="1" smtClean="0">
                            <a:solidFill>
                              <a:srgbClr val="0000FF"/>
                            </a:solidFill>
                            <a:latin typeface="Cambria Math"/>
                            <a:ea typeface="Cambria Math"/>
                          </a:rPr>
                          <m:t>(</m:t>
                        </m:r>
                        <m:r>
                          <a:rPr lang="it-IT" sz="3200" b="1" i="1" smtClean="0">
                            <a:solidFill>
                              <a:srgbClr val="0000FF"/>
                            </a:solidFill>
                            <a:latin typeface="Cambria Math"/>
                            <a:ea typeface="Cambria Math"/>
                          </a:rPr>
                          <m:t>𝟏</m:t>
                        </m:r>
                        <m:r>
                          <a:rPr lang="it-IT" sz="3200" b="1" i="1" smtClean="0">
                            <a:solidFill>
                              <a:srgbClr val="0000FF"/>
                            </a:solidFill>
                            <a:latin typeface="Cambria Math"/>
                            <a:ea typeface="Cambria Math"/>
                          </a:rPr>
                          <m:t>−</m:t>
                        </m:r>
                        <m:r>
                          <a:rPr lang="it-IT" sz="3200" b="1" i="1" smtClean="0">
                            <a:solidFill>
                              <a:srgbClr val="0000FF"/>
                            </a:solidFill>
                            <a:latin typeface="Cambria Math"/>
                            <a:ea typeface="Cambria Math"/>
                          </a:rPr>
                          <m:t>𝒃</m:t>
                        </m:r>
                        <m:r>
                          <a:rPr lang="it-IT" sz="3200" b="1" i="1" smtClean="0">
                            <a:solidFill>
                              <a:srgbClr val="0000FF"/>
                            </a:solidFill>
                            <a:latin typeface="Cambria Math"/>
                            <a:ea typeface="Cambria Math"/>
                          </a:rPr>
                          <m:t>)</m:t>
                        </m:r>
                      </m:e>
                      <m:sup>
                        <m:r>
                          <a:rPr lang="it-IT" sz="3200" b="1" i="1" smtClean="0">
                            <a:solidFill>
                              <a:srgbClr val="0000FF"/>
                            </a:solidFill>
                            <a:latin typeface="Cambria Math"/>
                            <a:ea typeface="Cambria Math"/>
                          </a:rPr>
                          <m:t>𝟐</m:t>
                        </m:r>
                      </m:sup>
                    </m:sSup>
                  </m:oMath>
                </a14:m>
                <a:endParaRPr lang="en-US" sz="3200" b="1" dirty="0">
                  <a:solidFill>
                    <a:srgbClr val="0070C0"/>
                  </a:solidFill>
                </a:endParaRPr>
              </a:p>
            </p:txBody>
          </p:sp>
        </mc:Choice>
        <mc:Fallback xmlns="">
          <p:sp>
            <p:nvSpPr>
              <p:cNvPr id="27" name="CasellaDiTesto 26"/>
              <p:cNvSpPr txBox="1">
                <a:spLocks noRot="1" noChangeAspect="1" noMove="1" noResize="1" noEditPoints="1" noAdjustHandles="1" noChangeArrowheads="1" noChangeShapeType="1" noTextEdit="1"/>
              </p:cNvSpPr>
              <p:nvPr/>
            </p:nvSpPr>
            <p:spPr>
              <a:xfrm>
                <a:off x="611561" y="1956505"/>
                <a:ext cx="8246391" cy="603242"/>
              </a:xfrm>
              <a:prstGeom prst="rect">
                <a:avLst/>
              </a:prstGeom>
              <a:blipFill rotWithShape="1">
                <a:blip r:embed="rId4"/>
                <a:stretch>
                  <a:fillRect l="-1695" t="-6796" b="-30097"/>
                </a:stretch>
              </a:blipFill>
              <a:ln/>
            </p:spPr>
            <p:txBody>
              <a:bodyPr/>
              <a:lstStyle/>
              <a:p>
                <a:r>
                  <a:rPr lang="en-US">
                    <a:noFill/>
                  </a:rPr>
                  <a:t> </a:t>
                </a:r>
              </a:p>
            </p:txBody>
          </p:sp>
        </mc:Fallback>
      </mc:AlternateContent>
      <p:sp>
        <p:nvSpPr>
          <p:cNvPr id="28" name="CasellaDiTesto 27"/>
          <p:cNvSpPr txBox="1"/>
          <p:nvPr/>
        </p:nvSpPr>
        <p:spPr>
          <a:xfrm>
            <a:off x="2915816" y="1671770"/>
            <a:ext cx="2664296" cy="338554"/>
          </a:xfrm>
          <a:prstGeom prst="rect">
            <a:avLst/>
          </a:prstGeom>
          <a:noFill/>
        </p:spPr>
        <p:txBody>
          <a:bodyPr wrap="square" rtlCol="0">
            <a:spAutoFit/>
          </a:bodyPr>
          <a:lstStyle/>
          <a:p>
            <a:r>
              <a:rPr lang="en-US" sz="1600" b="1" dirty="0">
                <a:solidFill>
                  <a:srgbClr val="FF0000"/>
                </a:solidFill>
              </a:rPr>
              <a:t>Grain boundaries</a:t>
            </a:r>
          </a:p>
        </p:txBody>
      </p:sp>
      <p:sp>
        <p:nvSpPr>
          <p:cNvPr id="29" name="CasellaDiTesto 28"/>
          <p:cNvSpPr txBox="1"/>
          <p:nvPr/>
        </p:nvSpPr>
        <p:spPr>
          <a:xfrm>
            <a:off x="6120680" y="1671771"/>
            <a:ext cx="1403648" cy="338554"/>
          </a:xfrm>
          <a:prstGeom prst="rect">
            <a:avLst/>
          </a:prstGeom>
          <a:noFill/>
        </p:spPr>
        <p:txBody>
          <a:bodyPr wrap="square" rtlCol="0">
            <a:spAutoFit/>
          </a:bodyPr>
          <a:lstStyle/>
          <a:p>
            <a:r>
              <a:rPr lang="en-US" sz="1600" b="1" dirty="0">
                <a:solidFill>
                  <a:srgbClr val="0000FF"/>
                </a:solidFill>
              </a:rPr>
              <a:t>Point defects</a:t>
            </a:r>
          </a:p>
        </p:txBody>
      </p:sp>
      <p:sp>
        <p:nvSpPr>
          <p:cNvPr id="23" name="Freccia a destra 12"/>
          <p:cNvSpPr/>
          <p:nvPr/>
        </p:nvSpPr>
        <p:spPr>
          <a:xfrm rot="5400000">
            <a:off x="2242429" y="2606219"/>
            <a:ext cx="419521" cy="288032"/>
          </a:xfrm>
          <a:prstGeom prst="rightArrow">
            <a:avLst/>
          </a:prstGeom>
          <a:solidFill>
            <a:srgbClr val="0000FF"/>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asellaDiTesto 13"/>
          <p:cNvSpPr txBox="1"/>
          <p:nvPr/>
        </p:nvSpPr>
        <p:spPr>
          <a:xfrm>
            <a:off x="2101603" y="1336562"/>
            <a:ext cx="6695460" cy="400110"/>
          </a:xfrm>
          <a:prstGeom prst="rect">
            <a:avLst/>
          </a:prstGeom>
          <a:solidFill>
            <a:srgbClr val="EFFBFF"/>
          </a:solidFill>
          <a:ln w="38100">
            <a:solidFill>
              <a:srgbClr val="0000FF"/>
            </a:solidFill>
          </a:ln>
        </p:spPr>
        <p:txBody>
          <a:bodyPr wrap="square" rtlCol="0">
            <a:spAutoFit/>
          </a:bodyPr>
          <a:lstStyle/>
          <a:p>
            <a:pPr algn="ctr"/>
            <a:r>
              <a:rPr lang="en-US" sz="2000" dirty="0">
                <a:solidFill>
                  <a:srgbClr val="FF0000"/>
                </a:solidFill>
                <a:latin typeface="Arial" pitchFamily="34" charset="0"/>
                <a:cs typeface="Arial" pitchFamily="34" charset="0"/>
              </a:rPr>
              <a:t>Grain boundary pinning doesn’t change after irradiation</a:t>
            </a:r>
          </a:p>
        </p:txBody>
      </p:sp>
      <p:sp>
        <p:nvSpPr>
          <p:cNvPr id="30" name="TextBox 29"/>
          <p:cNvSpPr txBox="1"/>
          <p:nvPr/>
        </p:nvSpPr>
        <p:spPr>
          <a:xfrm flipH="1">
            <a:off x="266328" y="1250176"/>
            <a:ext cx="2001416" cy="461665"/>
          </a:xfrm>
          <a:prstGeom prst="rect">
            <a:avLst/>
          </a:prstGeom>
          <a:noFill/>
        </p:spPr>
        <p:txBody>
          <a:bodyPr wrap="square" rtlCol="0">
            <a:spAutoFit/>
          </a:bodyPr>
          <a:lstStyle/>
          <a:p>
            <a:r>
              <a:rPr lang="it-IT" sz="2400" dirty="0">
                <a:solidFill>
                  <a:srgbClr val="FF0000"/>
                </a:solidFill>
                <a:latin typeface="Forte" panose="03060902040502070203" pitchFamily="66" charset="0"/>
              </a:rPr>
              <a:t>Hypothesis:</a:t>
            </a:r>
            <a:endParaRPr lang="en-US" sz="2400" dirty="0">
              <a:solidFill>
                <a:srgbClr val="FF0000"/>
              </a:solidFill>
              <a:latin typeface="Forte" panose="03060902040502070203" pitchFamily="66" charset="0"/>
            </a:endParaRPr>
          </a:p>
        </p:txBody>
      </p:sp>
      <mc:AlternateContent xmlns:mc="http://schemas.openxmlformats.org/markup-compatibility/2006">
        <mc:Choice xmlns:a14="http://schemas.microsoft.com/office/drawing/2010/main" Requires="a14">
          <p:sp>
            <p:nvSpPr>
              <p:cNvPr id="31" name="Rectangle 30"/>
              <p:cNvSpPr/>
              <p:nvPr/>
            </p:nvSpPr>
            <p:spPr>
              <a:xfrm>
                <a:off x="1707713" y="2967901"/>
                <a:ext cx="1800543" cy="400110"/>
              </a:xfrm>
              <a:prstGeom prst="rect">
                <a:avLst/>
              </a:prstGeom>
              <a:solidFill>
                <a:srgbClr val="EFFBFF"/>
              </a:solidFill>
              <a:ln w="38100">
                <a:solidFill>
                  <a:srgbClr val="0000FF"/>
                </a:solidFill>
              </a:ln>
            </p:spPr>
            <p:style>
              <a:lnRef idx="1">
                <a:schemeClr val="accent2"/>
              </a:lnRef>
              <a:fillRef idx="2">
                <a:schemeClr val="accent2"/>
              </a:fillRef>
              <a:effectRef idx="1">
                <a:schemeClr val="accent2"/>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r>
                        <a:rPr lang="it-IT" sz="2000" b="1" i="1" smtClean="0">
                          <a:solidFill>
                            <a:srgbClr val="FF0000"/>
                          </a:solidFill>
                          <a:latin typeface="Cambria Math"/>
                        </a:rPr>
                        <m:t>𝒄</m:t>
                      </m:r>
                      <m:r>
                        <a:rPr lang="it-IT" sz="2000" b="1" i="1" baseline="-25000" smtClean="0">
                          <a:solidFill>
                            <a:srgbClr val="FF0000"/>
                          </a:solidFill>
                          <a:latin typeface="Cambria Math"/>
                        </a:rPr>
                        <m:t>𝟏</m:t>
                      </m:r>
                      <m:r>
                        <a:rPr lang="it-IT" sz="2000" b="1" i="1">
                          <a:solidFill>
                            <a:srgbClr val="FF0000"/>
                          </a:solidFill>
                          <a:latin typeface="Cambria Math"/>
                          <a:ea typeface="Cambria Math"/>
                        </a:rPr>
                        <m:t>≡</m:t>
                      </m:r>
                      <m:r>
                        <a:rPr lang="it-IT" sz="2000" b="1" i="1">
                          <a:solidFill>
                            <a:srgbClr val="FF0000"/>
                          </a:solidFill>
                          <a:latin typeface="Cambria Math"/>
                        </a:rPr>
                        <m:t>𝒄</m:t>
                      </m:r>
                      <m:r>
                        <a:rPr lang="it-IT" sz="2000" b="1" i="1" baseline="-25000">
                          <a:solidFill>
                            <a:srgbClr val="FF0000"/>
                          </a:solidFill>
                          <a:latin typeface="Cambria Math"/>
                        </a:rPr>
                        <m:t>𝒖𝒏𝒊𝒓𝒓</m:t>
                      </m:r>
                    </m:oMath>
                  </m:oMathPara>
                </a14:m>
                <a:endParaRPr lang="en-US" sz="2000" b="1" dirty="0">
                  <a:solidFill>
                    <a:srgbClr val="FF0000"/>
                  </a:solidFill>
                </a:endParaRPr>
              </a:p>
            </p:txBody>
          </p:sp>
        </mc:Choice>
        <mc:Fallback>
          <p:sp>
            <p:nvSpPr>
              <p:cNvPr id="31" name="Rectangle 30"/>
              <p:cNvSpPr>
                <a:spLocks noRot="1" noChangeAspect="1" noMove="1" noResize="1" noEditPoints="1" noAdjustHandles="1" noChangeArrowheads="1" noChangeShapeType="1" noTextEdit="1"/>
              </p:cNvSpPr>
              <p:nvPr/>
            </p:nvSpPr>
            <p:spPr>
              <a:xfrm>
                <a:off x="1707713" y="2967901"/>
                <a:ext cx="1800543" cy="400110"/>
              </a:xfrm>
              <a:prstGeom prst="rect">
                <a:avLst/>
              </a:prstGeom>
              <a:blipFill>
                <a:blip r:embed="rId5"/>
                <a:stretch>
                  <a:fillRect/>
                </a:stretch>
              </a:blipFill>
              <a:ln w="38100">
                <a:solidFill>
                  <a:srgbClr val="0000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p:cNvSpPr/>
              <p:nvPr/>
            </p:nvSpPr>
            <p:spPr>
              <a:xfrm>
                <a:off x="4863481" y="2847596"/>
                <a:ext cx="1258101" cy="400110"/>
              </a:xfrm>
              <a:prstGeom prst="rect">
                <a:avLst/>
              </a:prstGeom>
              <a:ln w="12700">
                <a:solidFill>
                  <a:srgbClr val="0000FF"/>
                </a:solidFill>
              </a:ln>
            </p:spPr>
            <p:txBody>
              <a:bodyPr wrap="none">
                <a:spAutoFit/>
              </a:bodyPr>
              <a:lstStyle/>
              <a:p>
                <a14:m>
                  <m:oMath xmlns:m="http://schemas.openxmlformats.org/officeDocument/2006/math">
                    <m:sSub>
                      <m:sSubPr>
                        <m:ctrlPr>
                          <a:rPr lang="it-IT" sz="2000" b="1" i="1" smtClean="0">
                            <a:solidFill>
                              <a:srgbClr val="0000FF"/>
                            </a:solidFill>
                            <a:latin typeface="Cambria Math" panose="02040503050406030204" pitchFamily="18" charset="0"/>
                          </a:rPr>
                        </m:ctrlPr>
                      </m:sSubPr>
                      <m:e>
                        <m:r>
                          <a:rPr lang="it-IT" sz="2000" b="1" i="1">
                            <a:solidFill>
                              <a:srgbClr val="0000FF"/>
                            </a:solidFill>
                            <a:latin typeface="Cambria Math"/>
                          </a:rPr>
                          <m:t>𝒄</m:t>
                        </m:r>
                      </m:e>
                      <m:sub>
                        <m:r>
                          <a:rPr lang="it-IT" sz="2000" b="1" i="1" smtClean="0">
                            <a:solidFill>
                              <a:srgbClr val="0000FF"/>
                            </a:solidFill>
                            <a:latin typeface="Cambria Math"/>
                          </a:rPr>
                          <m:t>𝟐</m:t>
                        </m:r>
                      </m:sub>
                    </m:sSub>
                  </m:oMath>
                </a14:m>
                <a:r>
                  <a:rPr lang="en-US" sz="2000" b="1" dirty="0">
                    <a:solidFill>
                      <a:srgbClr val="0000FF"/>
                    </a:solidFill>
                  </a:rPr>
                  <a:t> and B</a:t>
                </a:r>
                <a:r>
                  <a:rPr lang="en-US" sz="2000" b="1" baseline="-25000" dirty="0">
                    <a:solidFill>
                      <a:srgbClr val="0000FF"/>
                    </a:solidFill>
                  </a:rPr>
                  <a:t>c2</a:t>
                </a:r>
                <a:endParaRPr lang="en-US" sz="2000" b="1" dirty="0">
                  <a:solidFill>
                    <a:srgbClr val="0000FF"/>
                  </a:solidFill>
                </a:endParaRPr>
              </a:p>
            </p:txBody>
          </p:sp>
        </mc:Choice>
        <mc:Fallback xmlns="">
          <p:sp>
            <p:nvSpPr>
              <p:cNvPr id="33" name="Rectangle 32"/>
              <p:cNvSpPr>
                <a:spLocks noRot="1" noChangeAspect="1" noMove="1" noResize="1" noEditPoints="1" noAdjustHandles="1" noChangeArrowheads="1" noChangeShapeType="1" noTextEdit="1"/>
              </p:cNvSpPr>
              <p:nvPr/>
            </p:nvSpPr>
            <p:spPr>
              <a:xfrm>
                <a:off x="4863481" y="2847596"/>
                <a:ext cx="1258101" cy="400110"/>
              </a:xfrm>
              <a:prstGeom prst="rect">
                <a:avLst/>
              </a:prstGeom>
              <a:blipFill rotWithShape="1">
                <a:blip r:embed="rId6"/>
                <a:stretch>
                  <a:fillRect t="-5882" b="-23529"/>
                </a:stretch>
              </a:blipFill>
              <a:ln w="12700">
                <a:solidFill>
                  <a:srgbClr val="0000FF"/>
                </a:solidFill>
              </a:ln>
            </p:spPr>
            <p:txBody>
              <a:bodyPr/>
              <a:lstStyle/>
              <a:p>
                <a:r>
                  <a:rPr lang="en-US">
                    <a:noFill/>
                  </a:rPr>
                  <a:t> </a:t>
                </a:r>
              </a:p>
            </p:txBody>
          </p:sp>
        </mc:Fallback>
      </mc:AlternateContent>
      <p:sp>
        <p:nvSpPr>
          <p:cNvPr id="36" name="TextBox 35"/>
          <p:cNvSpPr txBox="1"/>
          <p:nvPr/>
        </p:nvSpPr>
        <p:spPr>
          <a:xfrm>
            <a:off x="6299454" y="2895906"/>
            <a:ext cx="2667247" cy="400110"/>
          </a:xfrm>
          <a:prstGeom prst="rect">
            <a:avLst/>
          </a:prstGeom>
          <a:noFill/>
          <a:ln>
            <a:solidFill>
              <a:srgbClr val="0000FF"/>
            </a:solidFill>
          </a:ln>
        </p:spPr>
        <p:txBody>
          <a:bodyPr wrap="square" rtlCol="0">
            <a:spAutoFit/>
          </a:bodyPr>
          <a:lstStyle/>
          <a:p>
            <a:r>
              <a:rPr lang="it-IT" sz="2000" b="1" dirty="0">
                <a:solidFill>
                  <a:srgbClr val="0000FF"/>
                </a:solidFill>
                <a:latin typeface="Arial" panose="020B0604020202020204" pitchFamily="34" charset="0"/>
                <a:cs typeface="Arial" panose="020B0604020202020204" pitchFamily="34" charset="0"/>
              </a:rPr>
              <a:t>Fitting parameters</a:t>
            </a:r>
            <a:endParaRPr lang="en-US" sz="2000" b="1" dirty="0">
              <a:solidFill>
                <a:srgbClr val="0000FF"/>
              </a:solidFill>
              <a:latin typeface="Arial" panose="020B0604020202020204" pitchFamily="34" charset="0"/>
              <a:cs typeface="Arial" panose="020B0604020202020204" pitchFamily="34" charset="0"/>
            </a:endParaRPr>
          </a:p>
        </p:txBody>
      </p:sp>
      <p:sp>
        <p:nvSpPr>
          <p:cNvPr id="39" name="Freccia a destra 12"/>
          <p:cNvSpPr/>
          <p:nvPr/>
        </p:nvSpPr>
        <p:spPr>
          <a:xfrm rot="5202982">
            <a:off x="5964721" y="2534224"/>
            <a:ext cx="419521" cy="288032"/>
          </a:xfrm>
          <a:prstGeom prst="rightArrow">
            <a:avLst/>
          </a:prstGeom>
          <a:solidFill>
            <a:srgbClr val="0000FF"/>
          </a:solidFill>
          <a:ln>
            <a:solidFill>
              <a:srgbClr val="0000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p:nvPr/>
        </p:nvPicPr>
        <p:blipFill rotWithShape="1">
          <a:blip r:embed="rId7" cstate="print">
            <a:extLst>
              <a:ext uri="{28A0092B-C50C-407E-A947-70E740481C1C}">
                <a14:useLocalDpi xmlns:a14="http://schemas.microsoft.com/office/drawing/2010/main" val="0"/>
              </a:ext>
            </a:extLst>
          </a:blip>
          <a:srcRect l="3598" t="2538" r="6470"/>
          <a:stretch/>
        </p:blipFill>
        <p:spPr bwMode="auto">
          <a:xfrm>
            <a:off x="464055" y="3389187"/>
            <a:ext cx="3816465" cy="2859685"/>
          </a:xfrm>
          <a:prstGeom prst="rect">
            <a:avLst/>
          </a:prstGeom>
          <a:ln>
            <a:noFill/>
          </a:ln>
          <a:extLst>
            <a:ext uri="{53640926-AAD7-44D8-BBD7-CCE9431645EC}">
              <a14:shadowObscured xmlns:a14="http://schemas.microsoft.com/office/drawing/2010/main"/>
            </a:ext>
          </a:extLst>
        </p:spPr>
        <p:style>
          <a:lnRef idx="2">
            <a:schemeClr val="dk1"/>
          </a:lnRef>
          <a:fillRef idx="1">
            <a:schemeClr val="lt1"/>
          </a:fillRef>
          <a:effectRef idx="0">
            <a:schemeClr val="dk1"/>
          </a:effectRef>
          <a:fontRef idx="minor">
            <a:schemeClr val="dk1"/>
          </a:fontRef>
        </p:style>
      </p:pic>
      <p:pic>
        <p:nvPicPr>
          <p:cNvPr id="19" name="Picture 18"/>
          <p:cNvPicPr/>
          <p:nvPr/>
        </p:nvPicPr>
        <p:blipFill rotWithShape="1">
          <a:blip r:embed="rId8" cstate="print">
            <a:extLst>
              <a:ext uri="{28A0092B-C50C-407E-A947-70E740481C1C}">
                <a14:useLocalDpi xmlns:a14="http://schemas.microsoft.com/office/drawing/2010/main" val="0"/>
              </a:ext>
            </a:extLst>
          </a:blip>
          <a:srcRect l="2635" t="10924" r="13054" b="6459"/>
          <a:stretch/>
        </p:blipFill>
        <p:spPr bwMode="auto">
          <a:xfrm>
            <a:off x="4863481" y="3368866"/>
            <a:ext cx="3571135" cy="2872987"/>
          </a:xfrm>
          <a:prstGeom prst="rect">
            <a:avLst/>
          </a:prstGeom>
          <a:ln>
            <a:noFill/>
          </a:ln>
          <a:extLst>
            <a:ext uri="{53640926-AAD7-44D8-BBD7-CCE9431645EC}">
              <a14:shadowObscured xmlns:a14="http://schemas.microsoft.com/office/drawing/2010/main"/>
            </a:ext>
          </a:extLst>
        </p:spPr>
        <p:style>
          <a:lnRef idx="2">
            <a:schemeClr val="dk1"/>
          </a:lnRef>
          <a:fillRef idx="1">
            <a:schemeClr val="lt1"/>
          </a:fillRef>
          <a:effectRef idx="0">
            <a:schemeClr val="dk1"/>
          </a:effectRef>
          <a:fontRef idx="minor">
            <a:schemeClr val="dk1"/>
          </a:fontRef>
        </p:style>
      </p:pic>
      <mc:AlternateContent xmlns:mc="http://schemas.openxmlformats.org/markup-compatibility/2006">
        <mc:Choice xmlns:a14="http://schemas.microsoft.com/office/drawing/2010/main" Requires="a14">
          <p:sp>
            <p:nvSpPr>
              <p:cNvPr id="21" name="TextBox 20"/>
              <p:cNvSpPr txBox="1"/>
              <p:nvPr/>
            </p:nvSpPr>
            <p:spPr>
              <a:xfrm>
                <a:off x="6330276" y="5373216"/>
                <a:ext cx="1135247" cy="40011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it-IT" sz="2000" dirty="0"/>
                  <a:t>∆B</a:t>
                </a:r>
                <a:r>
                  <a:rPr lang="it-IT" sz="2000" baseline="-25000" dirty="0"/>
                  <a:t>c2</a:t>
                </a:r>
                <a14:m>
                  <m:oMath xmlns:m="http://schemas.openxmlformats.org/officeDocument/2006/math">
                    <m:r>
                      <a:rPr lang="it-IT" sz="2000" i="1" smtClean="0">
                        <a:latin typeface="Cambria Math"/>
                        <a:ea typeface="Cambria Math"/>
                      </a:rPr>
                      <m:t>~</m:t>
                    </m:r>
                    <m:r>
                      <a:rPr lang="it-IT" sz="2000" b="0" i="0" smtClean="0">
                        <a:latin typeface="Cambria Math"/>
                        <a:ea typeface="Cambria Math"/>
                      </a:rPr>
                      <m:t>5</m:t>
                    </m:r>
                  </m:oMath>
                </a14:m>
                <a:r>
                  <a:rPr lang="it-IT" sz="2000" dirty="0"/>
                  <a:t>%</a:t>
                </a:r>
                <a:endParaRPr lang="en-US" sz="2000" dirty="0"/>
              </a:p>
            </p:txBody>
          </p:sp>
        </mc:Choice>
        <mc:Fallback>
          <p:sp>
            <p:nvSpPr>
              <p:cNvPr id="21" name="TextBox 20"/>
              <p:cNvSpPr txBox="1">
                <a:spLocks noRot="1" noChangeAspect="1" noMove="1" noResize="1" noEditPoints="1" noAdjustHandles="1" noChangeArrowheads="1" noChangeShapeType="1" noTextEdit="1"/>
              </p:cNvSpPr>
              <p:nvPr/>
            </p:nvSpPr>
            <p:spPr>
              <a:xfrm>
                <a:off x="6330276" y="5373216"/>
                <a:ext cx="1135247" cy="400110"/>
              </a:xfrm>
              <a:prstGeom prst="rect">
                <a:avLst/>
              </a:prstGeom>
              <a:blipFill>
                <a:blip r:embed="rId9"/>
                <a:stretch>
                  <a:fillRect l="-4188" t="-4286" r="-4188" b="-21429"/>
                </a:stretch>
              </a:blipFill>
            </p:spPr>
            <p:txBody>
              <a:bodyPr/>
              <a:lstStyle/>
              <a:p>
                <a:r>
                  <a:rPr lang="en-US">
                    <a:noFill/>
                  </a:rPr>
                  <a:t> </a:t>
                </a:r>
              </a:p>
            </p:txBody>
          </p:sp>
        </mc:Fallback>
      </mc:AlternateContent>
      <p:sp>
        <p:nvSpPr>
          <p:cNvPr id="3" name="TextBox 2"/>
          <p:cNvSpPr txBox="1"/>
          <p:nvPr/>
        </p:nvSpPr>
        <p:spPr>
          <a:xfrm>
            <a:off x="332016" y="1620088"/>
            <a:ext cx="1575688" cy="307777"/>
          </a:xfrm>
          <a:prstGeom prst="rect">
            <a:avLst/>
          </a:prstGeom>
          <a:noFill/>
        </p:spPr>
        <p:txBody>
          <a:bodyPr wrap="none" rtlCol="0">
            <a:spAutoFit/>
          </a:bodyPr>
          <a:lstStyle/>
          <a:p>
            <a:r>
              <a:rPr lang="it-IT" sz="1400" i="1" dirty="0"/>
              <a:t>T. Baumgartner ATI</a:t>
            </a:r>
            <a:endParaRPr lang="en-US" sz="1400" i="1" dirty="0"/>
          </a:p>
        </p:txBody>
      </p:sp>
      <p:sp>
        <p:nvSpPr>
          <p:cNvPr id="4" name="Rectangle 3"/>
          <p:cNvSpPr/>
          <p:nvPr/>
        </p:nvSpPr>
        <p:spPr>
          <a:xfrm>
            <a:off x="429419" y="6111048"/>
            <a:ext cx="3627949" cy="261610"/>
          </a:xfrm>
          <a:prstGeom prst="rect">
            <a:avLst/>
          </a:prstGeom>
        </p:spPr>
        <p:txBody>
          <a:bodyPr wrap="square">
            <a:spAutoFit/>
          </a:bodyPr>
          <a:lstStyle/>
          <a:p>
            <a:r>
              <a:rPr lang="it-IT" sz="1050" i="1" dirty="0"/>
              <a:t>T. Spina et al., IEEE Trans App. Supercond. 2015</a:t>
            </a:r>
            <a:endParaRPr lang="en-US" sz="1050" i="1" dirty="0"/>
          </a:p>
        </p:txBody>
      </p:sp>
      <p:sp>
        <p:nvSpPr>
          <p:cNvPr id="25" name="Title 1"/>
          <p:cNvSpPr txBox="1">
            <a:spLocks/>
          </p:cNvSpPr>
          <p:nvPr/>
        </p:nvSpPr>
        <p:spPr>
          <a:xfrm>
            <a:off x="72008" y="-90264"/>
            <a:ext cx="903649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3600" b="1" dirty="0">
                <a:solidFill>
                  <a:srgbClr val="002060"/>
                </a:solidFill>
              </a:rPr>
              <a:t>Analysis of Pinning force: </a:t>
            </a:r>
          </a:p>
          <a:p>
            <a:r>
              <a:rPr lang="it-IT" sz="3600" b="1" i="1" dirty="0">
                <a:solidFill>
                  <a:srgbClr val="002060"/>
                </a:solidFill>
              </a:rPr>
              <a:t>«The two mechanism model»</a:t>
            </a:r>
            <a:endParaRPr lang="en-US" sz="3600" b="1" i="1" dirty="0">
              <a:solidFill>
                <a:srgbClr val="002060"/>
              </a:solidFill>
            </a:endParaRPr>
          </a:p>
        </p:txBody>
      </p:sp>
      <p:cxnSp>
        <p:nvCxnSpPr>
          <p:cNvPr id="26" name="Straight Connector 25"/>
          <p:cNvCxnSpPr/>
          <p:nvPr/>
        </p:nvCxnSpPr>
        <p:spPr>
          <a:xfrm>
            <a:off x="0" y="1052736"/>
            <a:ext cx="9144000" cy="0"/>
          </a:xfrm>
          <a:prstGeom prst="line">
            <a:avLst/>
          </a:prstGeom>
          <a:ln w="19050">
            <a:solidFill>
              <a:srgbClr val="002060"/>
            </a:solidFill>
          </a:ln>
        </p:spPr>
        <p:style>
          <a:lnRef idx="2">
            <a:schemeClr val="dk1"/>
          </a:lnRef>
          <a:fillRef idx="0">
            <a:schemeClr val="dk1"/>
          </a:fillRef>
          <a:effectRef idx="1">
            <a:schemeClr val="dk1"/>
          </a:effectRef>
          <a:fontRef idx="minor">
            <a:schemeClr val="tx1"/>
          </a:fontRef>
        </p:style>
      </p:cxnSp>
      <p:sp>
        <p:nvSpPr>
          <p:cNvPr id="5" name="Date Placeholder 4"/>
          <p:cNvSpPr>
            <a:spLocks noGrp="1"/>
          </p:cNvSpPr>
          <p:nvPr>
            <p:ph type="dt" sz="half" idx="10"/>
          </p:nvPr>
        </p:nvSpPr>
        <p:spPr/>
        <p:txBody>
          <a:bodyPr/>
          <a:lstStyle/>
          <a:p>
            <a:r>
              <a:rPr lang="en-US" dirty="0"/>
              <a:t>9/26/2018</a:t>
            </a:r>
          </a:p>
        </p:txBody>
      </p:sp>
      <p:sp>
        <p:nvSpPr>
          <p:cNvPr id="2" name="Slide Number Placeholder 1">
            <a:extLst>
              <a:ext uri="{FF2B5EF4-FFF2-40B4-BE49-F238E27FC236}">
                <a16:creationId xmlns:a16="http://schemas.microsoft.com/office/drawing/2014/main" id="{2251CD79-4EAF-4E98-A48E-A60AFA99EE3A}"/>
              </a:ext>
            </a:extLst>
          </p:cNvPr>
          <p:cNvSpPr>
            <a:spLocks noGrp="1"/>
          </p:cNvSpPr>
          <p:nvPr>
            <p:ph type="sldNum" sz="quarter" idx="12"/>
          </p:nvPr>
        </p:nvSpPr>
        <p:spPr/>
        <p:txBody>
          <a:bodyPr/>
          <a:lstStyle/>
          <a:p>
            <a:fld id="{210C1B2E-B291-4001-85F7-A98FC314394E}" type="slidenum">
              <a:rPr lang="en-US" smtClean="0"/>
              <a:t>16</a:t>
            </a:fld>
            <a:endParaRPr lang="en-US"/>
          </a:p>
        </p:txBody>
      </p:sp>
    </p:spTree>
    <p:custDataLst>
      <p:tags r:id="rId1"/>
    </p:custDataLst>
    <p:extLst>
      <p:ext uri="{BB962C8B-B14F-4D97-AF65-F5344CB8AC3E}">
        <p14:creationId xmlns:p14="http://schemas.microsoft.com/office/powerpoint/2010/main" val="236877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childTnLst>
                                </p:cTn>
                              </p:par>
                              <p:par>
                                <p:cTn id="28" presetID="6" presetClass="entr" presetSubtype="16" fill="hold"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circle(in)">
                                      <p:cBhvr>
                                        <p:cTn id="30" dur="500"/>
                                        <p:tgtEl>
                                          <p:spTgt spid="38"/>
                                        </p:tgtEl>
                                      </p:cBhvr>
                                    </p:animEffec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1" grpId="0" animBg="1"/>
      <p:bldP spid="33" grpId="0" animBg="1"/>
      <p:bldP spid="36" grpId="0" animBg="1"/>
      <p:bldP spid="39" grpId="0" animBg="1"/>
      <p:bldP spid="21"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5"/>
          <p:cNvSpPr txBox="1">
            <a:spLocks noChangeArrowheads="1"/>
          </p:cNvSpPr>
          <p:nvPr/>
        </p:nvSpPr>
        <p:spPr bwMode="auto">
          <a:xfrm>
            <a:off x="2350096" y="1287044"/>
            <a:ext cx="6336704" cy="3785652"/>
          </a:xfrm>
          <a:prstGeom prst="rect">
            <a:avLst/>
          </a:prstGeom>
          <a:solidFill>
            <a:srgbClr val="E7FAFF"/>
          </a:solidFill>
          <a:ln w="57150">
            <a:solidFill>
              <a:srgbClr val="0000FF"/>
            </a:solidFill>
            <a:miter lim="800000"/>
            <a:headEnd/>
            <a:tailEnd/>
          </a:ln>
        </p:spPr>
        <p:txBody>
          <a:bodyPr wrap="square">
            <a:spAutoFit/>
          </a:bodyPr>
          <a:lstStyle/>
          <a:p>
            <a:pPr algn="ctr">
              <a:lnSpc>
                <a:spcPct val="150000"/>
              </a:lnSpc>
            </a:pPr>
            <a:r>
              <a:rPr lang="en-US" sz="4000" b="1" dirty="0">
                <a:latin typeface="Arial" panose="020B0604020202020204" pitchFamily="34" charset="0"/>
                <a:cs typeface="Arial" panose="020B0604020202020204" pitchFamily="34" charset="0"/>
              </a:rPr>
              <a:t>The enhancement of </a:t>
            </a:r>
            <a:r>
              <a:rPr lang="en-US" sz="4000" b="1" dirty="0" err="1">
                <a:latin typeface="Arial" panose="020B0604020202020204" pitchFamily="34" charset="0"/>
                <a:cs typeface="Arial" panose="020B0604020202020204" pitchFamily="34" charset="0"/>
              </a:rPr>
              <a:t>J</a:t>
            </a:r>
            <a:r>
              <a:rPr lang="en-US" sz="4000" b="1" baseline="-25000" dirty="0" err="1">
                <a:latin typeface="Arial" panose="020B0604020202020204" pitchFamily="34" charset="0"/>
                <a:cs typeface="Arial" panose="020B0604020202020204" pitchFamily="34" charset="0"/>
              </a:rPr>
              <a:t>c</a:t>
            </a:r>
            <a:r>
              <a:rPr lang="en-US" sz="4000" b="1" dirty="0">
                <a:latin typeface="Arial" panose="020B0604020202020204" pitchFamily="34" charset="0"/>
                <a:cs typeface="Arial" panose="020B0604020202020204" pitchFamily="34" charset="0"/>
              </a:rPr>
              <a:t> after irradiation is due to the formation of radiation induced pinning centers!</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7672" t="18147" r="29266" b="18146"/>
          <a:stretch/>
        </p:blipFill>
        <p:spPr>
          <a:xfrm>
            <a:off x="0" y="1628800"/>
            <a:ext cx="1944217" cy="2160240"/>
          </a:xfrm>
          <a:prstGeom prst="rect">
            <a:avLst/>
          </a:prstGeom>
        </p:spPr>
      </p:pic>
      <p:sp>
        <p:nvSpPr>
          <p:cNvPr id="7" name="Date Placeholder 6"/>
          <p:cNvSpPr>
            <a:spLocks noGrp="1"/>
          </p:cNvSpPr>
          <p:nvPr>
            <p:ph type="dt" sz="half" idx="10"/>
          </p:nvPr>
        </p:nvSpPr>
        <p:spPr/>
        <p:txBody>
          <a:bodyPr/>
          <a:lstStyle/>
          <a:p>
            <a:r>
              <a:rPr lang="en-US"/>
              <a:t>9/26/2018</a:t>
            </a:r>
          </a:p>
        </p:txBody>
      </p:sp>
      <p:sp>
        <p:nvSpPr>
          <p:cNvPr id="2" name="Slide Number Placeholder 1">
            <a:extLst>
              <a:ext uri="{FF2B5EF4-FFF2-40B4-BE49-F238E27FC236}">
                <a16:creationId xmlns:a16="http://schemas.microsoft.com/office/drawing/2014/main" id="{D9396EA5-4CB0-4D7A-881D-84AC37C89B45}"/>
              </a:ext>
            </a:extLst>
          </p:cNvPr>
          <p:cNvSpPr>
            <a:spLocks noGrp="1"/>
          </p:cNvSpPr>
          <p:nvPr>
            <p:ph type="sldNum" sz="quarter" idx="12"/>
          </p:nvPr>
        </p:nvSpPr>
        <p:spPr/>
        <p:txBody>
          <a:bodyPr/>
          <a:lstStyle/>
          <a:p>
            <a:fld id="{210C1B2E-B291-4001-85F7-A98FC314394E}" type="slidenum">
              <a:rPr lang="en-US" smtClean="0"/>
              <a:t>17</a:t>
            </a:fld>
            <a:endParaRPr lang="en-US"/>
          </a:p>
        </p:txBody>
      </p:sp>
    </p:spTree>
    <p:extLst>
      <p:ext uri="{BB962C8B-B14F-4D97-AF65-F5344CB8AC3E}">
        <p14:creationId xmlns:p14="http://schemas.microsoft.com/office/powerpoint/2010/main" val="180799136"/>
      </p:ext>
    </p:extLst>
  </p:cSld>
  <p:clrMapOvr>
    <a:masterClrMapping/>
  </p:clrMapOvr>
  <mc:AlternateContent xmlns:mc="http://schemas.openxmlformats.org/markup-compatibility/2006" xmlns:p14="http://schemas.microsoft.com/office/powerpoint/2010/main">
    <mc:Choice Requires="p14">
      <p:transition spd="slow" p14:dur="2000" advTm="10570"/>
    </mc:Choice>
    <mc:Fallback xmlns="">
      <p:transition spd="slow" advTm="1057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C:\Users\Tiziana\Desktop\Jc su Jc0 comparison mod.tif"/>
          <p:cNvPicPr>
            <a:picLocks noChangeAspect="1" noChangeArrowheads="1"/>
          </p:cNvPicPr>
          <p:nvPr/>
        </p:nvPicPr>
        <p:blipFill rotWithShape="1">
          <a:blip r:embed="rId3">
            <a:extLst>
              <a:ext uri="{28A0092B-C50C-407E-A947-70E740481C1C}">
                <a14:useLocalDpi xmlns:a14="http://schemas.microsoft.com/office/drawing/2010/main" val="0"/>
              </a:ext>
            </a:extLst>
          </a:blip>
          <a:srcRect r="71976" b="47747"/>
          <a:stretch/>
        </p:blipFill>
        <p:spPr bwMode="auto">
          <a:xfrm>
            <a:off x="124928" y="1412776"/>
            <a:ext cx="4447072" cy="3619756"/>
          </a:xfrm>
          <a:prstGeom prst="rect">
            <a:avLst/>
          </a:prstGeom>
        </p:spPr>
        <p:style>
          <a:lnRef idx="2">
            <a:schemeClr val="dk1"/>
          </a:lnRef>
          <a:fillRef idx="1">
            <a:schemeClr val="lt1"/>
          </a:fillRef>
          <a:effectRef idx="0">
            <a:schemeClr val="dk1"/>
          </a:effectRef>
          <a:fontRef idx="minor">
            <a:schemeClr val="dk1"/>
          </a:fontRef>
        </p:style>
      </p:pic>
      <p:pic>
        <p:nvPicPr>
          <p:cNvPr id="17" name="Picture 2" descr="C:\Users\Tiziana\Desktop\Tc su Tc0 with fluence comparison_mod.tif"/>
          <p:cNvPicPr>
            <a:picLocks noChangeAspect="1" noChangeArrowheads="1"/>
          </p:cNvPicPr>
          <p:nvPr/>
        </p:nvPicPr>
        <p:blipFill rotWithShape="1">
          <a:blip r:embed="rId4">
            <a:extLst>
              <a:ext uri="{28A0092B-C50C-407E-A947-70E740481C1C}">
                <a14:useLocalDpi xmlns:a14="http://schemas.microsoft.com/office/drawing/2010/main" val="0"/>
              </a:ext>
            </a:extLst>
          </a:blip>
          <a:srcRect r="71784" b="46428"/>
          <a:stretch/>
        </p:blipFill>
        <p:spPr bwMode="auto">
          <a:xfrm>
            <a:off x="4692562" y="1412776"/>
            <a:ext cx="4343934" cy="3600400"/>
          </a:xfrm>
          <a:prstGeom prst="rect">
            <a:avLst/>
          </a:prstGeom>
        </p:spPr>
        <p:style>
          <a:lnRef idx="2">
            <a:schemeClr val="dk1"/>
          </a:lnRef>
          <a:fillRef idx="1">
            <a:schemeClr val="lt1"/>
          </a:fillRef>
          <a:effectRef idx="0">
            <a:schemeClr val="dk1"/>
          </a:effectRef>
          <a:fontRef idx="minor">
            <a:schemeClr val="dk1"/>
          </a:fontRef>
        </p:style>
      </p:pic>
      <p:sp>
        <p:nvSpPr>
          <p:cNvPr id="5" name="TextBox 4"/>
          <p:cNvSpPr txBox="1"/>
          <p:nvPr/>
        </p:nvSpPr>
        <p:spPr>
          <a:xfrm>
            <a:off x="347516" y="620688"/>
            <a:ext cx="7866577" cy="707886"/>
          </a:xfrm>
          <a:prstGeom prst="rect">
            <a:avLst/>
          </a:prstGeom>
          <a:noFill/>
        </p:spPr>
        <p:txBody>
          <a:bodyPr wrap="none" rtlCol="0">
            <a:spAutoFit/>
          </a:bodyPr>
          <a:lstStyle/>
          <a:p>
            <a:r>
              <a:rPr lang="it-IT" sz="2000" b="1" u="sng" dirty="0">
                <a:solidFill>
                  <a:srgbClr val="FF0000"/>
                </a:solidFill>
                <a:latin typeface="Arial Narrow" panose="020B0606020202030204" pitchFamily="34" charset="0"/>
              </a:rPr>
              <a:t>Same Nb</a:t>
            </a:r>
            <a:r>
              <a:rPr lang="it-IT" sz="2000" b="1" u="sng" baseline="-25000" dirty="0">
                <a:solidFill>
                  <a:srgbClr val="FF0000"/>
                </a:solidFill>
                <a:latin typeface="Arial Narrow" panose="020B0606020202030204" pitchFamily="34" charset="0"/>
              </a:rPr>
              <a:t>3</a:t>
            </a:r>
            <a:r>
              <a:rPr lang="it-IT" sz="2000" b="1" u="sng" dirty="0">
                <a:solidFill>
                  <a:srgbClr val="FF0000"/>
                </a:solidFill>
                <a:latin typeface="Arial Narrow" panose="020B0606020202030204" pitchFamily="34" charset="0"/>
              </a:rPr>
              <a:t>Sn wires: </a:t>
            </a:r>
          </a:p>
          <a:p>
            <a:r>
              <a:rPr lang="it-IT" sz="2000" dirty="0">
                <a:latin typeface="Arial Narrow" panose="020B0606020202030204" pitchFamily="34" charset="0"/>
              </a:rPr>
              <a:t>proton irradiation (my work at CERN); neutron irradiation (by T. Baumgartner et al.)</a:t>
            </a:r>
            <a:endParaRPr lang="en-US" sz="2000" dirty="0">
              <a:latin typeface="Arial Narrow" panose="020B0606020202030204" pitchFamily="34" charset="0"/>
            </a:endParaRPr>
          </a:p>
        </p:txBody>
      </p:sp>
      <p:sp>
        <p:nvSpPr>
          <p:cNvPr id="8" name="TextBox 7"/>
          <p:cNvSpPr txBox="1"/>
          <p:nvPr/>
        </p:nvSpPr>
        <p:spPr>
          <a:xfrm>
            <a:off x="198206" y="5232356"/>
            <a:ext cx="3653714" cy="830997"/>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fr-CH" sz="2400" b="1" dirty="0">
                <a:latin typeface="Arial" panose="020B0604020202020204" pitchFamily="34" charset="0"/>
                <a:cs typeface="Arial" panose="020B0604020202020204" pitchFamily="34" charset="0"/>
              </a:rPr>
              <a:t>proton fluence </a:t>
            </a:r>
            <a:r>
              <a:rPr lang="fr-CH" sz="2400" b="1" dirty="0">
                <a:solidFill>
                  <a:srgbClr val="FF0000"/>
                </a:solidFill>
                <a:latin typeface="Arial" panose="020B0604020202020204" pitchFamily="34" charset="0"/>
                <a:cs typeface="Arial" panose="020B0604020202020204" pitchFamily="34" charset="0"/>
              </a:rPr>
              <a:t>~ 10x </a:t>
            </a:r>
            <a:r>
              <a:rPr lang="fr-CH" sz="2400" b="1" dirty="0">
                <a:latin typeface="Arial" panose="020B0604020202020204" pitchFamily="34" charset="0"/>
                <a:cs typeface="Arial" panose="020B0604020202020204" pitchFamily="34" charset="0"/>
              </a:rPr>
              <a:t>neutron fluence</a:t>
            </a:r>
            <a:endParaRPr lang="en-US" sz="2400" baseline="-25000" dirty="0">
              <a:latin typeface="Arial" panose="020B0604020202020204" pitchFamily="34" charset="0"/>
              <a:cs typeface="Arial" panose="020B0604020202020204" pitchFamily="34" charset="0"/>
            </a:endParaRPr>
          </a:p>
        </p:txBody>
      </p:sp>
      <p:cxnSp>
        <p:nvCxnSpPr>
          <p:cNvPr id="9" name="Straight Connector 8"/>
          <p:cNvCxnSpPr/>
          <p:nvPr/>
        </p:nvCxnSpPr>
        <p:spPr>
          <a:xfrm>
            <a:off x="611560" y="1988840"/>
            <a:ext cx="3864899" cy="0"/>
          </a:xfrm>
          <a:prstGeom prst="line">
            <a:avLst/>
          </a:prstGeom>
          <a:ln w="1905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403648" y="1633883"/>
            <a:ext cx="0" cy="3091261"/>
          </a:xfrm>
          <a:prstGeom prst="line">
            <a:avLst/>
          </a:prstGeom>
          <a:ln w="1905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419872" y="1628800"/>
            <a:ext cx="0" cy="3091261"/>
          </a:xfrm>
          <a:prstGeom prst="line">
            <a:avLst/>
          </a:prstGeom>
          <a:ln w="1905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70016" y="3212976"/>
            <a:ext cx="3576867" cy="0"/>
          </a:xfrm>
          <a:prstGeom prst="line">
            <a:avLst/>
          </a:prstGeom>
          <a:ln w="19050">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118691" y="1633883"/>
            <a:ext cx="0" cy="3091261"/>
          </a:xfrm>
          <a:prstGeom prst="line">
            <a:avLst/>
          </a:prstGeom>
          <a:ln w="19050">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982787" y="1700808"/>
            <a:ext cx="0" cy="3091261"/>
          </a:xfrm>
          <a:prstGeom prst="line">
            <a:avLst/>
          </a:prstGeom>
          <a:ln w="19050">
            <a:solidFill>
              <a:srgbClr val="00B0F0"/>
            </a:solidFill>
            <a:prstDash val="sysDash"/>
          </a:ln>
        </p:spPr>
        <p:style>
          <a:lnRef idx="1">
            <a:schemeClr val="accent1"/>
          </a:lnRef>
          <a:fillRef idx="0">
            <a:schemeClr val="accent1"/>
          </a:fillRef>
          <a:effectRef idx="0">
            <a:schemeClr val="accent1"/>
          </a:effectRef>
          <a:fontRef idx="minor">
            <a:schemeClr val="tx1"/>
          </a:fontRef>
        </p:style>
      </p:cxnSp>
      <p:pic>
        <p:nvPicPr>
          <p:cNvPr id="18"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r="1060" b="1387"/>
          <a:stretch>
            <a:fillRect/>
          </a:stretch>
        </p:blipFill>
        <p:spPr bwMode="auto">
          <a:xfrm>
            <a:off x="35496" y="44624"/>
            <a:ext cx="478873" cy="466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692562" y="5209745"/>
            <a:ext cx="4176464"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fr-CH" sz="2400" b="1" dirty="0" err="1">
                <a:latin typeface="Arial" panose="020B0604020202020204" pitchFamily="34" charset="0"/>
                <a:cs typeface="Arial" panose="020B0604020202020204" pitchFamily="34" charset="0"/>
              </a:rPr>
              <a:t>same</a:t>
            </a:r>
            <a:r>
              <a:rPr lang="fr-CH" sz="2400" b="1" dirty="0">
                <a:latin typeface="Arial" panose="020B0604020202020204" pitchFamily="34" charset="0"/>
                <a:cs typeface="Arial" panose="020B0604020202020204" pitchFamily="34" charset="0"/>
              </a:rPr>
              <a:t> </a:t>
            </a:r>
            <a:r>
              <a:rPr lang="fr-CH" sz="2400" b="1" dirty="0" err="1">
                <a:latin typeface="Arial" panose="020B0604020202020204" pitchFamily="34" charset="0"/>
                <a:cs typeface="Arial" panose="020B0604020202020204" pitchFamily="34" charset="0"/>
              </a:rPr>
              <a:t>effect</a:t>
            </a:r>
            <a:r>
              <a:rPr lang="fr-CH" sz="2400" b="1" dirty="0">
                <a:latin typeface="Arial" panose="020B0604020202020204" pitchFamily="34" charset="0"/>
                <a:cs typeface="Arial" panose="020B0604020202020204" pitchFamily="34" charset="0"/>
              </a:rPr>
              <a:t> on the variation of T</a:t>
            </a:r>
            <a:r>
              <a:rPr lang="fr-CH" sz="2400" b="1" baseline="-25000" dirty="0">
                <a:latin typeface="Arial" panose="020B0604020202020204" pitchFamily="34" charset="0"/>
                <a:cs typeface="Arial" panose="020B0604020202020204" pitchFamily="34" charset="0"/>
              </a:rPr>
              <a:t>c</a:t>
            </a:r>
            <a:r>
              <a:rPr lang="fr-CH" sz="2400" b="1" dirty="0">
                <a:latin typeface="Arial" panose="020B0604020202020204" pitchFamily="34" charset="0"/>
                <a:cs typeface="Arial" panose="020B0604020202020204" pitchFamily="34" charset="0"/>
              </a:rPr>
              <a:t>/T</a:t>
            </a:r>
            <a:r>
              <a:rPr lang="fr-CH" sz="2400" b="1" baseline="-25000" dirty="0">
                <a:latin typeface="Arial" panose="020B0604020202020204" pitchFamily="34" charset="0"/>
                <a:cs typeface="Arial" panose="020B0604020202020204" pitchFamily="34" charset="0"/>
              </a:rPr>
              <a:t>c0</a:t>
            </a:r>
            <a:r>
              <a:rPr lang="fr-CH" sz="2400" b="1" dirty="0">
                <a:latin typeface="Arial" panose="020B0604020202020204" pitchFamily="34" charset="0"/>
                <a:cs typeface="Arial" panose="020B0604020202020204" pitchFamily="34" charset="0"/>
              </a:rPr>
              <a:t> and </a:t>
            </a:r>
            <a:r>
              <a:rPr lang="fr-CH" sz="2400" b="1" dirty="0" err="1">
                <a:latin typeface="Arial" panose="020B0604020202020204" pitchFamily="34" charset="0"/>
                <a:cs typeface="Arial" panose="020B0604020202020204" pitchFamily="34" charset="0"/>
              </a:rPr>
              <a:t>J</a:t>
            </a:r>
            <a:r>
              <a:rPr lang="fr-CH" sz="2400" b="1" baseline="-25000" dirty="0" err="1">
                <a:latin typeface="Arial" panose="020B0604020202020204" pitchFamily="34" charset="0"/>
                <a:cs typeface="Arial" panose="020B0604020202020204" pitchFamily="34" charset="0"/>
              </a:rPr>
              <a:t>c</a:t>
            </a:r>
            <a:r>
              <a:rPr lang="fr-CH" sz="2400" b="1" dirty="0">
                <a:latin typeface="Arial" panose="020B0604020202020204" pitchFamily="34" charset="0"/>
                <a:cs typeface="Arial" panose="020B0604020202020204" pitchFamily="34" charset="0"/>
              </a:rPr>
              <a:t>/J</a:t>
            </a:r>
            <a:r>
              <a:rPr lang="fr-CH" sz="2400" b="1" baseline="-25000" dirty="0">
                <a:latin typeface="Arial" panose="020B0604020202020204" pitchFamily="34" charset="0"/>
                <a:cs typeface="Arial" panose="020B0604020202020204" pitchFamily="34" charset="0"/>
              </a:rPr>
              <a:t>c0</a:t>
            </a:r>
            <a:endParaRPr lang="en-US" sz="2400" baseline="-25000" dirty="0">
              <a:latin typeface="Arial" panose="020B0604020202020204" pitchFamily="34" charset="0"/>
              <a:cs typeface="Arial" panose="020B0604020202020204" pitchFamily="34" charset="0"/>
            </a:endParaRPr>
          </a:p>
        </p:txBody>
      </p:sp>
      <p:sp>
        <p:nvSpPr>
          <p:cNvPr id="4" name="Right Arrow 3"/>
          <p:cNvSpPr/>
          <p:nvPr/>
        </p:nvSpPr>
        <p:spPr>
          <a:xfrm>
            <a:off x="4095134" y="5387489"/>
            <a:ext cx="476866"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Users\Tiziana\Desktop\loghi\ati_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60432" y="116633"/>
            <a:ext cx="648072" cy="394852"/>
          </a:xfrm>
          <a:prstGeom prst="rect">
            <a:avLst/>
          </a:prstGeom>
          <a:noFill/>
          <a:extLst>
            <a:ext uri="{909E8E84-426E-40DD-AFC4-6F175D3DCCD1}">
              <a14:hiddenFill xmlns:a14="http://schemas.microsoft.com/office/drawing/2010/main">
                <a:solidFill>
                  <a:srgbClr val="FFFFFF"/>
                </a:solidFill>
              </a14:hiddenFill>
            </a:ext>
          </a:extLst>
        </p:spPr>
      </p:pic>
      <p:sp>
        <p:nvSpPr>
          <p:cNvPr id="22" name="Title 1"/>
          <p:cNvSpPr txBox="1">
            <a:spLocks/>
          </p:cNvSpPr>
          <p:nvPr/>
        </p:nvSpPr>
        <p:spPr>
          <a:xfrm>
            <a:off x="821692" y="-23428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4000" b="1" dirty="0">
                <a:solidFill>
                  <a:srgbClr val="002060"/>
                </a:solidFill>
              </a:rPr>
              <a:t>Protons vs. Neutrons</a:t>
            </a:r>
            <a:endParaRPr lang="en-US" sz="4000" b="1" dirty="0">
              <a:solidFill>
                <a:srgbClr val="002060"/>
              </a:solidFill>
            </a:endParaRPr>
          </a:p>
        </p:txBody>
      </p:sp>
      <p:cxnSp>
        <p:nvCxnSpPr>
          <p:cNvPr id="23" name="Straight Connector 22"/>
          <p:cNvCxnSpPr/>
          <p:nvPr/>
        </p:nvCxnSpPr>
        <p:spPr>
          <a:xfrm>
            <a:off x="0" y="620688"/>
            <a:ext cx="9144000" cy="0"/>
          </a:xfrm>
          <a:prstGeom prst="line">
            <a:avLst/>
          </a:prstGeom>
          <a:ln w="19050">
            <a:solidFill>
              <a:srgbClr val="002060"/>
            </a:solidFill>
          </a:ln>
        </p:spPr>
        <p:style>
          <a:lnRef idx="2">
            <a:schemeClr val="dk1"/>
          </a:lnRef>
          <a:fillRef idx="0">
            <a:schemeClr val="dk1"/>
          </a:fillRef>
          <a:effectRef idx="1">
            <a:schemeClr val="dk1"/>
          </a:effectRef>
          <a:fontRef idx="minor">
            <a:schemeClr val="tx1"/>
          </a:fontRef>
        </p:style>
      </p:cxnSp>
      <p:sp>
        <p:nvSpPr>
          <p:cNvPr id="6" name="Date Placeholder 5"/>
          <p:cNvSpPr>
            <a:spLocks noGrp="1"/>
          </p:cNvSpPr>
          <p:nvPr>
            <p:ph type="dt" sz="half" idx="10"/>
          </p:nvPr>
        </p:nvSpPr>
        <p:spPr/>
        <p:txBody>
          <a:bodyPr/>
          <a:lstStyle/>
          <a:p>
            <a:r>
              <a:rPr lang="en-US"/>
              <a:t>9/26/2018</a:t>
            </a:r>
          </a:p>
        </p:txBody>
      </p:sp>
      <p:sp>
        <p:nvSpPr>
          <p:cNvPr id="3" name="Slide Number Placeholder 2">
            <a:extLst>
              <a:ext uri="{FF2B5EF4-FFF2-40B4-BE49-F238E27FC236}">
                <a16:creationId xmlns:a16="http://schemas.microsoft.com/office/drawing/2014/main" id="{94880A73-3799-44F8-8D1F-273095255FAE}"/>
              </a:ext>
            </a:extLst>
          </p:cNvPr>
          <p:cNvSpPr>
            <a:spLocks noGrp="1"/>
          </p:cNvSpPr>
          <p:nvPr>
            <p:ph type="sldNum" sz="quarter" idx="12"/>
          </p:nvPr>
        </p:nvSpPr>
        <p:spPr/>
        <p:txBody>
          <a:bodyPr/>
          <a:lstStyle/>
          <a:p>
            <a:fld id="{210C1B2E-B291-4001-85F7-A98FC314394E}" type="slidenum">
              <a:rPr lang="en-US" smtClean="0"/>
              <a:t>18</a:t>
            </a:fld>
            <a:endParaRPr lang="en-US"/>
          </a:p>
        </p:txBody>
      </p:sp>
    </p:spTree>
    <p:custDataLst>
      <p:tags r:id="rId1"/>
    </p:custDataLst>
    <p:extLst>
      <p:ext uri="{BB962C8B-B14F-4D97-AF65-F5344CB8AC3E}">
        <p14:creationId xmlns:p14="http://schemas.microsoft.com/office/powerpoint/2010/main" val="3298339774"/>
      </p:ext>
    </p:extLst>
  </p:cSld>
  <p:clrMapOvr>
    <a:masterClrMapping/>
  </p:clrMapOvr>
  <mc:AlternateContent xmlns:mc="http://schemas.openxmlformats.org/markup-compatibility/2006" xmlns:p14="http://schemas.microsoft.com/office/powerpoint/2010/main">
    <mc:Choice Requires="p14">
      <p:transition spd="slow" p14:dur="2000" advTm="53416"/>
    </mc:Choice>
    <mc:Fallback xmlns="">
      <p:transition spd="slow" advTm="534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5"/>
          <p:cNvSpPr txBox="1">
            <a:spLocks noChangeArrowheads="1"/>
          </p:cNvSpPr>
          <p:nvPr/>
        </p:nvSpPr>
        <p:spPr bwMode="auto">
          <a:xfrm>
            <a:off x="416238" y="95547"/>
            <a:ext cx="8568952" cy="1697068"/>
          </a:xfrm>
          <a:prstGeom prst="rect">
            <a:avLst/>
          </a:prstGeom>
          <a:solidFill>
            <a:srgbClr val="E7FAFF"/>
          </a:solidFill>
          <a:ln w="57150">
            <a:solidFill>
              <a:srgbClr val="0000FF"/>
            </a:solidFill>
            <a:miter lim="800000"/>
            <a:headEnd/>
            <a:tailEnd/>
          </a:ln>
        </p:spPr>
        <p:txBody>
          <a:bodyPr wrap="square">
            <a:spAutoFit/>
          </a:bodyPr>
          <a:lstStyle/>
          <a:p>
            <a:pPr algn="ctr">
              <a:lnSpc>
                <a:spcPct val="150000"/>
              </a:lnSpc>
            </a:pPr>
            <a:r>
              <a:rPr lang="it-IT" b="1" dirty="0"/>
              <a:t>Comparing the effects obtained by irradiation with different projectiles, fluence is not the ideal parameter: it does not take into account  the damage energy</a:t>
            </a:r>
            <a:endParaRPr lang="en-US" b="1" dirty="0"/>
          </a:p>
        </p:txBody>
      </p:sp>
      <mc:AlternateContent xmlns:mc="http://schemas.openxmlformats.org/markup-compatibility/2006" xmlns:a14="http://schemas.microsoft.com/office/drawing/2010/main">
        <mc:Choice Requires="a14">
          <p:sp>
            <p:nvSpPr>
              <p:cNvPr id="9" name="Rectangle 8"/>
              <p:cNvSpPr/>
              <p:nvPr/>
            </p:nvSpPr>
            <p:spPr>
              <a:xfrm>
                <a:off x="6084168" y="2851111"/>
                <a:ext cx="2083583" cy="857992"/>
              </a:xfrm>
              <a:prstGeom prst="rect">
                <a:avLst/>
              </a:prstGeom>
              <a:ln w="57150">
                <a:solidFill>
                  <a:srgbClr val="FF0000"/>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b="1" i="1">
                              <a:solidFill>
                                <a:srgbClr val="00B050"/>
                              </a:solidFill>
                              <a:latin typeface="Cambria Math" panose="02040503050406030204" pitchFamily="18" charset="0"/>
                            </a:rPr>
                          </m:ctrlPr>
                        </m:sSubPr>
                        <m:e>
                          <m:r>
                            <a:rPr lang="en-US" sz="2400" b="1" i="1">
                              <a:solidFill>
                                <a:srgbClr val="00B050"/>
                              </a:solidFill>
                              <a:latin typeface="Cambria Math"/>
                            </a:rPr>
                            <m:t>𝑵</m:t>
                          </m:r>
                        </m:e>
                        <m:sub>
                          <m:r>
                            <a:rPr lang="en-US" sz="2400" b="1" i="1">
                              <a:solidFill>
                                <a:srgbClr val="00B050"/>
                              </a:solidFill>
                              <a:latin typeface="Cambria Math"/>
                            </a:rPr>
                            <m:t>𝑭</m:t>
                          </m:r>
                        </m:sub>
                      </m:sSub>
                      <m:r>
                        <a:rPr lang="en-US" sz="2400" b="1" i="1">
                          <a:solidFill>
                            <a:srgbClr val="00B050"/>
                          </a:solidFill>
                          <a:latin typeface="Cambria Math"/>
                        </a:rPr>
                        <m:t>=</m:t>
                      </m:r>
                      <m:r>
                        <a:rPr lang="en-US" sz="2400" b="1" i="1">
                          <a:solidFill>
                            <a:srgbClr val="00B050"/>
                          </a:solidFill>
                          <a:latin typeface="Cambria Math"/>
                        </a:rPr>
                        <m:t>𝒌</m:t>
                      </m:r>
                      <m:f>
                        <m:fPr>
                          <m:ctrlPr>
                            <a:rPr lang="en-US" sz="2400" b="1" i="1">
                              <a:solidFill>
                                <a:srgbClr val="00B050"/>
                              </a:solidFill>
                              <a:latin typeface="Cambria Math" panose="02040503050406030204" pitchFamily="18" charset="0"/>
                            </a:rPr>
                          </m:ctrlPr>
                        </m:fPr>
                        <m:num>
                          <m:r>
                            <a:rPr lang="en-US" sz="2400" b="1" i="1" smtClean="0">
                              <a:solidFill>
                                <a:srgbClr val="0000FF"/>
                              </a:solidFill>
                              <a:latin typeface="Cambria Math"/>
                            </a:rPr>
                            <m:t>𝝃</m:t>
                          </m:r>
                          <m:r>
                            <a:rPr lang="en-US" sz="2400" b="1" i="1" smtClean="0">
                              <a:solidFill>
                                <a:srgbClr val="0000FF"/>
                              </a:solidFill>
                              <a:latin typeface="Cambria Math"/>
                            </a:rPr>
                            <m:t>(</m:t>
                          </m:r>
                          <m:r>
                            <a:rPr lang="en-US" sz="2400" b="1" i="1" smtClean="0">
                              <a:solidFill>
                                <a:srgbClr val="0000FF"/>
                              </a:solidFill>
                              <a:latin typeface="Cambria Math"/>
                            </a:rPr>
                            <m:t>𝑻</m:t>
                          </m:r>
                          <m:r>
                            <a:rPr lang="en-US" sz="2400" b="1" i="1" smtClean="0">
                              <a:solidFill>
                                <a:srgbClr val="0000FF"/>
                              </a:solidFill>
                              <a:latin typeface="Cambria Math"/>
                            </a:rPr>
                            <m:t>)</m:t>
                          </m:r>
                          <m:r>
                            <a:rPr lang="en-US" sz="2400" b="1" i="1" smtClean="0">
                              <a:solidFill>
                                <a:srgbClr val="0000FF"/>
                              </a:solidFill>
                              <a:latin typeface="Cambria Math"/>
                            </a:rPr>
                            <m:t>𝑻</m:t>
                          </m:r>
                        </m:num>
                        <m:den>
                          <m:r>
                            <a:rPr lang="en-US" sz="2400" b="1" i="1">
                              <a:solidFill>
                                <a:srgbClr val="00B050"/>
                              </a:solidFill>
                              <a:latin typeface="Cambria Math"/>
                            </a:rPr>
                            <m:t>𝟐</m:t>
                          </m:r>
                          <m:sSub>
                            <m:sSubPr>
                              <m:ctrlPr>
                                <a:rPr lang="en-US" sz="2400" b="1" i="1">
                                  <a:solidFill>
                                    <a:srgbClr val="00B050"/>
                                  </a:solidFill>
                                  <a:latin typeface="Cambria Math" panose="02040503050406030204" pitchFamily="18" charset="0"/>
                                </a:rPr>
                              </m:ctrlPr>
                            </m:sSubPr>
                            <m:e>
                              <m:r>
                                <a:rPr lang="en-US" sz="2400" b="1" i="1">
                                  <a:solidFill>
                                    <a:srgbClr val="00B050"/>
                                  </a:solidFill>
                                  <a:latin typeface="Cambria Math"/>
                                </a:rPr>
                                <m:t>𝑬</m:t>
                              </m:r>
                            </m:e>
                            <m:sub>
                              <m:r>
                                <a:rPr lang="en-US" sz="2400" b="1" i="1">
                                  <a:solidFill>
                                    <a:srgbClr val="00B050"/>
                                  </a:solidFill>
                                  <a:latin typeface="Cambria Math"/>
                                </a:rPr>
                                <m:t>𝒅</m:t>
                              </m:r>
                            </m:sub>
                          </m:sSub>
                        </m:den>
                      </m:f>
                    </m:oMath>
                  </m:oMathPara>
                </a14:m>
                <a:endParaRPr lang="en-US" sz="2400" b="1" dirty="0">
                  <a:solidFill>
                    <a:srgbClr val="00B050"/>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6084168" y="2851111"/>
                <a:ext cx="2083583" cy="857992"/>
              </a:xfrm>
              <a:prstGeom prst="rect">
                <a:avLst/>
              </a:prstGeom>
              <a:blipFill>
                <a:blip r:embed="rId3"/>
                <a:stretch>
                  <a:fillRect/>
                </a:stretch>
              </a:blipFill>
              <a:ln w="57150">
                <a:solidFill>
                  <a:srgbClr val="FF0000"/>
                </a:solidFill>
              </a:ln>
            </p:spPr>
            <p:txBody>
              <a:bodyPr/>
              <a:lstStyle/>
              <a:p>
                <a:r>
                  <a:rPr lang="en-US">
                    <a:noFill/>
                  </a:rPr>
                  <a:t> </a:t>
                </a:r>
              </a:p>
            </p:txBody>
          </p:sp>
        </mc:Fallback>
      </mc:AlternateContent>
      <p:sp>
        <p:nvSpPr>
          <p:cNvPr id="11" name="TextBox 10"/>
          <p:cNvSpPr txBox="1"/>
          <p:nvPr/>
        </p:nvSpPr>
        <p:spPr>
          <a:xfrm>
            <a:off x="5981397" y="2266890"/>
            <a:ext cx="1777410" cy="461665"/>
          </a:xfrm>
          <a:prstGeom prst="rect">
            <a:avLst/>
          </a:prstGeom>
          <a:noFill/>
        </p:spPr>
        <p:txBody>
          <a:bodyPr wrap="none" rtlCol="0">
            <a:spAutoFit/>
          </a:bodyPr>
          <a:lstStyle/>
          <a:p>
            <a:r>
              <a:rPr lang="it-IT" sz="2400" b="1" dirty="0">
                <a:solidFill>
                  <a:srgbClr val="00B050"/>
                </a:solidFill>
              </a:rPr>
              <a:t>Frenkel pair:</a:t>
            </a:r>
            <a:endParaRPr lang="en-US" sz="2400" b="1" dirty="0">
              <a:solidFill>
                <a:srgbClr val="00B050"/>
              </a:solidFill>
            </a:endParaRPr>
          </a:p>
        </p:txBody>
      </p:sp>
      <mc:AlternateContent xmlns:mc="http://schemas.openxmlformats.org/markup-compatibility/2006" xmlns:a14="http://schemas.microsoft.com/office/drawing/2010/main">
        <mc:Choice Requires="a14">
          <p:sp>
            <p:nvSpPr>
              <p:cNvPr id="12" name="Rectangle 11"/>
              <p:cNvSpPr/>
              <p:nvPr/>
            </p:nvSpPr>
            <p:spPr>
              <a:xfrm>
                <a:off x="6030230" y="3972289"/>
                <a:ext cx="2663101" cy="400110"/>
              </a:xfrm>
              <a:prstGeom prst="rect">
                <a:avLst/>
              </a:prstGeom>
            </p:spPr>
            <p:txBody>
              <a:bodyPr wrap="none">
                <a:spAutoFit/>
              </a:bodyPr>
              <a:lstStyle/>
              <a:p>
                <a14:m>
                  <m:oMath xmlns:m="http://schemas.openxmlformats.org/officeDocument/2006/math">
                    <m:r>
                      <a:rPr lang="en-US" sz="2000" b="1" i="1" smtClean="0">
                        <a:solidFill>
                          <a:srgbClr val="0000FF"/>
                        </a:solidFill>
                        <a:latin typeface="Cambria Math"/>
                      </a:rPr>
                      <m:t>𝝃</m:t>
                    </m:r>
                    <m:r>
                      <a:rPr lang="en-US" sz="2000" b="1" i="1" smtClean="0">
                        <a:solidFill>
                          <a:srgbClr val="0000FF"/>
                        </a:solidFill>
                        <a:latin typeface="Cambria Math"/>
                      </a:rPr>
                      <m:t>(</m:t>
                    </m:r>
                    <m:r>
                      <a:rPr lang="en-US" sz="2000" b="1" i="1" smtClean="0">
                        <a:solidFill>
                          <a:srgbClr val="0000FF"/>
                        </a:solidFill>
                        <a:latin typeface="Cambria Math"/>
                      </a:rPr>
                      <m:t>𝑻</m:t>
                    </m:r>
                    <m:r>
                      <a:rPr lang="en-US" sz="2000" b="1" i="1" smtClean="0">
                        <a:solidFill>
                          <a:srgbClr val="0000FF"/>
                        </a:solidFill>
                        <a:latin typeface="Cambria Math"/>
                      </a:rPr>
                      <m:t>)</m:t>
                    </m:r>
                    <m:r>
                      <a:rPr lang="en-US" sz="2000" b="1" i="1" smtClean="0">
                        <a:solidFill>
                          <a:srgbClr val="0000FF"/>
                        </a:solidFill>
                        <a:latin typeface="Cambria Math"/>
                      </a:rPr>
                      <m:t>𝑻</m:t>
                    </m:r>
                  </m:oMath>
                </a14:m>
                <a:r>
                  <a:rPr lang="en-US" sz="2000" dirty="0">
                    <a:solidFill>
                      <a:srgbClr val="0000FF"/>
                    </a:solidFill>
                  </a:rPr>
                  <a:t> is related to NIEL</a:t>
                </a:r>
              </a:p>
            </p:txBody>
          </p:sp>
        </mc:Choice>
        <mc:Fallback xmlns="">
          <p:sp>
            <p:nvSpPr>
              <p:cNvPr id="12" name="Rectangle 11"/>
              <p:cNvSpPr>
                <a:spLocks noRot="1" noChangeAspect="1" noMove="1" noResize="1" noEditPoints="1" noAdjustHandles="1" noChangeArrowheads="1" noChangeShapeType="1" noTextEdit="1"/>
              </p:cNvSpPr>
              <p:nvPr/>
            </p:nvSpPr>
            <p:spPr>
              <a:xfrm>
                <a:off x="6030230" y="3972289"/>
                <a:ext cx="2663101" cy="400110"/>
              </a:xfrm>
              <a:prstGeom prst="rect">
                <a:avLst/>
              </a:prstGeom>
              <a:blipFill>
                <a:blip r:embed="rId4"/>
                <a:stretch>
                  <a:fillRect l="-915" t="-9231" r="-2059" b="-27692"/>
                </a:stretch>
              </a:blipFill>
            </p:spPr>
            <p:txBody>
              <a:bodyPr/>
              <a:lstStyle/>
              <a:p>
                <a:r>
                  <a:rPr lang="en-US">
                    <a:noFill/>
                  </a:rPr>
                  <a:t> </a:t>
                </a:r>
              </a:p>
            </p:txBody>
          </p:sp>
        </mc:Fallback>
      </mc:AlternateContent>
      <p:sp>
        <p:nvSpPr>
          <p:cNvPr id="14" name="TextBox 13"/>
          <p:cNvSpPr txBox="1"/>
          <p:nvPr/>
        </p:nvSpPr>
        <p:spPr>
          <a:xfrm>
            <a:off x="5981397" y="4420755"/>
            <a:ext cx="3119828" cy="400110"/>
          </a:xfrm>
          <a:prstGeom prst="rect">
            <a:avLst/>
          </a:prstGeom>
          <a:noFill/>
        </p:spPr>
        <p:txBody>
          <a:bodyPr wrap="none" rtlCol="0">
            <a:spAutoFit/>
          </a:bodyPr>
          <a:lstStyle/>
          <a:p>
            <a:r>
              <a:rPr lang="it-IT" sz="2000" b="1" dirty="0"/>
              <a:t>Lindhard  partition function</a:t>
            </a:r>
            <a:endParaRPr lang="en-US" sz="2000" dirty="0"/>
          </a:p>
        </p:txBody>
      </p:sp>
      <p:pic>
        <p:nvPicPr>
          <p:cNvPr id="2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55116" t="33953" r="19680" b="37830"/>
          <a:stretch/>
        </p:blipFill>
        <p:spPr bwMode="auto">
          <a:xfrm>
            <a:off x="354636" y="2266890"/>
            <a:ext cx="5447689" cy="343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Down Arrow 22"/>
          <p:cNvSpPr/>
          <p:nvPr/>
        </p:nvSpPr>
        <p:spPr>
          <a:xfrm>
            <a:off x="3357467" y="1844089"/>
            <a:ext cx="792088" cy="4375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780301" y="3734186"/>
            <a:ext cx="5208176" cy="307777"/>
          </a:xfrm>
          <a:prstGeom prst="rect">
            <a:avLst/>
          </a:prstGeom>
          <a:noFill/>
        </p:spPr>
        <p:txBody>
          <a:bodyPr wrap="square" rtlCol="0">
            <a:spAutoFit/>
          </a:bodyPr>
          <a:lstStyle/>
          <a:p>
            <a:r>
              <a:rPr lang="it-IT" sz="1400" i="1" dirty="0">
                <a:solidFill>
                  <a:srgbClr val="FF0000"/>
                </a:solidFill>
              </a:rPr>
              <a:t>(Norget-Robinson-Torrent Damage Theory)</a:t>
            </a:r>
            <a:endParaRPr lang="en-US" sz="1400" i="1" dirty="0">
              <a:solidFill>
                <a:srgbClr val="FF0000"/>
              </a:solidFill>
            </a:endParaRPr>
          </a:p>
        </p:txBody>
      </p:sp>
      <mc:AlternateContent xmlns:mc="http://schemas.openxmlformats.org/markup-compatibility/2006" xmlns:a14="http://schemas.microsoft.com/office/drawing/2010/main">
        <mc:Choice Requires="a14">
          <p:sp>
            <p:nvSpPr>
              <p:cNvPr id="15" name="Rectangle 14"/>
              <p:cNvSpPr/>
              <p:nvPr/>
            </p:nvSpPr>
            <p:spPr>
              <a:xfrm>
                <a:off x="6281377" y="4778616"/>
                <a:ext cx="2103012" cy="722057"/>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a:rPr>
                        <m:t>𝜉</m:t>
                      </m:r>
                      <m:d>
                        <m:dPr>
                          <m:ctrlPr>
                            <a:rPr lang="en-US" sz="2000" i="1">
                              <a:latin typeface="Cambria Math" panose="02040503050406030204" pitchFamily="18" charset="0"/>
                            </a:rPr>
                          </m:ctrlPr>
                        </m:dPr>
                        <m:e>
                          <m:r>
                            <a:rPr lang="en-US" sz="2000" i="1">
                              <a:latin typeface="Cambria Math"/>
                            </a:rPr>
                            <m:t>𝑇</m:t>
                          </m:r>
                        </m:e>
                      </m:d>
                      <m:r>
                        <a:rPr lang="en-US" sz="2000" i="1">
                          <a:latin typeface="Cambria Math"/>
                        </a:rPr>
                        <m:t>=</m:t>
                      </m:r>
                      <m:f>
                        <m:fPr>
                          <m:ctrlPr>
                            <a:rPr lang="en-US" sz="2000" i="1">
                              <a:latin typeface="Cambria Math" panose="02040503050406030204" pitchFamily="18" charset="0"/>
                            </a:rPr>
                          </m:ctrlPr>
                        </m:fPr>
                        <m:num>
                          <m:sSub>
                            <m:sSubPr>
                              <m:ctrlPr>
                                <a:rPr lang="en-US" sz="2000" i="1" smtClean="0">
                                  <a:solidFill>
                                    <a:srgbClr val="00B050"/>
                                  </a:solidFill>
                                  <a:latin typeface="Cambria Math" panose="02040503050406030204" pitchFamily="18" charset="0"/>
                                </a:rPr>
                              </m:ctrlPr>
                            </m:sSubPr>
                            <m:e>
                              <m:r>
                                <a:rPr lang="en-US" sz="2000" i="1">
                                  <a:solidFill>
                                    <a:srgbClr val="00B050"/>
                                  </a:solidFill>
                                  <a:latin typeface="Cambria Math"/>
                                </a:rPr>
                                <m:t>𝑆</m:t>
                              </m:r>
                            </m:e>
                            <m:sub>
                              <m:r>
                                <a:rPr lang="en-US" sz="2000" i="1">
                                  <a:solidFill>
                                    <a:srgbClr val="00B050"/>
                                  </a:solidFill>
                                  <a:latin typeface="Cambria Math"/>
                                </a:rPr>
                                <m:t>𝑛</m:t>
                              </m:r>
                            </m:sub>
                          </m:sSub>
                          <m:r>
                            <a:rPr lang="en-US" sz="2000" i="1">
                              <a:solidFill>
                                <a:srgbClr val="00B050"/>
                              </a:solidFill>
                              <a:latin typeface="Cambria Math"/>
                            </a:rPr>
                            <m:t>(</m:t>
                          </m:r>
                          <m:r>
                            <a:rPr lang="en-US" sz="2000" i="1">
                              <a:solidFill>
                                <a:srgbClr val="00B050"/>
                              </a:solidFill>
                              <a:latin typeface="Cambria Math"/>
                            </a:rPr>
                            <m:t>𝐸</m:t>
                          </m:r>
                          <m:r>
                            <a:rPr lang="en-US" sz="2000" i="1">
                              <a:solidFill>
                                <a:srgbClr val="00B050"/>
                              </a:solidFill>
                              <a:latin typeface="Cambria Math"/>
                            </a:rPr>
                            <m:t>, </m:t>
                          </m:r>
                          <m:sSub>
                            <m:sSubPr>
                              <m:ctrlPr>
                                <a:rPr lang="en-US" sz="2000" i="1">
                                  <a:solidFill>
                                    <a:srgbClr val="00B050"/>
                                  </a:solidFill>
                                  <a:latin typeface="Cambria Math" panose="02040503050406030204" pitchFamily="18" charset="0"/>
                                </a:rPr>
                              </m:ctrlPr>
                            </m:sSubPr>
                            <m:e>
                              <m:r>
                                <a:rPr lang="en-US" sz="2000" i="1">
                                  <a:solidFill>
                                    <a:srgbClr val="00B050"/>
                                  </a:solidFill>
                                  <a:latin typeface="Cambria Math"/>
                                </a:rPr>
                                <m:t>𝐸</m:t>
                              </m:r>
                            </m:e>
                            <m:sub>
                              <m:r>
                                <a:rPr lang="it-IT" sz="2000" b="0" i="1" smtClean="0">
                                  <a:solidFill>
                                    <a:srgbClr val="00B050"/>
                                  </a:solidFill>
                                  <a:latin typeface="Cambria Math"/>
                                </a:rPr>
                                <m:t>𝑑</m:t>
                              </m:r>
                            </m:sub>
                          </m:sSub>
                          <m:r>
                            <a:rPr lang="en-US" sz="2000" i="1" smtClean="0">
                              <a:solidFill>
                                <a:srgbClr val="00B050"/>
                              </a:solidFill>
                              <a:latin typeface="Cambria Math"/>
                            </a:rPr>
                            <m:t>)</m:t>
                          </m:r>
                        </m:num>
                        <m:den>
                          <m:r>
                            <a:rPr lang="en-US" sz="2000" i="1">
                              <a:latin typeface="Cambria Math"/>
                            </a:rPr>
                            <m:t>𝑆</m:t>
                          </m:r>
                          <m:d>
                            <m:dPr>
                              <m:ctrlPr>
                                <a:rPr lang="en-US" sz="2000" i="1">
                                  <a:latin typeface="Cambria Math" panose="02040503050406030204" pitchFamily="18" charset="0"/>
                                </a:rPr>
                              </m:ctrlPr>
                            </m:dPr>
                            <m:e>
                              <m:r>
                                <a:rPr lang="en-US" sz="2000" i="1">
                                  <a:latin typeface="Cambria Math"/>
                                </a:rPr>
                                <m:t>𝑇</m:t>
                              </m:r>
                            </m:e>
                          </m:d>
                        </m:den>
                      </m:f>
                    </m:oMath>
                  </m:oMathPara>
                </a14:m>
                <a:endParaRPr lang="en-US" sz="2000" dirty="0"/>
              </a:p>
            </p:txBody>
          </p:sp>
        </mc:Choice>
        <mc:Fallback xmlns="">
          <p:sp>
            <p:nvSpPr>
              <p:cNvPr id="15" name="Rectangle 14"/>
              <p:cNvSpPr>
                <a:spLocks noRot="1" noChangeAspect="1" noMove="1" noResize="1" noEditPoints="1" noAdjustHandles="1" noChangeArrowheads="1" noChangeShapeType="1" noTextEdit="1"/>
              </p:cNvSpPr>
              <p:nvPr/>
            </p:nvSpPr>
            <p:spPr>
              <a:xfrm>
                <a:off x="6281377" y="4778616"/>
                <a:ext cx="2103012" cy="722057"/>
              </a:xfrm>
              <a:prstGeom prst="rect">
                <a:avLst/>
              </a:prstGeom>
              <a:blipFill>
                <a:blip r:embed="rId6"/>
                <a:stretch>
                  <a:fillRect/>
                </a:stretch>
              </a:blipFill>
            </p:spPr>
            <p:txBody>
              <a:bodyPr/>
              <a:lstStyle/>
              <a:p>
                <a:r>
                  <a:rPr lang="en-US">
                    <a:noFill/>
                  </a:rPr>
                  <a:t> </a:t>
                </a:r>
              </a:p>
            </p:txBody>
          </p:sp>
        </mc:Fallback>
      </mc:AlternateContent>
      <p:sp>
        <p:nvSpPr>
          <p:cNvPr id="17" name="TextBox 16"/>
          <p:cNvSpPr txBox="1"/>
          <p:nvPr/>
        </p:nvSpPr>
        <p:spPr>
          <a:xfrm>
            <a:off x="222250" y="5691146"/>
            <a:ext cx="8460432" cy="584775"/>
          </a:xfrm>
          <a:prstGeom prst="rect">
            <a:avLst/>
          </a:prstGeom>
          <a:noFill/>
        </p:spPr>
        <p:txBody>
          <a:bodyPr wrap="square" rtlCol="0">
            <a:spAutoFit/>
          </a:bodyPr>
          <a:lstStyle/>
          <a:p>
            <a:r>
              <a:rPr lang="it-IT" sz="1600" b="1" i="1" dirty="0">
                <a:solidFill>
                  <a:srgbClr val="FF0000"/>
                </a:solidFill>
                <a:latin typeface="Arial" panose="020B0604020202020204" pitchFamily="34" charset="0"/>
                <a:cs typeface="Arial" panose="020B0604020202020204" pitchFamily="34" charset="0"/>
              </a:rPr>
              <a:t>dpa</a:t>
            </a:r>
            <a:r>
              <a:rPr lang="it-IT" sz="1600" b="1" dirty="0">
                <a:latin typeface="Arial" panose="020B0604020202020204" pitchFamily="34" charset="0"/>
                <a:cs typeface="Arial" panose="020B0604020202020204" pitchFamily="34" charset="0"/>
              </a:rPr>
              <a:t>: calculated by the </a:t>
            </a:r>
            <a:r>
              <a:rPr lang="it-IT" sz="1600" b="1" dirty="0">
                <a:solidFill>
                  <a:srgbClr val="FF0000"/>
                </a:solidFill>
                <a:latin typeface="Arial" panose="020B0604020202020204" pitchFamily="34" charset="0"/>
                <a:cs typeface="Arial" panose="020B0604020202020204" pitchFamily="34" charset="0"/>
              </a:rPr>
              <a:t>FLUKA</a:t>
            </a:r>
            <a:r>
              <a:rPr lang="it-IT" sz="1600" b="1" dirty="0">
                <a:latin typeface="Arial" panose="020B0604020202020204" pitchFamily="34" charset="0"/>
                <a:cs typeface="Arial" panose="020B0604020202020204" pitchFamily="34" charset="0"/>
              </a:rPr>
              <a:t> code</a:t>
            </a:r>
            <a:r>
              <a:rPr lang="it-IT" sz="1600" b="1" dirty="0"/>
              <a:t>: </a:t>
            </a:r>
          </a:p>
          <a:p>
            <a:r>
              <a:rPr lang="it-IT" sz="1600" b="1" dirty="0">
                <a:latin typeface="Arial" panose="020B0604020202020204" pitchFamily="34" charset="0"/>
                <a:cs typeface="Arial" panose="020B0604020202020204" pitchFamily="34" charset="0"/>
              </a:rPr>
              <a:t>Monte Carlo simulation package (the secondary ions are taken into account)</a:t>
            </a:r>
            <a:endParaRPr lang="en-US" sz="1600" b="1" dirty="0">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F3E8B8B1-231D-4CC1-9863-47AE30B8E159}"/>
              </a:ext>
            </a:extLst>
          </p:cNvPr>
          <p:cNvSpPr>
            <a:spLocks noGrp="1"/>
          </p:cNvSpPr>
          <p:nvPr>
            <p:ph type="dt" sz="half" idx="10"/>
          </p:nvPr>
        </p:nvSpPr>
        <p:spPr/>
        <p:txBody>
          <a:bodyPr/>
          <a:lstStyle/>
          <a:p>
            <a:r>
              <a:rPr lang="en-US"/>
              <a:t>9/26/2018</a:t>
            </a:r>
          </a:p>
        </p:txBody>
      </p:sp>
      <p:sp>
        <p:nvSpPr>
          <p:cNvPr id="3" name="Slide Number Placeholder 2">
            <a:extLst>
              <a:ext uri="{FF2B5EF4-FFF2-40B4-BE49-F238E27FC236}">
                <a16:creationId xmlns:a16="http://schemas.microsoft.com/office/drawing/2014/main" id="{E806DB54-9161-4143-A6F6-6CBA1352EBF5}"/>
              </a:ext>
            </a:extLst>
          </p:cNvPr>
          <p:cNvSpPr>
            <a:spLocks noGrp="1"/>
          </p:cNvSpPr>
          <p:nvPr>
            <p:ph type="sldNum" sz="quarter" idx="12"/>
          </p:nvPr>
        </p:nvSpPr>
        <p:spPr/>
        <p:txBody>
          <a:bodyPr/>
          <a:lstStyle/>
          <a:p>
            <a:fld id="{210C1B2E-B291-4001-85F7-A98FC314394E}" type="slidenum">
              <a:rPr lang="en-US" smtClean="0"/>
              <a:t>19</a:t>
            </a:fld>
            <a:endParaRPr lang="en-US"/>
          </a:p>
        </p:txBody>
      </p:sp>
    </p:spTree>
    <p:extLst>
      <p:ext uri="{BB962C8B-B14F-4D97-AF65-F5344CB8AC3E}">
        <p14:creationId xmlns:p14="http://schemas.microsoft.com/office/powerpoint/2010/main" val="1036830020"/>
      </p:ext>
    </p:extLst>
  </p:cSld>
  <p:clrMapOvr>
    <a:masterClrMapping/>
  </p:clrMapOvr>
  <mc:AlternateContent xmlns:mc="http://schemas.openxmlformats.org/markup-compatibility/2006" xmlns:p14="http://schemas.microsoft.com/office/powerpoint/2010/main">
    <mc:Choice Requires="p14">
      <p:transition spd="slow" p14:dur="2000" advTm="70123"/>
    </mc:Choice>
    <mc:Fallback xmlns="">
      <p:transition spd="slow" advTm="7012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p:bldP spid="14" grpId="0"/>
      <p:bldP spid="23" grpId="0" animBg="1"/>
      <p:bldP spid="13" grpId="0"/>
      <p:bldP spid="15"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35541" y="1060380"/>
            <a:ext cx="6079720" cy="523220"/>
          </a:xfrm>
          <a:prstGeom prst="rect">
            <a:avLst/>
          </a:prstGeom>
          <a:noFill/>
        </p:spPr>
        <p:txBody>
          <a:bodyPr wrap="square" rtlCol="0">
            <a:spAutoFit/>
          </a:bodyPr>
          <a:lstStyle/>
          <a:p>
            <a:r>
              <a:rPr lang="it-IT" sz="2800" b="1" dirty="0">
                <a:solidFill>
                  <a:srgbClr val="FF0000"/>
                </a:solidFill>
              </a:rPr>
              <a:t>FCC (100km accelerator at CERN, 2035)</a:t>
            </a:r>
            <a:endParaRPr lang="en-US" sz="2800" b="1" dirty="0">
              <a:solidFill>
                <a:srgbClr val="FF0000"/>
              </a:solidFill>
            </a:endParaRPr>
          </a:p>
        </p:txBody>
      </p:sp>
      <p:sp>
        <p:nvSpPr>
          <p:cNvPr id="12" name="TextBox 11"/>
          <p:cNvSpPr txBox="1"/>
          <p:nvPr/>
        </p:nvSpPr>
        <p:spPr>
          <a:xfrm>
            <a:off x="454287" y="3524404"/>
            <a:ext cx="8856984" cy="830997"/>
          </a:xfrm>
          <a:prstGeom prst="rect">
            <a:avLst/>
          </a:prstGeom>
          <a:noFill/>
        </p:spPr>
        <p:txBody>
          <a:bodyPr wrap="square" rtlCol="0">
            <a:spAutoFit/>
          </a:bodyPr>
          <a:lstStyle/>
          <a:p>
            <a:pPr marL="342900" indent="-342900">
              <a:buFont typeface="Wingdings" panose="05000000000000000000" pitchFamily="2" charset="2"/>
              <a:buChar char="Ø"/>
            </a:pPr>
            <a:r>
              <a:rPr lang="it-IT" sz="2400" b="1" u="sng" dirty="0"/>
              <a:t>HTS conductors </a:t>
            </a:r>
          </a:p>
          <a:p>
            <a:r>
              <a:rPr lang="it-IT" sz="2400" b="1" u="sng" dirty="0"/>
              <a:t>(YBCO)</a:t>
            </a:r>
            <a:r>
              <a:rPr lang="it-IT" sz="2400" b="1" dirty="0"/>
              <a:t>: </a:t>
            </a:r>
          </a:p>
        </p:txBody>
      </p:sp>
      <p:sp>
        <p:nvSpPr>
          <p:cNvPr id="18" name="Rectangle 17"/>
          <p:cNvSpPr/>
          <p:nvPr/>
        </p:nvSpPr>
        <p:spPr>
          <a:xfrm>
            <a:off x="345724" y="1583600"/>
            <a:ext cx="8424936" cy="954107"/>
          </a:xfrm>
          <a:prstGeom prst="rect">
            <a:avLst/>
          </a:prstGeom>
        </p:spPr>
        <p:txBody>
          <a:bodyPr wrap="square">
            <a:spAutoFit/>
          </a:bodyPr>
          <a:lstStyle/>
          <a:p>
            <a:pPr algn="ctr"/>
            <a:r>
              <a:rPr lang="it-IT" sz="2800" b="1" dirty="0">
                <a:solidFill>
                  <a:schemeClr val="accent1"/>
                </a:solidFill>
              </a:rPr>
              <a:t>16T by quadrupole:</a:t>
            </a:r>
          </a:p>
          <a:p>
            <a:pPr algn="ctr"/>
            <a:r>
              <a:rPr lang="it-IT" sz="2800" b="1" dirty="0">
                <a:solidFill>
                  <a:schemeClr val="accent1"/>
                </a:solidFill>
              </a:rPr>
              <a:t> </a:t>
            </a:r>
            <a:r>
              <a:rPr lang="it-IT" sz="2800" b="1" dirty="0">
                <a:solidFill>
                  <a:schemeClr val="accent1"/>
                </a:solidFill>
                <a:sym typeface="Wingdings" panose="05000000000000000000" pitchFamily="2" charset="2"/>
              </a:rPr>
              <a:t></a:t>
            </a:r>
            <a:r>
              <a:rPr lang="it-IT" sz="2800" b="1" dirty="0">
                <a:solidFill>
                  <a:schemeClr val="accent1"/>
                </a:solidFill>
              </a:rPr>
              <a:t> J</a:t>
            </a:r>
            <a:r>
              <a:rPr lang="it-IT" sz="2800" b="1" baseline="-25000" dirty="0">
                <a:solidFill>
                  <a:schemeClr val="accent1"/>
                </a:solidFill>
              </a:rPr>
              <a:t>c</a:t>
            </a:r>
            <a:r>
              <a:rPr lang="it-IT" sz="2800" b="1" dirty="0">
                <a:solidFill>
                  <a:schemeClr val="accent1"/>
                </a:solidFill>
              </a:rPr>
              <a:t>: 1’500 A/mm</a:t>
            </a:r>
            <a:r>
              <a:rPr lang="it-IT" sz="2800" b="1" baseline="30000" dirty="0">
                <a:solidFill>
                  <a:schemeClr val="accent1"/>
                </a:solidFill>
              </a:rPr>
              <a:t>2</a:t>
            </a:r>
            <a:r>
              <a:rPr lang="it-IT" sz="2800" b="1" dirty="0">
                <a:solidFill>
                  <a:schemeClr val="accent1"/>
                </a:solidFill>
              </a:rPr>
              <a:t> at 4.2K/16T</a:t>
            </a:r>
          </a:p>
        </p:txBody>
      </p:sp>
      <p:sp>
        <p:nvSpPr>
          <p:cNvPr id="20" name="TextBox 19"/>
          <p:cNvSpPr txBox="1"/>
          <p:nvPr/>
        </p:nvSpPr>
        <p:spPr>
          <a:xfrm>
            <a:off x="2267744" y="2733051"/>
            <a:ext cx="5760640" cy="523220"/>
          </a:xfrm>
          <a:prstGeom prst="rect">
            <a:avLst/>
          </a:prstGeom>
          <a:noFill/>
        </p:spPr>
        <p:txBody>
          <a:bodyPr wrap="square" rtlCol="0">
            <a:spAutoFit/>
          </a:bodyPr>
          <a:lstStyle/>
          <a:p>
            <a:r>
              <a:rPr lang="it-IT" sz="2800" b="1" dirty="0">
                <a:solidFill>
                  <a:srgbClr val="FF0000"/>
                </a:solidFill>
              </a:rPr>
              <a:t>How to produce such high J</a:t>
            </a:r>
            <a:r>
              <a:rPr lang="it-IT" sz="2800" b="1" baseline="-25000" dirty="0">
                <a:solidFill>
                  <a:srgbClr val="FF0000"/>
                </a:solidFill>
              </a:rPr>
              <a:t>c</a:t>
            </a:r>
            <a:r>
              <a:rPr lang="it-IT" sz="2800" b="1" dirty="0">
                <a:solidFill>
                  <a:srgbClr val="FF0000"/>
                </a:solidFill>
              </a:rPr>
              <a:t>?</a:t>
            </a:r>
            <a:endParaRPr lang="en-US" sz="2800" b="1" dirty="0">
              <a:solidFill>
                <a:srgbClr val="FF0000"/>
              </a:solidFill>
            </a:endParaRPr>
          </a:p>
        </p:txBody>
      </p:sp>
      <p:sp>
        <p:nvSpPr>
          <p:cNvPr id="21" name="Rectangle 20"/>
          <p:cNvSpPr/>
          <p:nvPr/>
        </p:nvSpPr>
        <p:spPr>
          <a:xfrm>
            <a:off x="467544" y="4705642"/>
            <a:ext cx="8496944" cy="830997"/>
          </a:xfrm>
          <a:prstGeom prst="rect">
            <a:avLst/>
          </a:prstGeom>
        </p:spPr>
        <p:txBody>
          <a:bodyPr wrap="square">
            <a:spAutoFit/>
          </a:bodyPr>
          <a:lstStyle/>
          <a:p>
            <a:pPr marL="342900" indent="-342900">
              <a:buFont typeface="Wingdings" panose="05000000000000000000" pitchFamily="2" charset="2"/>
              <a:buChar char="Ø"/>
            </a:pPr>
            <a:r>
              <a:rPr lang="it-IT" sz="2400" b="1" u="sng" dirty="0"/>
              <a:t>LTS conductors</a:t>
            </a:r>
            <a:r>
              <a:rPr lang="it-IT" sz="2400" b="1" dirty="0"/>
              <a:t> </a:t>
            </a:r>
          </a:p>
          <a:p>
            <a:r>
              <a:rPr lang="it-IT" sz="2400" b="1" u="sng" dirty="0"/>
              <a:t>(RRP and PIT Nb</a:t>
            </a:r>
            <a:r>
              <a:rPr lang="it-IT" sz="2400" b="1" u="sng" baseline="-25000" dirty="0"/>
              <a:t>3</a:t>
            </a:r>
            <a:r>
              <a:rPr lang="it-IT" sz="2400" b="1" u="sng" dirty="0"/>
              <a:t>Sn</a:t>
            </a:r>
            <a:r>
              <a:rPr lang="it-IT" sz="2400" b="1" dirty="0"/>
              <a:t>):</a:t>
            </a:r>
          </a:p>
        </p:txBody>
      </p:sp>
      <mc:AlternateContent xmlns:mc="http://schemas.openxmlformats.org/markup-compatibility/2006" xmlns:a14="http://schemas.microsoft.com/office/drawing/2010/main">
        <mc:Choice Requires="a14">
          <p:sp>
            <p:nvSpPr>
              <p:cNvPr id="22" name="Rectangle 21"/>
              <p:cNvSpPr/>
              <p:nvPr/>
            </p:nvSpPr>
            <p:spPr>
              <a:xfrm>
                <a:off x="3779912" y="5202198"/>
                <a:ext cx="4572000" cy="461665"/>
              </a:xfrm>
              <a:prstGeom prst="rect">
                <a:avLst/>
              </a:prstGeom>
            </p:spPr>
            <p:txBody>
              <a:bodyPr>
                <a:spAutoFit/>
              </a:bodyPr>
              <a:lstStyle/>
              <a:p>
                <a:pPr marL="342900" indent="-342900">
                  <a:buFont typeface="Courier New" panose="02070309020205020404" pitchFamily="49" charset="0"/>
                  <a:buChar char="o"/>
                </a:pPr>
                <a14:m>
                  <m:oMath xmlns:m="http://schemas.openxmlformats.org/officeDocument/2006/math">
                    <m:r>
                      <a:rPr lang="it-IT" sz="2400" b="1" i="1">
                        <a:latin typeface="Cambria Math"/>
                        <a:ea typeface="Cambria Math"/>
                      </a:rPr>
                      <m:t>~</m:t>
                    </m:r>
                  </m:oMath>
                </a14:m>
                <a:r>
                  <a:rPr lang="en-US" sz="2400" b="1" dirty="0"/>
                  <a:t> 30% lower </a:t>
                </a:r>
                <a:r>
                  <a:rPr lang="en-US" sz="2400" b="1" dirty="0" err="1"/>
                  <a:t>J</a:t>
                </a:r>
                <a:r>
                  <a:rPr lang="en-US" sz="2400" b="1" baseline="-25000" dirty="0" err="1"/>
                  <a:t>c</a:t>
                </a:r>
                <a:r>
                  <a:rPr lang="en-US" sz="2400" b="1" dirty="0"/>
                  <a:t> than required </a:t>
                </a:r>
                <a:r>
                  <a:rPr lang="en-US" sz="2400" b="1" dirty="0">
                    <a:sym typeface="Wingdings" panose="05000000000000000000" pitchFamily="2" charset="2"/>
                  </a:rPr>
                  <a:t></a:t>
                </a:r>
                <a:endParaRPr lang="it-IT" sz="2400" b="1" dirty="0"/>
              </a:p>
            </p:txBody>
          </p:sp>
        </mc:Choice>
        <mc:Fallback xmlns="">
          <p:sp>
            <p:nvSpPr>
              <p:cNvPr id="22" name="Rectangle 21"/>
              <p:cNvSpPr>
                <a:spLocks noRot="1" noChangeAspect="1" noMove="1" noResize="1" noEditPoints="1" noAdjustHandles="1" noChangeArrowheads="1" noChangeShapeType="1" noTextEdit="1"/>
              </p:cNvSpPr>
              <p:nvPr/>
            </p:nvSpPr>
            <p:spPr>
              <a:xfrm>
                <a:off x="3779912" y="5202197"/>
                <a:ext cx="4572000" cy="461665"/>
              </a:xfrm>
              <a:prstGeom prst="rect">
                <a:avLst/>
              </a:prstGeom>
              <a:blipFill rotWithShape="1">
                <a:blip r:embed="rId5"/>
                <a:stretch>
                  <a:fillRect l="-1733" t="-11842" r="-1067" b="-28947"/>
                </a:stretch>
              </a:blipFill>
            </p:spPr>
            <p:txBody>
              <a:bodyPr/>
              <a:lstStyle/>
              <a:p>
                <a:r>
                  <a:rPr lang="en-US">
                    <a:noFill/>
                  </a:rPr>
                  <a:t> </a:t>
                </a:r>
              </a:p>
            </p:txBody>
          </p:sp>
        </mc:Fallback>
      </mc:AlternateContent>
      <p:sp>
        <p:nvSpPr>
          <p:cNvPr id="23" name="Rectangle 22"/>
          <p:cNvSpPr/>
          <p:nvPr/>
        </p:nvSpPr>
        <p:spPr>
          <a:xfrm>
            <a:off x="3771223" y="4001457"/>
            <a:ext cx="2096921" cy="461665"/>
          </a:xfrm>
          <a:prstGeom prst="rect">
            <a:avLst/>
          </a:prstGeom>
        </p:spPr>
        <p:txBody>
          <a:bodyPr wrap="none">
            <a:spAutoFit/>
          </a:bodyPr>
          <a:lstStyle/>
          <a:p>
            <a:pPr marL="342900" indent="-342900">
              <a:buFont typeface="Courier New" panose="02070309020205020404" pitchFamily="49" charset="0"/>
              <a:buChar char="o"/>
            </a:pPr>
            <a:r>
              <a:rPr lang="it-IT" sz="2400" b="1" dirty="0"/>
              <a:t>High cost </a:t>
            </a:r>
            <a:r>
              <a:rPr lang="it-IT" sz="2400" b="1" dirty="0">
                <a:sym typeface="Wingdings" panose="05000000000000000000" pitchFamily="2" charset="2"/>
              </a:rPr>
              <a:t> </a:t>
            </a:r>
            <a:endParaRPr lang="it-IT" sz="2400" b="1" dirty="0"/>
          </a:p>
        </p:txBody>
      </p:sp>
      <p:sp>
        <p:nvSpPr>
          <p:cNvPr id="24" name="TextBox 23"/>
          <p:cNvSpPr txBox="1"/>
          <p:nvPr/>
        </p:nvSpPr>
        <p:spPr>
          <a:xfrm>
            <a:off x="3779912" y="3522406"/>
            <a:ext cx="3240360" cy="461665"/>
          </a:xfrm>
          <a:prstGeom prst="rect">
            <a:avLst/>
          </a:prstGeom>
          <a:noFill/>
        </p:spPr>
        <p:txBody>
          <a:bodyPr wrap="square" rtlCol="0">
            <a:spAutoFit/>
          </a:bodyPr>
          <a:lstStyle/>
          <a:p>
            <a:pPr marL="342900" indent="-342900">
              <a:buFont typeface="Courier New" panose="02070309020205020404" pitchFamily="49" charset="0"/>
              <a:buChar char="o"/>
            </a:pPr>
            <a:r>
              <a:rPr lang="it-IT" sz="2400" b="1" dirty="0">
                <a:solidFill>
                  <a:srgbClr val="00B050"/>
                </a:solidFill>
              </a:rPr>
              <a:t>Sufficiently high  J</a:t>
            </a:r>
            <a:r>
              <a:rPr lang="it-IT" sz="2400" b="1" baseline="-25000" dirty="0">
                <a:solidFill>
                  <a:srgbClr val="00B050"/>
                </a:solidFill>
              </a:rPr>
              <a:t>c</a:t>
            </a:r>
            <a:r>
              <a:rPr lang="it-IT" sz="2400" b="1" dirty="0">
                <a:solidFill>
                  <a:srgbClr val="00B050"/>
                </a:solidFill>
              </a:rPr>
              <a:t> </a:t>
            </a:r>
            <a:r>
              <a:rPr lang="it-IT" sz="2400" b="1" dirty="0">
                <a:solidFill>
                  <a:srgbClr val="00B050"/>
                </a:solidFill>
                <a:sym typeface="Wingdings" panose="05000000000000000000" pitchFamily="2" charset="2"/>
              </a:rPr>
              <a:t></a:t>
            </a:r>
            <a:endParaRPr lang="en-US" sz="2400" b="1" dirty="0">
              <a:solidFill>
                <a:srgbClr val="00B050"/>
              </a:solidFill>
            </a:endParaRPr>
          </a:p>
        </p:txBody>
      </p:sp>
      <p:sp>
        <p:nvSpPr>
          <p:cNvPr id="25" name="Rectangle 24"/>
          <p:cNvSpPr/>
          <p:nvPr/>
        </p:nvSpPr>
        <p:spPr>
          <a:xfrm>
            <a:off x="3779912" y="4725144"/>
            <a:ext cx="2233368" cy="461665"/>
          </a:xfrm>
          <a:prstGeom prst="rect">
            <a:avLst/>
          </a:prstGeom>
        </p:spPr>
        <p:txBody>
          <a:bodyPr wrap="none">
            <a:spAutoFit/>
          </a:bodyPr>
          <a:lstStyle/>
          <a:p>
            <a:pPr marL="342900" indent="-342900">
              <a:buFont typeface="Courier New" panose="02070309020205020404" pitchFamily="49" charset="0"/>
              <a:buChar char="o"/>
            </a:pPr>
            <a:r>
              <a:rPr lang="it-IT" sz="2400" b="1" dirty="0">
                <a:solidFill>
                  <a:srgbClr val="00B050"/>
                </a:solidFill>
              </a:rPr>
              <a:t>Lower cost </a:t>
            </a:r>
            <a:r>
              <a:rPr lang="it-IT" sz="2400" b="1" dirty="0">
                <a:solidFill>
                  <a:srgbClr val="00B050"/>
                </a:solidFill>
                <a:sym typeface="Wingdings" panose="05000000000000000000" pitchFamily="2" charset="2"/>
              </a:rPr>
              <a:t></a:t>
            </a:r>
          </a:p>
        </p:txBody>
      </p:sp>
      <p:sp>
        <p:nvSpPr>
          <p:cNvPr id="26" name="Rectangle 25"/>
          <p:cNvSpPr/>
          <p:nvPr/>
        </p:nvSpPr>
        <p:spPr>
          <a:xfrm>
            <a:off x="483105" y="3522406"/>
            <a:ext cx="7833313" cy="9233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467545" y="4653136"/>
            <a:ext cx="7833313" cy="101072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5" descr="See original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31716" y="19200"/>
            <a:ext cx="1512284" cy="669726"/>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179513" y="2416820"/>
            <a:ext cx="8861815" cy="2308324"/>
          </a:xfrm>
          <a:prstGeom prst="rect">
            <a:avLst/>
          </a:prstGeom>
          <a:solidFill>
            <a:srgbClr val="FFFF00"/>
          </a:solidFill>
          <a:ln w="76200">
            <a:solidFill>
              <a:srgbClr val="FF0000"/>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it-IT" sz="4800" b="1" dirty="0">
              <a:solidFill>
                <a:srgbClr val="FF0000"/>
              </a:solidFill>
            </a:endParaRPr>
          </a:p>
          <a:p>
            <a:r>
              <a:rPr lang="it-IT" sz="4800" b="1" dirty="0">
                <a:solidFill>
                  <a:srgbClr val="FF0000"/>
                </a:solidFill>
              </a:rPr>
              <a:t>Is it possible to increase J</a:t>
            </a:r>
            <a:r>
              <a:rPr lang="it-IT" sz="4800" b="1" baseline="-25000" dirty="0">
                <a:solidFill>
                  <a:srgbClr val="FF0000"/>
                </a:solidFill>
              </a:rPr>
              <a:t>c</a:t>
            </a:r>
            <a:r>
              <a:rPr lang="it-IT" sz="4800" b="1" dirty="0">
                <a:solidFill>
                  <a:srgbClr val="FF0000"/>
                </a:solidFill>
              </a:rPr>
              <a:t> in LTS?</a:t>
            </a:r>
          </a:p>
          <a:p>
            <a:endParaRPr lang="en-US" sz="4800" b="1" dirty="0">
              <a:solidFill>
                <a:srgbClr val="FF0000"/>
              </a:solidFill>
            </a:endParaRPr>
          </a:p>
        </p:txBody>
      </p:sp>
      <p:sp>
        <p:nvSpPr>
          <p:cNvPr id="27" name="Rectangle 26"/>
          <p:cNvSpPr/>
          <p:nvPr/>
        </p:nvSpPr>
        <p:spPr>
          <a:xfrm>
            <a:off x="715712" y="-27384"/>
            <a:ext cx="7404503" cy="707886"/>
          </a:xfrm>
          <a:prstGeom prst="rect">
            <a:avLst/>
          </a:prstGeom>
        </p:spPr>
        <p:txBody>
          <a:bodyPr wrap="square">
            <a:spAutoFit/>
          </a:bodyPr>
          <a:lstStyle/>
          <a:p>
            <a:pPr lvl="2"/>
            <a:r>
              <a:rPr lang="en-US" sz="4000" b="1" dirty="0">
                <a:solidFill>
                  <a:srgbClr val="002060"/>
                </a:solidFill>
                <a:latin typeface="+mj-lt"/>
              </a:rPr>
              <a:t>The Future Circular Collider</a:t>
            </a:r>
            <a:endParaRPr lang="en-US" sz="3600" b="1" baseline="-25000" dirty="0">
              <a:solidFill>
                <a:srgbClr val="002060"/>
              </a:solidFill>
              <a:latin typeface="+mj-lt"/>
            </a:endParaRPr>
          </a:p>
        </p:txBody>
      </p:sp>
      <p:cxnSp>
        <p:nvCxnSpPr>
          <p:cNvPr id="30" name="Straight Connector 29"/>
          <p:cNvCxnSpPr/>
          <p:nvPr/>
        </p:nvCxnSpPr>
        <p:spPr>
          <a:xfrm>
            <a:off x="0" y="620688"/>
            <a:ext cx="9144000" cy="0"/>
          </a:xfrm>
          <a:prstGeom prst="line">
            <a:avLst/>
          </a:prstGeom>
          <a:ln w="19050">
            <a:solidFill>
              <a:srgbClr val="002060"/>
            </a:solidFill>
          </a:ln>
        </p:spPr>
        <p:style>
          <a:lnRef idx="2">
            <a:schemeClr val="dk1"/>
          </a:lnRef>
          <a:fillRef idx="0">
            <a:schemeClr val="dk1"/>
          </a:fillRef>
          <a:effectRef idx="1">
            <a:schemeClr val="dk1"/>
          </a:effectRef>
          <a:fontRef idx="minor">
            <a:schemeClr val="tx1"/>
          </a:fontRef>
        </p:style>
      </p:cxnSp>
      <p:sp>
        <p:nvSpPr>
          <p:cNvPr id="3" name="Date Placeholder 2"/>
          <p:cNvSpPr>
            <a:spLocks noGrp="1"/>
          </p:cNvSpPr>
          <p:nvPr>
            <p:ph type="dt" sz="half" idx="10"/>
          </p:nvPr>
        </p:nvSpPr>
        <p:spPr/>
        <p:txBody>
          <a:bodyPr/>
          <a:lstStyle/>
          <a:p>
            <a:r>
              <a:rPr lang="en-US"/>
              <a:t>9/26/2018</a:t>
            </a:r>
          </a:p>
        </p:txBody>
      </p:sp>
      <p:sp>
        <p:nvSpPr>
          <p:cNvPr id="2" name="Slide Number Placeholder 1">
            <a:extLst>
              <a:ext uri="{FF2B5EF4-FFF2-40B4-BE49-F238E27FC236}">
                <a16:creationId xmlns:a16="http://schemas.microsoft.com/office/drawing/2014/main" id="{FC1FC379-D4D6-42FB-849C-4BC9C2F98B8B}"/>
              </a:ext>
            </a:extLst>
          </p:cNvPr>
          <p:cNvSpPr>
            <a:spLocks noGrp="1"/>
          </p:cNvSpPr>
          <p:nvPr>
            <p:ph type="sldNum" sz="quarter" idx="12"/>
          </p:nvPr>
        </p:nvSpPr>
        <p:spPr/>
        <p:txBody>
          <a:bodyPr/>
          <a:lstStyle/>
          <a:p>
            <a:fld id="{210C1B2E-B291-4001-85F7-A98FC314394E}" type="slidenum">
              <a:rPr lang="en-US" smtClean="0"/>
              <a:t>2</a:t>
            </a:fld>
            <a:endParaRPr lang="en-US"/>
          </a:p>
        </p:txBody>
      </p:sp>
    </p:spTree>
    <p:custDataLst>
      <p:tags r:id="rId1"/>
    </p:custDataLst>
    <p:extLst>
      <p:ext uri="{BB962C8B-B14F-4D97-AF65-F5344CB8AC3E}">
        <p14:creationId xmlns:p14="http://schemas.microsoft.com/office/powerpoint/2010/main" val="14025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5" name="Table 4"/>
              <p:cNvGraphicFramePr>
                <a:graphicFrameLocks noGrp="1"/>
              </p:cNvGraphicFramePr>
              <p:nvPr>
                <p:extLst/>
              </p:nvPr>
            </p:nvGraphicFramePr>
            <p:xfrm>
              <a:off x="785382" y="1352288"/>
              <a:ext cx="7741669" cy="2516380"/>
            </p:xfrm>
            <a:graphic>
              <a:graphicData uri="http://schemas.openxmlformats.org/drawingml/2006/table">
                <a:tbl>
                  <a:tblPr firstRow="1" firstCol="1" bandRow="1">
                    <a:tableStyleId>{5C22544A-7EE6-4342-B048-85BDC9FD1C3A}</a:tableStyleId>
                  </a:tblPr>
                  <a:tblGrid>
                    <a:gridCol w="1636208">
                      <a:extLst>
                        <a:ext uri="{9D8B030D-6E8A-4147-A177-3AD203B41FA5}">
                          <a16:colId xmlns:a16="http://schemas.microsoft.com/office/drawing/2014/main" val="20000"/>
                        </a:ext>
                      </a:extLst>
                    </a:gridCol>
                    <a:gridCol w="1423744">
                      <a:extLst>
                        <a:ext uri="{9D8B030D-6E8A-4147-A177-3AD203B41FA5}">
                          <a16:colId xmlns:a16="http://schemas.microsoft.com/office/drawing/2014/main" val="20001"/>
                        </a:ext>
                      </a:extLst>
                    </a:gridCol>
                    <a:gridCol w="2065091">
                      <a:extLst>
                        <a:ext uri="{9D8B030D-6E8A-4147-A177-3AD203B41FA5}">
                          <a16:colId xmlns:a16="http://schemas.microsoft.com/office/drawing/2014/main" val="20002"/>
                        </a:ext>
                      </a:extLst>
                    </a:gridCol>
                    <a:gridCol w="2616626">
                      <a:extLst>
                        <a:ext uri="{9D8B030D-6E8A-4147-A177-3AD203B41FA5}">
                          <a16:colId xmlns:a16="http://schemas.microsoft.com/office/drawing/2014/main" val="20003"/>
                        </a:ext>
                      </a:extLst>
                    </a:gridCol>
                  </a:tblGrid>
                  <a:tr h="0">
                    <a:tc>
                      <a:txBody>
                        <a:bodyPr/>
                        <a:lstStyle/>
                        <a:p>
                          <a:pPr algn="just">
                            <a:lnSpc>
                              <a:spcPct val="150000"/>
                            </a:lnSpc>
                            <a:spcAft>
                              <a:spcPts val="0"/>
                            </a:spcAft>
                          </a:pPr>
                          <a:r>
                            <a:rPr lang="it-IT" sz="2400" dirty="0">
                              <a:solidFill>
                                <a:schemeClr val="tx1"/>
                              </a:solidFill>
                              <a:effectLst/>
                            </a:rPr>
                            <a:t>Projectile</a:t>
                          </a:r>
                          <a:endParaRPr lang="en-US" sz="2000" dirty="0">
                            <a:solidFill>
                              <a:schemeClr val="tx1"/>
                            </a:solidFill>
                            <a:effectLst/>
                            <a:latin typeface="Calibri"/>
                            <a:ea typeface="Calibri"/>
                            <a:cs typeface="Times New Roman"/>
                          </a:endParaRPr>
                        </a:p>
                      </a:txBody>
                      <a:tcPr marL="68580" marR="68580" marT="0" marB="0">
                        <a:gradFill>
                          <a:gsLst>
                            <a:gs pos="0">
                              <a:srgbClr val="85DFFF"/>
                            </a:gs>
                            <a:gs pos="50000">
                              <a:schemeClr val="accent1">
                                <a:tint val="44500"/>
                                <a:satMod val="160000"/>
                              </a:schemeClr>
                            </a:gs>
                            <a:gs pos="100000">
                              <a:schemeClr val="accent1">
                                <a:tint val="23500"/>
                                <a:satMod val="160000"/>
                              </a:schemeClr>
                            </a:gs>
                          </a:gsLst>
                          <a:lin ang="5400000" scaled="0"/>
                        </a:gradFill>
                      </a:tcPr>
                    </a:tc>
                    <a:tc>
                      <a:txBody>
                        <a:bodyPr/>
                        <a:lstStyle/>
                        <a:p>
                          <a:pPr algn="just">
                            <a:lnSpc>
                              <a:spcPct val="150000"/>
                            </a:lnSpc>
                            <a:spcAft>
                              <a:spcPts val="0"/>
                            </a:spcAft>
                          </a:pPr>
                          <a:r>
                            <a:rPr lang="it-IT" sz="2400" dirty="0">
                              <a:solidFill>
                                <a:schemeClr val="tx1"/>
                              </a:solidFill>
                              <a:effectLst/>
                            </a:rPr>
                            <a:t>Energy [MeV]</a:t>
                          </a:r>
                          <a:endParaRPr lang="en-US" sz="2000" dirty="0">
                            <a:solidFill>
                              <a:schemeClr val="tx1"/>
                            </a:solidFill>
                            <a:effectLst/>
                            <a:latin typeface="Calibri"/>
                            <a:ea typeface="Calibri"/>
                            <a:cs typeface="Times New Roman"/>
                          </a:endParaRPr>
                        </a:p>
                      </a:txBody>
                      <a:tcPr marL="68580" marR="68580" marT="0" marB="0">
                        <a:gradFill>
                          <a:gsLst>
                            <a:gs pos="0">
                              <a:srgbClr val="85DFFF"/>
                            </a:gs>
                            <a:gs pos="50000">
                              <a:schemeClr val="accent1">
                                <a:tint val="44500"/>
                                <a:satMod val="160000"/>
                              </a:schemeClr>
                            </a:gs>
                            <a:gs pos="100000">
                              <a:schemeClr val="accent1">
                                <a:tint val="23500"/>
                                <a:satMod val="160000"/>
                              </a:schemeClr>
                            </a:gs>
                          </a:gsLst>
                          <a:lin ang="5400000" scaled="0"/>
                        </a:gradFill>
                      </a:tcPr>
                    </a:tc>
                    <a:tc>
                      <a:txBody>
                        <a:bodyPr/>
                        <a:lstStyle/>
                        <a:p>
                          <a:pPr algn="just">
                            <a:lnSpc>
                              <a:spcPct val="150000"/>
                            </a:lnSpc>
                            <a:spcAft>
                              <a:spcPts val="0"/>
                            </a:spcAft>
                          </a:pPr>
                          <a:r>
                            <a:rPr lang="it-IT" sz="2400" dirty="0">
                              <a:solidFill>
                                <a:schemeClr val="tx1"/>
                              </a:solidFill>
                              <a:effectLst/>
                            </a:rPr>
                            <a:t>Φt</a:t>
                          </a:r>
                        </a:p>
                        <a:p>
                          <a:pPr algn="just">
                            <a:lnSpc>
                              <a:spcPct val="150000"/>
                            </a:lnSpc>
                            <a:spcAft>
                              <a:spcPts val="0"/>
                            </a:spcAft>
                          </a:pPr>
                          <a:r>
                            <a:rPr lang="it-IT" sz="2400" dirty="0">
                              <a:solidFill>
                                <a:schemeClr val="tx1"/>
                              </a:solidFill>
                              <a:effectLst/>
                            </a:rPr>
                            <a:t>[p or n / m</a:t>
                          </a:r>
                          <a:r>
                            <a:rPr lang="it-IT" sz="2400" baseline="30000" dirty="0">
                              <a:solidFill>
                                <a:schemeClr val="tx1"/>
                              </a:solidFill>
                              <a:effectLst/>
                            </a:rPr>
                            <a:t>2</a:t>
                          </a:r>
                          <a:r>
                            <a:rPr lang="it-IT" sz="2400" dirty="0">
                              <a:solidFill>
                                <a:schemeClr val="tx1"/>
                              </a:solidFill>
                              <a:effectLst/>
                            </a:rPr>
                            <a:t>]</a:t>
                          </a:r>
                          <a:endParaRPr lang="en-US" sz="2000" dirty="0">
                            <a:solidFill>
                              <a:schemeClr val="tx1"/>
                            </a:solidFill>
                            <a:effectLst/>
                            <a:latin typeface="Calibri"/>
                            <a:ea typeface="Calibri"/>
                            <a:cs typeface="Times New Roman"/>
                          </a:endParaRPr>
                        </a:p>
                      </a:txBody>
                      <a:tcPr marL="68580" marR="68580" marT="0" marB="0">
                        <a:gradFill>
                          <a:gsLst>
                            <a:gs pos="0">
                              <a:srgbClr val="85DFFF"/>
                            </a:gs>
                            <a:gs pos="50000">
                              <a:schemeClr val="accent1">
                                <a:tint val="44500"/>
                                <a:satMod val="160000"/>
                              </a:schemeClr>
                            </a:gs>
                            <a:gs pos="100000">
                              <a:schemeClr val="accent1">
                                <a:tint val="23500"/>
                                <a:satMod val="160000"/>
                              </a:schemeClr>
                            </a:gs>
                          </a:gsLst>
                          <a:lin ang="5400000" scaled="0"/>
                        </a:gradFill>
                      </a:tcPr>
                    </a:tc>
                    <a:tc>
                      <a:txBody>
                        <a:bodyPr/>
                        <a:lstStyle/>
                        <a:p>
                          <a:pPr algn="just">
                            <a:lnSpc>
                              <a:spcPct val="150000"/>
                            </a:lnSpc>
                            <a:spcAft>
                              <a:spcPts val="0"/>
                            </a:spcAft>
                          </a:pPr>
                          <a:r>
                            <a:rPr lang="it-IT" sz="2400" dirty="0">
                              <a:solidFill>
                                <a:schemeClr val="tx1"/>
                              </a:solidFill>
                              <a:effectLst/>
                            </a:rPr>
                            <a:t>dpa </a:t>
                          </a:r>
                        </a:p>
                        <a:p>
                          <a:pPr algn="just">
                            <a:lnSpc>
                              <a:spcPct val="150000"/>
                            </a:lnSpc>
                            <a:spcAft>
                              <a:spcPts val="0"/>
                            </a:spcAft>
                          </a:pPr>
                          <a:r>
                            <a:rPr lang="it-IT" sz="2400" dirty="0">
                              <a:solidFill>
                                <a:schemeClr val="tx1"/>
                              </a:solidFill>
                              <a:effectLst/>
                            </a:rPr>
                            <a:t>[from FLUKA]</a:t>
                          </a:r>
                          <a:endParaRPr lang="en-US" sz="2000" dirty="0">
                            <a:solidFill>
                              <a:schemeClr val="tx1"/>
                            </a:solidFill>
                            <a:effectLst/>
                            <a:latin typeface="Calibri"/>
                            <a:ea typeface="Calibri"/>
                            <a:cs typeface="Times New Roman"/>
                          </a:endParaRPr>
                        </a:p>
                      </a:txBody>
                      <a:tcPr marL="68580" marR="68580" marT="0" marB="0">
                        <a:gradFill>
                          <a:gsLst>
                            <a:gs pos="0">
                              <a:srgbClr val="85DFFF"/>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0"/>
                      </a:ext>
                    </a:extLst>
                  </a:tr>
                  <a:tr h="0">
                    <a:tc>
                      <a:txBody>
                        <a:bodyPr/>
                        <a:lstStyle/>
                        <a:p>
                          <a:pPr algn="just">
                            <a:lnSpc>
                              <a:spcPct val="150000"/>
                            </a:lnSpc>
                            <a:spcAft>
                              <a:spcPts val="0"/>
                            </a:spcAft>
                          </a:pPr>
                          <a:r>
                            <a:rPr lang="it-IT" sz="2400">
                              <a:solidFill>
                                <a:schemeClr val="tx1"/>
                              </a:solidFill>
                              <a:effectLst/>
                            </a:rPr>
                            <a:t>Neutron</a:t>
                          </a:r>
                          <a:endParaRPr lang="en-US" sz="2000">
                            <a:solidFill>
                              <a:schemeClr val="tx1"/>
                            </a:solidFill>
                            <a:effectLst/>
                            <a:latin typeface="Calibri"/>
                            <a:ea typeface="Calibri"/>
                            <a:cs typeface="Times New Roman"/>
                          </a:endParaRPr>
                        </a:p>
                      </a:txBody>
                      <a:tcPr marL="68580" marR="68580" marT="0" marB="0">
                        <a:gradFill>
                          <a:gsLst>
                            <a:gs pos="0">
                              <a:srgbClr val="85DFFF"/>
                            </a:gs>
                            <a:gs pos="50000">
                              <a:schemeClr val="accent1">
                                <a:tint val="44500"/>
                                <a:satMod val="160000"/>
                              </a:schemeClr>
                            </a:gs>
                            <a:gs pos="100000">
                              <a:schemeClr val="accent1">
                                <a:tint val="23500"/>
                                <a:satMod val="160000"/>
                              </a:schemeClr>
                            </a:gs>
                          </a:gsLst>
                          <a:lin ang="5400000" scaled="0"/>
                        </a:gradFill>
                      </a:tcPr>
                    </a:tc>
                    <a:tc>
                      <a:txBody>
                        <a:bodyPr/>
                        <a:lstStyle/>
                        <a:p>
                          <a:pPr algn="just">
                            <a:lnSpc>
                              <a:spcPct val="150000"/>
                            </a:lnSpc>
                            <a:spcAft>
                              <a:spcPts val="0"/>
                            </a:spcAft>
                          </a:pPr>
                          <a:r>
                            <a:rPr lang="it-IT" sz="2400" dirty="0">
                              <a:solidFill>
                                <a:schemeClr val="tx1"/>
                              </a:solidFill>
                              <a:effectLst/>
                            </a:rPr>
                            <a:t>1</a:t>
                          </a:r>
                          <a:endParaRPr lang="en-US" sz="2000" dirty="0">
                            <a:solidFill>
                              <a:schemeClr val="tx1"/>
                            </a:solidFill>
                            <a:effectLst/>
                            <a:latin typeface="Calibri"/>
                            <a:ea typeface="Calibri"/>
                            <a:cs typeface="Times New Roman"/>
                          </a:endParaRPr>
                        </a:p>
                      </a:txBody>
                      <a:tcPr marL="68580" marR="68580" marT="0" marB="0">
                        <a:gradFill>
                          <a:gsLst>
                            <a:gs pos="0">
                              <a:srgbClr val="85DFFF"/>
                            </a:gs>
                            <a:gs pos="50000">
                              <a:schemeClr val="accent1">
                                <a:tint val="44500"/>
                                <a:satMod val="160000"/>
                              </a:schemeClr>
                            </a:gs>
                            <a:gs pos="100000">
                              <a:schemeClr val="accent1">
                                <a:tint val="23500"/>
                                <a:satMod val="160000"/>
                              </a:schemeClr>
                            </a:gs>
                          </a:gsLst>
                          <a:lin ang="5400000" scaled="0"/>
                        </a:gradFill>
                      </a:tcPr>
                    </a:tc>
                    <a:tc>
                      <a:txBody>
                        <a:bodyPr/>
                        <a:lstStyle/>
                        <a:p>
                          <a:pPr algn="just">
                            <a:lnSpc>
                              <a:spcPct val="150000"/>
                            </a:lnSpc>
                            <a:spcAft>
                              <a:spcPts val="0"/>
                            </a:spcAft>
                          </a:pPr>
                          <a:r>
                            <a:rPr lang="it-IT" sz="2400" dirty="0">
                              <a:solidFill>
                                <a:schemeClr val="tx1"/>
                              </a:solidFill>
                              <a:effectLst/>
                            </a:rPr>
                            <a:t>1</a:t>
                          </a:r>
                          <a14:m>
                            <m:oMath xmlns:m="http://schemas.openxmlformats.org/officeDocument/2006/math">
                              <m:r>
                                <a:rPr lang="it-IT" sz="2400">
                                  <a:solidFill>
                                    <a:schemeClr val="tx1"/>
                                  </a:solidFill>
                                  <a:effectLst/>
                                  <a:latin typeface="Cambria Math"/>
                                </a:rPr>
                                <m:t>×</m:t>
                              </m:r>
                            </m:oMath>
                          </a14:m>
                          <a:r>
                            <a:rPr lang="it-IT" sz="2400" dirty="0">
                              <a:solidFill>
                                <a:schemeClr val="tx1"/>
                              </a:solidFill>
                              <a:effectLst/>
                            </a:rPr>
                            <a:t>10</a:t>
                          </a:r>
                          <a:r>
                            <a:rPr lang="it-IT" sz="2400" baseline="30000" dirty="0">
                              <a:solidFill>
                                <a:schemeClr val="tx1"/>
                              </a:solidFill>
                              <a:effectLst/>
                            </a:rPr>
                            <a:t>22</a:t>
                          </a:r>
                          <a:endParaRPr lang="en-US" sz="2000" dirty="0">
                            <a:solidFill>
                              <a:schemeClr val="tx1"/>
                            </a:solidFill>
                            <a:effectLst/>
                            <a:latin typeface="Calibri"/>
                            <a:ea typeface="Calibri"/>
                            <a:cs typeface="Times New Roman"/>
                          </a:endParaRPr>
                        </a:p>
                      </a:txBody>
                      <a:tcPr marL="68580" marR="68580" marT="0" marB="0">
                        <a:gradFill>
                          <a:gsLst>
                            <a:gs pos="0">
                              <a:srgbClr val="85DFFF"/>
                            </a:gs>
                            <a:gs pos="50000">
                              <a:schemeClr val="accent1">
                                <a:tint val="44500"/>
                                <a:satMod val="160000"/>
                              </a:schemeClr>
                            </a:gs>
                            <a:gs pos="100000">
                              <a:schemeClr val="accent1">
                                <a:tint val="23500"/>
                                <a:satMod val="160000"/>
                              </a:schemeClr>
                            </a:gs>
                          </a:gsLst>
                          <a:lin ang="5400000" scaled="0"/>
                        </a:gradFill>
                      </a:tcPr>
                    </a:tc>
                    <a:tc>
                      <a:txBody>
                        <a:bodyPr/>
                        <a:lstStyle/>
                        <a:p>
                          <a:pPr algn="just">
                            <a:lnSpc>
                              <a:spcPct val="150000"/>
                            </a:lnSpc>
                            <a:spcAft>
                              <a:spcPts val="0"/>
                            </a:spcAft>
                          </a:pPr>
                          <a:r>
                            <a:rPr lang="it-IT" sz="2400">
                              <a:solidFill>
                                <a:schemeClr val="tx1"/>
                              </a:solidFill>
                              <a:effectLst/>
                            </a:rPr>
                            <a:t>1</a:t>
                          </a:r>
                          <a14:m>
                            <m:oMath xmlns:m="http://schemas.openxmlformats.org/officeDocument/2006/math">
                              <m:r>
                                <a:rPr lang="it-IT" sz="2400">
                                  <a:solidFill>
                                    <a:schemeClr val="tx1"/>
                                  </a:solidFill>
                                  <a:effectLst/>
                                  <a:latin typeface="Cambria Math"/>
                                </a:rPr>
                                <m:t>×</m:t>
                              </m:r>
                            </m:oMath>
                          </a14:m>
                          <a:r>
                            <a:rPr lang="it-IT" sz="2400">
                              <a:solidFill>
                                <a:schemeClr val="tx1"/>
                              </a:solidFill>
                              <a:effectLst/>
                            </a:rPr>
                            <a:t>10</a:t>
                          </a:r>
                          <a:r>
                            <a:rPr lang="it-IT" sz="2400" baseline="30000">
                              <a:solidFill>
                                <a:schemeClr val="tx1"/>
                              </a:solidFill>
                              <a:effectLst/>
                            </a:rPr>
                            <a:t>-3</a:t>
                          </a:r>
                          <a:endParaRPr lang="en-US" sz="2000">
                            <a:solidFill>
                              <a:schemeClr val="tx1"/>
                            </a:solidFill>
                            <a:effectLst/>
                            <a:latin typeface="Calibri"/>
                            <a:ea typeface="Calibri"/>
                            <a:cs typeface="Times New Roman"/>
                          </a:endParaRPr>
                        </a:p>
                      </a:txBody>
                      <a:tcPr marL="68580" marR="68580" marT="0" marB="0">
                        <a:gradFill>
                          <a:gsLst>
                            <a:gs pos="0">
                              <a:srgbClr val="85DFFF"/>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1"/>
                      </a:ext>
                    </a:extLst>
                  </a:tr>
                  <a:tr h="0">
                    <a:tc>
                      <a:txBody>
                        <a:bodyPr/>
                        <a:lstStyle/>
                        <a:p>
                          <a:pPr algn="just">
                            <a:lnSpc>
                              <a:spcPct val="150000"/>
                            </a:lnSpc>
                            <a:spcAft>
                              <a:spcPts val="0"/>
                            </a:spcAft>
                          </a:pPr>
                          <a:r>
                            <a:rPr lang="it-IT" sz="2400">
                              <a:solidFill>
                                <a:schemeClr val="tx1"/>
                              </a:solidFill>
                              <a:effectLst/>
                            </a:rPr>
                            <a:t>Proton</a:t>
                          </a:r>
                          <a:endParaRPr lang="en-US" sz="2000">
                            <a:solidFill>
                              <a:schemeClr val="tx1"/>
                            </a:solidFill>
                            <a:effectLst/>
                            <a:latin typeface="Calibri"/>
                            <a:ea typeface="Calibri"/>
                            <a:cs typeface="Times New Roman"/>
                          </a:endParaRPr>
                        </a:p>
                      </a:txBody>
                      <a:tcPr marL="68580" marR="68580" marT="0" marB="0">
                        <a:gradFill>
                          <a:gsLst>
                            <a:gs pos="0">
                              <a:srgbClr val="85DFFF"/>
                            </a:gs>
                            <a:gs pos="50000">
                              <a:schemeClr val="accent1">
                                <a:tint val="44500"/>
                                <a:satMod val="160000"/>
                              </a:schemeClr>
                            </a:gs>
                            <a:gs pos="100000">
                              <a:schemeClr val="accent1">
                                <a:tint val="23500"/>
                                <a:satMod val="160000"/>
                              </a:schemeClr>
                            </a:gs>
                          </a:gsLst>
                          <a:lin ang="5400000" scaled="0"/>
                        </a:gradFill>
                      </a:tcPr>
                    </a:tc>
                    <a:tc>
                      <a:txBody>
                        <a:bodyPr/>
                        <a:lstStyle/>
                        <a:p>
                          <a:pPr algn="just">
                            <a:lnSpc>
                              <a:spcPct val="150000"/>
                            </a:lnSpc>
                            <a:spcAft>
                              <a:spcPts val="0"/>
                            </a:spcAft>
                          </a:pPr>
                          <a:r>
                            <a:rPr lang="it-IT" sz="2400">
                              <a:solidFill>
                                <a:schemeClr val="tx1"/>
                              </a:solidFill>
                              <a:effectLst/>
                            </a:rPr>
                            <a:t>65</a:t>
                          </a:r>
                          <a:endParaRPr lang="en-US" sz="2000">
                            <a:solidFill>
                              <a:schemeClr val="tx1"/>
                            </a:solidFill>
                            <a:effectLst/>
                            <a:latin typeface="Calibri"/>
                            <a:ea typeface="Calibri"/>
                            <a:cs typeface="Times New Roman"/>
                          </a:endParaRPr>
                        </a:p>
                      </a:txBody>
                      <a:tcPr marL="68580" marR="68580" marT="0" marB="0">
                        <a:gradFill>
                          <a:gsLst>
                            <a:gs pos="0">
                              <a:srgbClr val="85DFFF"/>
                            </a:gs>
                            <a:gs pos="50000">
                              <a:schemeClr val="accent1">
                                <a:tint val="44500"/>
                                <a:satMod val="160000"/>
                              </a:schemeClr>
                            </a:gs>
                            <a:gs pos="100000">
                              <a:schemeClr val="accent1">
                                <a:tint val="23500"/>
                                <a:satMod val="160000"/>
                              </a:schemeClr>
                            </a:gs>
                          </a:gsLst>
                          <a:lin ang="5400000" scaled="0"/>
                        </a:gradFill>
                      </a:tcPr>
                    </a:tc>
                    <a:tc>
                      <a:txBody>
                        <a:bodyPr/>
                        <a:lstStyle/>
                        <a:p>
                          <a:pPr algn="just">
                            <a:lnSpc>
                              <a:spcPct val="150000"/>
                            </a:lnSpc>
                            <a:spcAft>
                              <a:spcPts val="0"/>
                            </a:spcAft>
                          </a:pPr>
                          <a:r>
                            <a:rPr lang="it-IT" sz="2400" dirty="0">
                              <a:solidFill>
                                <a:schemeClr val="tx1"/>
                              </a:solidFill>
                              <a:effectLst/>
                            </a:rPr>
                            <a:t>1</a:t>
                          </a:r>
                          <a14:m>
                            <m:oMath xmlns:m="http://schemas.openxmlformats.org/officeDocument/2006/math">
                              <m:r>
                                <a:rPr lang="it-IT" sz="2400">
                                  <a:solidFill>
                                    <a:schemeClr val="tx1"/>
                                  </a:solidFill>
                                  <a:effectLst/>
                                  <a:latin typeface="Cambria Math"/>
                                </a:rPr>
                                <m:t>×</m:t>
                              </m:r>
                            </m:oMath>
                          </a14:m>
                          <a:r>
                            <a:rPr lang="it-IT" sz="2400" dirty="0">
                              <a:solidFill>
                                <a:schemeClr val="tx1"/>
                              </a:solidFill>
                              <a:effectLst/>
                            </a:rPr>
                            <a:t>10</a:t>
                          </a:r>
                          <a:r>
                            <a:rPr lang="it-IT" sz="2400" baseline="30000" dirty="0">
                              <a:solidFill>
                                <a:schemeClr val="tx1"/>
                              </a:solidFill>
                              <a:effectLst/>
                            </a:rPr>
                            <a:t>21</a:t>
                          </a:r>
                          <a:endParaRPr lang="en-US" sz="2000" dirty="0">
                            <a:solidFill>
                              <a:schemeClr val="tx1"/>
                            </a:solidFill>
                            <a:effectLst/>
                            <a:latin typeface="Calibri"/>
                            <a:ea typeface="Calibri"/>
                            <a:cs typeface="Times New Roman"/>
                          </a:endParaRPr>
                        </a:p>
                      </a:txBody>
                      <a:tcPr marL="68580" marR="68580" marT="0" marB="0">
                        <a:gradFill>
                          <a:gsLst>
                            <a:gs pos="0">
                              <a:srgbClr val="85DFFF"/>
                            </a:gs>
                            <a:gs pos="50000">
                              <a:schemeClr val="accent1">
                                <a:tint val="44500"/>
                                <a:satMod val="160000"/>
                              </a:schemeClr>
                            </a:gs>
                            <a:gs pos="100000">
                              <a:schemeClr val="accent1">
                                <a:tint val="23500"/>
                                <a:satMod val="160000"/>
                              </a:schemeClr>
                            </a:gs>
                          </a:gsLst>
                          <a:lin ang="5400000" scaled="0"/>
                        </a:gradFill>
                      </a:tcPr>
                    </a:tc>
                    <a:tc>
                      <a:txBody>
                        <a:bodyPr/>
                        <a:lstStyle/>
                        <a:p>
                          <a:pPr algn="just">
                            <a:lnSpc>
                              <a:spcPct val="150000"/>
                            </a:lnSpc>
                            <a:spcAft>
                              <a:spcPts val="0"/>
                            </a:spcAft>
                          </a:pPr>
                          <a:r>
                            <a:rPr lang="it-IT" sz="2400" dirty="0">
                              <a:solidFill>
                                <a:schemeClr val="tx1"/>
                              </a:solidFill>
                              <a:effectLst/>
                            </a:rPr>
                            <a:t>8</a:t>
                          </a:r>
                          <a14:m>
                            <m:oMath xmlns:m="http://schemas.openxmlformats.org/officeDocument/2006/math">
                              <m:r>
                                <a:rPr lang="it-IT" sz="2400">
                                  <a:solidFill>
                                    <a:schemeClr val="tx1"/>
                                  </a:solidFill>
                                  <a:effectLst/>
                                  <a:latin typeface="Cambria Math"/>
                                </a:rPr>
                                <m:t>×</m:t>
                              </m:r>
                            </m:oMath>
                          </a14:m>
                          <a:r>
                            <a:rPr lang="it-IT" sz="2400" dirty="0">
                              <a:solidFill>
                                <a:schemeClr val="tx1"/>
                              </a:solidFill>
                              <a:effectLst/>
                            </a:rPr>
                            <a:t>10</a:t>
                          </a:r>
                          <a:r>
                            <a:rPr lang="it-IT" sz="2400" baseline="30000" dirty="0">
                              <a:solidFill>
                                <a:schemeClr val="tx1"/>
                              </a:solidFill>
                              <a:effectLst/>
                            </a:rPr>
                            <a:t>-4</a:t>
                          </a:r>
                          <a:endParaRPr lang="en-US" sz="2000" dirty="0">
                            <a:solidFill>
                              <a:schemeClr val="tx1"/>
                            </a:solidFill>
                            <a:effectLst/>
                            <a:latin typeface="Calibri"/>
                            <a:ea typeface="Calibri"/>
                            <a:cs typeface="Times New Roman"/>
                          </a:endParaRPr>
                        </a:p>
                      </a:txBody>
                      <a:tcPr marL="68580" marR="68580" marT="0" marB="0">
                        <a:gradFill>
                          <a:gsLst>
                            <a:gs pos="0">
                              <a:srgbClr val="85DFFF"/>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2"/>
                      </a:ext>
                    </a:extLst>
                  </a:tr>
                  <a:tr h="0">
                    <a:tc>
                      <a:txBody>
                        <a:bodyPr/>
                        <a:lstStyle/>
                        <a:p>
                          <a:pPr algn="just">
                            <a:lnSpc>
                              <a:spcPct val="150000"/>
                            </a:lnSpc>
                            <a:spcAft>
                              <a:spcPts val="0"/>
                            </a:spcAft>
                          </a:pPr>
                          <a:r>
                            <a:rPr lang="it-IT" sz="2400">
                              <a:solidFill>
                                <a:schemeClr val="tx1"/>
                              </a:solidFill>
                              <a:effectLst/>
                            </a:rPr>
                            <a:t>Proton</a:t>
                          </a:r>
                          <a:endParaRPr lang="en-US" sz="2000">
                            <a:solidFill>
                              <a:schemeClr val="tx1"/>
                            </a:solidFill>
                            <a:effectLst/>
                            <a:latin typeface="Calibri"/>
                            <a:ea typeface="Calibri"/>
                            <a:cs typeface="Times New Roman"/>
                          </a:endParaRPr>
                        </a:p>
                      </a:txBody>
                      <a:tcPr marL="68580" marR="68580" marT="0" marB="0">
                        <a:gradFill>
                          <a:gsLst>
                            <a:gs pos="0">
                              <a:srgbClr val="85DFFF"/>
                            </a:gs>
                            <a:gs pos="50000">
                              <a:schemeClr val="accent1">
                                <a:tint val="44500"/>
                                <a:satMod val="160000"/>
                              </a:schemeClr>
                            </a:gs>
                            <a:gs pos="100000">
                              <a:schemeClr val="accent1">
                                <a:tint val="23500"/>
                                <a:satMod val="160000"/>
                              </a:schemeClr>
                            </a:gs>
                          </a:gsLst>
                          <a:lin ang="5400000" scaled="0"/>
                        </a:gradFill>
                      </a:tcPr>
                    </a:tc>
                    <a:tc>
                      <a:txBody>
                        <a:bodyPr/>
                        <a:lstStyle/>
                        <a:p>
                          <a:pPr algn="just">
                            <a:lnSpc>
                              <a:spcPct val="150000"/>
                            </a:lnSpc>
                            <a:spcAft>
                              <a:spcPts val="0"/>
                            </a:spcAft>
                          </a:pPr>
                          <a:r>
                            <a:rPr lang="it-IT" sz="2400">
                              <a:solidFill>
                                <a:schemeClr val="tx1"/>
                              </a:solidFill>
                              <a:effectLst/>
                            </a:rPr>
                            <a:t>24</a:t>
                          </a:r>
                          <a14:m>
                            <m:oMath xmlns:m="http://schemas.openxmlformats.org/officeDocument/2006/math">
                              <m:r>
                                <a:rPr lang="it-IT" sz="2400">
                                  <a:solidFill>
                                    <a:schemeClr val="tx1"/>
                                  </a:solidFill>
                                  <a:effectLst/>
                                  <a:latin typeface="Cambria Math"/>
                                </a:rPr>
                                <m:t>×</m:t>
                              </m:r>
                            </m:oMath>
                          </a14:m>
                          <a:r>
                            <a:rPr lang="it-IT" sz="2400">
                              <a:solidFill>
                                <a:schemeClr val="tx1"/>
                              </a:solidFill>
                              <a:effectLst/>
                            </a:rPr>
                            <a:t>10</a:t>
                          </a:r>
                          <a:r>
                            <a:rPr lang="it-IT" sz="2400" baseline="30000">
                              <a:solidFill>
                                <a:schemeClr val="tx1"/>
                              </a:solidFill>
                              <a:effectLst/>
                            </a:rPr>
                            <a:t>3</a:t>
                          </a:r>
                          <a:endParaRPr lang="en-US" sz="2000">
                            <a:solidFill>
                              <a:schemeClr val="tx1"/>
                            </a:solidFill>
                            <a:effectLst/>
                            <a:latin typeface="Calibri"/>
                            <a:ea typeface="Calibri"/>
                            <a:cs typeface="Times New Roman"/>
                          </a:endParaRPr>
                        </a:p>
                      </a:txBody>
                      <a:tcPr marL="68580" marR="68580" marT="0" marB="0">
                        <a:gradFill>
                          <a:gsLst>
                            <a:gs pos="0">
                              <a:srgbClr val="85DFFF"/>
                            </a:gs>
                            <a:gs pos="50000">
                              <a:schemeClr val="accent1">
                                <a:tint val="44500"/>
                                <a:satMod val="160000"/>
                              </a:schemeClr>
                            </a:gs>
                            <a:gs pos="100000">
                              <a:schemeClr val="accent1">
                                <a:tint val="23500"/>
                                <a:satMod val="160000"/>
                              </a:schemeClr>
                            </a:gs>
                          </a:gsLst>
                          <a:lin ang="5400000" scaled="0"/>
                        </a:gradFill>
                      </a:tcPr>
                    </a:tc>
                    <a:tc>
                      <a:txBody>
                        <a:bodyPr/>
                        <a:lstStyle/>
                        <a:p>
                          <a:pPr algn="just">
                            <a:lnSpc>
                              <a:spcPct val="150000"/>
                            </a:lnSpc>
                            <a:spcAft>
                              <a:spcPts val="0"/>
                            </a:spcAft>
                          </a:pPr>
                          <a:r>
                            <a:rPr lang="it-IT" sz="2400">
                              <a:solidFill>
                                <a:schemeClr val="tx1"/>
                              </a:solidFill>
                              <a:effectLst/>
                            </a:rPr>
                            <a:t>1</a:t>
                          </a:r>
                          <a14:m>
                            <m:oMath xmlns:m="http://schemas.openxmlformats.org/officeDocument/2006/math">
                              <m:r>
                                <a:rPr lang="it-IT" sz="2400">
                                  <a:solidFill>
                                    <a:schemeClr val="tx1"/>
                                  </a:solidFill>
                                  <a:effectLst/>
                                  <a:latin typeface="Cambria Math"/>
                                </a:rPr>
                                <m:t>×</m:t>
                              </m:r>
                            </m:oMath>
                          </a14:m>
                          <a:r>
                            <a:rPr lang="it-IT" sz="2400">
                              <a:solidFill>
                                <a:schemeClr val="tx1"/>
                              </a:solidFill>
                              <a:effectLst/>
                            </a:rPr>
                            <a:t>10</a:t>
                          </a:r>
                          <a:r>
                            <a:rPr lang="it-IT" sz="2400" baseline="30000">
                              <a:solidFill>
                                <a:schemeClr val="tx1"/>
                              </a:solidFill>
                              <a:effectLst/>
                            </a:rPr>
                            <a:t>21</a:t>
                          </a:r>
                          <a:endParaRPr lang="en-US" sz="2000">
                            <a:solidFill>
                              <a:schemeClr val="tx1"/>
                            </a:solidFill>
                            <a:effectLst/>
                            <a:latin typeface="Calibri"/>
                            <a:ea typeface="Calibri"/>
                            <a:cs typeface="Times New Roman"/>
                          </a:endParaRPr>
                        </a:p>
                      </a:txBody>
                      <a:tcPr marL="68580" marR="68580" marT="0" marB="0">
                        <a:gradFill>
                          <a:gsLst>
                            <a:gs pos="0">
                              <a:srgbClr val="85DFFF"/>
                            </a:gs>
                            <a:gs pos="50000">
                              <a:schemeClr val="accent1">
                                <a:tint val="44500"/>
                                <a:satMod val="160000"/>
                              </a:schemeClr>
                            </a:gs>
                            <a:gs pos="100000">
                              <a:schemeClr val="accent1">
                                <a:tint val="23500"/>
                                <a:satMod val="160000"/>
                              </a:schemeClr>
                            </a:gs>
                          </a:gsLst>
                          <a:lin ang="5400000" scaled="0"/>
                        </a:gradFill>
                      </a:tcPr>
                    </a:tc>
                    <a:tc>
                      <a:txBody>
                        <a:bodyPr/>
                        <a:lstStyle/>
                        <a:p>
                          <a:pPr algn="just">
                            <a:lnSpc>
                              <a:spcPct val="150000"/>
                            </a:lnSpc>
                            <a:spcAft>
                              <a:spcPts val="0"/>
                            </a:spcAft>
                          </a:pPr>
                          <a:r>
                            <a:rPr lang="it-IT" sz="2400" dirty="0">
                              <a:solidFill>
                                <a:schemeClr val="tx1"/>
                              </a:solidFill>
                              <a:effectLst/>
                            </a:rPr>
                            <a:t>1</a:t>
                          </a:r>
                          <a14:m>
                            <m:oMath xmlns:m="http://schemas.openxmlformats.org/officeDocument/2006/math">
                              <m:r>
                                <a:rPr lang="it-IT" sz="2400">
                                  <a:solidFill>
                                    <a:schemeClr val="tx1"/>
                                  </a:solidFill>
                                  <a:effectLst/>
                                  <a:latin typeface="Cambria Math"/>
                                </a:rPr>
                                <m:t>×</m:t>
                              </m:r>
                            </m:oMath>
                          </a14:m>
                          <a:r>
                            <a:rPr lang="it-IT" sz="2400" dirty="0">
                              <a:solidFill>
                                <a:schemeClr val="tx1"/>
                              </a:solidFill>
                              <a:effectLst/>
                            </a:rPr>
                            <a:t>10</a:t>
                          </a:r>
                          <a:r>
                            <a:rPr lang="it-IT" sz="2400" baseline="30000" dirty="0">
                              <a:solidFill>
                                <a:schemeClr val="tx1"/>
                              </a:solidFill>
                              <a:effectLst/>
                            </a:rPr>
                            <a:t>-3</a:t>
                          </a:r>
                          <a:endParaRPr lang="en-US" sz="2000" dirty="0">
                            <a:solidFill>
                              <a:schemeClr val="tx1"/>
                            </a:solidFill>
                            <a:effectLst/>
                            <a:latin typeface="Calibri"/>
                            <a:ea typeface="Calibri"/>
                            <a:cs typeface="Times New Roman"/>
                          </a:endParaRPr>
                        </a:p>
                      </a:txBody>
                      <a:tcPr marL="68580" marR="68580" marT="0" marB="0">
                        <a:gradFill>
                          <a:gsLst>
                            <a:gs pos="0">
                              <a:srgbClr val="85DFFF"/>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3"/>
                      </a:ext>
                    </a:extLst>
                  </a:tr>
                </a:tbl>
              </a:graphicData>
            </a:graphic>
          </p:graphicFrame>
        </mc:Choice>
        <mc:Fallback xmlns="">
          <p:graphicFrame>
            <p:nvGraphicFramePr>
              <p:cNvPr id="5" name="Table 4"/>
              <p:cNvGraphicFramePr>
                <a:graphicFrameLocks noGrp="1"/>
              </p:cNvGraphicFramePr>
              <p:nvPr>
                <p:extLst>
                  <p:ext uri="{D42A27DB-BD31-4B8C-83A1-F6EECF244321}">
                    <p14:modId xmlns:p14="http://schemas.microsoft.com/office/powerpoint/2010/main" val="507245343"/>
                  </p:ext>
                </p:extLst>
              </p:nvPr>
            </p:nvGraphicFramePr>
            <p:xfrm>
              <a:off x="785382" y="1352288"/>
              <a:ext cx="7741669" cy="2508760"/>
            </p:xfrm>
            <a:graphic>
              <a:graphicData uri="http://schemas.openxmlformats.org/drawingml/2006/table">
                <a:tbl>
                  <a:tblPr firstRow="1" firstCol="1" bandRow="1">
                    <a:tableStyleId>{5C22544A-7EE6-4342-B048-85BDC9FD1C3A}</a:tableStyleId>
                  </a:tblPr>
                  <a:tblGrid>
                    <a:gridCol w="1636208"/>
                    <a:gridCol w="1423744"/>
                    <a:gridCol w="2065091"/>
                    <a:gridCol w="2616626"/>
                  </a:tblGrid>
                  <a:tr h="1038670">
                    <a:tc>
                      <a:txBody>
                        <a:bodyPr/>
                        <a:lstStyle/>
                        <a:p>
                          <a:pPr algn="just">
                            <a:lnSpc>
                              <a:spcPct val="150000"/>
                            </a:lnSpc>
                            <a:spcAft>
                              <a:spcPts val="0"/>
                            </a:spcAft>
                          </a:pPr>
                          <a:r>
                            <a:rPr lang="it-IT" sz="2400" dirty="0">
                              <a:solidFill>
                                <a:schemeClr val="tx1"/>
                              </a:solidFill>
                              <a:effectLst/>
                            </a:rPr>
                            <a:t>Projectile</a:t>
                          </a:r>
                          <a:endParaRPr lang="en-US" sz="2000" dirty="0">
                            <a:solidFill>
                              <a:schemeClr val="tx1"/>
                            </a:solidFill>
                            <a:effectLst/>
                            <a:latin typeface="Calibri"/>
                            <a:ea typeface="Calibri"/>
                            <a:cs typeface="Times New Roman"/>
                          </a:endParaRPr>
                        </a:p>
                      </a:txBody>
                      <a:tcPr marL="68580" marR="68580" marT="0" marB="0">
                        <a:gradFill>
                          <a:gsLst>
                            <a:gs pos="0">
                              <a:srgbClr val="85DFFF"/>
                            </a:gs>
                            <a:gs pos="50000">
                              <a:schemeClr val="accent1">
                                <a:tint val="44500"/>
                                <a:satMod val="160000"/>
                              </a:schemeClr>
                            </a:gs>
                            <a:gs pos="100000">
                              <a:schemeClr val="accent1">
                                <a:tint val="23500"/>
                                <a:satMod val="160000"/>
                              </a:schemeClr>
                            </a:gs>
                          </a:gsLst>
                          <a:lin ang="5400000" scaled="0"/>
                        </a:gradFill>
                      </a:tcPr>
                    </a:tc>
                    <a:tc>
                      <a:txBody>
                        <a:bodyPr/>
                        <a:lstStyle/>
                        <a:p>
                          <a:pPr algn="just">
                            <a:lnSpc>
                              <a:spcPct val="150000"/>
                            </a:lnSpc>
                            <a:spcAft>
                              <a:spcPts val="0"/>
                            </a:spcAft>
                          </a:pPr>
                          <a:r>
                            <a:rPr lang="it-IT" sz="2400" dirty="0">
                              <a:solidFill>
                                <a:schemeClr val="tx1"/>
                              </a:solidFill>
                              <a:effectLst/>
                            </a:rPr>
                            <a:t>Energy [MeV]</a:t>
                          </a:r>
                          <a:endParaRPr lang="en-US" sz="2000" dirty="0">
                            <a:solidFill>
                              <a:schemeClr val="tx1"/>
                            </a:solidFill>
                            <a:effectLst/>
                            <a:latin typeface="Calibri"/>
                            <a:ea typeface="Calibri"/>
                            <a:cs typeface="Times New Roman"/>
                          </a:endParaRPr>
                        </a:p>
                      </a:txBody>
                      <a:tcPr marL="68580" marR="68580" marT="0" marB="0">
                        <a:gradFill>
                          <a:gsLst>
                            <a:gs pos="0">
                              <a:srgbClr val="85DFFF"/>
                            </a:gs>
                            <a:gs pos="50000">
                              <a:schemeClr val="accent1">
                                <a:tint val="44500"/>
                                <a:satMod val="160000"/>
                              </a:schemeClr>
                            </a:gs>
                            <a:gs pos="100000">
                              <a:schemeClr val="accent1">
                                <a:tint val="23500"/>
                                <a:satMod val="160000"/>
                              </a:schemeClr>
                            </a:gs>
                          </a:gsLst>
                          <a:lin ang="5400000" scaled="0"/>
                        </a:gradFill>
                      </a:tcPr>
                    </a:tc>
                    <a:tc>
                      <a:txBody>
                        <a:bodyPr/>
                        <a:lstStyle/>
                        <a:p>
                          <a:pPr algn="just">
                            <a:lnSpc>
                              <a:spcPct val="150000"/>
                            </a:lnSpc>
                            <a:spcAft>
                              <a:spcPts val="0"/>
                            </a:spcAft>
                          </a:pPr>
                          <a:r>
                            <a:rPr lang="it-IT" sz="2400" dirty="0" smtClean="0">
                              <a:solidFill>
                                <a:schemeClr val="tx1"/>
                              </a:solidFill>
                              <a:effectLst/>
                            </a:rPr>
                            <a:t>Φt</a:t>
                          </a:r>
                        </a:p>
                        <a:p>
                          <a:pPr algn="just">
                            <a:lnSpc>
                              <a:spcPct val="150000"/>
                            </a:lnSpc>
                            <a:spcAft>
                              <a:spcPts val="0"/>
                            </a:spcAft>
                          </a:pPr>
                          <a:r>
                            <a:rPr lang="it-IT" sz="2400" dirty="0" smtClean="0">
                              <a:solidFill>
                                <a:schemeClr val="tx1"/>
                              </a:solidFill>
                              <a:effectLst/>
                            </a:rPr>
                            <a:t>[</a:t>
                          </a:r>
                          <a:r>
                            <a:rPr lang="it-IT" sz="2400" dirty="0">
                              <a:solidFill>
                                <a:schemeClr val="tx1"/>
                              </a:solidFill>
                              <a:effectLst/>
                            </a:rPr>
                            <a:t>p or n / m</a:t>
                          </a:r>
                          <a:r>
                            <a:rPr lang="it-IT" sz="2400" baseline="30000" dirty="0">
                              <a:solidFill>
                                <a:schemeClr val="tx1"/>
                              </a:solidFill>
                              <a:effectLst/>
                            </a:rPr>
                            <a:t>2</a:t>
                          </a:r>
                          <a:r>
                            <a:rPr lang="it-IT" sz="2400" dirty="0">
                              <a:solidFill>
                                <a:schemeClr val="tx1"/>
                              </a:solidFill>
                              <a:effectLst/>
                            </a:rPr>
                            <a:t>]</a:t>
                          </a:r>
                          <a:endParaRPr lang="en-US" sz="2000" dirty="0">
                            <a:solidFill>
                              <a:schemeClr val="tx1"/>
                            </a:solidFill>
                            <a:effectLst/>
                            <a:latin typeface="Calibri"/>
                            <a:ea typeface="Calibri"/>
                            <a:cs typeface="Times New Roman"/>
                          </a:endParaRPr>
                        </a:p>
                      </a:txBody>
                      <a:tcPr marL="68580" marR="68580" marT="0" marB="0">
                        <a:gradFill>
                          <a:gsLst>
                            <a:gs pos="0">
                              <a:srgbClr val="85DFFF"/>
                            </a:gs>
                            <a:gs pos="50000">
                              <a:schemeClr val="accent1">
                                <a:tint val="44500"/>
                                <a:satMod val="160000"/>
                              </a:schemeClr>
                            </a:gs>
                            <a:gs pos="100000">
                              <a:schemeClr val="accent1">
                                <a:tint val="23500"/>
                                <a:satMod val="160000"/>
                              </a:schemeClr>
                            </a:gs>
                          </a:gsLst>
                          <a:lin ang="5400000" scaled="0"/>
                        </a:gradFill>
                      </a:tcPr>
                    </a:tc>
                    <a:tc>
                      <a:txBody>
                        <a:bodyPr/>
                        <a:lstStyle/>
                        <a:p>
                          <a:pPr algn="just">
                            <a:lnSpc>
                              <a:spcPct val="150000"/>
                            </a:lnSpc>
                            <a:spcAft>
                              <a:spcPts val="0"/>
                            </a:spcAft>
                          </a:pPr>
                          <a:r>
                            <a:rPr lang="it-IT" sz="2400" dirty="0">
                              <a:solidFill>
                                <a:schemeClr val="tx1"/>
                              </a:solidFill>
                              <a:effectLst/>
                            </a:rPr>
                            <a:t>dpa </a:t>
                          </a:r>
                          <a:endParaRPr lang="it-IT" sz="2400" dirty="0" smtClean="0">
                            <a:solidFill>
                              <a:schemeClr val="tx1"/>
                            </a:solidFill>
                            <a:effectLst/>
                          </a:endParaRPr>
                        </a:p>
                        <a:p>
                          <a:pPr algn="just">
                            <a:lnSpc>
                              <a:spcPct val="150000"/>
                            </a:lnSpc>
                            <a:spcAft>
                              <a:spcPts val="0"/>
                            </a:spcAft>
                          </a:pPr>
                          <a:r>
                            <a:rPr lang="it-IT" sz="2400" dirty="0" smtClean="0">
                              <a:solidFill>
                                <a:schemeClr val="tx1"/>
                              </a:solidFill>
                              <a:effectLst/>
                            </a:rPr>
                            <a:t>[</a:t>
                          </a:r>
                          <a:r>
                            <a:rPr lang="it-IT" sz="2400" dirty="0">
                              <a:solidFill>
                                <a:schemeClr val="tx1"/>
                              </a:solidFill>
                              <a:effectLst/>
                            </a:rPr>
                            <a:t>from FLUKA]</a:t>
                          </a:r>
                          <a:endParaRPr lang="en-US" sz="2000" dirty="0">
                            <a:solidFill>
                              <a:schemeClr val="tx1"/>
                            </a:solidFill>
                            <a:effectLst/>
                            <a:latin typeface="Calibri"/>
                            <a:ea typeface="Calibri"/>
                            <a:cs typeface="Times New Roman"/>
                          </a:endParaRPr>
                        </a:p>
                      </a:txBody>
                      <a:tcPr marL="68580" marR="68580" marT="0" marB="0">
                        <a:gradFill>
                          <a:gsLst>
                            <a:gs pos="0">
                              <a:srgbClr val="85DFFF"/>
                            </a:gs>
                            <a:gs pos="50000">
                              <a:schemeClr val="accent1">
                                <a:tint val="44500"/>
                                <a:satMod val="160000"/>
                              </a:schemeClr>
                            </a:gs>
                            <a:gs pos="100000">
                              <a:schemeClr val="accent1">
                                <a:tint val="23500"/>
                                <a:satMod val="160000"/>
                              </a:schemeClr>
                            </a:gs>
                          </a:gsLst>
                          <a:lin ang="5400000" scaled="0"/>
                        </a:gradFill>
                      </a:tcPr>
                    </a:tc>
                  </a:tr>
                  <a:tr h="490030">
                    <a:tc>
                      <a:txBody>
                        <a:bodyPr/>
                        <a:lstStyle/>
                        <a:p>
                          <a:pPr algn="just">
                            <a:lnSpc>
                              <a:spcPct val="150000"/>
                            </a:lnSpc>
                            <a:spcAft>
                              <a:spcPts val="0"/>
                            </a:spcAft>
                          </a:pPr>
                          <a:r>
                            <a:rPr lang="it-IT" sz="2400">
                              <a:solidFill>
                                <a:schemeClr val="tx1"/>
                              </a:solidFill>
                              <a:effectLst/>
                            </a:rPr>
                            <a:t>Neutron</a:t>
                          </a:r>
                          <a:endParaRPr lang="en-US" sz="2000">
                            <a:solidFill>
                              <a:schemeClr val="tx1"/>
                            </a:solidFill>
                            <a:effectLst/>
                            <a:latin typeface="Calibri"/>
                            <a:ea typeface="Calibri"/>
                            <a:cs typeface="Times New Roman"/>
                          </a:endParaRPr>
                        </a:p>
                      </a:txBody>
                      <a:tcPr marL="68580" marR="68580" marT="0" marB="0">
                        <a:gradFill>
                          <a:gsLst>
                            <a:gs pos="0">
                              <a:srgbClr val="85DFFF"/>
                            </a:gs>
                            <a:gs pos="50000">
                              <a:schemeClr val="accent1">
                                <a:tint val="44500"/>
                                <a:satMod val="160000"/>
                              </a:schemeClr>
                            </a:gs>
                            <a:gs pos="100000">
                              <a:schemeClr val="accent1">
                                <a:tint val="23500"/>
                                <a:satMod val="160000"/>
                              </a:schemeClr>
                            </a:gs>
                          </a:gsLst>
                          <a:lin ang="5400000" scaled="0"/>
                        </a:gradFill>
                      </a:tcPr>
                    </a:tc>
                    <a:tc>
                      <a:txBody>
                        <a:bodyPr/>
                        <a:lstStyle/>
                        <a:p>
                          <a:pPr algn="just">
                            <a:lnSpc>
                              <a:spcPct val="150000"/>
                            </a:lnSpc>
                            <a:spcAft>
                              <a:spcPts val="0"/>
                            </a:spcAft>
                          </a:pPr>
                          <a:r>
                            <a:rPr lang="it-IT" sz="2400" dirty="0">
                              <a:solidFill>
                                <a:schemeClr val="tx1"/>
                              </a:solidFill>
                              <a:effectLst/>
                            </a:rPr>
                            <a:t>1</a:t>
                          </a:r>
                          <a:endParaRPr lang="en-US" sz="2000" dirty="0">
                            <a:solidFill>
                              <a:schemeClr val="tx1"/>
                            </a:solidFill>
                            <a:effectLst/>
                            <a:latin typeface="Calibri"/>
                            <a:ea typeface="Calibri"/>
                            <a:cs typeface="Times New Roman"/>
                          </a:endParaRPr>
                        </a:p>
                      </a:txBody>
                      <a:tcPr marL="68580" marR="68580" marT="0" marB="0">
                        <a:gradFill>
                          <a:gsLst>
                            <a:gs pos="0">
                              <a:srgbClr val="85DFFF"/>
                            </a:gs>
                            <a:gs pos="50000">
                              <a:schemeClr val="accent1">
                                <a:tint val="44500"/>
                                <a:satMod val="160000"/>
                              </a:schemeClr>
                            </a:gs>
                            <a:gs pos="100000">
                              <a:schemeClr val="accent1">
                                <a:tint val="23500"/>
                                <a:satMod val="160000"/>
                              </a:schemeClr>
                            </a:gs>
                          </a:gsLst>
                          <a:lin ang="5400000" scaled="0"/>
                        </a:gradFill>
                      </a:tcPr>
                    </a:tc>
                    <a:tc>
                      <a:txBody>
                        <a:bodyPr/>
                        <a:lstStyle/>
                        <a:p>
                          <a:endParaRPr lang="en-US"/>
                        </a:p>
                      </a:txBody>
                      <a:tcPr marL="68580" marR="68580" marT="0" marB="0">
                        <a:blipFill rotWithShape="1">
                          <a:blip r:embed="rId4"/>
                          <a:stretch>
                            <a:fillRect l="-148378" t="-213750" r="-126549" b="-238750"/>
                          </a:stretch>
                        </a:blipFill>
                      </a:tcPr>
                    </a:tc>
                    <a:tc>
                      <a:txBody>
                        <a:bodyPr/>
                        <a:lstStyle/>
                        <a:p>
                          <a:endParaRPr lang="en-US"/>
                        </a:p>
                      </a:txBody>
                      <a:tcPr marL="68580" marR="68580" marT="0" marB="0">
                        <a:blipFill rotWithShape="1">
                          <a:blip r:embed="rId4"/>
                          <a:stretch>
                            <a:fillRect l="-196270" t="-213750" b="-238750"/>
                          </a:stretch>
                        </a:blipFill>
                      </a:tcPr>
                    </a:tc>
                  </a:tr>
                  <a:tr h="490030">
                    <a:tc>
                      <a:txBody>
                        <a:bodyPr/>
                        <a:lstStyle/>
                        <a:p>
                          <a:pPr algn="just">
                            <a:lnSpc>
                              <a:spcPct val="150000"/>
                            </a:lnSpc>
                            <a:spcAft>
                              <a:spcPts val="0"/>
                            </a:spcAft>
                          </a:pPr>
                          <a:r>
                            <a:rPr lang="it-IT" sz="2400">
                              <a:solidFill>
                                <a:schemeClr val="tx1"/>
                              </a:solidFill>
                              <a:effectLst/>
                            </a:rPr>
                            <a:t>Proton</a:t>
                          </a:r>
                          <a:endParaRPr lang="en-US" sz="2000">
                            <a:solidFill>
                              <a:schemeClr val="tx1"/>
                            </a:solidFill>
                            <a:effectLst/>
                            <a:latin typeface="Calibri"/>
                            <a:ea typeface="Calibri"/>
                            <a:cs typeface="Times New Roman"/>
                          </a:endParaRPr>
                        </a:p>
                      </a:txBody>
                      <a:tcPr marL="68580" marR="68580" marT="0" marB="0">
                        <a:gradFill>
                          <a:gsLst>
                            <a:gs pos="0">
                              <a:srgbClr val="85DFFF"/>
                            </a:gs>
                            <a:gs pos="50000">
                              <a:schemeClr val="accent1">
                                <a:tint val="44500"/>
                                <a:satMod val="160000"/>
                              </a:schemeClr>
                            </a:gs>
                            <a:gs pos="100000">
                              <a:schemeClr val="accent1">
                                <a:tint val="23500"/>
                                <a:satMod val="160000"/>
                              </a:schemeClr>
                            </a:gs>
                          </a:gsLst>
                          <a:lin ang="5400000" scaled="0"/>
                        </a:gradFill>
                      </a:tcPr>
                    </a:tc>
                    <a:tc>
                      <a:txBody>
                        <a:bodyPr/>
                        <a:lstStyle/>
                        <a:p>
                          <a:pPr algn="just">
                            <a:lnSpc>
                              <a:spcPct val="150000"/>
                            </a:lnSpc>
                            <a:spcAft>
                              <a:spcPts val="0"/>
                            </a:spcAft>
                          </a:pPr>
                          <a:r>
                            <a:rPr lang="it-IT" sz="2400">
                              <a:solidFill>
                                <a:schemeClr val="tx1"/>
                              </a:solidFill>
                              <a:effectLst/>
                            </a:rPr>
                            <a:t>65</a:t>
                          </a:r>
                          <a:endParaRPr lang="en-US" sz="2000">
                            <a:solidFill>
                              <a:schemeClr val="tx1"/>
                            </a:solidFill>
                            <a:effectLst/>
                            <a:latin typeface="Calibri"/>
                            <a:ea typeface="Calibri"/>
                            <a:cs typeface="Times New Roman"/>
                          </a:endParaRPr>
                        </a:p>
                      </a:txBody>
                      <a:tcPr marL="68580" marR="68580" marT="0" marB="0">
                        <a:gradFill>
                          <a:gsLst>
                            <a:gs pos="0">
                              <a:srgbClr val="85DFFF"/>
                            </a:gs>
                            <a:gs pos="50000">
                              <a:schemeClr val="accent1">
                                <a:tint val="44500"/>
                                <a:satMod val="160000"/>
                              </a:schemeClr>
                            </a:gs>
                            <a:gs pos="100000">
                              <a:schemeClr val="accent1">
                                <a:tint val="23500"/>
                                <a:satMod val="160000"/>
                              </a:schemeClr>
                            </a:gs>
                          </a:gsLst>
                          <a:lin ang="5400000" scaled="0"/>
                        </a:gradFill>
                      </a:tcPr>
                    </a:tc>
                    <a:tc>
                      <a:txBody>
                        <a:bodyPr/>
                        <a:lstStyle/>
                        <a:p>
                          <a:endParaRPr lang="en-US"/>
                        </a:p>
                      </a:txBody>
                      <a:tcPr marL="68580" marR="68580" marT="0" marB="0">
                        <a:blipFill rotWithShape="1">
                          <a:blip r:embed="rId4"/>
                          <a:stretch>
                            <a:fillRect l="-148378" t="-309877" r="-126549" b="-135802"/>
                          </a:stretch>
                        </a:blipFill>
                      </a:tcPr>
                    </a:tc>
                    <a:tc>
                      <a:txBody>
                        <a:bodyPr/>
                        <a:lstStyle/>
                        <a:p>
                          <a:endParaRPr lang="en-US"/>
                        </a:p>
                      </a:txBody>
                      <a:tcPr marL="68580" marR="68580" marT="0" marB="0">
                        <a:blipFill rotWithShape="1">
                          <a:blip r:embed="rId4"/>
                          <a:stretch>
                            <a:fillRect l="-196270" t="-309877" b="-135802"/>
                          </a:stretch>
                        </a:blipFill>
                      </a:tcPr>
                    </a:tc>
                  </a:tr>
                  <a:tr h="490030">
                    <a:tc>
                      <a:txBody>
                        <a:bodyPr/>
                        <a:lstStyle/>
                        <a:p>
                          <a:pPr algn="just">
                            <a:lnSpc>
                              <a:spcPct val="150000"/>
                            </a:lnSpc>
                            <a:spcAft>
                              <a:spcPts val="0"/>
                            </a:spcAft>
                          </a:pPr>
                          <a:r>
                            <a:rPr lang="it-IT" sz="2400">
                              <a:solidFill>
                                <a:schemeClr val="tx1"/>
                              </a:solidFill>
                              <a:effectLst/>
                            </a:rPr>
                            <a:t>Proton</a:t>
                          </a:r>
                          <a:endParaRPr lang="en-US" sz="2000">
                            <a:solidFill>
                              <a:schemeClr val="tx1"/>
                            </a:solidFill>
                            <a:effectLst/>
                            <a:latin typeface="Calibri"/>
                            <a:ea typeface="Calibri"/>
                            <a:cs typeface="Times New Roman"/>
                          </a:endParaRPr>
                        </a:p>
                      </a:txBody>
                      <a:tcPr marL="68580" marR="68580" marT="0" marB="0">
                        <a:gradFill>
                          <a:gsLst>
                            <a:gs pos="0">
                              <a:srgbClr val="85DFFF"/>
                            </a:gs>
                            <a:gs pos="50000">
                              <a:schemeClr val="accent1">
                                <a:tint val="44500"/>
                                <a:satMod val="160000"/>
                              </a:schemeClr>
                            </a:gs>
                            <a:gs pos="100000">
                              <a:schemeClr val="accent1">
                                <a:tint val="23500"/>
                                <a:satMod val="160000"/>
                              </a:schemeClr>
                            </a:gs>
                          </a:gsLst>
                          <a:lin ang="5400000" scaled="0"/>
                        </a:gradFill>
                      </a:tcPr>
                    </a:tc>
                    <a:tc>
                      <a:txBody>
                        <a:bodyPr/>
                        <a:lstStyle/>
                        <a:p>
                          <a:endParaRPr lang="en-US"/>
                        </a:p>
                      </a:txBody>
                      <a:tcPr marL="68580" marR="68580" marT="0" marB="0">
                        <a:blipFill rotWithShape="1">
                          <a:blip r:embed="rId4"/>
                          <a:stretch>
                            <a:fillRect l="-114957" t="-415000" r="-328205" b="-37500"/>
                          </a:stretch>
                        </a:blipFill>
                      </a:tcPr>
                    </a:tc>
                    <a:tc>
                      <a:txBody>
                        <a:bodyPr/>
                        <a:lstStyle/>
                        <a:p>
                          <a:endParaRPr lang="en-US"/>
                        </a:p>
                      </a:txBody>
                      <a:tcPr marL="68580" marR="68580" marT="0" marB="0">
                        <a:blipFill rotWithShape="1">
                          <a:blip r:embed="rId4"/>
                          <a:stretch>
                            <a:fillRect l="-148378" t="-415000" r="-126549" b="-37500"/>
                          </a:stretch>
                        </a:blipFill>
                      </a:tcPr>
                    </a:tc>
                    <a:tc>
                      <a:txBody>
                        <a:bodyPr/>
                        <a:lstStyle/>
                        <a:p>
                          <a:endParaRPr lang="en-US"/>
                        </a:p>
                      </a:txBody>
                      <a:tcPr marL="68580" marR="68580" marT="0" marB="0">
                        <a:blipFill rotWithShape="1">
                          <a:blip r:embed="rId4"/>
                          <a:stretch>
                            <a:fillRect l="-196270" t="-415000" b="-37500"/>
                          </a:stretch>
                        </a:blipFill>
                      </a:tcPr>
                    </a:tc>
                  </a:tr>
                </a:tbl>
              </a:graphicData>
            </a:graphic>
          </p:graphicFrame>
        </mc:Fallback>
      </mc:AlternateContent>
      <p:sp>
        <p:nvSpPr>
          <p:cNvPr id="8" name="Rectangle 7"/>
          <p:cNvSpPr/>
          <p:nvPr/>
        </p:nvSpPr>
        <p:spPr>
          <a:xfrm>
            <a:off x="636588" y="4293096"/>
            <a:ext cx="7896461" cy="175432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50000"/>
              </a:lnSpc>
            </a:pPr>
            <a:r>
              <a:rPr lang="en-US" sz="2400" b="1" dirty="0"/>
              <a:t>At these energies, the same value of </a:t>
            </a:r>
            <a:r>
              <a:rPr lang="en-US" sz="2400" b="1" dirty="0" err="1"/>
              <a:t>dpa</a:t>
            </a:r>
            <a:r>
              <a:rPr lang="en-US" sz="2400" b="1" dirty="0"/>
              <a:t> is obtained for proton </a:t>
            </a:r>
            <a:r>
              <a:rPr lang="en-US" sz="2400" b="1" dirty="0" err="1"/>
              <a:t>fluences</a:t>
            </a:r>
            <a:r>
              <a:rPr lang="en-US" sz="2400" b="1" dirty="0"/>
              <a:t>  one order of magnitude lower than in the case of  neutrons. </a:t>
            </a:r>
          </a:p>
        </p:txBody>
      </p:sp>
      <p:sp>
        <p:nvSpPr>
          <p:cNvPr id="4" name="Right Brace 3"/>
          <p:cNvSpPr/>
          <p:nvPr/>
        </p:nvSpPr>
        <p:spPr>
          <a:xfrm>
            <a:off x="7164288" y="3212976"/>
            <a:ext cx="144016" cy="64807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Arrow 8"/>
          <p:cNvSpPr/>
          <p:nvPr/>
        </p:nvSpPr>
        <p:spPr>
          <a:xfrm rot="10800000">
            <a:off x="7524328" y="3465004"/>
            <a:ext cx="432048" cy="2520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10800000">
            <a:off x="7524328" y="2636912"/>
            <a:ext cx="432048" cy="252028"/>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496694" y="3068960"/>
            <a:ext cx="363338" cy="288032"/>
          </a:xfrm>
          <a:prstGeom prst="ellipse">
            <a:avLst/>
          </a:prstGeom>
          <a:solidFill>
            <a:srgbClr val="FFFF00">
              <a:alpha val="1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499992" y="2564904"/>
            <a:ext cx="363338" cy="288032"/>
          </a:xfrm>
          <a:prstGeom prst="ellipse">
            <a:avLst/>
          </a:prstGeom>
          <a:solidFill>
            <a:srgbClr val="FFFF00">
              <a:alpha val="1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p:nvSpPr>
        <p:spPr>
          <a:xfrm>
            <a:off x="611560" y="-31541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4000" b="1" dirty="0">
                <a:solidFill>
                  <a:srgbClr val="002060"/>
                </a:solidFill>
              </a:rPr>
              <a:t>Table: from fluence to dpa</a:t>
            </a:r>
            <a:endParaRPr lang="en-US" sz="4000" b="1" dirty="0">
              <a:solidFill>
                <a:srgbClr val="002060"/>
              </a:solidFill>
            </a:endParaRPr>
          </a:p>
        </p:txBody>
      </p:sp>
      <p:cxnSp>
        <p:nvCxnSpPr>
          <p:cNvPr id="15" name="Straight Connector 14"/>
          <p:cNvCxnSpPr/>
          <p:nvPr/>
        </p:nvCxnSpPr>
        <p:spPr>
          <a:xfrm>
            <a:off x="0" y="620688"/>
            <a:ext cx="9144000" cy="0"/>
          </a:xfrm>
          <a:prstGeom prst="line">
            <a:avLst/>
          </a:prstGeom>
          <a:ln w="19050">
            <a:solidFill>
              <a:srgbClr val="002060"/>
            </a:solidFill>
          </a:ln>
        </p:spPr>
        <p:style>
          <a:lnRef idx="2">
            <a:schemeClr val="dk1"/>
          </a:lnRef>
          <a:fillRef idx="0">
            <a:schemeClr val="dk1"/>
          </a:fillRef>
          <a:effectRef idx="1">
            <a:schemeClr val="dk1"/>
          </a:effectRef>
          <a:fontRef idx="minor">
            <a:schemeClr val="tx1"/>
          </a:fontRef>
        </p:style>
      </p:cxnSp>
      <p:sp>
        <p:nvSpPr>
          <p:cNvPr id="6" name="Date Placeholder 5"/>
          <p:cNvSpPr>
            <a:spLocks noGrp="1"/>
          </p:cNvSpPr>
          <p:nvPr>
            <p:ph type="dt" sz="half" idx="10"/>
          </p:nvPr>
        </p:nvSpPr>
        <p:spPr/>
        <p:txBody>
          <a:bodyPr/>
          <a:lstStyle/>
          <a:p>
            <a:r>
              <a:rPr lang="en-US"/>
              <a:t>9/26/2018</a:t>
            </a:r>
          </a:p>
        </p:txBody>
      </p:sp>
      <p:sp>
        <p:nvSpPr>
          <p:cNvPr id="2" name="Slide Number Placeholder 1">
            <a:extLst>
              <a:ext uri="{FF2B5EF4-FFF2-40B4-BE49-F238E27FC236}">
                <a16:creationId xmlns:a16="http://schemas.microsoft.com/office/drawing/2014/main" id="{5D8AD306-797C-40C8-A163-742D77F4C22E}"/>
              </a:ext>
            </a:extLst>
          </p:cNvPr>
          <p:cNvSpPr>
            <a:spLocks noGrp="1"/>
          </p:cNvSpPr>
          <p:nvPr>
            <p:ph type="sldNum" sz="quarter" idx="12"/>
          </p:nvPr>
        </p:nvSpPr>
        <p:spPr/>
        <p:txBody>
          <a:bodyPr/>
          <a:lstStyle/>
          <a:p>
            <a:fld id="{210C1B2E-B291-4001-85F7-A98FC314394E}" type="slidenum">
              <a:rPr lang="en-US" smtClean="0"/>
              <a:t>20</a:t>
            </a:fld>
            <a:endParaRPr lang="en-US"/>
          </a:p>
        </p:txBody>
      </p:sp>
    </p:spTree>
    <p:custDataLst>
      <p:tags r:id="rId1"/>
    </p:custDataLst>
    <p:extLst>
      <p:ext uri="{BB962C8B-B14F-4D97-AF65-F5344CB8AC3E}">
        <p14:creationId xmlns:p14="http://schemas.microsoft.com/office/powerpoint/2010/main" val="304475411"/>
      </p:ext>
    </p:extLst>
  </p:cSld>
  <p:clrMapOvr>
    <a:masterClrMapping/>
  </p:clrMapOvr>
  <mc:AlternateContent xmlns:mc="http://schemas.openxmlformats.org/markup-compatibility/2006" xmlns:p14="http://schemas.microsoft.com/office/powerpoint/2010/main">
    <mc:Choice Requires="p14">
      <p:transition spd="slow" p14:dur="2000" advTm="23570"/>
    </mc:Choice>
    <mc:Fallback xmlns="">
      <p:transition spd="slow" advTm="235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P spid="9" grpId="0" animBg="1"/>
      <p:bldP spid="10" grpId="0" animBg="1"/>
      <p:bldP spid="11"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a:blip r:embed="rId4" cstate="print">
            <a:extLst>
              <a:ext uri="{28A0092B-C50C-407E-A947-70E740481C1C}">
                <a14:useLocalDpi xmlns:a14="http://schemas.microsoft.com/office/drawing/2010/main" val="0"/>
              </a:ext>
            </a:extLst>
          </a:blip>
          <a:stretch>
            <a:fillRect/>
          </a:stretch>
        </p:blipFill>
        <p:spPr>
          <a:xfrm>
            <a:off x="179512" y="1124745"/>
            <a:ext cx="3168352" cy="2503405"/>
          </a:xfrm>
          <a:prstGeom prst="rect">
            <a:avLst/>
          </a:prstGeom>
          <a:ln>
            <a:noFill/>
          </a:ln>
        </p:spPr>
        <p:style>
          <a:lnRef idx="2">
            <a:schemeClr val="dk1"/>
          </a:lnRef>
          <a:fillRef idx="1">
            <a:schemeClr val="lt1"/>
          </a:fillRef>
          <a:effectRef idx="0">
            <a:schemeClr val="dk1"/>
          </a:effectRef>
          <a:fontRef idx="minor">
            <a:schemeClr val="dk1"/>
          </a:fontRef>
        </p:style>
      </p:pic>
      <p:pic>
        <p:nvPicPr>
          <p:cNvPr id="14" name="Picture 13"/>
          <p:cNvPicPr/>
          <p:nvPr/>
        </p:nvPicPr>
        <p:blipFill>
          <a:blip r:embed="rId5" cstate="print">
            <a:extLst>
              <a:ext uri="{28A0092B-C50C-407E-A947-70E740481C1C}">
                <a14:useLocalDpi xmlns:a14="http://schemas.microsoft.com/office/drawing/2010/main" val="0"/>
              </a:ext>
            </a:extLst>
          </a:blip>
          <a:stretch>
            <a:fillRect/>
          </a:stretch>
        </p:blipFill>
        <p:spPr>
          <a:xfrm>
            <a:off x="251520" y="3844175"/>
            <a:ext cx="3168352" cy="2664296"/>
          </a:xfrm>
          <a:prstGeom prst="rect">
            <a:avLst/>
          </a:prstGeom>
          <a:ln w="19050">
            <a:noFill/>
          </a:ln>
        </p:spPr>
        <p:style>
          <a:lnRef idx="2">
            <a:schemeClr val="dk1"/>
          </a:lnRef>
          <a:fillRef idx="1">
            <a:schemeClr val="lt1"/>
          </a:fillRef>
          <a:effectRef idx="0">
            <a:schemeClr val="dk1"/>
          </a:effectRef>
          <a:fontRef idx="minor">
            <a:schemeClr val="dk1"/>
          </a:fontRef>
        </p:style>
      </p:pic>
      <p:sp>
        <p:nvSpPr>
          <p:cNvPr id="18" name="Down Arrow 17"/>
          <p:cNvSpPr/>
          <p:nvPr/>
        </p:nvSpPr>
        <p:spPr>
          <a:xfrm>
            <a:off x="1696143" y="3640879"/>
            <a:ext cx="279105" cy="288032"/>
          </a:xfrm>
          <a:prstGeom prst="downArrow">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873896" y="2843320"/>
            <a:ext cx="5018584" cy="1569660"/>
          </a:xfrm>
          <a:prstGeom prst="rect">
            <a:avLst/>
          </a:prstGeom>
          <a:solidFill>
            <a:srgbClr val="FFFFAF"/>
          </a:solidFill>
          <a:ln w="57150"/>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400" b="1" dirty="0">
                <a:solidFill>
                  <a:srgbClr val="FF0000"/>
                </a:solidFill>
              </a:rPr>
              <a:t>∆</a:t>
            </a:r>
            <a:r>
              <a:rPr lang="en-US" sz="2400" b="1" i="1" dirty="0">
                <a:solidFill>
                  <a:srgbClr val="FF0000"/>
                </a:solidFill>
              </a:rPr>
              <a:t>T</a:t>
            </a:r>
            <a:r>
              <a:rPr lang="en-US" sz="2400" b="1" baseline="-25000" dirty="0">
                <a:solidFill>
                  <a:srgbClr val="FF0000"/>
                </a:solidFill>
              </a:rPr>
              <a:t>c</a:t>
            </a:r>
            <a:r>
              <a:rPr lang="en-US" sz="2400" b="1" dirty="0">
                <a:solidFill>
                  <a:srgbClr val="FF0000"/>
                </a:solidFill>
              </a:rPr>
              <a:t> depends on the number of </a:t>
            </a:r>
            <a:r>
              <a:rPr lang="en-US" sz="2400" b="1" dirty="0" err="1">
                <a:solidFill>
                  <a:srgbClr val="FF0000"/>
                </a:solidFill>
              </a:rPr>
              <a:t>Frenkel</a:t>
            </a:r>
            <a:r>
              <a:rPr lang="en-US" sz="2400" b="1" dirty="0">
                <a:solidFill>
                  <a:srgbClr val="FF0000"/>
                </a:solidFill>
              </a:rPr>
              <a:t> pairs, this number being correlated with the value of the long range atomic order parameter, S. </a:t>
            </a:r>
          </a:p>
        </p:txBody>
      </p:sp>
      <p:sp>
        <p:nvSpPr>
          <p:cNvPr id="27" name="Rectangle 26"/>
          <p:cNvSpPr/>
          <p:nvPr/>
        </p:nvSpPr>
        <p:spPr>
          <a:xfrm>
            <a:off x="62404" y="711102"/>
            <a:ext cx="6246440" cy="461665"/>
          </a:xfrm>
          <a:prstGeom prst="rect">
            <a:avLst/>
          </a:prstGeom>
        </p:spPr>
        <p:txBody>
          <a:bodyPr wrap="square">
            <a:spAutoFit/>
          </a:bodyPr>
          <a:lstStyle/>
          <a:p>
            <a:r>
              <a:rPr lang="it-IT" sz="1200" i="1" dirty="0">
                <a:solidFill>
                  <a:srgbClr val="FF0000"/>
                </a:solidFill>
              </a:rPr>
              <a:t>T. Spina et al., IEEE Trans. </a:t>
            </a:r>
            <a:r>
              <a:rPr lang="en-US" sz="1200" i="1" dirty="0">
                <a:solidFill>
                  <a:srgbClr val="FF0000"/>
                </a:solidFill>
              </a:rPr>
              <a:t>Appl. </a:t>
            </a:r>
            <a:r>
              <a:rPr lang="en-US" sz="1200" i="1" dirty="0" err="1">
                <a:solidFill>
                  <a:srgbClr val="FF0000"/>
                </a:solidFill>
              </a:rPr>
              <a:t>Supercond</a:t>
            </a:r>
            <a:r>
              <a:rPr lang="en-US" sz="1200" i="1" dirty="0">
                <a:solidFill>
                  <a:srgbClr val="FF0000"/>
                </a:solidFill>
              </a:rPr>
              <a:t>., 2016</a:t>
            </a:r>
            <a:r>
              <a:rPr lang="en-US" sz="1200" i="1" dirty="0">
                <a:solidFill>
                  <a:srgbClr val="FF0000"/>
                </a:solidFill>
                <a:sym typeface="Wingdings" panose="05000000000000000000" pitchFamily="2" charset="2"/>
              </a:rPr>
              <a:t> protons</a:t>
            </a:r>
          </a:p>
          <a:p>
            <a:r>
              <a:rPr lang="it-IT" sz="1200" i="1" dirty="0">
                <a:solidFill>
                  <a:srgbClr val="0000FF"/>
                </a:solidFill>
                <a:sym typeface="Wingdings" panose="05000000000000000000" pitchFamily="2" charset="2"/>
              </a:rPr>
              <a:t>T. Baumgartner, Supercond. Science Technol., 2014  neutrons</a:t>
            </a:r>
            <a:endParaRPr lang="en-US" sz="1200" i="1" dirty="0">
              <a:solidFill>
                <a:srgbClr val="0000FF"/>
              </a:solidFill>
            </a:endParaRPr>
          </a:p>
        </p:txBody>
      </p:sp>
      <p:sp>
        <p:nvSpPr>
          <p:cNvPr id="7" name="TextBox 6"/>
          <p:cNvSpPr txBox="1"/>
          <p:nvPr/>
        </p:nvSpPr>
        <p:spPr>
          <a:xfrm>
            <a:off x="4308372" y="4582873"/>
            <a:ext cx="3898529" cy="132343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4000" b="1" dirty="0" err="1"/>
              <a:t>dpa</a:t>
            </a:r>
            <a:r>
              <a:rPr lang="en-US" sz="4000" b="1" dirty="0"/>
              <a:t>: universal parameter for ∆T</a:t>
            </a:r>
            <a:r>
              <a:rPr lang="en-US" sz="4000" b="1" baseline="-25000" dirty="0"/>
              <a:t>c</a:t>
            </a:r>
            <a:endParaRPr lang="en-US" sz="4000" b="1" dirty="0"/>
          </a:p>
        </p:txBody>
      </p:sp>
      <p:sp>
        <p:nvSpPr>
          <p:cNvPr id="19" name="Title 1"/>
          <p:cNvSpPr txBox="1">
            <a:spLocks/>
          </p:cNvSpPr>
          <p:nvPr/>
        </p:nvSpPr>
        <p:spPr>
          <a:xfrm>
            <a:off x="590872" y="-23428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4000" b="1" dirty="0">
                <a:solidFill>
                  <a:srgbClr val="002060"/>
                </a:solidFill>
              </a:rPr>
              <a:t>Protons vs. Neutrons: T</a:t>
            </a:r>
            <a:r>
              <a:rPr lang="it-IT" sz="4000" b="1" baseline="-25000" dirty="0">
                <a:solidFill>
                  <a:srgbClr val="002060"/>
                </a:solidFill>
              </a:rPr>
              <a:t>c</a:t>
            </a:r>
            <a:endParaRPr lang="en-US" sz="4000" b="1" baseline="-25000" dirty="0">
              <a:solidFill>
                <a:srgbClr val="002060"/>
              </a:solidFill>
            </a:endParaRPr>
          </a:p>
        </p:txBody>
      </p:sp>
      <p:cxnSp>
        <p:nvCxnSpPr>
          <p:cNvPr id="21" name="Straight Connector 20"/>
          <p:cNvCxnSpPr/>
          <p:nvPr/>
        </p:nvCxnSpPr>
        <p:spPr>
          <a:xfrm>
            <a:off x="0" y="620688"/>
            <a:ext cx="9144000" cy="0"/>
          </a:xfrm>
          <a:prstGeom prst="line">
            <a:avLst/>
          </a:prstGeom>
          <a:ln w="19050">
            <a:solidFill>
              <a:srgbClr val="002060"/>
            </a:solidFill>
          </a:ln>
        </p:spPr>
        <p:style>
          <a:lnRef idx="2">
            <a:schemeClr val="dk1"/>
          </a:lnRef>
          <a:fillRef idx="0">
            <a:schemeClr val="dk1"/>
          </a:fillRef>
          <a:effectRef idx="1">
            <a:schemeClr val="dk1"/>
          </a:effectRef>
          <a:fontRef idx="minor">
            <a:schemeClr val="tx1"/>
          </a:fontRef>
        </p:style>
      </p:cxnSp>
      <p:sp>
        <p:nvSpPr>
          <p:cNvPr id="22" name="Rectangle 21"/>
          <p:cNvSpPr/>
          <p:nvPr/>
        </p:nvSpPr>
        <p:spPr>
          <a:xfrm>
            <a:off x="3846870" y="1170945"/>
            <a:ext cx="4973601" cy="147732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nSpc>
                <a:spcPct val="150000"/>
              </a:lnSpc>
            </a:pPr>
            <a:r>
              <a:rPr lang="en-US" sz="2000" b="1" dirty="0"/>
              <a:t>For a given value of </a:t>
            </a:r>
            <a:r>
              <a:rPr lang="en-US" sz="2000" b="1" dirty="0" err="1"/>
              <a:t>dpa</a:t>
            </a:r>
            <a:r>
              <a:rPr lang="en-US" sz="2000" b="1" dirty="0"/>
              <a:t> the decrease of T</a:t>
            </a:r>
            <a:r>
              <a:rPr lang="en-US" sz="2000" b="1" baseline="-25000" dirty="0"/>
              <a:t>c</a:t>
            </a:r>
            <a:r>
              <a:rPr lang="en-US" sz="2000" b="1" dirty="0"/>
              <a:t> is </a:t>
            </a:r>
            <a:r>
              <a:rPr lang="en-US" sz="2000" b="1" dirty="0">
                <a:solidFill>
                  <a:srgbClr val="FF0000"/>
                </a:solidFill>
              </a:rPr>
              <a:t>the same</a:t>
            </a:r>
            <a:r>
              <a:rPr lang="en-US" sz="2000" b="1" dirty="0"/>
              <a:t> regardless of the </a:t>
            </a:r>
            <a:r>
              <a:rPr lang="en-US" sz="2000" b="1" u="sng" dirty="0">
                <a:solidFill>
                  <a:srgbClr val="FF0000"/>
                </a:solidFill>
              </a:rPr>
              <a:t>type of projectile </a:t>
            </a:r>
            <a:r>
              <a:rPr lang="en-US" sz="2000" b="1" dirty="0"/>
              <a:t>and the </a:t>
            </a:r>
            <a:r>
              <a:rPr lang="en-US" sz="2000" b="1" dirty="0">
                <a:solidFill>
                  <a:srgbClr val="FF0000"/>
                </a:solidFill>
              </a:rPr>
              <a:t>different energy</a:t>
            </a:r>
            <a:r>
              <a:rPr lang="en-US" sz="2000" b="1" dirty="0"/>
              <a:t> during irradiation.</a:t>
            </a:r>
          </a:p>
        </p:txBody>
      </p:sp>
      <p:sp>
        <p:nvSpPr>
          <p:cNvPr id="5" name="Date Placeholder 4"/>
          <p:cNvSpPr>
            <a:spLocks noGrp="1"/>
          </p:cNvSpPr>
          <p:nvPr>
            <p:ph type="dt" sz="half" idx="10"/>
          </p:nvPr>
        </p:nvSpPr>
        <p:spPr/>
        <p:txBody>
          <a:bodyPr/>
          <a:lstStyle/>
          <a:p>
            <a:r>
              <a:rPr lang="en-US"/>
              <a:t>9/26/2018</a:t>
            </a:r>
          </a:p>
        </p:txBody>
      </p:sp>
      <p:sp>
        <p:nvSpPr>
          <p:cNvPr id="2" name="Slide Number Placeholder 1">
            <a:extLst>
              <a:ext uri="{FF2B5EF4-FFF2-40B4-BE49-F238E27FC236}">
                <a16:creationId xmlns:a16="http://schemas.microsoft.com/office/drawing/2014/main" id="{8228C157-35D0-4097-BB1C-237E1F2A8011}"/>
              </a:ext>
            </a:extLst>
          </p:cNvPr>
          <p:cNvSpPr>
            <a:spLocks noGrp="1"/>
          </p:cNvSpPr>
          <p:nvPr>
            <p:ph type="sldNum" sz="quarter" idx="12"/>
          </p:nvPr>
        </p:nvSpPr>
        <p:spPr/>
        <p:txBody>
          <a:bodyPr/>
          <a:lstStyle/>
          <a:p>
            <a:fld id="{210C1B2E-B291-4001-85F7-A98FC314394E}" type="slidenum">
              <a:rPr lang="en-US" smtClean="0"/>
              <a:t>21</a:t>
            </a:fld>
            <a:endParaRPr lang="en-US"/>
          </a:p>
        </p:txBody>
      </p:sp>
    </p:spTree>
    <p:custDataLst>
      <p:tags r:id="rId1"/>
    </p:custDataLst>
    <p:extLst>
      <p:ext uri="{BB962C8B-B14F-4D97-AF65-F5344CB8AC3E}">
        <p14:creationId xmlns:p14="http://schemas.microsoft.com/office/powerpoint/2010/main" val="1527777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fltVal val="0"/>
                                          </p:val>
                                        </p:tav>
                                        <p:tav tm="100000">
                                          <p:val>
                                            <p:strVal val="#ppt_w"/>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 calcmode="lin" valueType="num">
                                      <p:cBhvr>
                                        <p:cTn id="24" dur="1000" fill="hold"/>
                                        <p:tgtEl>
                                          <p:spTgt spid="7"/>
                                        </p:tgtEl>
                                        <p:attrNameLst>
                                          <p:attrName>style.rotation</p:attrName>
                                        </p:attrNameLst>
                                      </p:cBhvr>
                                      <p:tavLst>
                                        <p:tav tm="0">
                                          <p:val>
                                            <p:fltVal val="90"/>
                                          </p:val>
                                        </p:tav>
                                        <p:tav tm="100000">
                                          <p:val>
                                            <p:fltVal val="0"/>
                                          </p:val>
                                        </p:tav>
                                      </p:tavLst>
                                    </p:anim>
                                    <p:animEffect transition="in" filter="fade">
                                      <p:cBhvr>
                                        <p:cTn id="2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7" grpId="0" animBg="1"/>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5"/>
          <p:cNvSpPr txBox="1">
            <a:spLocks noChangeArrowheads="1"/>
          </p:cNvSpPr>
          <p:nvPr/>
        </p:nvSpPr>
        <p:spPr bwMode="auto">
          <a:xfrm>
            <a:off x="2590800" y="742052"/>
            <a:ext cx="5879275" cy="3046988"/>
          </a:xfrm>
          <a:prstGeom prst="rect">
            <a:avLst/>
          </a:prstGeom>
          <a:solidFill>
            <a:srgbClr val="E7FAFF"/>
          </a:solidFill>
          <a:ln w="57150">
            <a:solidFill>
              <a:srgbClr val="0000FF"/>
            </a:solidFill>
            <a:miter lim="800000"/>
            <a:headEnd/>
            <a:tailEnd/>
          </a:ln>
        </p:spPr>
        <p:txBody>
          <a:bodyPr wrap="square">
            <a:spAutoFit/>
          </a:bodyPr>
          <a:lstStyle/>
          <a:p>
            <a:pPr algn="ctr">
              <a:lnSpc>
                <a:spcPct val="150000"/>
              </a:lnSpc>
            </a:pPr>
            <a:r>
              <a:rPr lang="en-US" sz="3200" b="1" dirty="0"/>
              <a:t>The </a:t>
            </a:r>
            <a:r>
              <a:rPr lang="en-US" sz="3200" b="1" dirty="0" err="1"/>
              <a:t>dpa</a:t>
            </a:r>
            <a:r>
              <a:rPr lang="en-US" sz="3200" b="1" dirty="0"/>
              <a:t> value is an appropriate quantity for quantifying the radiation damage </a:t>
            </a:r>
            <a:r>
              <a:rPr lang="en-US" sz="2800" b="1" dirty="0"/>
              <a:t>that</a:t>
            </a:r>
            <a:r>
              <a:rPr lang="en-US" sz="3200" b="1" dirty="0"/>
              <a:t> leads to the decrease of T</a:t>
            </a:r>
            <a:r>
              <a:rPr lang="en-US" sz="3200" b="1" baseline="-25000" dirty="0"/>
              <a:t>c </a:t>
            </a:r>
            <a:endParaRPr lang="en-US" sz="3200" b="1" dirty="0"/>
          </a:p>
        </p:txBody>
      </p:sp>
      <p:sp>
        <p:nvSpPr>
          <p:cNvPr id="4" name="Rectangle 3"/>
          <p:cNvSpPr/>
          <p:nvPr/>
        </p:nvSpPr>
        <p:spPr>
          <a:xfrm>
            <a:off x="658187" y="4176082"/>
            <a:ext cx="7971642"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it-IT" sz="2800" b="1" dirty="0">
                <a:solidFill>
                  <a:srgbClr val="FF0000"/>
                </a:solidFill>
              </a:rPr>
              <a:t>dpa</a:t>
            </a:r>
            <a:r>
              <a:rPr lang="it-IT" sz="2800" b="1" dirty="0"/>
              <a:t> and </a:t>
            </a:r>
            <a:r>
              <a:rPr lang="it-IT" sz="2800" b="1" dirty="0">
                <a:solidFill>
                  <a:srgbClr val="FF0000"/>
                </a:solidFill>
              </a:rPr>
              <a:t>T</a:t>
            </a:r>
            <a:r>
              <a:rPr lang="it-IT" sz="2800" b="1" baseline="-25000" dirty="0">
                <a:solidFill>
                  <a:srgbClr val="FF0000"/>
                </a:solidFill>
              </a:rPr>
              <a:t>c</a:t>
            </a:r>
            <a:r>
              <a:rPr lang="it-IT" sz="2800" b="1" dirty="0"/>
              <a:t> are directly correlated by the Bragg Williams LRO parameter, </a:t>
            </a:r>
            <a:r>
              <a:rPr lang="it-IT" sz="2800" b="1" dirty="0">
                <a:solidFill>
                  <a:srgbClr val="FF0000"/>
                </a:solidFill>
              </a:rPr>
              <a:t>S</a:t>
            </a:r>
            <a:r>
              <a:rPr lang="it-IT" sz="2800" b="1" dirty="0"/>
              <a:t>.  </a:t>
            </a:r>
            <a:endParaRPr lang="en-US" sz="2800" b="1"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7672" t="18147" r="29266" b="18146"/>
          <a:stretch/>
        </p:blipFill>
        <p:spPr>
          <a:xfrm>
            <a:off x="457200" y="1052736"/>
            <a:ext cx="1944217" cy="2160240"/>
          </a:xfrm>
          <a:prstGeom prst="rect">
            <a:avLst/>
          </a:prstGeom>
        </p:spPr>
      </p:pic>
      <p:sp>
        <p:nvSpPr>
          <p:cNvPr id="3" name="TextBox 2"/>
          <p:cNvSpPr txBox="1"/>
          <p:nvPr/>
        </p:nvSpPr>
        <p:spPr>
          <a:xfrm>
            <a:off x="251520" y="5266216"/>
            <a:ext cx="8640960" cy="954107"/>
          </a:xfrm>
          <a:prstGeom prst="rect">
            <a:avLst/>
          </a:prstGeom>
          <a:noFill/>
        </p:spPr>
        <p:txBody>
          <a:bodyPr wrap="square" rtlCol="0">
            <a:spAutoFit/>
          </a:bodyPr>
          <a:lstStyle/>
          <a:p>
            <a:pPr algn="just"/>
            <a:r>
              <a:rPr lang="en-GB" sz="1400" i="1"/>
              <a:t>“Variation of T</a:t>
            </a:r>
            <a:r>
              <a:rPr lang="en-GB" sz="1400" i="1" baseline="-25000"/>
              <a:t>c</a:t>
            </a:r>
            <a:r>
              <a:rPr lang="en-GB" sz="1400" i="1"/>
              <a:t>, lattice parameter and atomic ordering in Nb</a:t>
            </a:r>
            <a:r>
              <a:rPr lang="en-GB" sz="1400" i="1" baseline="-25000"/>
              <a:t>3</a:t>
            </a:r>
            <a:r>
              <a:rPr lang="en-GB" sz="1400" i="1"/>
              <a:t>Sn platelets irradiated with 12MeV protons: correlation with the number of induced Frenkel defects”</a:t>
            </a:r>
            <a:r>
              <a:rPr lang="en-GB" sz="1400"/>
              <a:t>, R. </a:t>
            </a:r>
            <a:r>
              <a:rPr lang="en-GB" sz="1400" dirty="0" err="1"/>
              <a:t>Flukiger</a:t>
            </a:r>
            <a:r>
              <a:rPr lang="en-GB" sz="1400" dirty="0"/>
              <a:t>, T. Spina, F. </a:t>
            </a:r>
            <a:r>
              <a:rPr lang="en-GB" sz="1400" dirty="0" err="1"/>
              <a:t>Cerutti</a:t>
            </a:r>
            <a:r>
              <a:rPr lang="en-GB" sz="1400" dirty="0"/>
              <a:t>, A. </a:t>
            </a:r>
            <a:r>
              <a:rPr lang="en-GB" sz="1400" dirty="0" err="1"/>
              <a:t>Ballarino</a:t>
            </a:r>
            <a:r>
              <a:rPr lang="en-GB" sz="1400" dirty="0"/>
              <a:t>, C. </a:t>
            </a:r>
            <a:r>
              <a:rPr lang="en-GB" sz="1400" dirty="0" err="1"/>
              <a:t>Scheurlein</a:t>
            </a:r>
            <a:r>
              <a:rPr lang="en-GB" sz="1400" dirty="0"/>
              <a:t>, L. </a:t>
            </a:r>
            <a:r>
              <a:rPr lang="en-GB" sz="1400" dirty="0" err="1"/>
              <a:t>Bottura</a:t>
            </a:r>
            <a:r>
              <a:rPr lang="en-GB" sz="1400" dirty="0"/>
              <a:t>, Y. </a:t>
            </a:r>
            <a:r>
              <a:rPr lang="en-GB" sz="1400" dirty="0" err="1"/>
              <a:t>Zubavichus</a:t>
            </a:r>
            <a:r>
              <a:rPr lang="en-GB" sz="1400" dirty="0"/>
              <a:t>, A. </a:t>
            </a:r>
            <a:r>
              <a:rPr lang="en-GB" sz="1400" dirty="0" err="1"/>
              <a:t>Ryazanov</a:t>
            </a:r>
            <a:r>
              <a:rPr lang="en-GB" sz="1400" dirty="0"/>
              <a:t>, R. D. </a:t>
            </a:r>
            <a:r>
              <a:rPr lang="en-GB" sz="1400" dirty="0" err="1"/>
              <a:t>Svetogovov</a:t>
            </a:r>
            <a:r>
              <a:rPr lang="en-GB" sz="1400" dirty="0"/>
              <a:t>, S. </a:t>
            </a:r>
            <a:r>
              <a:rPr lang="en-GB" sz="1400" dirty="0" err="1"/>
              <a:t>Shavkin</a:t>
            </a:r>
            <a:r>
              <a:rPr lang="en-GB" sz="1400" dirty="0"/>
              <a:t>, P. </a:t>
            </a:r>
            <a:r>
              <a:rPr lang="en-GB" sz="1400" dirty="0" err="1"/>
              <a:t>Degtyarenko</a:t>
            </a:r>
            <a:r>
              <a:rPr lang="en-GB" sz="1400" dirty="0"/>
              <a:t>, Y. Semenov, C. </a:t>
            </a:r>
            <a:r>
              <a:rPr lang="en-GB" sz="1400" dirty="0" err="1"/>
              <a:t>Senatore</a:t>
            </a:r>
            <a:r>
              <a:rPr lang="en-GB" sz="1400" dirty="0"/>
              <a:t> and R. </a:t>
            </a:r>
            <a:r>
              <a:rPr lang="en-GB" sz="1400" dirty="0" err="1"/>
              <a:t>Cerny</a:t>
            </a:r>
            <a:r>
              <a:rPr lang="en-GB" sz="1400" dirty="0"/>
              <a:t>, </a:t>
            </a:r>
            <a:r>
              <a:rPr lang="en-GB" sz="1400" dirty="0" err="1"/>
              <a:t>Supercond</a:t>
            </a:r>
            <a:r>
              <a:rPr lang="en-GB" sz="1400" dirty="0"/>
              <a:t>. </a:t>
            </a:r>
            <a:r>
              <a:rPr lang="fr-FR" sz="1400"/>
              <a:t>Sci. </a:t>
            </a:r>
            <a:r>
              <a:rPr lang="fr-FR" sz="1400" dirty="0" err="1"/>
              <a:t>Technol</a:t>
            </a:r>
            <a:r>
              <a:rPr lang="fr-FR" sz="1400" dirty="0"/>
              <a:t>. 30 (2017) 054003 (11pp).</a:t>
            </a:r>
            <a:endParaRPr lang="en-US" sz="1400"/>
          </a:p>
        </p:txBody>
      </p:sp>
      <p:sp>
        <p:nvSpPr>
          <p:cNvPr id="9" name="Date Placeholder 8"/>
          <p:cNvSpPr>
            <a:spLocks noGrp="1"/>
          </p:cNvSpPr>
          <p:nvPr>
            <p:ph type="dt" sz="half" idx="10"/>
          </p:nvPr>
        </p:nvSpPr>
        <p:spPr/>
        <p:txBody>
          <a:bodyPr/>
          <a:lstStyle/>
          <a:p>
            <a:r>
              <a:rPr lang="en-US"/>
              <a:t>9/26/2018</a:t>
            </a:r>
          </a:p>
        </p:txBody>
      </p:sp>
      <p:sp>
        <p:nvSpPr>
          <p:cNvPr id="2" name="Slide Number Placeholder 1">
            <a:extLst>
              <a:ext uri="{FF2B5EF4-FFF2-40B4-BE49-F238E27FC236}">
                <a16:creationId xmlns:a16="http://schemas.microsoft.com/office/drawing/2014/main" id="{3074072B-F994-4D18-ADE1-16589F96DABE}"/>
              </a:ext>
            </a:extLst>
          </p:cNvPr>
          <p:cNvSpPr>
            <a:spLocks noGrp="1"/>
          </p:cNvSpPr>
          <p:nvPr>
            <p:ph type="sldNum" sz="quarter" idx="12"/>
          </p:nvPr>
        </p:nvSpPr>
        <p:spPr/>
        <p:txBody>
          <a:bodyPr/>
          <a:lstStyle/>
          <a:p>
            <a:fld id="{210C1B2E-B291-4001-85F7-A98FC314394E}" type="slidenum">
              <a:rPr lang="en-US" smtClean="0"/>
              <a:t>22</a:t>
            </a:fld>
            <a:endParaRPr lang="en-US"/>
          </a:p>
        </p:txBody>
      </p:sp>
    </p:spTree>
    <p:extLst>
      <p:ext uri="{BB962C8B-B14F-4D97-AF65-F5344CB8AC3E}">
        <p14:creationId xmlns:p14="http://schemas.microsoft.com/office/powerpoint/2010/main" val="1250836715"/>
      </p:ext>
    </p:extLst>
  </p:cSld>
  <p:clrMapOvr>
    <a:masterClrMapping/>
  </p:clrMapOvr>
  <mc:AlternateContent xmlns:mc="http://schemas.openxmlformats.org/markup-compatibility/2006" xmlns:p14="http://schemas.microsoft.com/office/powerpoint/2010/main">
    <mc:Choice Requires="p14">
      <p:transition spd="slow" p14:dur="2000" advTm="21292"/>
    </mc:Choice>
    <mc:Fallback xmlns="">
      <p:transition spd="slow" advTm="21292"/>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4888" t="28764" r="23567" b="15655"/>
          <a:stretch/>
        </p:blipFill>
        <p:spPr bwMode="auto">
          <a:xfrm>
            <a:off x="146021" y="1156212"/>
            <a:ext cx="6082163" cy="4577044"/>
          </a:xfrm>
          <a:prstGeom prst="rect">
            <a:avLst/>
          </a:prstGeom>
          <a:ln/>
        </p:spPr>
        <p:style>
          <a:lnRef idx="2">
            <a:schemeClr val="dk1"/>
          </a:lnRef>
          <a:fillRef idx="1">
            <a:schemeClr val="lt1"/>
          </a:fillRef>
          <a:effectRef idx="0">
            <a:schemeClr val="dk1"/>
          </a:effectRef>
          <a:fontRef idx="minor">
            <a:schemeClr val="dk1"/>
          </a:fontRef>
        </p:style>
      </p:pic>
      <mc:AlternateContent xmlns:mc="http://schemas.openxmlformats.org/markup-compatibility/2006" xmlns:a14="http://schemas.microsoft.com/office/drawing/2010/main">
        <mc:Choice Requires="a14">
          <p:sp>
            <p:nvSpPr>
              <p:cNvPr id="7" name="Rectangle 6"/>
              <p:cNvSpPr/>
              <p:nvPr/>
            </p:nvSpPr>
            <p:spPr>
              <a:xfrm>
                <a:off x="6588225" y="1700809"/>
                <a:ext cx="2625780" cy="1200329"/>
              </a:xfrm>
              <a:prstGeom prst="rect">
                <a:avLst/>
              </a:prstGeom>
            </p:spPr>
            <p:txBody>
              <a:bodyPr wrap="square">
                <a:spAutoFit/>
              </a:bodyPr>
              <a:lstStyle/>
              <a:p>
                <a:r>
                  <a:rPr lang="en-US" sz="2400" dirty="0"/>
                  <a:t>Total dpa in Q1=2.4</a:t>
                </a:r>
                <a14:m>
                  <m:oMath xmlns:m="http://schemas.openxmlformats.org/officeDocument/2006/math">
                    <m:r>
                      <a:rPr lang="en-US" sz="2400" i="1">
                        <a:latin typeface="Cambria Math"/>
                      </a:rPr>
                      <m:t>×</m:t>
                    </m:r>
                  </m:oMath>
                </a14:m>
                <a:r>
                  <a:rPr lang="en-US" sz="2400" dirty="0"/>
                  <a:t>10</a:t>
                </a:r>
                <a:r>
                  <a:rPr lang="en-US" sz="2400" baseline="30000" dirty="0"/>
                  <a:t>-4 </a:t>
                </a:r>
              </a:p>
              <a:p>
                <a:r>
                  <a:rPr lang="en-US" sz="2400" b="1" dirty="0">
                    <a:latin typeface="Arial" panose="020B0604020202020204" pitchFamily="34" charset="0"/>
                    <a:cs typeface="Arial" panose="020B0604020202020204" pitchFamily="34" charset="0"/>
                  </a:rPr>
                  <a:t>for </a:t>
                </a:r>
                <a:r>
                  <a:rPr lang="it-IT" sz="2400" b="1" dirty="0">
                    <a:latin typeface="Arial" panose="020B0604020202020204" pitchFamily="34" charset="0"/>
                    <a:cs typeface="Arial" panose="020B0604020202020204" pitchFamily="34" charset="0"/>
                  </a:rPr>
                  <a:t>4’000fb</a:t>
                </a:r>
                <a:r>
                  <a:rPr lang="it-IT" sz="2400" b="1" baseline="30000" dirty="0">
                    <a:latin typeface="Arial" panose="020B0604020202020204" pitchFamily="34" charset="0"/>
                    <a:cs typeface="Arial" panose="020B0604020202020204" pitchFamily="34" charset="0"/>
                  </a:rPr>
                  <a:t>-1</a:t>
                </a:r>
                <a:endParaRPr lang="en-US" sz="2400" b="1" dirty="0">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6588225" y="1700809"/>
                <a:ext cx="2625780" cy="1200329"/>
              </a:xfrm>
              <a:prstGeom prst="rect">
                <a:avLst/>
              </a:prstGeom>
              <a:blipFill rotWithShape="1">
                <a:blip r:embed="rId5"/>
                <a:stretch>
                  <a:fillRect l="-3721" t="-4061" b="-11168"/>
                </a:stretch>
              </a:blipFill>
            </p:spPr>
            <p:txBody>
              <a:bodyPr/>
              <a:lstStyle/>
              <a:p>
                <a:r>
                  <a:rPr lang="en-US">
                    <a:noFill/>
                  </a:rPr>
                  <a:t> </a:t>
                </a:r>
              </a:p>
            </p:txBody>
          </p:sp>
        </mc:Fallback>
      </mc:AlternateContent>
      <p:sp>
        <p:nvSpPr>
          <p:cNvPr id="10" name="Right Arrow 9"/>
          <p:cNvSpPr/>
          <p:nvPr/>
        </p:nvSpPr>
        <p:spPr>
          <a:xfrm rot="5400000">
            <a:off x="7045620" y="2968833"/>
            <a:ext cx="667330" cy="582759"/>
          </a:xfrm>
          <a:prstGeom prst="rightArrow">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427703" y="3861048"/>
            <a:ext cx="2464777" cy="769441"/>
          </a:xfrm>
          <a:prstGeom prst="rect">
            <a:avLst/>
          </a:prstGeom>
          <a:ln w="76200">
            <a:solidFill>
              <a:srgbClr val="FF0000"/>
            </a:solidFill>
          </a:ln>
          <a:effectLst>
            <a:glow rad="228600">
              <a:schemeClr val="accent2">
                <a:satMod val="175000"/>
                <a:alpha val="40000"/>
              </a:schemeClr>
            </a:glow>
          </a:effectLst>
          <a:scene3d>
            <a:camera prst="orthographicFront"/>
            <a:lightRig rig="threePt" dir="t"/>
          </a:scene3d>
          <a:sp3d>
            <a:bevelT w="165100" h="165100" prst="angle"/>
          </a:sp3d>
        </p:spPr>
        <p:style>
          <a:lnRef idx="2">
            <a:schemeClr val="dk1"/>
          </a:lnRef>
          <a:fillRef idx="1">
            <a:schemeClr val="lt1"/>
          </a:fillRef>
          <a:effectRef idx="0">
            <a:schemeClr val="dk1"/>
          </a:effectRef>
          <a:fontRef idx="minor">
            <a:schemeClr val="dk1"/>
          </a:fontRef>
        </p:style>
        <p:txBody>
          <a:bodyPr wrap="none">
            <a:spAutoFit/>
          </a:bodyPr>
          <a:lstStyle/>
          <a:p>
            <a:r>
              <a:rPr lang="en-US" sz="4400" b="1" dirty="0"/>
              <a:t>∆T</a:t>
            </a:r>
            <a:r>
              <a:rPr lang="en-US" sz="4400" b="1" baseline="-25000" dirty="0"/>
              <a:t>c</a:t>
            </a:r>
            <a:r>
              <a:rPr lang="en-US" sz="4400" b="1" dirty="0"/>
              <a:t>~ 0.3 K</a:t>
            </a:r>
          </a:p>
        </p:txBody>
      </p:sp>
      <p:sp>
        <p:nvSpPr>
          <p:cNvPr id="14" name="Title 1"/>
          <p:cNvSpPr txBox="1">
            <a:spLocks/>
          </p:cNvSpPr>
          <p:nvPr/>
        </p:nvSpPr>
        <p:spPr>
          <a:xfrm>
            <a:off x="-36511" y="-162272"/>
            <a:ext cx="925977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t-IT" sz="3600" b="1" dirty="0">
                <a:solidFill>
                  <a:srgbClr val="002060"/>
                </a:solidFill>
                <a:latin typeface="Arial" panose="020B0604020202020204" pitchFamily="34" charset="0"/>
                <a:cs typeface="Arial" panose="020B0604020202020204" pitchFamily="34" charset="0"/>
              </a:rPr>
              <a:t>Decrease of T</a:t>
            </a:r>
            <a:r>
              <a:rPr lang="it-IT" sz="3600" b="1" baseline="-25000" dirty="0">
                <a:solidFill>
                  <a:srgbClr val="002060"/>
                </a:solidFill>
                <a:latin typeface="Arial" panose="020B0604020202020204" pitchFamily="34" charset="0"/>
                <a:cs typeface="Arial" panose="020B0604020202020204" pitchFamily="34" charset="0"/>
              </a:rPr>
              <a:t>c</a:t>
            </a:r>
            <a:r>
              <a:rPr lang="it-IT" sz="3600" b="1" dirty="0">
                <a:solidFill>
                  <a:srgbClr val="002060"/>
                </a:solidFill>
                <a:latin typeface="Arial" panose="020B0604020202020204" pitchFamily="34" charset="0"/>
                <a:cs typeface="Arial" panose="020B0604020202020204" pitchFamily="34" charset="0"/>
              </a:rPr>
              <a:t> in Nb</a:t>
            </a:r>
            <a:r>
              <a:rPr lang="it-IT" sz="3600" b="1" baseline="-25000" dirty="0">
                <a:solidFill>
                  <a:srgbClr val="002060"/>
                </a:solidFill>
                <a:latin typeface="Arial" panose="020B0604020202020204" pitchFamily="34" charset="0"/>
                <a:cs typeface="Arial" panose="020B0604020202020204" pitchFamily="34" charset="0"/>
              </a:rPr>
              <a:t>3</a:t>
            </a:r>
            <a:r>
              <a:rPr lang="it-IT" sz="3600" b="1" dirty="0">
                <a:solidFill>
                  <a:srgbClr val="002060"/>
                </a:solidFill>
                <a:latin typeface="Arial" panose="020B0604020202020204" pitchFamily="34" charset="0"/>
                <a:cs typeface="Arial" panose="020B0604020202020204" pitchFamily="34" charset="0"/>
              </a:rPr>
              <a:t>Sn wires for HL-LHC</a:t>
            </a:r>
            <a:endParaRPr lang="en-US" sz="3600" b="1" dirty="0">
              <a:solidFill>
                <a:srgbClr val="002060"/>
              </a:solidFill>
              <a:latin typeface="Arial" panose="020B0604020202020204" pitchFamily="34" charset="0"/>
              <a:cs typeface="Arial" panose="020B0604020202020204" pitchFamily="34" charset="0"/>
            </a:endParaRPr>
          </a:p>
        </p:txBody>
      </p:sp>
      <p:cxnSp>
        <p:nvCxnSpPr>
          <p:cNvPr id="16" name="Straight Connector 15"/>
          <p:cNvCxnSpPr/>
          <p:nvPr/>
        </p:nvCxnSpPr>
        <p:spPr>
          <a:xfrm>
            <a:off x="0" y="764704"/>
            <a:ext cx="9144000" cy="0"/>
          </a:xfrm>
          <a:prstGeom prst="line">
            <a:avLst/>
          </a:prstGeom>
          <a:ln w="19050">
            <a:solidFill>
              <a:srgbClr val="002060"/>
            </a:solidFill>
          </a:ln>
        </p:spPr>
        <p:style>
          <a:lnRef idx="2">
            <a:schemeClr val="dk1"/>
          </a:lnRef>
          <a:fillRef idx="0">
            <a:schemeClr val="dk1"/>
          </a:fillRef>
          <a:effectRef idx="1">
            <a:schemeClr val="dk1"/>
          </a:effectRef>
          <a:fontRef idx="minor">
            <a:schemeClr val="tx1"/>
          </a:fontRef>
        </p:style>
      </p:cxnSp>
      <p:sp>
        <p:nvSpPr>
          <p:cNvPr id="2" name="TextBox 1"/>
          <p:cNvSpPr txBox="1"/>
          <p:nvPr/>
        </p:nvSpPr>
        <p:spPr>
          <a:xfrm>
            <a:off x="6300192" y="4941168"/>
            <a:ext cx="2795558" cy="830997"/>
          </a:xfrm>
          <a:prstGeom prst="rect">
            <a:avLst/>
          </a:prstGeom>
          <a:noFill/>
        </p:spPr>
        <p:txBody>
          <a:bodyPr wrap="square" rtlCol="0">
            <a:spAutoFit/>
          </a:bodyPr>
          <a:lstStyle/>
          <a:p>
            <a:pPr algn="ctr"/>
            <a:r>
              <a:rPr lang="it-IT" sz="1600" i="1" dirty="0"/>
              <a:t>Expected decrease  of T</a:t>
            </a:r>
            <a:r>
              <a:rPr lang="it-IT" sz="1600" i="1" baseline="-25000" dirty="0"/>
              <a:t>c</a:t>
            </a:r>
            <a:r>
              <a:rPr lang="it-IT" sz="1600" i="1" dirty="0"/>
              <a:t> in Nb</a:t>
            </a:r>
            <a:r>
              <a:rPr lang="it-IT" sz="1600" i="1" baseline="-25000" dirty="0"/>
              <a:t>3</a:t>
            </a:r>
            <a:r>
              <a:rPr lang="it-IT" sz="1600" i="1" dirty="0"/>
              <a:t>Sn wires after 10 years of operation of MQXF magnets.</a:t>
            </a:r>
            <a:endParaRPr lang="en-US" sz="1600" i="1" dirty="0"/>
          </a:p>
        </p:txBody>
      </p:sp>
      <p:sp>
        <p:nvSpPr>
          <p:cNvPr id="4" name="Date Placeholder 3"/>
          <p:cNvSpPr>
            <a:spLocks noGrp="1"/>
          </p:cNvSpPr>
          <p:nvPr>
            <p:ph type="dt" sz="half" idx="10"/>
          </p:nvPr>
        </p:nvSpPr>
        <p:spPr/>
        <p:txBody>
          <a:bodyPr/>
          <a:lstStyle/>
          <a:p>
            <a:r>
              <a:rPr lang="en-US"/>
              <a:t>9/26/2018</a:t>
            </a:r>
          </a:p>
        </p:txBody>
      </p:sp>
      <p:sp>
        <p:nvSpPr>
          <p:cNvPr id="3" name="Slide Number Placeholder 2">
            <a:extLst>
              <a:ext uri="{FF2B5EF4-FFF2-40B4-BE49-F238E27FC236}">
                <a16:creationId xmlns:a16="http://schemas.microsoft.com/office/drawing/2014/main" id="{5B98D805-6487-40EE-BDFA-7A09EC7AD991}"/>
              </a:ext>
            </a:extLst>
          </p:cNvPr>
          <p:cNvSpPr>
            <a:spLocks noGrp="1"/>
          </p:cNvSpPr>
          <p:nvPr>
            <p:ph type="sldNum" sz="quarter" idx="12"/>
          </p:nvPr>
        </p:nvSpPr>
        <p:spPr/>
        <p:txBody>
          <a:bodyPr/>
          <a:lstStyle/>
          <a:p>
            <a:fld id="{210C1B2E-B291-4001-85F7-A98FC314394E}" type="slidenum">
              <a:rPr lang="en-US" smtClean="0"/>
              <a:t>23</a:t>
            </a:fld>
            <a:endParaRPr lang="en-US"/>
          </a:p>
        </p:txBody>
      </p:sp>
    </p:spTree>
    <p:custDataLst>
      <p:tags r:id="rId1"/>
    </p:custDataLst>
    <p:extLst>
      <p:ext uri="{BB962C8B-B14F-4D97-AF65-F5344CB8AC3E}">
        <p14:creationId xmlns:p14="http://schemas.microsoft.com/office/powerpoint/2010/main" val="2961870893"/>
      </p:ext>
    </p:extLst>
  </p:cSld>
  <p:clrMapOvr>
    <a:masterClrMapping/>
  </p:clrMapOvr>
  <mc:AlternateContent xmlns:mc="http://schemas.openxmlformats.org/markup-compatibility/2006" xmlns:p14="http://schemas.microsoft.com/office/powerpoint/2010/main">
    <mc:Choice Requires="p14">
      <p:transition spd="slow" p14:dur="2000" advTm="37784"/>
    </mc:Choice>
    <mc:Fallback xmlns="">
      <p:transition spd="slow" advTm="377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ppt_x"/>
                                          </p:val>
                                        </p:tav>
                                        <p:tav tm="100000">
                                          <p:val>
                                            <p:strVal val="#ppt_x"/>
                                          </p:val>
                                        </p:tav>
                                      </p:tavLst>
                                    </p:anim>
                                    <p:anim calcmode="lin" valueType="num">
                                      <p:cBhvr additive="base">
                                        <p:cTn id="22" dur="500" fill="hold"/>
                                        <p:tgtEl>
                                          <p:spTgt spid="28"/>
                                        </p:tgtEl>
                                        <p:attrNameLst>
                                          <p:attrName>ppt_y</p:attrName>
                                        </p:attrNameLst>
                                      </p:cBhvr>
                                      <p:tavLst>
                                        <p:tav tm="0">
                                          <p:val>
                                            <p:strVal val="1+#ppt_h/2"/>
                                          </p:val>
                                        </p:tav>
                                        <p:tav tm="100000">
                                          <p:val>
                                            <p:strVal val="#ppt_y"/>
                                          </p:val>
                                        </p:tav>
                                      </p:tavLst>
                                    </p:anim>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28"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Tiziana\Desktop\conferenze 2015\articolo EUCAS 2015_con revisioni\figure3_EUCAS201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464" y="1607540"/>
            <a:ext cx="4060776" cy="340563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Tiziana\Desktop\conferenze 2015\articolo EUCAS 2015_con revisioni\figure4_EUCAS2015.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1556793"/>
            <a:ext cx="4330597" cy="3534968"/>
          </a:xfrm>
          <a:prstGeom prst="rect">
            <a:avLst/>
          </a:prstGeom>
          <a:noFill/>
          <a:extLst>
            <a:ext uri="{909E8E84-426E-40DD-AFC4-6F175D3DCCD1}">
              <a14:hiddenFill xmlns:a14="http://schemas.microsoft.com/office/drawing/2010/main">
                <a:solidFill>
                  <a:srgbClr val="FFFFFF"/>
                </a:solidFill>
              </a14:hiddenFill>
            </a:ext>
          </a:extLst>
        </p:spPr>
      </p:pic>
      <p:sp>
        <p:nvSpPr>
          <p:cNvPr id="8" name="Right Arrow 7"/>
          <p:cNvSpPr/>
          <p:nvPr/>
        </p:nvSpPr>
        <p:spPr>
          <a:xfrm>
            <a:off x="4355977" y="2146681"/>
            <a:ext cx="463399" cy="504056"/>
          </a:xfrm>
          <a:prstGeom prst="rightArrow">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23528" y="742052"/>
            <a:ext cx="8640960" cy="707886"/>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it-IT" sz="2000" dirty="0">
                <a:solidFill>
                  <a:schemeClr val="tx1"/>
                </a:solidFill>
                <a:latin typeface="Arial" panose="020B0604020202020204" pitchFamily="34" charset="0"/>
                <a:cs typeface="Arial" panose="020B0604020202020204" pitchFamily="34" charset="0"/>
              </a:rPr>
              <a:t>In contrast to T</a:t>
            </a:r>
            <a:r>
              <a:rPr lang="it-IT" sz="2000" baseline="-25000" dirty="0">
                <a:solidFill>
                  <a:schemeClr val="tx1"/>
                </a:solidFill>
                <a:latin typeface="Arial" panose="020B0604020202020204" pitchFamily="34" charset="0"/>
                <a:cs typeface="Arial" panose="020B0604020202020204" pitchFamily="34" charset="0"/>
              </a:rPr>
              <a:t>c</a:t>
            </a:r>
            <a:r>
              <a:rPr lang="it-IT" sz="2000" dirty="0">
                <a:solidFill>
                  <a:schemeClr val="tx1"/>
                </a:solidFill>
                <a:latin typeface="Arial" panose="020B0604020202020204" pitchFamily="34" charset="0"/>
                <a:cs typeface="Arial" panose="020B0604020202020204" pitchFamily="34" charset="0"/>
              </a:rPr>
              <a:t>, the link between ∆J</a:t>
            </a:r>
            <a:r>
              <a:rPr lang="it-IT" sz="2000" baseline="-25000" dirty="0">
                <a:solidFill>
                  <a:schemeClr val="tx1"/>
                </a:solidFill>
                <a:latin typeface="Arial" panose="020B0604020202020204" pitchFamily="34" charset="0"/>
                <a:cs typeface="Arial" panose="020B0604020202020204" pitchFamily="34" charset="0"/>
              </a:rPr>
              <a:t>c</a:t>
            </a:r>
            <a:r>
              <a:rPr lang="it-IT" sz="2000" dirty="0">
                <a:solidFill>
                  <a:schemeClr val="tx1"/>
                </a:solidFill>
                <a:latin typeface="Arial" panose="020B0604020202020204" pitchFamily="34" charset="0"/>
                <a:cs typeface="Arial" panose="020B0604020202020204" pitchFamily="34" charset="0"/>
              </a:rPr>
              <a:t> and dpa is not linked to S but to the radiation induced </a:t>
            </a:r>
            <a:r>
              <a:rPr lang="it-IT" sz="2000" b="1" dirty="0">
                <a:solidFill>
                  <a:srgbClr val="FF0000"/>
                </a:solidFill>
                <a:latin typeface="Arial" panose="020B0604020202020204" pitchFamily="34" charset="0"/>
                <a:cs typeface="Arial" panose="020B0604020202020204" pitchFamily="34" charset="0"/>
              </a:rPr>
              <a:t>defect clusters</a:t>
            </a:r>
            <a:r>
              <a:rPr lang="it-IT" sz="2000" dirty="0">
                <a:solidFill>
                  <a:schemeClr val="tx1"/>
                </a:solidFill>
                <a:latin typeface="Arial" panose="020B0604020202020204" pitchFamily="34" charset="0"/>
                <a:cs typeface="Arial" panose="020B0604020202020204" pitchFamily="34" charset="0"/>
              </a:rPr>
              <a:t> (point pinning)</a:t>
            </a:r>
            <a:endParaRPr lang="en-US" sz="2000" dirty="0">
              <a:solidFill>
                <a:schemeClr val="tx1"/>
              </a:solidFill>
              <a:latin typeface="Arial" panose="020B0604020202020204" pitchFamily="34" charset="0"/>
              <a:cs typeface="Arial" panose="020B0604020202020204" pitchFamily="34" charset="0"/>
            </a:endParaRPr>
          </a:p>
        </p:txBody>
      </p:sp>
      <p:sp>
        <p:nvSpPr>
          <p:cNvPr id="10" name="Rectangle 9"/>
          <p:cNvSpPr/>
          <p:nvPr/>
        </p:nvSpPr>
        <p:spPr>
          <a:xfrm>
            <a:off x="707304" y="5173817"/>
            <a:ext cx="7344816" cy="1015663"/>
          </a:xfrm>
          <a:prstGeom prst="rect">
            <a:avLst/>
          </a:prstGeom>
          <a:solidFill>
            <a:srgbClr val="FFFFAF"/>
          </a:solidFill>
          <a:ln w="76200">
            <a:solidFill>
              <a:srgbClr val="FF0000"/>
            </a:solidFill>
          </a:ln>
        </p:spPr>
        <p:style>
          <a:lnRef idx="1">
            <a:schemeClr val="accent3"/>
          </a:lnRef>
          <a:fillRef idx="2">
            <a:schemeClr val="accent3"/>
          </a:fillRef>
          <a:effectRef idx="1">
            <a:schemeClr val="accent3"/>
          </a:effectRef>
          <a:fontRef idx="minor">
            <a:schemeClr val="dk1"/>
          </a:fontRef>
        </p:style>
        <p:txBody>
          <a:bodyPr wrap="square">
            <a:spAutoFit/>
          </a:bodyPr>
          <a:lstStyle/>
          <a:p>
            <a:pPr>
              <a:defRPr/>
            </a:pPr>
            <a:r>
              <a:rPr lang="en-US" sz="2000" b="1" dirty="0">
                <a:solidFill>
                  <a:schemeClr val="tx1"/>
                </a:solidFill>
              </a:rPr>
              <a:t>The enhancement ∆</a:t>
            </a:r>
            <a:r>
              <a:rPr lang="en-US" sz="2000" b="1" i="1" dirty="0" err="1">
                <a:solidFill>
                  <a:schemeClr val="tx1"/>
                </a:solidFill>
              </a:rPr>
              <a:t>J</a:t>
            </a:r>
            <a:r>
              <a:rPr lang="en-US" sz="2000" b="1" baseline="-25000" dirty="0" err="1">
                <a:solidFill>
                  <a:schemeClr val="tx1"/>
                </a:solidFill>
              </a:rPr>
              <a:t>c</a:t>
            </a:r>
            <a:r>
              <a:rPr lang="en-US" sz="2000" b="1" dirty="0">
                <a:solidFill>
                  <a:schemeClr val="tx1"/>
                </a:solidFill>
              </a:rPr>
              <a:t> in Nb</a:t>
            </a:r>
            <a:r>
              <a:rPr lang="en-US" sz="2000" b="1" baseline="-25000" dirty="0">
                <a:solidFill>
                  <a:schemeClr val="tx1"/>
                </a:solidFill>
              </a:rPr>
              <a:t>3</a:t>
            </a:r>
            <a:r>
              <a:rPr lang="en-US" sz="2000" b="1" dirty="0">
                <a:solidFill>
                  <a:schemeClr val="tx1"/>
                </a:solidFill>
              </a:rPr>
              <a:t>Sn wires after irradiation is correlated to the number of </a:t>
            </a:r>
            <a:r>
              <a:rPr lang="en-US" sz="2000" b="1" dirty="0" err="1">
                <a:solidFill>
                  <a:srgbClr val="FF0000"/>
                </a:solidFill>
                <a:effectLst>
                  <a:outerShdw blurRad="38100" dist="38100" dir="2700000" algn="tl">
                    <a:srgbClr val="000000">
                      <a:alpha val="43137"/>
                    </a:srgbClr>
                  </a:outerShdw>
                </a:effectLst>
              </a:rPr>
              <a:t>Frenkel</a:t>
            </a:r>
            <a:r>
              <a:rPr lang="en-US" sz="2000" b="1" dirty="0">
                <a:solidFill>
                  <a:srgbClr val="FF0000"/>
                </a:solidFill>
                <a:effectLst>
                  <a:outerShdw blurRad="38100" dist="38100" dir="2700000" algn="tl">
                    <a:srgbClr val="000000">
                      <a:alpha val="43137"/>
                    </a:srgbClr>
                  </a:outerShdw>
                </a:effectLst>
              </a:rPr>
              <a:t> defects </a:t>
            </a:r>
            <a:r>
              <a:rPr lang="en-US" sz="2000" b="1" dirty="0">
                <a:solidFill>
                  <a:schemeClr val="tx1"/>
                </a:solidFill>
              </a:rPr>
              <a:t>in the newly produced defect clusters.</a:t>
            </a:r>
          </a:p>
        </p:txBody>
      </p:sp>
      <p:sp>
        <p:nvSpPr>
          <p:cNvPr id="2" name="TextBox 1"/>
          <p:cNvSpPr txBox="1"/>
          <p:nvPr/>
        </p:nvSpPr>
        <p:spPr>
          <a:xfrm>
            <a:off x="707304" y="4247510"/>
            <a:ext cx="4512768" cy="253916"/>
          </a:xfrm>
          <a:prstGeom prst="rect">
            <a:avLst/>
          </a:prstGeom>
          <a:noFill/>
        </p:spPr>
        <p:txBody>
          <a:bodyPr wrap="square" rtlCol="0">
            <a:spAutoFit/>
          </a:bodyPr>
          <a:lstStyle/>
          <a:p>
            <a:pPr marL="228600" indent="-228600" algn="just">
              <a:tabLst>
                <a:tab pos="228600" algn="l"/>
                <a:tab pos="457200" algn="l"/>
              </a:tabLst>
            </a:pPr>
            <a:r>
              <a:rPr lang="fr-CH" sz="1050" dirty="0">
                <a:latin typeface="Arial Narrow" panose="020B0606020202030204" pitchFamily="34" charset="0"/>
              </a:rPr>
              <a:t>T. Spina et al,</a:t>
            </a:r>
            <a:r>
              <a:rPr lang="it-CH" sz="1050" i="1" dirty="0">
                <a:latin typeface="Arial Narrow" panose="020B0606020202030204" pitchFamily="34" charset="0"/>
                <a:ea typeface="Times New Roman" panose="02020603050405020304" pitchFamily="18" charset="0"/>
                <a:cs typeface="Arial" panose="020B0604020202020204" pitchFamily="34" charset="0"/>
              </a:rPr>
              <a:t> IEEE  Trans.Appl.Supercond., </a:t>
            </a:r>
            <a:r>
              <a:rPr lang="en-US" sz="1050" dirty="0">
                <a:latin typeface="Arial Narrow" panose="020B0606020202030204" pitchFamily="34" charset="0"/>
                <a:cs typeface="Arial" panose="020B0604020202020204" pitchFamily="34" charset="0"/>
              </a:rPr>
              <a:t>2015</a:t>
            </a:r>
            <a:endParaRPr lang="en-GB" sz="1050" dirty="0"/>
          </a:p>
        </p:txBody>
      </p:sp>
      <p:sp>
        <p:nvSpPr>
          <p:cNvPr id="12" name="Title 1"/>
          <p:cNvSpPr txBox="1">
            <a:spLocks/>
          </p:cNvSpPr>
          <p:nvPr/>
        </p:nvSpPr>
        <p:spPr>
          <a:xfrm>
            <a:off x="35497" y="-234280"/>
            <a:ext cx="925977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3600" b="1" dirty="0">
                <a:solidFill>
                  <a:srgbClr val="002060"/>
                </a:solidFill>
                <a:latin typeface="Arial Narrow" panose="020B0606020202030204" pitchFamily="34" charset="0"/>
                <a:cs typeface="Arial" panose="020B0604020202020204" pitchFamily="34" charset="0"/>
              </a:rPr>
              <a:t> </a:t>
            </a:r>
            <a:r>
              <a:rPr lang="en-GB" sz="3600" b="1" dirty="0">
                <a:solidFill>
                  <a:srgbClr val="002060"/>
                </a:solidFill>
                <a:latin typeface="Arial" panose="020B0604020202020204" pitchFamily="34" charset="0"/>
                <a:cs typeface="Arial" panose="020B0604020202020204" pitchFamily="34" charset="0"/>
              </a:rPr>
              <a:t>Protons vs. Neutrons: </a:t>
            </a:r>
            <a:r>
              <a:rPr lang="en-GB" sz="3600" b="1" dirty="0" err="1">
                <a:solidFill>
                  <a:srgbClr val="002060"/>
                </a:solidFill>
                <a:latin typeface="Arial" panose="020B0604020202020204" pitchFamily="34" charset="0"/>
                <a:cs typeface="Arial" panose="020B0604020202020204" pitchFamily="34" charset="0"/>
              </a:rPr>
              <a:t>J</a:t>
            </a:r>
            <a:r>
              <a:rPr lang="en-GB" sz="3600" b="1" baseline="-25000" dirty="0" err="1">
                <a:solidFill>
                  <a:srgbClr val="002060"/>
                </a:solidFill>
                <a:latin typeface="Arial" panose="020B0604020202020204" pitchFamily="34" charset="0"/>
                <a:cs typeface="Arial" panose="020B0604020202020204" pitchFamily="34" charset="0"/>
              </a:rPr>
              <a:t>c</a:t>
            </a:r>
            <a:endParaRPr lang="en-US" sz="3600" b="1" dirty="0">
              <a:solidFill>
                <a:srgbClr val="002060"/>
              </a:solidFill>
              <a:latin typeface="Arial" panose="020B0604020202020204" pitchFamily="34" charset="0"/>
              <a:cs typeface="Arial" panose="020B0604020202020204" pitchFamily="34" charset="0"/>
            </a:endParaRPr>
          </a:p>
        </p:txBody>
      </p:sp>
      <p:cxnSp>
        <p:nvCxnSpPr>
          <p:cNvPr id="13" name="Straight Connector 12"/>
          <p:cNvCxnSpPr/>
          <p:nvPr/>
        </p:nvCxnSpPr>
        <p:spPr>
          <a:xfrm>
            <a:off x="0" y="620688"/>
            <a:ext cx="9144000" cy="0"/>
          </a:xfrm>
          <a:prstGeom prst="line">
            <a:avLst/>
          </a:prstGeom>
          <a:ln w="19050">
            <a:solidFill>
              <a:srgbClr val="002060"/>
            </a:solidFill>
          </a:ln>
        </p:spPr>
        <p:style>
          <a:lnRef idx="2">
            <a:schemeClr val="dk1"/>
          </a:lnRef>
          <a:fillRef idx="0">
            <a:schemeClr val="dk1"/>
          </a:fillRef>
          <a:effectRef idx="1">
            <a:schemeClr val="dk1"/>
          </a:effectRef>
          <a:fontRef idx="minor">
            <a:schemeClr val="tx1"/>
          </a:fontRef>
        </p:style>
      </p:cxnSp>
      <p:sp>
        <p:nvSpPr>
          <p:cNvPr id="4" name="Date Placeholder 3"/>
          <p:cNvSpPr>
            <a:spLocks noGrp="1"/>
          </p:cNvSpPr>
          <p:nvPr>
            <p:ph type="dt" sz="half" idx="10"/>
          </p:nvPr>
        </p:nvSpPr>
        <p:spPr/>
        <p:txBody>
          <a:bodyPr/>
          <a:lstStyle/>
          <a:p>
            <a:r>
              <a:rPr lang="en-US"/>
              <a:t>9/26/2018</a:t>
            </a:r>
          </a:p>
        </p:txBody>
      </p:sp>
      <p:sp>
        <p:nvSpPr>
          <p:cNvPr id="3" name="Slide Number Placeholder 2">
            <a:extLst>
              <a:ext uri="{FF2B5EF4-FFF2-40B4-BE49-F238E27FC236}">
                <a16:creationId xmlns:a16="http://schemas.microsoft.com/office/drawing/2014/main" id="{FF9CC3B5-31BF-43EE-B080-7957E87A5010}"/>
              </a:ext>
            </a:extLst>
          </p:cNvPr>
          <p:cNvSpPr>
            <a:spLocks noGrp="1"/>
          </p:cNvSpPr>
          <p:nvPr>
            <p:ph type="sldNum" sz="quarter" idx="12"/>
          </p:nvPr>
        </p:nvSpPr>
        <p:spPr/>
        <p:txBody>
          <a:bodyPr/>
          <a:lstStyle/>
          <a:p>
            <a:fld id="{210C1B2E-B291-4001-85F7-A98FC314394E}" type="slidenum">
              <a:rPr lang="en-US" smtClean="0"/>
              <a:t>24</a:t>
            </a:fld>
            <a:endParaRPr lang="en-US"/>
          </a:p>
        </p:txBody>
      </p:sp>
    </p:spTree>
    <p:custDataLst>
      <p:tags r:id="rId1"/>
    </p:custDataLst>
    <p:extLst>
      <p:ext uri="{BB962C8B-B14F-4D97-AF65-F5344CB8AC3E}">
        <p14:creationId xmlns:p14="http://schemas.microsoft.com/office/powerpoint/2010/main" val="94286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anim calcmode="lin" valueType="num">
                                      <p:cBhvr additive="base">
                                        <p:cTn id="9" dur="500" fill="hold"/>
                                        <p:tgtEl>
                                          <p:spTgt spid="1026"/>
                                        </p:tgtEl>
                                        <p:attrNameLst>
                                          <p:attrName>ppt_x</p:attrName>
                                        </p:attrNameLst>
                                      </p:cBhvr>
                                      <p:tavLst>
                                        <p:tav tm="0">
                                          <p:val>
                                            <p:strVal val="#ppt_x"/>
                                          </p:val>
                                        </p:tav>
                                        <p:tav tm="100000">
                                          <p:val>
                                            <p:strVal val="#ppt_x"/>
                                          </p:val>
                                        </p:tav>
                                      </p:tavLst>
                                    </p:anim>
                                    <p:anim calcmode="lin" valueType="num">
                                      <p:cBhvr additive="base">
                                        <p:cTn id="10"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asellaDiTesto 17"/>
          <p:cNvSpPr txBox="1"/>
          <p:nvPr/>
        </p:nvSpPr>
        <p:spPr>
          <a:xfrm>
            <a:off x="636588" y="1129273"/>
            <a:ext cx="7921207" cy="1143070"/>
          </a:xfrm>
          <a:prstGeom prst="rect">
            <a:avLst/>
          </a:prstGeom>
          <a:scene3d>
            <a:camera prst="orthographicFront"/>
            <a:lightRig rig="threePt" dir="t"/>
          </a:scene3d>
          <a:sp3d>
            <a:bevelT w="101600" h="101600" prst="angle"/>
          </a:sp3d>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lnSpc>
                <a:spcPct val="150000"/>
              </a:lnSpc>
            </a:pPr>
            <a:r>
              <a:rPr lang="en-US" dirty="0">
                <a:cs typeface="Arial" panose="020B0604020202020204" pitchFamily="34" charset="0"/>
              </a:rPr>
              <a:t>Linear decrease of T</a:t>
            </a:r>
            <a:r>
              <a:rPr lang="en-US" baseline="-25000" dirty="0">
                <a:cs typeface="Arial" panose="020B0604020202020204" pitchFamily="34" charset="0"/>
              </a:rPr>
              <a:t>c</a:t>
            </a:r>
            <a:r>
              <a:rPr lang="en-US" dirty="0">
                <a:cs typeface="Arial" panose="020B0604020202020204" pitchFamily="34" charset="0"/>
              </a:rPr>
              <a:t>  and enhancement of </a:t>
            </a:r>
            <a:r>
              <a:rPr lang="en-US" i="1" dirty="0" err="1">
                <a:cs typeface="Arial" panose="020B0604020202020204" pitchFamily="34" charset="0"/>
              </a:rPr>
              <a:t>J</a:t>
            </a:r>
            <a:r>
              <a:rPr lang="en-US" i="1" baseline="-25000" dirty="0" err="1">
                <a:cs typeface="Arial" panose="020B0604020202020204" pitchFamily="34" charset="0"/>
              </a:rPr>
              <a:t>c</a:t>
            </a:r>
            <a:r>
              <a:rPr lang="en-US" dirty="0">
                <a:cs typeface="Arial" panose="020B0604020202020204" pitchFamily="34" charset="0"/>
              </a:rPr>
              <a:t>  after high energy  proton irradiation on Nb</a:t>
            </a:r>
            <a:r>
              <a:rPr lang="en-US" baseline="-25000" dirty="0">
                <a:cs typeface="Arial" panose="020B0604020202020204" pitchFamily="34" charset="0"/>
              </a:rPr>
              <a:t>3</a:t>
            </a:r>
            <a:r>
              <a:rPr lang="en-US" dirty="0">
                <a:cs typeface="Arial" panose="020B0604020202020204" pitchFamily="34" charset="0"/>
              </a:rPr>
              <a:t>Sn wires </a:t>
            </a:r>
          </a:p>
        </p:txBody>
      </p:sp>
      <p:sp>
        <p:nvSpPr>
          <p:cNvPr id="4" name="TextBox 3"/>
          <p:cNvSpPr txBox="1"/>
          <p:nvPr/>
        </p:nvSpPr>
        <p:spPr>
          <a:xfrm>
            <a:off x="636588" y="2659709"/>
            <a:ext cx="7895931" cy="1697068"/>
          </a:xfrm>
          <a:prstGeom prst="rect">
            <a:avLst/>
          </a:prstGeom>
          <a:ln/>
          <a:scene3d>
            <a:camera prst="orthographicFront"/>
            <a:lightRig rig="threePt" dir="t"/>
          </a:scene3d>
          <a:sp3d>
            <a:bevelT w="101600" h="101600" prst="angle"/>
          </a:sp3d>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lnSpc>
                <a:spcPct val="150000"/>
              </a:lnSpc>
            </a:pPr>
            <a:r>
              <a:rPr lang="en-US" dirty="0">
                <a:cs typeface="Arial" panose="020B0604020202020204" pitchFamily="34" charset="0"/>
              </a:rPr>
              <a:t>The effects induced by high energy protons (charged particles) and neutrons on T</a:t>
            </a:r>
            <a:r>
              <a:rPr lang="en-US" baseline="-25000" dirty="0">
                <a:cs typeface="Arial" panose="020B0604020202020204" pitchFamily="34" charset="0"/>
              </a:rPr>
              <a:t>c</a:t>
            </a:r>
            <a:r>
              <a:rPr lang="en-US" dirty="0">
                <a:cs typeface="Arial" panose="020B0604020202020204" pitchFamily="34" charset="0"/>
              </a:rPr>
              <a:t> (and </a:t>
            </a:r>
            <a:r>
              <a:rPr lang="en-US" dirty="0" err="1">
                <a:cs typeface="Arial" panose="020B0604020202020204" pitchFamily="34" charset="0"/>
              </a:rPr>
              <a:t>J</a:t>
            </a:r>
            <a:r>
              <a:rPr lang="en-US" baseline="-25000" dirty="0" err="1">
                <a:cs typeface="Arial" panose="020B0604020202020204" pitchFamily="34" charset="0"/>
              </a:rPr>
              <a:t>c</a:t>
            </a:r>
            <a:r>
              <a:rPr lang="en-US" dirty="0">
                <a:cs typeface="Arial" panose="020B0604020202020204" pitchFamily="34" charset="0"/>
              </a:rPr>
              <a:t>) can be represented by an universal parameter: </a:t>
            </a:r>
            <a:r>
              <a:rPr lang="en-US" b="1" u="sng" dirty="0">
                <a:solidFill>
                  <a:srgbClr val="FF0000"/>
                </a:solidFill>
                <a:cs typeface="Arial" panose="020B0604020202020204" pitchFamily="34" charset="0"/>
              </a:rPr>
              <a:t>the displacement per atom (</a:t>
            </a:r>
            <a:r>
              <a:rPr lang="en-US" b="1" u="sng" dirty="0" err="1">
                <a:solidFill>
                  <a:srgbClr val="FF0000"/>
                </a:solidFill>
                <a:cs typeface="Arial" panose="020B0604020202020204" pitchFamily="34" charset="0"/>
              </a:rPr>
              <a:t>dpa</a:t>
            </a:r>
            <a:r>
              <a:rPr lang="en-US" b="1" u="sng" dirty="0">
                <a:solidFill>
                  <a:srgbClr val="FF0000"/>
                </a:solidFill>
                <a:cs typeface="Arial" panose="020B0604020202020204" pitchFamily="34" charset="0"/>
              </a:rPr>
              <a:t>).</a:t>
            </a:r>
          </a:p>
        </p:txBody>
      </p:sp>
      <p:sp>
        <p:nvSpPr>
          <p:cNvPr id="19" name="Rectangle 18"/>
          <p:cNvSpPr/>
          <p:nvPr/>
        </p:nvSpPr>
        <p:spPr>
          <a:xfrm>
            <a:off x="2295741" y="-99392"/>
            <a:ext cx="4572000" cy="707886"/>
          </a:xfrm>
          <a:prstGeom prst="rect">
            <a:avLst/>
          </a:prstGeom>
        </p:spPr>
        <p:txBody>
          <a:bodyPr>
            <a:spAutoFit/>
          </a:bodyPr>
          <a:lstStyle/>
          <a:p>
            <a:pPr lvl="2"/>
            <a:r>
              <a:rPr lang="en-US" sz="4000" b="1" dirty="0">
                <a:solidFill>
                  <a:srgbClr val="002060"/>
                </a:solidFill>
                <a:latin typeface="+mj-lt"/>
              </a:rPr>
              <a:t>Conclusions</a:t>
            </a:r>
            <a:endParaRPr lang="en-US" sz="3600" b="1" baseline="-25000" dirty="0">
              <a:solidFill>
                <a:srgbClr val="002060"/>
              </a:solidFill>
              <a:latin typeface="+mj-lt"/>
            </a:endParaRPr>
          </a:p>
        </p:txBody>
      </p:sp>
      <p:cxnSp>
        <p:nvCxnSpPr>
          <p:cNvPr id="20" name="Straight Connector 19"/>
          <p:cNvCxnSpPr/>
          <p:nvPr/>
        </p:nvCxnSpPr>
        <p:spPr>
          <a:xfrm>
            <a:off x="0" y="476672"/>
            <a:ext cx="9144000" cy="0"/>
          </a:xfrm>
          <a:prstGeom prst="line">
            <a:avLst/>
          </a:prstGeom>
          <a:ln w="19050">
            <a:solidFill>
              <a:srgbClr val="002060"/>
            </a:solidFill>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6" name="TextBox 15"/>
              <p:cNvSpPr txBox="1"/>
              <p:nvPr/>
            </p:nvSpPr>
            <p:spPr>
              <a:xfrm>
                <a:off x="673347" y="4837925"/>
                <a:ext cx="8003109" cy="1142108"/>
              </a:xfrm>
              <a:prstGeom prst="rect">
                <a:avLst/>
              </a:prstGeom>
              <a:ln/>
              <a:scene3d>
                <a:camera prst="orthographicFront"/>
                <a:lightRig rig="threePt" dir="t"/>
              </a:scene3d>
              <a:sp3d>
                <a:bevelT w="101600" h="101600" prst="angle"/>
              </a:sp3d>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lnSpc>
                    <a:spcPct val="150000"/>
                  </a:lnSpc>
                </a:pPr>
                <a:r>
                  <a:rPr lang="it-IT" dirty="0">
                    <a:cs typeface="Arial" panose="020B0604020202020204" pitchFamily="34" charset="0"/>
                  </a:rPr>
                  <a:t>For the lifetime of HL-LHC (4’000 fb</a:t>
                </a:r>
                <a:r>
                  <a:rPr lang="it-IT" baseline="30000" dirty="0">
                    <a:cs typeface="Arial" panose="020B0604020202020204" pitchFamily="34" charset="0"/>
                  </a:rPr>
                  <a:t>-1</a:t>
                </a:r>
                <a:r>
                  <a:rPr lang="it-IT" dirty="0">
                    <a:cs typeface="Arial" panose="020B0604020202020204" pitchFamily="34" charset="0"/>
                  </a:rPr>
                  <a:t>) we estimate the decrease in T</a:t>
                </a:r>
                <a:r>
                  <a:rPr lang="it-IT" baseline="-25000" dirty="0">
                    <a:cs typeface="Arial" panose="020B0604020202020204" pitchFamily="34" charset="0"/>
                  </a:rPr>
                  <a:t>c</a:t>
                </a:r>
                <a:r>
                  <a:rPr lang="it-IT" dirty="0">
                    <a:cs typeface="Arial" panose="020B0604020202020204" pitchFamily="34" charset="0"/>
                  </a:rPr>
                  <a:t>  </a:t>
                </a:r>
                <a:r>
                  <a:rPr lang="en-US" dirty="0">
                    <a:cs typeface="Arial" panose="020B0604020202020204" pitchFamily="34" charset="0"/>
                    <a:sym typeface="Wingdings" panose="05000000000000000000" pitchFamily="2" charset="2"/>
                  </a:rPr>
                  <a:t>of the Nb</a:t>
                </a:r>
                <a:r>
                  <a:rPr lang="en-US" baseline="-25000" dirty="0">
                    <a:cs typeface="Arial" panose="020B0604020202020204" pitchFamily="34" charset="0"/>
                    <a:sym typeface="Wingdings" panose="05000000000000000000" pitchFamily="2" charset="2"/>
                  </a:rPr>
                  <a:t>3</a:t>
                </a:r>
                <a:r>
                  <a:rPr lang="en-US" dirty="0">
                    <a:cs typeface="Arial" panose="020B0604020202020204" pitchFamily="34" charset="0"/>
                    <a:sym typeface="Wingdings" panose="05000000000000000000" pitchFamily="2" charset="2"/>
                  </a:rPr>
                  <a:t>Sn wires to </a:t>
                </a:r>
                <a:r>
                  <a:rPr lang="en-US" b="1" u="sng" dirty="0">
                    <a:solidFill>
                      <a:srgbClr val="FF0000"/>
                    </a:solidFill>
                    <a:cs typeface="Arial" panose="020B0604020202020204" pitchFamily="34" charset="0"/>
                  </a:rPr>
                  <a:t>∆T</a:t>
                </a:r>
                <a:r>
                  <a:rPr lang="en-US" b="1" u="sng" baseline="-25000" dirty="0">
                    <a:solidFill>
                      <a:srgbClr val="FF0000"/>
                    </a:solidFill>
                    <a:cs typeface="Arial" panose="020B0604020202020204" pitchFamily="34" charset="0"/>
                  </a:rPr>
                  <a:t>c</a:t>
                </a:r>
                <a14:m>
                  <m:oMath xmlns:m="http://schemas.openxmlformats.org/officeDocument/2006/math">
                    <m:r>
                      <a:rPr lang="en-US" b="1" i="1" u="sng">
                        <a:solidFill>
                          <a:srgbClr val="FF0000"/>
                        </a:solidFill>
                        <a:latin typeface="Cambria Math"/>
                        <a:ea typeface="Cambria Math"/>
                      </a:rPr>
                      <m:t>~</m:t>
                    </m:r>
                    <m:r>
                      <a:rPr lang="it-IT" b="1" i="1" u="sng">
                        <a:solidFill>
                          <a:srgbClr val="FF0000"/>
                        </a:solidFill>
                        <a:latin typeface="Cambria Math"/>
                        <a:ea typeface="Cambria Math"/>
                      </a:rPr>
                      <m:t>𝟎</m:t>
                    </m:r>
                    <m:r>
                      <a:rPr lang="it-IT" b="1" i="1" u="sng">
                        <a:solidFill>
                          <a:srgbClr val="FF0000"/>
                        </a:solidFill>
                        <a:latin typeface="Cambria Math"/>
                        <a:ea typeface="Cambria Math"/>
                      </a:rPr>
                      <m:t>.</m:t>
                    </m:r>
                    <m:r>
                      <a:rPr lang="it-IT" b="1" i="1" u="sng">
                        <a:solidFill>
                          <a:srgbClr val="FF0000"/>
                        </a:solidFill>
                        <a:latin typeface="Cambria Math"/>
                        <a:ea typeface="Cambria Math"/>
                      </a:rPr>
                      <m:t>𝟑</m:t>
                    </m:r>
                    <m:r>
                      <a:rPr lang="it-IT" b="1" i="1" u="sng">
                        <a:solidFill>
                          <a:srgbClr val="FF0000"/>
                        </a:solidFill>
                        <a:latin typeface="Cambria Math"/>
                        <a:ea typeface="Cambria Math"/>
                      </a:rPr>
                      <m:t>𝑲</m:t>
                    </m:r>
                  </m:oMath>
                </a14:m>
                <a:r>
                  <a:rPr lang="en-US" b="1" u="sng" dirty="0">
                    <a:solidFill>
                      <a:srgbClr val="FF0000"/>
                    </a:solidFill>
                    <a:cs typeface="Arial" panose="020B0604020202020204" pitchFamily="34" charset="0"/>
                    <a:sym typeface="Wingdings" panose="05000000000000000000" pitchFamily="2" charset="2"/>
                  </a:rPr>
                  <a:t> while </a:t>
                </a:r>
                <a:endParaRPr lang="en-US" b="1" u="sng" dirty="0">
                  <a:solidFill>
                    <a:srgbClr val="FF0000"/>
                  </a:solidFill>
                  <a:cs typeface="Arial" panose="020B0604020202020204" pitchFamily="34"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673347" y="4837925"/>
                <a:ext cx="8003109" cy="1142108"/>
              </a:xfrm>
              <a:prstGeom prst="rect">
                <a:avLst/>
              </a:prstGeom>
              <a:blipFill>
                <a:blip r:embed="rId4"/>
                <a:stretch>
                  <a:fillRect/>
                </a:stretch>
              </a:blipFill>
              <a:ln/>
            </p:spPr>
            <p:txBody>
              <a:bodyPr/>
              <a:lstStyle/>
              <a:p>
                <a:r>
                  <a:rPr lang="en-US">
                    <a:noFill/>
                  </a:rPr>
                  <a:t> </a:t>
                </a:r>
              </a:p>
            </p:txBody>
          </p:sp>
        </mc:Fallback>
      </mc:AlternateContent>
      <p:sp>
        <p:nvSpPr>
          <p:cNvPr id="2" name="Right Arrow 1"/>
          <p:cNvSpPr/>
          <p:nvPr/>
        </p:nvSpPr>
        <p:spPr>
          <a:xfrm>
            <a:off x="116547" y="1438970"/>
            <a:ext cx="504056" cy="504056"/>
          </a:xfrm>
          <a:prstGeom prst="rightArrow">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a:off x="107504" y="5037860"/>
            <a:ext cx="504056" cy="504056"/>
          </a:xfrm>
          <a:prstGeom prst="rightArrow">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p:cNvSpPr/>
          <p:nvPr/>
        </p:nvSpPr>
        <p:spPr>
          <a:xfrm>
            <a:off x="102904" y="3155606"/>
            <a:ext cx="504056" cy="504056"/>
          </a:xfrm>
          <a:prstGeom prst="rightArrow">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r>
              <a:rPr lang="en-US"/>
              <a:t>9/26/2018</a:t>
            </a:r>
          </a:p>
        </p:txBody>
      </p:sp>
      <p:sp>
        <p:nvSpPr>
          <p:cNvPr id="3" name="Slide Number Placeholder 2">
            <a:extLst>
              <a:ext uri="{FF2B5EF4-FFF2-40B4-BE49-F238E27FC236}">
                <a16:creationId xmlns:a16="http://schemas.microsoft.com/office/drawing/2014/main" id="{D4CFEEC9-4867-42F7-A73B-52EE7CEA52A9}"/>
              </a:ext>
            </a:extLst>
          </p:cNvPr>
          <p:cNvSpPr>
            <a:spLocks noGrp="1"/>
          </p:cNvSpPr>
          <p:nvPr>
            <p:ph type="sldNum" sz="quarter" idx="12"/>
          </p:nvPr>
        </p:nvSpPr>
        <p:spPr/>
        <p:txBody>
          <a:bodyPr/>
          <a:lstStyle/>
          <a:p>
            <a:fld id="{210C1B2E-B291-4001-85F7-A98FC314394E}" type="slidenum">
              <a:rPr lang="en-US" smtClean="0"/>
              <a:t>25</a:t>
            </a:fld>
            <a:endParaRPr lang="en-US"/>
          </a:p>
        </p:txBody>
      </p:sp>
    </p:spTree>
    <p:custDataLst>
      <p:tags r:id="rId1"/>
    </p:custDataLst>
    <p:extLst>
      <p:ext uri="{BB962C8B-B14F-4D97-AF65-F5344CB8AC3E}">
        <p14:creationId xmlns:p14="http://schemas.microsoft.com/office/powerpoint/2010/main" val="207932145"/>
      </p:ext>
    </p:extLst>
  </p:cSld>
  <p:clrMapOvr>
    <a:masterClrMapping/>
  </p:clrMapOvr>
  <mc:AlternateContent xmlns:mc="http://schemas.openxmlformats.org/markup-compatibility/2006" xmlns:p14="http://schemas.microsoft.com/office/powerpoint/2010/main">
    <mc:Choice Requires="p14">
      <p:transition spd="slow" p14:dur="2000" advTm="106800"/>
    </mc:Choice>
    <mc:Fallback xmlns="">
      <p:transition spd="slow" advTm="1068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 grpId="0" animBg="1"/>
      <p:bldP spid="16" grpId="0" animBg="1"/>
      <p:bldP spid="2" grpId="0" animBg="1"/>
      <p:bldP spid="27" grpId="0" animBg="1"/>
      <p:bldP spid="2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2756" y="1791524"/>
            <a:ext cx="8605464" cy="1754326"/>
          </a:xfrm>
          <a:prstGeom prst="rect">
            <a:avLst/>
          </a:prstGeom>
          <a:scene3d>
            <a:camera prst="orthographicFront"/>
            <a:lightRig rig="threePt" dir="t"/>
          </a:scene3d>
          <a:sp3d prstMaterial="matte">
            <a:bevelT w="101600" h="101600" prst="angle"/>
          </a:sp3d>
        </p:spPr>
        <p:style>
          <a:lnRef idx="1">
            <a:schemeClr val="accent2"/>
          </a:lnRef>
          <a:fillRef idx="2">
            <a:schemeClr val="accent2"/>
          </a:fillRef>
          <a:effectRef idx="1">
            <a:schemeClr val="accent2"/>
          </a:effectRef>
          <a:fontRef idx="minor">
            <a:schemeClr val="dk1"/>
          </a:fontRef>
        </p:style>
        <p:txBody>
          <a:bodyPr wrap="square" rtlCol="0">
            <a:spAutoFit/>
          </a:bodyPr>
          <a:lstStyle/>
          <a:p>
            <a:pPr marL="342900" indent="-342900" algn="just">
              <a:lnSpc>
                <a:spcPct val="150000"/>
              </a:lnSpc>
              <a:buFont typeface="Wingdings" panose="05000000000000000000" pitchFamily="2" charset="2"/>
              <a:buChar char="q"/>
            </a:pPr>
            <a:r>
              <a:rPr lang="en-US" sz="2400" dirty="0">
                <a:cs typeface="Arial" panose="020B0604020202020204" pitchFamily="34" charset="0"/>
              </a:rPr>
              <a:t>Further investigations on the </a:t>
            </a:r>
            <a:r>
              <a:rPr lang="en-US" sz="2400" b="1" u="sng" dirty="0">
                <a:solidFill>
                  <a:srgbClr val="FF0000"/>
                </a:solidFill>
                <a:cs typeface="Arial" panose="020B0604020202020204" pitchFamily="34" charset="0"/>
              </a:rPr>
              <a:t>reduction of the RRR of the Cu matrix</a:t>
            </a:r>
            <a:r>
              <a:rPr lang="en-US" sz="2400" b="1" dirty="0">
                <a:cs typeface="Arial" panose="020B0604020202020204" pitchFamily="34" charset="0"/>
              </a:rPr>
              <a:t> </a:t>
            </a:r>
            <a:r>
              <a:rPr lang="en-US" sz="2400" dirty="0">
                <a:cs typeface="Arial" panose="020B0604020202020204" pitchFamily="34" charset="0"/>
              </a:rPr>
              <a:t>in the Nb</a:t>
            </a:r>
            <a:r>
              <a:rPr lang="en-US" sz="2400" baseline="-25000" dirty="0">
                <a:cs typeface="Arial" panose="020B0604020202020204" pitchFamily="34" charset="0"/>
              </a:rPr>
              <a:t>3</a:t>
            </a:r>
            <a:r>
              <a:rPr lang="en-US" sz="2400" dirty="0">
                <a:cs typeface="Arial" panose="020B0604020202020204" pitchFamily="34" charset="0"/>
              </a:rPr>
              <a:t>Sn wires after high energy irradiations </a:t>
            </a:r>
            <a:r>
              <a:rPr lang="en-US" sz="2400" b="1" u="sng" dirty="0">
                <a:solidFill>
                  <a:srgbClr val="FF0000"/>
                </a:solidFill>
                <a:cs typeface="Arial" panose="020B0604020202020204" pitchFamily="34" charset="0"/>
              </a:rPr>
              <a:t>at low temperature</a:t>
            </a:r>
            <a:r>
              <a:rPr lang="en-US" sz="2400" dirty="0">
                <a:cs typeface="Arial" panose="020B0604020202020204" pitchFamily="34" charset="0"/>
              </a:rPr>
              <a:t>, followed by a recovery at 300 K, would be needed</a:t>
            </a:r>
          </a:p>
        </p:txBody>
      </p:sp>
      <p:sp>
        <p:nvSpPr>
          <p:cNvPr id="6" name="Rectangle 5"/>
          <p:cNvSpPr/>
          <p:nvPr/>
        </p:nvSpPr>
        <p:spPr>
          <a:xfrm>
            <a:off x="1691680" y="116632"/>
            <a:ext cx="6084168" cy="707886"/>
          </a:xfrm>
          <a:prstGeom prst="rect">
            <a:avLst/>
          </a:prstGeom>
        </p:spPr>
        <p:txBody>
          <a:bodyPr wrap="square">
            <a:spAutoFit/>
          </a:bodyPr>
          <a:lstStyle/>
          <a:p>
            <a:pPr lvl="2"/>
            <a:r>
              <a:rPr lang="en-US" sz="4000" b="1" dirty="0">
                <a:solidFill>
                  <a:srgbClr val="002060"/>
                </a:solidFill>
                <a:latin typeface="+mj-lt"/>
              </a:rPr>
              <a:t>Future development</a:t>
            </a:r>
            <a:endParaRPr lang="en-US" sz="3600" b="1" baseline="-25000" dirty="0">
              <a:solidFill>
                <a:srgbClr val="002060"/>
              </a:solidFill>
              <a:latin typeface="+mj-lt"/>
            </a:endParaRPr>
          </a:p>
        </p:txBody>
      </p:sp>
      <p:cxnSp>
        <p:nvCxnSpPr>
          <p:cNvPr id="7" name="Straight Connector 6"/>
          <p:cNvCxnSpPr/>
          <p:nvPr/>
        </p:nvCxnSpPr>
        <p:spPr>
          <a:xfrm>
            <a:off x="-36512" y="718537"/>
            <a:ext cx="9144000" cy="0"/>
          </a:xfrm>
          <a:prstGeom prst="line">
            <a:avLst/>
          </a:prstGeom>
          <a:ln w="19050">
            <a:solidFill>
              <a:srgbClr val="002060"/>
            </a:solidFill>
          </a:ln>
        </p:spPr>
        <p:style>
          <a:lnRef idx="2">
            <a:schemeClr val="dk1"/>
          </a:lnRef>
          <a:fillRef idx="0">
            <a:schemeClr val="dk1"/>
          </a:fillRef>
          <a:effectRef idx="1">
            <a:schemeClr val="dk1"/>
          </a:effectRef>
          <a:fontRef idx="minor">
            <a:schemeClr val="tx1"/>
          </a:fontRef>
        </p:style>
      </p:cxnSp>
      <p:sp>
        <p:nvSpPr>
          <p:cNvPr id="8" name="TextBox 7"/>
          <p:cNvSpPr txBox="1"/>
          <p:nvPr/>
        </p:nvSpPr>
        <p:spPr>
          <a:xfrm>
            <a:off x="262522" y="3776394"/>
            <a:ext cx="8605464" cy="2308324"/>
          </a:xfrm>
          <a:prstGeom prst="rect">
            <a:avLst/>
          </a:prstGeom>
          <a:solidFill>
            <a:schemeClr val="tx2">
              <a:lumMod val="20000"/>
              <a:lumOff val="80000"/>
            </a:schemeClr>
          </a:solidFill>
          <a:scene3d>
            <a:camera prst="orthographicFront"/>
            <a:lightRig rig="threePt" dir="t"/>
          </a:scene3d>
          <a:sp3d prstMaterial="matte">
            <a:bevelT w="101600" h="101600" prst="angle"/>
          </a:sp3d>
        </p:spPr>
        <p:style>
          <a:lnRef idx="1">
            <a:schemeClr val="accent2"/>
          </a:lnRef>
          <a:fillRef idx="2">
            <a:schemeClr val="accent2"/>
          </a:fillRef>
          <a:effectRef idx="1">
            <a:schemeClr val="accent2"/>
          </a:effectRef>
          <a:fontRef idx="minor">
            <a:schemeClr val="dk1"/>
          </a:fontRef>
        </p:style>
        <p:txBody>
          <a:bodyPr wrap="square" rtlCol="0">
            <a:spAutoFit/>
          </a:bodyPr>
          <a:lstStyle/>
          <a:p>
            <a:pPr marL="342900" indent="-342900" algn="just">
              <a:lnSpc>
                <a:spcPct val="150000"/>
              </a:lnSpc>
              <a:buFont typeface="Wingdings" panose="05000000000000000000" pitchFamily="2" charset="2"/>
              <a:buChar char="q"/>
            </a:pPr>
            <a:r>
              <a:rPr lang="en-US" sz="2400" b="1" u="sng" dirty="0">
                <a:solidFill>
                  <a:srgbClr val="FF0000"/>
                </a:solidFill>
                <a:cs typeface="Arial" panose="020B0604020202020204" pitchFamily="34" charset="0"/>
              </a:rPr>
              <a:t>New irradiation experiments </a:t>
            </a:r>
            <a:r>
              <a:rPr lang="en-US" sz="2400" dirty="0">
                <a:cs typeface="Arial" panose="020B0604020202020204" pitchFamily="34" charset="0"/>
              </a:rPr>
              <a:t>with higher energies and </a:t>
            </a:r>
            <a:r>
              <a:rPr lang="en-US" sz="2400" dirty="0" err="1">
                <a:cs typeface="Arial" panose="020B0604020202020204" pitchFamily="34" charset="0"/>
              </a:rPr>
              <a:t>fluences</a:t>
            </a:r>
            <a:r>
              <a:rPr lang="en-US" sz="2400" dirty="0">
                <a:cs typeface="Arial" panose="020B0604020202020204" pitchFamily="34" charset="0"/>
              </a:rPr>
              <a:t> to validate the model in view of </a:t>
            </a:r>
            <a:r>
              <a:rPr lang="en-US" sz="2400" b="1" dirty="0">
                <a:cs typeface="Arial" panose="020B0604020202020204" pitchFamily="34" charset="0"/>
              </a:rPr>
              <a:t>FCC</a:t>
            </a:r>
            <a:r>
              <a:rPr lang="en-US" sz="2400" dirty="0">
                <a:cs typeface="Arial" panose="020B0604020202020204" pitchFamily="34" charset="0"/>
              </a:rPr>
              <a:t>: higher damage during FCC/run2 can lead to loss of performances (higher decrease of T</a:t>
            </a:r>
            <a:r>
              <a:rPr lang="en-US" sz="2400" baseline="-25000" dirty="0">
                <a:cs typeface="Arial" panose="020B0604020202020204" pitchFamily="34" charset="0"/>
              </a:rPr>
              <a:t>c</a:t>
            </a:r>
            <a:r>
              <a:rPr lang="en-US" sz="2400" dirty="0">
                <a:cs typeface="Arial" panose="020B0604020202020204" pitchFamily="34" charset="0"/>
              </a:rPr>
              <a:t> and decrease of </a:t>
            </a:r>
            <a:r>
              <a:rPr lang="en-US" sz="2400" dirty="0" err="1">
                <a:cs typeface="Arial" panose="020B0604020202020204" pitchFamily="34" charset="0"/>
              </a:rPr>
              <a:t>J</a:t>
            </a:r>
            <a:r>
              <a:rPr lang="en-US" sz="2400" baseline="-25000" dirty="0" err="1">
                <a:cs typeface="Arial" panose="020B0604020202020204" pitchFamily="34" charset="0"/>
              </a:rPr>
              <a:t>c</a:t>
            </a:r>
            <a:r>
              <a:rPr lang="en-US" sz="2400" dirty="0">
                <a:cs typeface="Arial" panose="020B0604020202020204" pitchFamily="34" charset="0"/>
              </a:rPr>
              <a:t> as well as of B</a:t>
            </a:r>
            <a:r>
              <a:rPr lang="en-US" sz="2400" baseline="-25000" dirty="0">
                <a:cs typeface="Arial" panose="020B0604020202020204" pitchFamily="34" charset="0"/>
              </a:rPr>
              <a:t>c2</a:t>
            </a:r>
            <a:r>
              <a:rPr lang="en-US" sz="2400" dirty="0">
                <a:cs typeface="Arial" panose="020B0604020202020204" pitchFamily="34" charset="0"/>
              </a:rPr>
              <a:t>)</a:t>
            </a:r>
          </a:p>
        </p:txBody>
      </p:sp>
      <p:sp>
        <p:nvSpPr>
          <p:cNvPr id="2" name="Rectangle 1"/>
          <p:cNvSpPr/>
          <p:nvPr/>
        </p:nvSpPr>
        <p:spPr>
          <a:xfrm>
            <a:off x="154546" y="887377"/>
            <a:ext cx="8713440" cy="830997"/>
          </a:xfrm>
          <a:prstGeom prst="rect">
            <a:avLst/>
          </a:prstGeom>
        </p:spPr>
        <p:txBody>
          <a:bodyPr wrap="square">
            <a:spAutoFit/>
          </a:bodyPr>
          <a:lstStyle/>
          <a:p>
            <a:r>
              <a:rPr lang="en-US" sz="2400" b="1" dirty="0">
                <a:cs typeface="Arial" panose="020B0604020202020204" pitchFamily="34" charset="0"/>
              </a:rPr>
              <a:t>However to completely answer the question about the effects of irradiations… </a:t>
            </a:r>
            <a:endParaRPr lang="en-US" sz="2400" b="1" dirty="0"/>
          </a:p>
        </p:txBody>
      </p:sp>
      <p:sp>
        <p:nvSpPr>
          <p:cNvPr id="4" name="Date Placeholder 3"/>
          <p:cNvSpPr>
            <a:spLocks noGrp="1"/>
          </p:cNvSpPr>
          <p:nvPr>
            <p:ph type="dt" sz="half" idx="10"/>
          </p:nvPr>
        </p:nvSpPr>
        <p:spPr/>
        <p:txBody>
          <a:bodyPr/>
          <a:lstStyle/>
          <a:p>
            <a:r>
              <a:rPr lang="en-US"/>
              <a:t>9/26/2018</a:t>
            </a:r>
          </a:p>
        </p:txBody>
      </p:sp>
      <p:sp>
        <p:nvSpPr>
          <p:cNvPr id="3" name="Slide Number Placeholder 2">
            <a:extLst>
              <a:ext uri="{FF2B5EF4-FFF2-40B4-BE49-F238E27FC236}">
                <a16:creationId xmlns:a16="http://schemas.microsoft.com/office/drawing/2014/main" id="{2EB022E7-BE5B-438C-9A6D-24D5465F4373}"/>
              </a:ext>
            </a:extLst>
          </p:cNvPr>
          <p:cNvSpPr>
            <a:spLocks noGrp="1"/>
          </p:cNvSpPr>
          <p:nvPr>
            <p:ph type="sldNum" sz="quarter" idx="12"/>
          </p:nvPr>
        </p:nvSpPr>
        <p:spPr/>
        <p:txBody>
          <a:bodyPr/>
          <a:lstStyle/>
          <a:p>
            <a:fld id="{210C1B2E-B291-4001-85F7-A98FC314394E}" type="slidenum">
              <a:rPr lang="en-US" smtClean="0"/>
              <a:t>26</a:t>
            </a:fld>
            <a:endParaRPr lang="en-US"/>
          </a:p>
        </p:txBody>
      </p:sp>
    </p:spTree>
    <p:extLst>
      <p:ext uri="{BB962C8B-B14F-4D97-AF65-F5344CB8AC3E}">
        <p14:creationId xmlns:p14="http://schemas.microsoft.com/office/powerpoint/2010/main" val="42396856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83768" y="1412776"/>
            <a:ext cx="5904656" cy="2308324"/>
          </a:xfrm>
          <a:prstGeom prst="rect">
            <a:avLst/>
          </a:prstGeom>
          <a:solidFill>
            <a:srgbClr val="EFFBFF"/>
          </a:solidFill>
          <a:ln w="57150">
            <a:solidFill>
              <a:srgbClr val="0000FF"/>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fr-CH" sz="4800" b="1" dirty="0">
                <a:latin typeface="Arial" panose="020B0604020202020204" pitchFamily="34" charset="0"/>
                <a:cs typeface="Arial" panose="020B0604020202020204" pitchFamily="34" charset="0"/>
              </a:rPr>
              <a:t>Lesson </a:t>
            </a:r>
            <a:r>
              <a:rPr lang="fr-CH" sz="4800" b="1" dirty="0" err="1">
                <a:latin typeface="Arial" panose="020B0604020202020204" pitchFamily="34" charset="0"/>
                <a:cs typeface="Arial" panose="020B0604020202020204" pitchFamily="34" charset="0"/>
              </a:rPr>
              <a:t>learned</a:t>
            </a:r>
            <a:r>
              <a:rPr lang="fr-CH" sz="4800" b="1" dirty="0">
                <a:latin typeface="Arial" panose="020B0604020202020204" pitchFamily="34" charset="0"/>
                <a:cs typeface="Arial" panose="020B0604020202020204" pitchFamily="34" charset="0"/>
              </a:rPr>
              <a:t> </a:t>
            </a:r>
            <a:r>
              <a:rPr lang="fr-CH" sz="4800" b="1" dirty="0" err="1">
                <a:latin typeface="Arial" panose="020B0604020202020204" pitchFamily="34" charset="0"/>
                <a:cs typeface="Arial" panose="020B0604020202020204" pitchFamily="34" charset="0"/>
              </a:rPr>
              <a:t>from</a:t>
            </a:r>
            <a:r>
              <a:rPr lang="fr-CH" sz="4800" b="1" dirty="0">
                <a:latin typeface="Arial" panose="020B0604020202020204" pitchFamily="34" charset="0"/>
                <a:cs typeface="Arial" panose="020B0604020202020204" pitchFamily="34" charset="0"/>
              </a:rPr>
              <a:t> the irradiation </a:t>
            </a:r>
            <a:r>
              <a:rPr lang="fr-CH" sz="4800" b="1" dirty="0" err="1">
                <a:latin typeface="Arial" panose="020B0604020202020204" pitchFamily="34" charset="0"/>
                <a:cs typeface="Arial" panose="020B0604020202020204" pitchFamily="34" charset="0"/>
              </a:rPr>
              <a:t>study</a:t>
            </a:r>
            <a:endParaRPr lang="fr-CH" sz="4800"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7672" t="18147" r="29266" b="18146"/>
          <a:stretch/>
        </p:blipFill>
        <p:spPr>
          <a:xfrm>
            <a:off x="323528" y="1628800"/>
            <a:ext cx="1944217" cy="2160240"/>
          </a:xfrm>
          <a:prstGeom prst="rect">
            <a:avLst/>
          </a:prstGeom>
        </p:spPr>
      </p:pic>
      <p:sp>
        <p:nvSpPr>
          <p:cNvPr id="7" name="Date Placeholder 6"/>
          <p:cNvSpPr>
            <a:spLocks noGrp="1"/>
          </p:cNvSpPr>
          <p:nvPr>
            <p:ph type="dt" sz="half" idx="10"/>
          </p:nvPr>
        </p:nvSpPr>
        <p:spPr/>
        <p:txBody>
          <a:bodyPr/>
          <a:lstStyle/>
          <a:p>
            <a:r>
              <a:rPr lang="en-US"/>
              <a:t>9/26/2018</a:t>
            </a:r>
          </a:p>
        </p:txBody>
      </p:sp>
      <p:sp>
        <p:nvSpPr>
          <p:cNvPr id="2" name="Slide Number Placeholder 1">
            <a:extLst>
              <a:ext uri="{FF2B5EF4-FFF2-40B4-BE49-F238E27FC236}">
                <a16:creationId xmlns:a16="http://schemas.microsoft.com/office/drawing/2014/main" id="{AF910EB9-7789-474B-AAB8-D5DC8FE8C83E}"/>
              </a:ext>
            </a:extLst>
          </p:cNvPr>
          <p:cNvSpPr>
            <a:spLocks noGrp="1"/>
          </p:cNvSpPr>
          <p:nvPr>
            <p:ph type="sldNum" sz="quarter" idx="12"/>
          </p:nvPr>
        </p:nvSpPr>
        <p:spPr/>
        <p:txBody>
          <a:bodyPr/>
          <a:lstStyle/>
          <a:p>
            <a:fld id="{210C1B2E-B291-4001-85F7-A98FC314394E}" type="slidenum">
              <a:rPr lang="en-US" smtClean="0"/>
              <a:t>27</a:t>
            </a:fld>
            <a:endParaRPr lang="en-US"/>
          </a:p>
        </p:txBody>
      </p:sp>
    </p:spTree>
    <p:extLst>
      <p:ext uri="{BB962C8B-B14F-4D97-AF65-F5344CB8AC3E}">
        <p14:creationId xmlns:p14="http://schemas.microsoft.com/office/powerpoint/2010/main" val="1117155277"/>
      </p:ext>
    </p:extLst>
  </p:cSld>
  <p:clrMapOvr>
    <a:masterClrMapping/>
  </p:clrMapOvr>
  <mc:AlternateContent xmlns:mc="http://schemas.openxmlformats.org/markup-compatibility/2006" xmlns:p14="http://schemas.microsoft.com/office/powerpoint/2010/main">
    <mc:Choice Requires="p14">
      <p:transition spd="slow" p14:dur="2000" advTm="5224"/>
    </mc:Choice>
    <mc:Fallback xmlns="">
      <p:transition spd="slow" advTm="5224"/>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36491" y="1033323"/>
            <a:ext cx="8647089" cy="707886"/>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2000" dirty="0"/>
              <a:t>The </a:t>
            </a:r>
            <a:r>
              <a:rPr lang="en-US" sz="2000" b="1" dirty="0">
                <a:solidFill>
                  <a:srgbClr val="0000FF"/>
                </a:solidFill>
                <a:effectLst>
                  <a:outerShdw blurRad="38100" dist="38100" dir="2700000" algn="tl">
                    <a:srgbClr val="000000">
                      <a:alpha val="43137"/>
                    </a:srgbClr>
                  </a:outerShdw>
                </a:effectLst>
              </a:rPr>
              <a:t>“artificial pinning” </a:t>
            </a:r>
            <a:r>
              <a:rPr lang="en-US" sz="2000" dirty="0"/>
              <a:t>in Nb</a:t>
            </a:r>
            <a:r>
              <a:rPr lang="en-US" sz="2000" baseline="-25000" dirty="0"/>
              <a:t>3</a:t>
            </a:r>
            <a:r>
              <a:rPr lang="en-US" sz="2000" dirty="0"/>
              <a:t>Sn wires, can be introduced by </a:t>
            </a:r>
            <a:r>
              <a:rPr lang="en-US" sz="2000" i="1" dirty="0">
                <a:effectLst>
                  <a:outerShdw blurRad="38100" dist="38100" dir="2700000" algn="tl">
                    <a:srgbClr val="000000">
                      <a:alpha val="43137"/>
                    </a:srgbClr>
                  </a:outerShdw>
                </a:effectLst>
              </a:rPr>
              <a:t>high energy irradiation (protons and neutrons)</a:t>
            </a:r>
            <a:endParaRPr lang="en-US" sz="2000" dirty="0"/>
          </a:p>
        </p:txBody>
      </p:sp>
      <p:sp>
        <p:nvSpPr>
          <p:cNvPr id="9" name="Rectangle 8"/>
          <p:cNvSpPr/>
          <p:nvPr/>
        </p:nvSpPr>
        <p:spPr>
          <a:xfrm>
            <a:off x="1187624" y="2147766"/>
            <a:ext cx="7027415" cy="3231654"/>
          </a:xfrm>
          <a:prstGeom prst="rect">
            <a:avLst/>
          </a:prstGeom>
          <a:scene3d>
            <a:camera prst="orthographicFront"/>
            <a:lightRig rig="threePt" dir="t"/>
          </a:scene3d>
          <a:sp3d>
            <a:bevelT w="88900" h="88900" prst="angle"/>
          </a:sp3d>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400" u="sng" dirty="0">
                <a:solidFill>
                  <a:srgbClr val="0000FF"/>
                </a:solidFill>
                <a:effectLst>
                  <a:outerShdw blurRad="38100" dist="38100" dir="2700000" algn="tl">
                    <a:srgbClr val="000000">
                      <a:alpha val="43137"/>
                    </a:srgbClr>
                  </a:outerShdw>
                </a:effectLst>
              </a:rPr>
              <a:t>After irradiations</a:t>
            </a:r>
            <a:r>
              <a:rPr lang="en-US" sz="2000" dirty="0"/>
              <a:t> the observed enhancement of </a:t>
            </a:r>
            <a:r>
              <a:rPr lang="en-US" sz="2000" i="1" dirty="0" err="1"/>
              <a:t>J</a:t>
            </a:r>
            <a:r>
              <a:rPr lang="en-US" sz="2000" baseline="-25000" dirty="0" err="1"/>
              <a:t>c</a:t>
            </a:r>
            <a:r>
              <a:rPr lang="en-US" sz="2000" dirty="0"/>
              <a:t> with respect to the </a:t>
            </a:r>
            <a:r>
              <a:rPr lang="en-US" sz="2000" dirty="0" err="1"/>
              <a:t>unirradiated</a:t>
            </a:r>
            <a:r>
              <a:rPr lang="en-US" sz="2000" dirty="0"/>
              <a:t> case is due to </a:t>
            </a:r>
            <a:r>
              <a:rPr lang="en-US" sz="2000" b="1" dirty="0">
                <a:solidFill>
                  <a:srgbClr val="FF0000"/>
                </a:solidFill>
                <a:effectLst>
                  <a:outerShdw blurRad="38100" dist="38100" dir="2700000" algn="tl">
                    <a:srgbClr val="000000">
                      <a:alpha val="43137"/>
                    </a:srgbClr>
                  </a:outerShdw>
                </a:effectLst>
              </a:rPr>
              <a:t>new</a:t>
            </a:r>
            <a:r>
              <a:rPr lang="en-US" sz="2000" b="1" dirty="0"/>
              <a:t> </a:t>
            </a:r>
            <a:r>
              <a:rPr lang="en-US" sz="2000" b="1" dirty="0">
                <a:solidFill>
                  <a:srgbClr val="FF0000"/>
                </a:solidFill>
                <a:effectLst>
                  <a:outerShdw blurRad="38100" dist="38100" dir="2700000" algn="tl">
                    <a:srgbClr val="000000">
                      <a:alpha val="43137"/>
                    </a:srgbClr>
                  </a:outerShdw>
                </a:effectLst>
              </a:rPr>
              <a:t>point pinning centers (defect clusters</a:t>
            </a:r>
            <a:r>
              <a:rPr lang="en-US" sz="2000" dirty="0">
                <a:solidFill>
                  <a:srgbClr val="FF0000"/>
                </a:solidFill>
                <a:effectLst>
                  <a:outerShdw blurRad="38100" dist="38100" dir="2700000" algn="tl">
                    <a:srgbClr val="000000">
                      <a:alpha val="43137"/>
                    </a:srgbClr>
                  </a:outerShdw>
                </a:effectLst>
              </a:rPr>
              <a:t>)</a:t>
            </a:r>
            <a:r>
              <a:rPr lang="en-US" sz="2000" dirty="0"/>
              <a:t>;</a:t>
            </a:r>
          </a:p>
          <a:p>
            <a:endParaRPr lang="en-US" sz="2000" dirty="0">
              <a:solidFill>
                <a:srgbClr val="FF0000"/>
              </a:solidFill>
              <a:effectLst>
                <a:outerShdw blurRad="38100" dist="38100" dir="2700000" algn="tl">
                  <a:srgbClr val="000000">
                    <a:alpha val="43137"/>
                  </a:srgbClr>
                </a:outerShdw>
              </a:effectLst>
            </a:endParaRPr>
          </a:p>
          <a:p>
            <a:pPr marL="285750" indent="-285750">
              <a:buFont typeface="Wingdings" panose="05000000000000000000" pitchFamily="2" charset="2"/>
              <a:buChar char="ü"/>
            </a:pPr>
            <a:r>
              <a:rPr lang="en-US" sz="2000" dirty="0"/>
              <a:t> </a:t>
            </a:r>
            <a:r>
              <a:rPr lang="en-US" sz="2000" b="1" dirty="0">
                <a:effectLst>
                  <a:outerShdw blurRad="38100" dist="38100" dir="2700000" algn="tl">
                    <a:srgbClr val="000000">
                      <a:alpha val="43137"/>
                    </a:srgbClr>
                  </a:outerShdw>
                </a:effectLst>
              </a:rPr>
              <a:t>Two mechanism model </a:t>
            </a:r>
            <a:r>
              <a:rPr lang="en-US" sz="2000" dirty="0"/>
              <a:t>was used to analyze the </a:t>
            </a:r>
            <a:r>
              <a:rPr lang="en-US" sz="2000" dirty="0" err="1"/>
              <a:t>F</a:t>
            </a:r>
            <a:r>
              <a:rPr lang="en-US" sz="2000" baseline="-25000" dirty="0" err="1"/>
              <a:t>p</a:t>
            </a:r>
            <a:r>
              <a:rPr lang="en-US" sz="2000" dirty="0"/>
              <a:t> after irradiation</a:t>
            </a:r>
          </a:p>
          <a:p>
            <a:endParaRPr lang="en-US" sz="2000" dirty="0"/>
          </a:p>
          <a:p>
            <a:pPr marL="285750" indent="-285750">
              <a:buFont typeface="Wingdings" panose="05000000000000000000" pitchFamily="2" charset="2"/>
              <a:buChar char="ü"/>
            </a:pPr>
            <a:r>
              <a:rPr lang="en-US" sz="2000" dirty="0"/>
              <a:t>The enhancement of </a:t>
            </a:r>
            <a:r>
              <a:rPr lang="en-US" sz="2000" i="1" dirty="0" err="1"/>
              <a:t>J</a:t>
            </a:r>
            <a:r>
              <a:rPr lang="en-US" sz="2000" baseline="-25000" dirty="0" err="1"/>
              <a:t>c</a:t>
            </a:r>
            <a:r>
              <a:rPr lang="en-US" sz="2000" dirty="0"/>
              <a:t> is correlated to the </a:t>
            </a:r>
            <a:r>
              <a:rPr lang="en-US" sz="2000" b="1" dirty="0">
                <a:effectLst>
                  <a:outerShdw blurRad="38100" dist="38100" dir="2700000" algn="tl">
                    <a:srgbClr val="000000">
                      <a:alpha val="43137"/>
                    </a:srgbClr>
                  </a:outerShdw>
                </a:effectLst>
              </a:rPr>
              <a:t>number of </a:t>
            </a:r>
            <a:r>
              <a:rPr lang="en-US" sz="2000" b="1" dirty="0" err="1">
                <a:effectLst>
                  <a:outerShdw blurRad="38100" dist="38100" dir="2700000" algn="tl">
                    <a:srgbClr val="000000">
                      <a:alpha val="43137"/>
                    </a:srgbClr>
                  </a:outerShdw>
                </a:effectLst>
              </a:rPr>
              <a:t>Frenkel</a:t>
            </a:r>
            <a:r>
              <a:rPr lang="en-US" sz="2000" b="1" dirty="0">
                <a:effectLst>
                  <a:outerShdw blurRad="38100" dist="38100" dir="2700000" algn="tl">
                    <a:srgbClr val="000000">
                      <a:alpha val="43137"/>
                    </a:srgbClr>
                  </a:outerShdw>
                </a:effectLst>
              </a:rPr>
              <a:t> defects</a:t>
            </a:r>
            <a:r>
              <a:rPr lang="en-US" sz="2000" dirty="0"/>
              <a:t>, represented by the calculated property </a:t>
            </a:r>
            <a:r>
              <a:rPr lang="en-US" sz="2000" b="1" i="1" dirty="0">
                <a:solidFill>
                  <a:schemeClr val="tx1"/>
                </a:solidFill>
                <a:effectLst>
                  <a:outerShdw blurRad="38100" dist="38100" dir="2700000" algn="tl">
                    <a:srgbClr val="000000">
                      <a:alpha val="43137"/>
                    </a:srgbClr>
                  </a:outerShdw>
                </a:effectLst>
              </a:rPr>
              <a:t>displacement per atom</a:t>
            </a:r>
            <a:r>
              <a:rPr lang="en-US" sz="2000" b="1" dirty="0">
                <a:solidFill>
                  <a:schemeClr val="tx1"/>
                </a:solidFill>
                <a:effectLst>
                  <a:outerShdw blurRad="38100" dist="38100" dir="2700000" algn="tl">
                    <a:srgbClr val="000000">
                      <a:alpha val="43137"/>
                    </a:srgbClr>
                  </a:outerShdw>
                </a:effectLst>
              </a:rPr>
              <a:t> (</a:t>
            </a:r>
            <a:r>
              <a:rPr lang="en-US" sz="2000" b="1" i="1" dirty="0" err="1">
                <a:solidFill>
                  <a:schemeClr val="tx1"/>
                </a:solidFill>
                <a:effectLst>
                  <a:outerShdw blurRad="38100" dist="38100" dir="2700000" algn="tl">
                    <a:srgbClr val="000000">
                      <a:alpha val="43137"/>
                    </a:srgbClr>
                  </a:outerShdw>
                </a:effectLst>
              </a:rPr>
              <a:t>dpa</a:t>
            </a:r>
            <a:r>
              <a:rPr lang="en-US" sz="2000" b="1" dirty="0">
                <a:solidFill>
                  <a:schemeClr val="tx1"/>
                </a:solidFill>
                <a:effectLst>
                  <a:outerShdw blurRad="38100" dist="38100" dir="2700000" algn="tl">
                    <a:srgbClr val="000000">
                      <a:alpha val="43137"/>
                    </a:srgbClr>
                  </a:outerShdw>
                </a:effectLst>
              </a:rPr>
              <a:t>)</a:t>
            </a:r>
          </a:p>
        </p:txBody>
      </p:sp>
      <p:sp>
        <p:nvSpPr>
          <p:cNvPr id="10" name="Rectangle 9"/>
          <p:cNvSpPr/>
          <p:nvPr/>
        </p:nvSpPr>
        <p:spPr>
          <a:xfrm>
            <a:off x="539553" y="-27383"/>
            <a:ext cx="7869207" cy="707886"/>
          </a:xfrm>
          <a:prstGeom prst="rect">
            <a:avLst/>
          </a:prstGeom>
        </p:spPr>
        <p:txBody>
          <a:bodyPr wrap="square">
            <a:spAutoFit/>
          </a:bodyPr>
          <a:lstStyle/>
          <a:p>
            <a:pPr lvl="2" algn="ctr"/>
            <a:r>
              <a:rPr lang="en-US" sz="4000" b="1" dirty="0">
                <a:solidFill>
                  <a:srgbClr val="002060"/>
                </a:solidFill>
                <a:latin typeface="+mj-lt"/>
              </a:rPr>
              <a:t>APC after irradiation</a:t>
            </a:r>
          </a:p>
        </p:txBody>
      </p:sp>
      <p:cxnSp>
        <p:nvCxnSpPr>
          <p:cNvPr id="13" name="Straight Connector 12"/>
          <p:cNvCxnSpPr/>
          <p:nvPr/>
        </p:nvCxnSpPr>
        <p:spPr>
          <a:xfrm>
            <a:off x="0" y="620688"/>
            <a:ext cx="9144000" cy="0"/>
          </a:xfrm>
          <a:prstGeom prst="line">
            <a:avLst/>
          </a:prstGeom>
          <a:ln w="19050">
            <a:solidFill>
              <a:srgbClr val="002060"/>
            </a:solidFill>
          </a:ln>
        </p:spPr>
        <p:style>
          <a:lnRef idx="2">
            <a:schemeClr val="dk1"/>
          </a:lnRef>
          <a:fillRef idx="0">
            <a:schemeClr val="dk1"/>
          </a:fillRef>
          <a:effectRef idx="1">
            <a:schemeClr val="dk1"/>
          </a:effectRef>
          <a:fontRef idx="minor">
            <a:schemeClr val="tx1"/>
          </a:fontRef>
        </p:style>
      </p:cxnSp>
      <p:sp>
        <p:nvSpPr>
          <p:cNvPr id="5" name="Date Placeholder 4"/>
          <p:cNvSpPr>
            <a:spLocks noGrp="1"/>
          </p:cNvSpPr>
          <p:nvPr>
            <p:ph type="dt" sz="half" idx="10"/>
          </p:nvPr>
        </p:nvSpPr>
        <p:spPr/>
        <p:txBody>
          <a:bodyPr/>
          <a:lstStyle/>
          <a:p>
            <a:r>
              <a:rPr lang="en-US"/>
              <a:t>9/26/2018</a:t>
            </a:r>
          </a:p>
        </p:txBody>
      </p:sp>
      <p:sp>
        <p:nvSpPr>
          <p:cNvPr id="2" name="Slide Number Placeholder 1">
            <a:extLst>
              <a:ext uri="{FF2B5EF4-FFF2-40B4-BE49-F238E27FC236}">
                <a16:creationId xmlns:a16="http://schemas.microsoft.com/office/drawing/2014/main" id="{76B1F41E-B262-434E-A726-63D8412E40CE}"/>
              </a:ext>
            </a:extLst>
          </p:cNvPr>
          <p:cNvSpPr>
            <a:spLocks noGrp="1"/>
          </p:cNvSpPr>
          <p:nvPr>
            <p:ph type="sldNum" sz="quarter" idx="12"/>
          </p:nvPr>
        </p:nvSpPr>
        <p:spPr/>
        <p:txBody>
          <a:bodyPr/>
          <a:lstStyle/>
          <a:p>
            <a:fld id="{210C1B2E-B291-4001-85F7-A98FC314394E}" type="slidenum">
              <a:rPr lang="en-US" smtClean="0"/>
              <a:t>28</a:t>
            </a:fld>
            <a:endParaRPr lang="en-US"/>
          </a:p>
        </p:txBody>
      </p:sp>
    </p:spTree>
    <p:custDataLst>
      <p:tags r:id="rId1"/>
    </p:custDataLst>
    <p:extLst>
      <p:ext uri="{BB962C8B-B14F-4D97-AF65-F5344CB8AC3E}">
        <p14:creationId xmlns:p14="http://schemas.microsoft.com/office/powerpoint/2010/main" val="1559419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28224" t="25446" r="13423" b="10407"/>
          <a:stretch/>
        </p:blipFill>
        <p:spPr bwMode="auto">
          <a:xfrm>
            <a:off x="1331640" y="548680"/>
            <a:ext cx="6984776" cy="5193186"/>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r>
              <a:rPr lang="en-US"/>
              <a:t>9/26/2018</a:t>
            </a:r>
          </a:p>
        </p:txBody>
      </p:sp>
      <p:sp>
        <p:nvSpPr>
          <p:cNvPr id="2" name="Slide Number Placeholder 1">
            <a:extLst>
              <a:ext uri="{FF2B5EF4-FFF2-40B4-BE49-F238E27FC236}">
                <a16:creationId xmlns:a16="http://schemas.microsoft.com/office/drawing/2014/main" id="{828823AF-8B9E-4A0C-86B0-866F20FDBDEE}"/>
              </a:ext>
            </a:extLst>
          </p:cNvPr>
          <p:cNvSpPr>
            <a:spLocks noGrp="1"/>
          </p:cNvSpPr>
          <p:nvPr>
            <p:ph type="sldNum" sz="quarter" idx="12"/>
          </p:nvPr>
        </p:nvSpPr>
        <p:spPr/>
        <p:txBody>
          <a:bodyPr/>
          <a:lstStyle/>
          <a:p>
            <a:fld id="{210C1B2E-B291-4001-85F7-A98FC314394E}" type="slidenum">
              <a:rPr lang="en-US" smtClean="0"/>
              <a:t>29</a:t>
            </a:fld>
            <a:endParaRPr lang="en-US"/>
          </a:p>
        </p:txBody>
      </p:sp>
    </p:spTree>
    <p:extLst>
      <p:ext uri="{BB962C8B-B14F-4D97-AF65-F5344CB8AC3E}">
        <p14:creationId xmlns:p14="http://schemas.microsoft.com/office/powerpoint/2010/main" val="1210825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42718" y="5301208"/>
            <a:ext cx="3413244" cy="113877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CH" sz="2000" b="1" dirty="0">
                <a:solidFill>
                  <a:srgbClr val="0000FF"/>
                </a:solidFill>
                <a:latin typeface="Arial" panose="020B0604020202020204" pitchFamily="34" charset="0"/>
                <a:cs typeface="Arial" panose="020B0604020202020204" pitchFamily="34" charset="0"/>
              </a:rPr>
              <a:t>Nb</a:t>
            </a:r>
            <a:r>
              <a:rPr lang="fr-CH" sz="2000" b="1" baseline="-25000" dirty="0">
                <a:solidFill>
                  <a:srgbClr val="0000FF"/>
                </a:solidFill>
                <a:latin typeface="Arial" panose="020B0604020202020204" pitchFamily="34" charset="0"/>
                <a:cs typeface="Arial" panose="020B0604020202020204" pitchFamily="34" charset="0"/>
              </a:rPr>
              <a:t>3</a:t>
            </a:r>
            <a:r>
              <a:rPr lang="fr-CH" sz="2000" b="1" dirty="0">
                <a:solidFill>
                  <a:srgbClr val="0000FF"/>
                </a:solidFill>
                <a:latin typeface="Arial" panose="020B0604020202020204" pitchFamily="34" charset="0"/>
                <a:cs typeface="Arial" panose="020B0604020202020204" pitchFamily="34" charset="0"/>
              </a:rPr>
              <a:t>Sn grain size: </a:t>
            </a:r>
          </a:p>
          <a:p>
            <a:pPr algn="ctr"/>
            <a:r>
              <a:rPr lang="fr-CH" sz="2800" b="1" dirty="0">
                <a:solidFill>
                  <a:srgbClr val="0000FF"/>
                </a:solidFill>
                <a:latin typeface="Arial" panose="020B0604020202020204" pitchFamily="34" charset="0"/>
                <a:cs typeface="Arial" panose="020B0604020202020204" pitchFamily="34" charset="0"/>
              </a:rPr>
              <a:t>100- 150 nm</a:t>
            </a:r>
            <a:r>
              <a:rPr lang="fr-CH" sz="2000" b="1" dirty="0">
                <a:solidFill>
                  <a:srgbClr val="0000FF"/>
                </a:solidFill>
                <a:latin typeface="Arial" panose="020B0604020202020204" pitchFamily="34" charset="0"/>
                <a:cs typeface="Arial" panose="020B0604020202020204" pitchFamily="34" charset="0"/>
              </a:rPr>
              <a:t>,</a:t>
            </a:r>
          </a:p>
          <a:p>
            <a:pPr algn="ctr"/>
            <a:r>
              <a:rPr lang="fr-CH" sz="2000" b="1" dirty="0">
                <a:solidFill>
                  <a:srgbClr val="0000FF"/>
                </a:solidFill>
                <a:latin typeface="Arial" panose="020B0604020202020204" pitchFamily="34" charset="0"/>
                <a:cs typeface="Arial" panose="020B0604020202020204" pitchFamily="34" charset="0"/>
              </a:rPr>
              <a:t> i.e. a factor of 10 </a:t>
            </a:r>
            <a:r>
              <a:rPr lang="fr-CH" sz="2000" b="1" dirty="0" err="1">
                <a:solidFill>
                  <a:srgbClr val="0000FF"/>
                </a:solidFill>
                <a:latin typeface="Arial" panose="020B0604020202020204" pitchFamily="34" charset="0"/>
                <a:cs typeface="Arial" panose="020B0604020202020204" pitchFamily="34" charset="0"/>
              </a:rPr>
              <a:t>too</a:t>
            </a:r>
            <a:r>
              <a:rPr lang="fr-CH" sz="2000" b="1" dirty="0">
                <a:solidFill>
                  <a:srgbClr val="0000FF"/>
                </a:solidFill>
                <a:latin typeface="Arial" panose="020B0604020202020204" pitchFamily="34" charset="0"/>
                <a:cs typeface="Arial" panose="020B0604020202020204" pitchFamily="34" charset="0"/>
              </a:rPr>
              <a:t> large </a:t>
            </a:r>
            <a:endParaRPr lang="en-GB" sz="1600" b="1" dirty="0">
              <a:solidFill>
                <a:srgbClr val="0000FF"/>
              </a:solidFill>
            </a:endParaRPr>
          </a:p>
        </p:txBody>
      </p:sp>
      <p:sp>
        <p:nvSpPr>
          <p:cNvPr id="8" name="Rectangle 7"/>
          <p:cNvSpPr/>
          <p:nvPr/>
        </p:nvSpPr>
        <p:spPr>
          <a:xfrm>
            <a:off x="117517" y="1293561"/>
            <a:ext cx="9026483" cy="538609"/>
          </a:xfrm>
          <a:prstGeom prst="rect">
            <a:avLst/>
          </a:prstGeom>
        </p:spPr>
        <p:txBody>
          <a:bodyPr wrap="square">
            <a:spAutoFit/>
          </a:bodyPr>
          <a:lstStyle/>
          <a:p>
            <a:pPr marL="342900" indent="-342900">
              <a:spcBef>
                <a:spcPct val="0"/>
              </a:spcBef>
              <a:buFont typeface="Wingdings" panose="05000000000000000000" pitchFamily="2" charset="2"/>
              <a:buChar char="v"/>
            </a:pPr>
            <a:r>
              <a:rPr lang="en-US" altLang="en-US" sz="2000" b="1" u="sng" dirty="0">
                <a:solidFill>
                  <a:srgbClr val="FF0000"/>
                </a:solidFill>
                <a:cs typeface="Arial" panose="020B0604020202020204" pitchFamily="34" charset="0"/>
              </a:rPr>
              <a:t>Dominant pinning mechanism </a:t>
            </a:r>
            <a:r>
              <a:rPr lang="en-US" altLang="en-US" sz="2000" b="1" dirty="0">
                <a:cs typeface="Arial" panose="020B0604020202020204" pitchFamily="34" charset="0"/>
              </a:rPr>
              <a:t>due to dislocations at the  </a:t>
            </a:r>
            <a:r>
              <a:rPr lang="en-US" altLang="en-US" sz="2000" b="1" u="sng" dirty="0">
                <a:cs typeface="Arial" panose="020B0604020202020204" pitchFamily="34" charset="0"/>
              </a:rPr>
              <a:t>grain boundaries</a:t>
            </a:r>
          </a:p>
          <a:p>
            <a:pPr>
              <a:spcBef>
                <a:spcPct val="0"/>
              </a:spcBef>
              <a:buFontTx/>
              <a:buNone/>
            </a:pPr>
            <a:endParaRPr lang="en-US" altLang="en-US" sz="900" b="1" dirty="0">
              <a:cs typeface="Arial" panose="020B0604020202020204" pitchFamily="34" charset="0"/>
            </a:endParaRPr>
          </a:p>
        </p:txBody>
      </p:sp>
      <p:sp>
        <p:nvSpPr>
          <p:cNvPr id="13" name="Rectangle 12"/>
          <p:cNvSpPr/>
          <p:nvPr/>
        </p:nvSpPr>
        <p:spPr>
          <a:xfrm>
            <a:off x="115357" y="1848438"/>
            <a:ext cx="5608771" cy="400110"/>
          </a:xfrm>
          <a:prstGeom prst="rect">
            <a:avLst/>
          </a:prstGeom>
        </p:spPr>
        <p:txBody>
          <a:bodyPr wrap="square">
            <a:spAutoFit/>
          </a:bodyPr>
          <a:lstStyle/>
          <a:p>
            <a:pPr marL="342900" indent="-342900">
              <a:spcBef>
                <a:spcPct val="0"/>
              </a:spcBef>
              <a:buFont typeface="Wingdings" panose="05000000000000000000" pitchFamily="2" charset="2"/>
              <a:buChar char="v"/>
            </a:pPr>
            <a:r>
              <a:rPr lang="en-US" altLang="en-US" sz="2000" b="1" u="sng" dirty="0" err="1">
                <a:solidFill>
                  <a:srgbClr val="FF0000"/>
                </a:solidFill>
                <a:cs typeface="Arial" panose="020B0604020202020204" pitchFamily="34" charset="0"/>
              </a:rPr>
              <a:t>F</a:t>
            </a:r>
            <a:r>
              <a:rPr lang="en-US" altLang="en-US" sz="2000" b="1" u="sng" baseline="-25000" dirty="0" err="1">
                <a:solidFill>
                  <a:srgbClr val="FF0000"/>
                </a:solidFill>
                <a:cs typeface="Arial" panose="020B0604020202020204" pitchFamily="34" charset="0"/>
              </a:rPr>
              <a:t>p</a:t>
            </a:r>
            <a:r>
              <a:rPr lang="en-US" altLang="en-US" sz="2000" b="1" u="sng" dirty="0">
                <a:solidFill>
                  <a:srgbClr val="FF0000"/>
                </a:solidFill>
                <a:cs typeface="Arial" panose="020B0604020202020204" pitchFamily="34" charset="0"/>
              </a:rPr>
              <a:t> maximum</a:t>
            </a:r>
            <a:r>
              <a:rPr lang="en-US" altLang="en-US" sz="2000" b="1" dirty="0">
                <a:solidFill>
                  <a:srgbClr val="FF0000"/>
                </a:solidFill>
                <a:cs typeface="Arial" panose="020B0604020202020204" pitchFamily="34" charset="0"/>
              </a:rPr>
              <a:t> </a:t>
            </a:r>
            <a:r>
              <a:rPr lang="en-US" altLang="en-US" sz="2000" b="1" dirty="0">
                <a:cs typeface="Arial" panose="020B0604020202020204" pitchFamily="34" charset="0"/>
              </a:rPr>
              <a:t>for the smallest grain sizes</a:t>
            </a:r>
          </a:p>
        </p:txBody>
      </p:sp>
      <p:pic>
        <p:nvPicPr>
          <p:cNvPr id="26" name="Picture 25"/>
          <p:cNvPicPr>
            <a:picLocks noChangeAspect="1"/>
          </p:cNvPicPr>
          <p:nvPr/>
        </p:nvPicPr>
        <p:blipFill rotWithShape="1">
          <a:blip r:embed="rId4"/>
          <a:srcRect l="11043" t="28894" r="67278" b="52669"/>
          <a:stretch/>
        </p:blipFill>
        <p:spPr>
          <a:xfrm>
            <a:off x="571668" y="3252107"/>
            <a:ext cx="2920213" cy="1436379"/>
          </a:xfrm>
          <a:prstGeom prst="rect">
            <a:avLst/>
          </a:prstGeom>
        </p:spPr>
      </p:pic>
      <p:sp>
        <p:nvSpPr>
          <p:cNvPr id="27" name="Rectangle 26"/>
          <p:cNvSpPr/>
          <p:nvPr/>
        </p:nvSpPr>
        <p:spPr>
          <a:xfrm>
            <a:off x="4067944" y="5591704"/>
            <a:ext cx="5070696" cy="523220"/>
          </a:xfrm>
          <a:prstGeom prst="rect">
            <a:avLst/>
          </a:prstGeom>
          <a:ln w="76200">
            <a:solidFill>
              <a:srgbClr val="FFC000"/>
            </a:solidFill>
          </a:ln>
        </p:spPr>
        <p:txBody>
          <a:bodyPr wrap="square">
            <a:spAutoFit/>
          </a:bodyPr>
          <a:lstStyle/>
          <a:p>
            <a:r>
              <a:rPr lang="fr-CH" sz="2800" b="1" dirty="0" err="1">
                <a:solidFill>
                  <a:srgbClr val="FF0000"/>
                </a:solidFill>
                <a:latin typeface="Arial" panose="020B0604020202020204" pitchFamily="34" charset="0"/>
                <a:cs typeface="Arial" panose="020B0604020202020204" pitchFamily="34" charset="0"/>
              </a:rPr>
              <a:t>Improvement</a:t>
            </a:r>
            <a:r>
              <a:rPr lang="fr-CH" sz="2800" b="1" dirty="0">
                <a:solidFill>
                  <a:srgbClr val="FF0000"/>
                </a:solidFill>
                <a:latin typeface="Arial" panose="020B0604020202020204" pitchFamily="34" charset="0"/>
                <a:cs typeface="Arial" panose="020B0604020202020204" pitchFamily="34" charset="0"/>
              </a:rPr>
              <a:t> </a:t>
            </a:r>
            <a:r>
              <a:rPr lang="fr-CH" sz="2800" b="1" dirty="0" err="1">
                <a:solidFill>
                  <a:srgbClr val="FF0000"/>
                </a:solidFill>
                <a:latin typeface="Arial" panose="020B0604020202020204" pitchFamily="34" charset="0"/>
                <a:cs typeface="Arial" panose="020B0604020202020204" pitchFamily="34" charset="0"/>
              </a:rPr>
              <a:t>still</a:t>
            </a:r>
            <a:r>
              <a:rPr lang="fr-CH" sz="2800" b="1" dirty="0">
                <a:solidFill>
                  <a:srgbClr val="FF0000"/>
                </a:solidFill>
                <a:latin typeface="Arial" panose="020B0604020202020204" pitchFamily="34" charset="0"/>
                <a:cs typeface="Arial" panose="020B0604020202020204" pitchFamily="34" charset="0"/>
              </a:rPr>
              <a:t> possible!</a:t>
            </a:r>
            <a:r>
              <a:rPr lang="fr-CH" sz="2800" b="1" dirty="0">
                <a:solidFill>
                  <a:srgbClr val="FF0000"/>
                </a:solidFill>
              </a:rPr>
              <a:t> </a:t>
            </a:r>
            <a:endParaRPr lang="en-GB" sz="2800" b="1" dirty="0">
              <a:solidFill>
                <a:srgbClr val="FF0000"/>
              </a:solidFill>
            </a:endParaRPr>
          </a:p>
        </p:txBody>
      </p:sp>
      <p:sp>
        <p:nvSpPr>
          <p:cNvPr id="28" name="Rectangle 27"/>
          <p:cNvSpPr/>
          <p:nvPr/>
        </p:nvSpPr>
        <p:spPr>
          <a:xfrm>
            <a:off x="127602" y="2462539"/>
            <a:ext cx="5884559" cy="854080"/>
          </a:xfrm>
          <a:prstGeom prst="rect">
            <a:avLst/>
          </a:prstGeom>
        </p:spPr>
        <p:txBody>
          <a:bodyPr wrap="square">
            <a:spAutoFit/>
          </a:bodyPr>
          <a:lstStyle/>
          <a:p>
            <a:pPr marL="285750" indent="-285750">
              <a:spcBef>
                <a:spcPct val="0"/>
              </a:spcBef>
              <a:buFont typeface="Wingdings" panose="05000000000000000000" pitchFamily="2" charset="2"/>
              <a:buChar char="v"/>
            </a:pPr>
            <a:r>
              <a:rPr lang="en-US" altLang="en-US" sz="2000" b="1" u="sng" dirty="0">
                <a:solidFill>
                  <a:srgbClr val="FF0000"/>
                </a:solidFill>
                <a:cs typeface="Arial" panose="020B0604020202020204" pitchFamily="34" charset="0"/>
              </a:rPr>
              <a:t>The ideal limit</a:t>
            </a:r>
            <a:r>
              <a:rPr lang="en-US" altLang="en-US" sz="2000" b="1" dirty="0">
                <a:cs typeface="Arial" panose="020B0604020202020204" pitchFamily="34" charset="0"/>
              </a:rPr>
              <a:t>: grain size approaches the inter flux line spacing, a</a:t>
            </a:r>
            <a:r>
              <a:rPr lang="en-US" altLang="en-US" sz="2000" b="1" baseline="-25000" dirty="0">
                <a:cs typeface="Arial" panose="020B0604020202020204" pitchFamily="34" charset="0"/>
              </a:rPr>
              <a:t>∆</a:t>
            </a:r>
            <a:r>
              <a:rPr lang="en-US" altLang="en-US" sz="2000" b="1" dirty="0">
                <a:cs typeface="Arial" panose="020B0604020202020204" pitchFamily="34" charset="0"/>
              </a:rPr>
              <a:t>, i.e. around </a:t>
            </a:r>
            <a:r>
              <a:rPr lang="en-US" altLang="en-US" sz="2800" b="1" dirty="0">
                <a:solidFill>
                  <a:srgbClr val="FF0000"/>
                </a:solidFill>
                <a:cs typeface="Arial" panose="020B0604020202020204" pitchFamily="34" charset="0"/>
              </a:rPr>
              <a:t>14 nm at 12T</a:t>
            </a:r>
            <a:endParaRPr lang="en-US" altLang="en-US" sz="2000" b="1" dirty="0">
              <a:solidFill>
                <a:srgbClr val="FF0000"/>
              </a:solidFill>
              <a:cs typeface="Arial" panose="020B0604020202020204" pitchFamily="34" charset="0"/>
            </a:endParaRPr>
          </a:p>
        </p:txBody>
      </p:sp>
      <p:pic>
        <p:nvPicPr>
          <p:cNvPr id="29" name="Picture 4" descr="34, volume pinning vs"/>
          <p:cNvPicPr>
            <a:picLocks noChangeAspect="1" noChangeArrowheads="1"/>
          </p:cNvPicPr>
          <p:nvPr/>
        </p:nvPicPr>
        <p:blipFill>
          <a:blip r:embed="rId5" cstate="print">
            <a:extLst>
              <a:ext uri="{28A0092B-C50C-407E-A947-70E740481C1C}">
                <a14:useLocalDpi xmlns:a14="http://schemas.microsoft.com/office/drawing/2010/main" val="0"/>
              </a:ext>
            </a:extLst>
          </a:blip>
          <a:srcRect l="4428" r="5852"/>
          <a:stretch>
            <a:fillRect/>
          </a:stretch>
        </p:blipFill>
        <p:spPr bwMode="auto">
          <a:xfrm>
            <a:off x="6156176" y="1748144"/>
            <a:ext cx="2592288" cy="320449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0" name="Right Arrow 29"/>
          <p:cNvSpPr/>
          <p:nvPr/>
        </p:nvSpPr>
        <p:spPr>
          <a:xfrm>
            <a:off x="3570556" y="5644468"/>
            <a:ext cx="440267" cy="406193"/>
          </a:xfrm>
          <a:prstGeom prst="rightArrow">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117519" y="980728"/>
            <a:ext cx="2141099" cy="369332"/>
          </a:xfrm>
          <a:prstGeom prst="rect">
            <a:avLst/>
          </a:prstGeom>
        </p:spPr>
        <p:txBody>
          <a:bodyPr wrap="none">
            <a:spAutoFit/>
          </a:bodyPr>
          <a:lstStyle/>
          <a:p>
            <a:pPr>
              <a:spcBef>
                <a:spcPct val="0"/>
              </a:spcBef>
              <a:buFontTx/>
              <a:buNone/>
            </a:pPr>
            <a:r>
              <a:rPr lang="en-US" altLang="en-US" b="1" dirty="0">
                <a:cs typeface="Arial" panose="020B0604020202020204" pitchFamily="34" charset="0"/>
              </a:rPr>
              <a:t>In a LTS (e.g. Nb</a:t>
            </a:r>
            <a:r>
              <a:rPr lang="en-US" altLang="en-US" b="1" baseline="-25000" dirty="0">
                <a:cs typeface="Arial" panose="020B0604020202020204" pitchFamily="34" charset="0"/>
              </a:rPr>
              <a:t>3</a:t>
            </a:r>
            <a:r>
              <a:rPr lang="en-US" altLang="en-US" b="1" dirty="0">
                <a:cs typeface="Arial" panose="020B0604020202020204" pitchFamily="34" charset="0"/>
              </a:rPr>
              <a:t>Sn):</a:t>
            </a:r>
          </a:p>
        </p:txBody>
      </p:sp>
      <mc:AlternateContent xmlns:mc="http://schemas.openxmlformats.org/markup-compatibility/2006" xmlns:a14="http://schemas.microsoft.com/office/drawing/2010/main">
        <mc:Choice Requires="a14">
          <p:sp>
            <p:nvSpPr>
              <p:cNvPr id="34" name="Rectangle 33"/>
              <p:cNvSpPr/>
              <p:nvPr/>
            </p:nvSpPr>
            <p:spPr>
              <a:xfrm>
                <a:off x="3845928" y="3503788"/>
                <a:ext cx="2310248" cy="9537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it-IT" sz="2000" b="0" i="1" smtClean="0">
                              <a:latin typeface="Cambria Math" panose="02040503050406030204" pitchFamily="18" charset="0"/>
                            </a:rPr>
                          </m:ctrlPr>
                        </m:sSubPr>
                        <m:e>
                          <m:r>
                            <a:rPr lang="it-IT" sz="2000" i="1">
                              <a:latin typeface="Cambria Math"/>
                            </a:rPr>
                            <m:t>𝑎</m:t>
                          </m:r>
                        </m:e>
                        <m:sub>
                          <m:r>
                            <a:rPr lang="it-IT" sz="2000" b="0" i="1" smtClean="0">
                              <a:latin typeface="Cambria Math"/>
                              <a:ea typeface="Cambria Math"/>
                            </a:rPr>
                            <m:t>∆</m:t>
                          </m:r>
                        </m:sub>
                      </m:sSub>
                      <m:r>
                        <a:rPr lang="it-IT" sz="2000" b="0" i="1" smtClean="0">
                          <a:latin typeface="Cambria Math"/>
                        </a:rPr>
                        <m:t>=</m:t>
                      </m:r>
                      <m:sSup>
                        <m:sSupPr>
                          <m:ctrlPr>
                            <a:rPr lang="it-IT" sz="2000" b="0" i="1" smtClean="0">
                              <a:latin typeface="Cambria Math" panose="02040503050406030204" pitchFamily="18" charset="0"/>
                            </a:rPr>
                          </m:ctrlPr>
                        </m:sSupPr>
                        <m:e>
                          <m:d>
                            <m:dPr>
                              <m:ctrlPr>
                                <a:rPr lang="it-IT" sz="2000" b="0" i="1" smtClean="0">
                                  <a:latin typeface="Cambria Math" panose="02040503050406030204" pitchFamily="18" charset="0"/>
                                </a:rPr>
                              </m:ctrlPr>
                            </m:dPr>
                            <m:e>
                              <m:f>
                                <m:fPr>
                                  <m:ctrlPr>
                                    <a:rPr lang="it-IT" sz="2000" b="0" i="1" smtClean="0">
                                      <a:latin typeface="Cambria Math" panose="02040503050406030204" pitchFamily="18" charset="0"/>
                                    </a:rPr>
                                  </m:ctrlPr>
                                </m:fPr>
                                <m:num>
                                  <m:r>
                                    <a:rPr lang="it-IT" sz="2000" b="0" i="1" smtClean="0">
                                      <a:latin typeface="Cambria Math"/>
                                    </a:rPr>
                                    <m:t>4</m:t>
                                  </m:r>
                                </m:num>
                                <m:den>
                                  <m:r>
                                    <a:rPr lang="it-IT" sz="2000" b="0" i="1" smtClean="0">
                                      <a:latin typeface="Cambria Math"/>
                                    </a:rPr>
                                    <m:t>3</m:t>
                                  </m:r>
                                </m:den>
                              </m:f>
                            </m:e>
                          </m:d>
                        </m:e>
                        <m:sup>
                          <m:f>
                            <m:fPr>
                              <m:ctrlPr>
                                <a:rPr lang="it-IT" sz="2000" b="0" i="1" smtClean="0">
                                  <a:latin typeface="Cambria Math" panose="02040503050406030204" pitchFamily="18" charset="0"/>
                                </a:rPr>
                              </m:ctrlPr>
                            </m:fPr>
                            <m:num>
                              <m:r>
                                <a:rPr lang="it-IT" sz="2000" b="0" i="1" smtClean="0">
                                  <a:latin typeface="Cambria Math"/>
                                </a:rPr>
                                <m:t>1</m:t>
                              </m:r>
                            </m:num>
                            <m:den>
                              <m:r>
                                <a:rPr lang="it-IT" sz="2000" b="0" i="1" smtClean="0">
                                  <a:latin typeface="Cambria Math"/>
                                </a:rPr>
                                <m:t>4</m:t>
                              </m:r>
                            </m:den>
                          </m:f>
                        </m:sup>
                      </m:sSup>
                      <m:sSup>
                        <m:sSupPr>
                          <m:ctrlPr>
                            <a:rPr lang="it-IT" sz="2000" b="0" i="1" smtClean="0">
                              <a:latin typeface="Cambria Math" panose="02040503050406030204" pitchFamily="18" charset="0"/>
                            </a:rPr>
                          </m:ctrlPr>
                        </m:sSupPr>
                        <m:e>
                          <m:d>
                            <m:dPr>
                              <m:ctrlPr>
                                <a:rPr lang="it-IT" sz="2000" b="0" i="1" smtClean="0">
                                  <a:latin typeface="Cambria Math" panose="02040503050406030204" pitchFamily="18" charset="0"/>
                                </a:rPr>
                              </m:ctrlPr>
                            </m:dPr>
                            <m:e>
                              <m:f>
                                <m:fPr>
                                  <m:ctrlPr>
                                    <a:rPr lang="it-IT" sz="2000" b="0" i="1" smtClean="0">
                                      <a:latin typeface="Cambria Math" panose="02040503050406030204" pitchFamily="18" charset="0"/>
                                    </a:rPr>
                                  </m:ctrlPr>
                                </m:fPr>
                                <m:num>
                                  <m:sSub>
                                    <m:sSubPr>
                                      <m:ctrlPr>
                                        <a:rPr lang="it-IT" sz="2000" b="0" i="1" smtClean="0">
                                          <a:latin typeface="Cambria Math" panose="02040503050406030204" pitchFamily="18" charset="0"/>
                                        </a:rPr>
                                      </m:ctrlPr>
                                    </m:sSubPr>
                                    <m:e>
                                      <m:r>
                                        <a:rPr lang="it-IT" sz="2000" b="0" i="1" smtClean="0">
                                          <a:latin typeface="Cambria Math"/>
                                          <a:ea typeface="Cambria Math"/>
                                        </a:rPr>
                                        <m:t>𝜙</m:t>
                                      </m:r>
                                    </m:e>
                                    <m:sub>
                                      <m:r>
                                        <a:rPr lang="it-IT" sz="2000" b="0" i="1" smtClean="0">
                                          <a:latin typeface="Cambria Math"/>
                                        </a:rPr>
                                        <m:t>0</m:t>
                                      </m:r>
                                    </m:sub>
                                  </m:sSub>
                                </m:num>
                                <m:den>
                                  <m:sSub>
                                    <m:sSubPr>
                                      <m:ctrlPr>
                                        <a:rPr lang="it-IT" sz="2000" b="0" i="1" smtClean="0">
                                          <a:latin typeface="Cambria Math" panose="02040503050406030204" pitchFamily="18" charset="0"/>
                                        </a:rPr>
                                      </m:ctrlPr>
                                    </m:sSubPr>
                                    <m:e>
                                      <m:r>
                                        <a:rPr lang="it-IT" sz="2000" b="0" i="1" smtClean="0">
                                          <a:latin typeface="Cambria Math"/>
                                          <a:ea typeface="Cambria Math"/>
                                        </a:rPr>
                                        <m:t>𝜇</m:t>
                                      </m:r>
                                    </m:e>
                                    <m:sub>
                                      <m:r>
                                        <a:rPr lang="it-IT" sz="2000" b="0" i="1" smtClean="0">
                                          <a:latin typeface="Cambria Math"/>
                                        </a:rPr>
                                        <m:t>0</m:t>
                                      </m:r>
                                    </m:sub>
                                  </m:sSub>
                                  <m:r>
                                    <a:rPr lang="it-IT" sz="2000" b="0" i="1" smtClean="0">
                                      <a:latin typeface="Cambria Math"/>
                                    </a:rPr>
                                    <m:t>𝐻</m:t>
                                  </m:r>
                                </m:den>
                              </m:f>
                            </m:e>
                          </m:d>
                        </m:e>
                        <m:sup>
                          <m:f>
                            <m:fPr>
                              <m:ctrlPr>
                                <a:rPr lang="it-IT" sz="2000" b="0" i="1" smtClean="0">
                                  <a:latin typeface="Cambria Math" panose="02040503050406030204" pitchFamily="18" charset="0"/>
                                </a:rPr>
                              </m:ctrlPr>
                            </m:fPr>
                            <m:num>
                              <m:r>
                                <a:rPr lang="it-IT" sz="2000" b="0" i="1" smtClean="0">
                                  <a:latin typeface="Cambria Math"/>
                                </a:rPr>
                                <m:t>1</m:t>
                              </m:r>
                            </m:num>
                            <m:den>
                              <m:r>
                                <a:rPr lang="it-IT" sz="2000" b="0" i="1" smtClean="0">
                                  <a:latin typeface="Cambria Math"/>
                                </a:rPr>
                                <m:t>2</m:t>
                              </m:r>
                            </m:den>
                          </m:f>
                        </m:sup>
                      </m:sSup>
                    </m:oMath>
                  </m:oMathPara>
                </a14:m>
                <a:endParaRPr lang="en-US" sz="2000" dirty="0"/>
              </a:p>
            </p:txBody>
          </p:sp>
        </mc:Choice>
        <mc:Fallback xmlns="">
          <p:sp>
            <p:nvSpPr>
              <p:cNvPr id="34" name="Rectangle 33"/>
              <p:cNvSpPr>
                <a:spLocks noRot="1" noChangeAspect="1" noMove="1" noResize="1" noEditPoints="1" noAdjustHandles="1" noChangeArrowheads="1" noChangeShapeType="1" noTextEdit="1"/>
              </p:cNvSpPr>
              <p:nvPr/>
            </p:nvSpPr>
            <p:spPr>
              <a:xfrm>
                <a:off x="3845928" y="3503788"/>
                <a:ext cx="2310248" cy="953723"/>
              </a:xfrm>
              <a:prstGeom prst="rect">
                <a:avLst/>
              </a:prstGeom>
              <a:blipFill rotWithShape="1">
                <a:blip r:embed="rId6"/>
                <a:stretch>
                  <a:fillRect/>
                </a:stretch>
              </a:blipFill>
            </p:spPr>
            <p:txBody>
              <a:bodyPr/>
              <a:lstStyle/>
              <a:p>
                <a:r>
                  <a:rPr lang="en-US">
                    <a:noFill/>
                  </a:rPr>
                  <a:t> </a:t>
                </a:r>
              </a:p>
            </p:txBody>
          </p:sp>
        </mc:Fallback>
      </mc:AlternateContent>
      <p:sp>
        <p:nvSpPr>
          <p:cNvPr id="2" name="Rectangle 1"/>
          <p:cNvSpPr/>
          <p:nvPr/>
        </p:nvSpPr>
        <p:spPr>
          <a:xfrm>
            <a:off x="6336704" y="4880194"/>
            <a:ext cx="3491880" cy="276999"/>
          </a:xfrm>
          <a:prstGeom prst="rect">
            <a:avLst/>
          </a:prstGeom>
        </p:spPr>
        <p:txBody>
          <a:bodyPr wrap="square">
            <a:spAutoFit/>
          </a:bodyPr>
          <a:lstStyle/>
          <a:p>
            <a:r>
              <a:rPr lang="en-US" sz="1200" i="1" dirty="0"/>
              <a:t>R.M. </a:t>
            </a:r>
            <a:r>
              <a:rPr lang="en-US" sz="1200" i="1" dirty="0" err="1"/>
              <a:t>Scanlan</a:t>
            </a:r>
            <a:r>
              <a:rPr lang="en-US" sz="1200" i="1" dirty="0"/>
              <a:t> et al., J. Appl. Phys., 1975</a:t>
            </a:r>
          </a:p>
        </p:txBody>
      </p:sp>
      <p:sp>
        <p:nvSpPr>
          <p:cNvPr id="19" name="Rectangle 18"/>
          <p:cNvSpPr/>
          <p:nvPr/>
        </p:nvSpPr>
        <p:spPr>
          <a:xfrm>
            <a:off x="575265" y="4635491"/>
            <a:ext cx="4248764" cy="276999"/>
          </a:xfrm>
          <a:prstGeom prst="rect">
            <a:avLst/>
          </a:prstGeom>
        </p:spPr>
        <p:txBody>
          <a:bodyPr wrap="square">
            <a:spAutoFit/>
          </a:bodyPr>
          <a:lstStyle/>
          <a:p>
            <a:r>
              <a:rPr lang="en-US" sz="1200" i="1" dirty="0"/>
              <a:t>A. </a:t>
            </a:r>
            <a:r>
              <a:rPr lang="en-US" sz="1200" i="1" dirty="0" err="1"/>
              <a:t>Godeke</a:t>
            </a:r>
            <a:r>
              <a:rPr lang="en-US" sz="1200" i="1" dirty="0"/>
              <a:t>, </a:t>
            </a:r>
            <a:r>
              <a:rPr lang="en-US" sz="1200" i="1" dirty="0" err="1"/>
              <a:t>Supercond</a:t>
            </a:r>
            <a:r>
              <a:rPr lang="en-US" sz="1200" i="1" dirty="0"/>
              <a:t>. Sci. Technol., (2006)</a:t>
            </a:r>
          </a:p>
        </p:txBody>
      </p:sp>
      <p:sp>
        <p:nvSpPr>
          <p:cNvPr id="18" name="Rectangle 17"/>
          <p:cNvSpPr/>
          <p:nvPr/>
        </p:nvSpPr>
        <p:spPr>
          <a:xfrm>
            <a:off x="-180528" y="44624"/>
            <a:ext cx="9181809" cy="707886"/>
          </a:xfrm>
          <a:prstGeom prst="rect">
            <a:avLst/>
          </a:prstGeom>
        </p:spPr>
        <p:txBody>
          <a:bodyPr wrap="square">
            <a:spAutoFit/>
          </a:bodyPr>
          <a:lstStyle/>
          <a:p>
            <a:pPr lvl="2" algn="ctr"/>
            <a:r>
              <a:rPr lang="en-US" sz="4000" b="1" dirty="0">
                <a:solidFill>
                  <a:srgbClr val="002060"/>
                </a:solidFill>
                <a:latin typeface="+mj-lt"/>
              </a:rPr>
              <a:t>Nb</a:t>
            </a:r>
            <a:r>
              <a:rPr lang="en-US" sz="4000" b="1" baseline="-25000" dirty="0">
                <a:solidFill>
                  <a:srgbClr val="002060"/>
                </a:solidFill>
                <a:latin typeface="+mj-lt"/>
              </a:rPr>
              <a:t>3</a:t>
            </a:r>
            <a:r>
              <a:rPr lang="en-US" sz="4000" b="1" dirty="0">
                <a:solidFill>
                  <a:srgbClr val="002060"/>
                </a:solidFill>
                <a:latin typeface="+mj-lt"/>
              </a:rPr>
              <a:t>Sn: the good alternative to HTS!</a:t>
            </a:r>
          </a:p>
        </p:txBody>
      </p:sp>
      <p:cxnSp>
        <p:nvCxnSpPr>
          <p:cNvPr id="22" name="Straight Connector 21"/>
          <p:cNvCxnSpPr/>
          <p:nvPr/>
        </p:nvCxnSpPr>
        <p:spPr>
          <a:xfrm>
            <a:off x="0" y="764704"/>
            <a:ext cx="9144000" cy="0"/>
          </a:xfrm>
          <a:prstGeom prst="line">
            <a:avLst/>
          </a:prstGeom>
          <a:ln w="19050">
            <a:solidFill>
              <a:srgbClr val="002060"/>
            </a:solidFill>
          </a:ln>
        </p:spPr>
        <p:style>
          <a:lnRef idx="2">
            <a:schemeClr val="dk1"/>
          </a:lnRef>
          <a:fillRef idx="0">
            <a:schemeClr val="dk1"/>
          </a:fillRef>
          <a:effectRef idx="1">
            <a:schemeClr val="dk1"/>
          </a:effectRef>
          <a:fontRef idx="minor">
            <a:schemeClr val="tx1"/>
          </a:fontRef>
        </p:style>
      </p:cxnSp>
      <p:sp>
        <p:nvSpPr>
          <p:cNvPr id="4" name="Date Placeholder 3"/>
          <p:cNvSpPr>
            <a:spLocks noGrp="1"/>
          </p:cNvSpPr>
          <p:nvPr>
            <p:ph type="dt" sz="half" idx="10"/>
          </p:nvPr>
        </p:nvSpPr>
        <p:spPr/>
        <p:txBody>
          <a:bodyPr/>
          <a:lstStyle/>
          <a:p>
            <a:r>
              <a:rPr lang="en-US"/>
              <a:t>9/26/2018</a:t>
            </a:r>
          </a:p>
        </p:txBody>
      </p:sp>
      <p:sp>
        <p:nvSpPr>
          <p:cNvPr id="3" name="Slide Number Placeholder 2">
            <a:extLst>
              <a:ext uri="{FF2B5EF4-FFF2-40B4-BE49-F238E27FC236}">
                <a16:creationId xmlns:a16="http://schemas.microsoft.com/office/drawing/2014/main" id="{139D8E20-BC5F-4BF6-863A-0425AB152F99}"/>
              </a:ext>
            </a:extLst>
          </p:cNvPr>
          <p:cNvSpPr>
            <a:spLocks noGrp="1"/>
          </p:cNvSpPr>
          <p:nvPr>
            <p:ph type="sldNum" sz="quarter" idx="12"/>
          </p:nvPr>
        </p:nvSpPr>
        <p:spPr/>
        <p:txBody>
          <a:bodyPr/>
          <a:lstStyle/>
          <a:p>
            <a:fld id="{210C1B2E-B291-4001-85F7-A98FC314394E}" type="slidenum">
              <a:rPr lang="en-US" smtClean="0"/>
              <a:t>3</a:t>
            </a:fld>
            <a:endParaRPr lang="en-US"/>
          </a:p>
        </p:txBody>
      </p:sp>
    </p:spTree>
    <p:custDataLst>
      <p:tags r:id="rId1"/>
    </p:custDataLst>
    <p:extLst>
      <p:ext uri="{BB962C8B-B14F-4D97-AF65-F5344CB8AC3E}">
        <p14:creationId xmlns:p14="http://schemas.microsoft.com/office/powerpoint/2010/main" val="3080452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500" fill="hold"/>
                                        <p:tgtEl>
                                          <p:spTgt spid="30"/>
                                        </p:tgtEl>
                                        <p:attrNameLst>
                                          <p:attrName>ppt_x</p:attrName>
                                        </p:attrNameLst>
                                      </p:cBhvr>
                                      <p:tavLst>
                                        <p:tav tm="0">
                                          <p:val>
                                            <p:strVal val="#ppt_x"/>
                                          </p:val>
                                        </p:tav>
                                        <p:tav tm="100000">
                                          <p:val>
                                            <p:strVal val="#ppt_x"/>
                                          </p:val>
                                        </p:tav>
                                      </p:tavLst>
                                    </p:anim>
                                    <p:anim calcmode="lin" valueType="num">
                                      <p:cBhvr additive="base">
                                        <p:cTn id="34" dur="500" fill="hold"/>
                                        <p:tgtEl>
                                          <p:spTgt spid="3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8" grpId="0"/>
      <p:bldP spid="13" grpId="0"/>
      <p:bldP spid="27" grpId="0" animBg="1"/>
      <p:bldP spid="28" grpId="0"/>
      <p:bldP spid="30" grpId="0" animBg="1"/>
      <p:bldP spid="34" grpId="0"/>
      <p:bldP spid="2" grpId="0"/>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Image result for slide thank you for your attention"/>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slide thank you for your attention"/>
          <p:cNvSpPr>
            <a:spLocks noChangeAspect="1" noChangeArrowheads="1"/>
          </p:cNvSpPr>
          <p:nvPr/>
        </p:nvSpPr>
        <p:spPr bwMode="auto">
          <a:xfrm>
            <a:off x="307975" y="1587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7" descr="Thank-you slide"/>
          <p:cNvSpPr>
            <a:spLocks noChangeAspect="1" noChangeArrowheads="1"/>
          </p:cNvSpPr>
          <p:nvPr/>
        </p:nvSpPr>
        <p:spPr bwMode="auto">
          <a:xfrm>
            <a:off x="460375" y="16827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6328"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13185" t="23603" r="53787" b="8279"/>
          <a:stretch/>
        </p:blipFill>
        <p:spPr bwMode="auto">
          <a:xfrm>
            <a:off x="600970" y="650349"/>
            <a:ext cx="3282662" cy="5082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3674773" y="1412776"/>
            <a:ext cx="5289715" cy="175432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Do you have any questions?</a:t>
            </a:r>
          </a:p>
        </p:txBody>
      </p:sp>
      <p:sp>
        <p:nvSpPr>
          <p:cNvPr id="3" name="Date Placeholder 2"/>
          <p:cNvSpPr>
            <a:spLocks noGrp="1"/>
          </p:cNvSpPr>
          <p:nvPr>
            <p:ph type="dt" sz="half" idx="10"/>
          </p:nvPr>
        </p:nvSpPr>
        <p:spPr/>
        <p:txBody>
          <a:bodyPr/>
          <a:lstStyle/>
          <a:p>
            <a:r>
              <a:rPr lang="en-US"/>
              <a:t>9/26/2018</a:t>
            </a:r>
          </a:p>
        </p:txBody>
      </p:sp>
      <p:sp>
        <p:nvSpPr>
          <p:cNvPr id="2" name="Slide Number Placeholder 1">
            <a:extLst>
              <a:ext uri="{FF2B5EF4-FFF2-40B4-BE49-F238E27FC236}">
                <a16:creationId xmlns:a16="http://schemas.microsoft.com/office/drawing/2014/main" id="{48793462-B410-45FE-AA26-3765313572F0}"/>
              </a:ext>
            </a:extLst>
          </p:cNvPr>
          <p:cNvSpPr>
            <a:spLocks noGrp="1"/>
          </p:cNvSpPr>
          <p:nvPr>
            <p:ph type="sldNum" sz="quarter" idx="12"/>
          </p:nvPr>
        </p:nvSpPr>
        <p:spPr/>
        <p:txBody>
          <a:bodyPr/>
          <a:lstStyle/>
          <a:p>
            <a:fld id="{210C1B2E-B291-4001-85F7-A98FC314394E}" type="slidenum">
              <a:rPr lang="en-US" smtClean="0"/>
              <a:t>30</a:t>
            </a:fld>
            <a:endParaRPr lang="en-US"/>
          </a:p>
        </p:txBody>
      </p:sp>
    </p:spTree>
    <p:extLst>
      <p:ext uri="{BB962C8B-B14F-4D97-AF65-F5344CB8AC3E}">
        <p14:creationId xmlns:p14="http://schemas.microsoft.com/office/powerpoint/2010/main" val="30318419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872" t="31559" r="20976" b="13167"/>
          <a:stretch/>
        </p:blipFill>
        <p:spPr bwMode="auto">
          <a:xfrm>
            <a:off x="107504" y="908720"/>
            <a:ext cx="8893777" cy="5013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12576" y="44624"/>
            <a:ext cx="9181809" cy="707886"/>
          </a:xfrm>
          <a:prstGeom prst="rect">
            <a:avLst/>
          </a:prstGeom>
        </p:spPr>
        <p:txBody>
          <a:bodyPr wrap="square">
            <a:spAutoFit/>
          </a:bodyPr>
          <a:lstStyle/>
          <a:p>
            <a:pPr lvl="2" algn="ctr"/>
            <a:r>
              <a:rPr lang="en-US" sz="4000" b="1" dirty="0">
                <a:solidFill>
                  <a:srgbClr val="002060"/>
                </a:solidFill>
                <a:latin typeface="+mj-lt"/>
              </a:rPr>
              <a:t>Superconductor for 16T</a:t>
            </a:r>
          </a:p>
        </p:txBody>
      </p:sp>
      <p:cxnSp>
        <p:nvCxnSpPr>
          <p:cNvPr id="6" name="Straight Connector 5"/>
          <p:cNvCxnSpPr/>
          <p:nvPr/>
        </p:nvCxnSpPr>
        <p:spPr>
          <a:xfrm>
            <a:off x="0" y="764704"/>
            <a:ext cx="9144000" cy="0"/>
          </a:xfrm>
          <a:prstGeom prst="line">
            <a:avLst/>
          </a:prstGeom>
          <a:ln w="19050">
            <a:solidFill>
              <a:srgbClr val="002060"/>
            </a:solidFill>
          </a:ln>
        </p:spPr>
        <p:style>
          <a:lnRef idx="2">
            <a:schemeClr val="dk1"/>
          </a:lnRef>
          <a:fillRef idx="0">
            <a:schemeClr val="dk1"/>
          </a:fillRef>
          <a:effectRef idx="1">
            <a:schemeClr val="dk1"/>
          </a:effectRef>
          <a:fontRef idx="minor">
            <a:schemeClr val="tx1"/>
          </a:fontRef>
        </p:style>
      </p:cxnSp>
      <p:sp>
        <p:nvSpPr>
          <p:cNvPr id="7" name="TextBox 6"/>
          <p:cNvSpPr txBox="1"/>
          <p:nvPr/>
        </p:nvSpPr>
        <p:spPr>
          <a:xfrm>
            <a:off x="3825220" y="6251530"/>
            <a:ext cx="4104456" cy="369332"/>
          </a:xfrm>
          <a:prstGeom prst="rect">
            <a:avLst/>
          </a:prstGeom>
          <a:noFill/>
        </p:spPr>
        <p:txBody>
          <a:bodyPr wrap="square" rtlCol="0">
            <a:spAutoFit/>
          </a:bodyPr>
          <a:lstStyle/>
          <a:p>
            <a:r>
              <a:rPr lang="it-CH" dirty="0"/>
              <a:t>Data by courtesy of L. Rossi, CERN</a:t>
            </a:r>
            <a:endParaRPr lang="en-US" dirty="0"/>
          </a:p>
        </p:txBody>
      </p:sp>
      <p:sp>
        <p:nvSpPr>
          <p:cNvPr id="9" name="Date Placeholder 8"/>
          <p:cNvSpPr>
            <a:spLocks noGrp="1"/>
          </p:cNvSpPr>
          <p:nvPr>
            <p:ph type="dt" sz="half" idx="10"/>
          </p:nvPr>
        </p:nvSpPr>
        <p:spPr/>
        <p:txBody>
          <a:bodyPr/>
          <a:lstStyle/>
          <a:p>
            <a:r>
              <a:rPr lang="en-US"/>
              <a:t>9/26/2018</a:t>
            </a:r>
          </a:p>
        </p:txBody>
      </p:sp>
      <p:sp>
        <p:nvSpPr>
          <p:cNvPr id="2" name="Slide Number Placeholder 1">
            <a:extLst>
              <a:ext uri="{FF2B5EF4-FFF2-40B4-BE49-F238E27FC236}">
                <a16:creationId xmlns:a16="http://schemas.microsoft.com/office/drawing/2014/main" id="{F3884CD0-7681-4D4B-9345-51D2DF2FC880}"/>
              </a:ext>
            </a:extLst>
          </p:cNvPr>
          <p:cNvSpPr>
            <a:spLocks noGrp="1"/>
          </p:cNvSpPr>
          <p:nvPr>
            <p:ph type="sldNum" sz="quarter" idx="12"/>
          </p:nvPr>
        </p:nvSpPr>
        <p:spPr/>
        <p:txBody>
          <a:bodyPr/>
          <a:lstStyle/>
          <a:p>
            <a:fld id="{210C1B2E-B291-4001-85F7-A98FC314394E}" type="slidenum">
              <a:rPr lang="en-US" smtClean="0"/>
              <a:t>31</a:t>
            </a:fld>
            <a:endParaRPr lang="en-US"/>
          </a:p>
        </p:txBody>
      </p:sp>
    </p:spTree>
    <p:extLst>
      <p:ext uri="{BB962C8B-B14F-4D97-AF65-F5344CB8AC3E}">
        <p14:creationId xmlns:p14="http://schemas.microsoft.com/office/powerpoint/2010/main" val="30660046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5" descr="See original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31716" y="19200"/>
            <a:ext cx="1512284" cy="6697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15712" y="-27384"/>
            <a:ext cx="7404503" cy="707886"/>
          </a:xfrm>
          <a:prstGeom prst="rect">
            <a:avLst/>
          </a:prstGeom>
        </p:spPr>
        <p:txBody>
          <a:bodyPr wrap="square">
            <a:spAutoFit/>
          </a:bodyPr>
          <a:lstStyle/>
          <a:p>
            <a:pPr lvl="2"/>
            <a:r>
              <a:rPr lang="en-US" sz="4000" b="1" dirty="0">
                <a:solidFill>
                  <a:srgbClr val="002060"/>
                </a:solidFill>
                <a:latin typeface="+mj-lt"/>
              </a:rPr>
              <a:t>The Nb</a:t>
            </a:r>
            <a:r>
              <a:rPr lang="en-US" sz="4000" b="1" baseline="-25000" dirty="0">
                <a:solidFill>
                  <a:srgbClr val="002060"/>
                </a:solidFill>
                <a:latin typeface="+mj-lt"/>
              </a:rPr>
              <a:t>3</a:t>
            </a:r>
            <a:r>
              <a:rPr lang="en-US" sz="4000" b="1" dirty="0">
                <a:solidFill>
                  <a:srgbClr val="002060"/>
                </a:solidFill>
                <a:latin typeface="+mj-lt"/>
              </a:rPr>
              <a:t>Sn cost and targets</a:t>
            </a:r>
            <a:endParaRPr lang="en-US" sz="3600" b="1" baseline="-25000" dirty="0">
              <a:solidFill>
                <a:srgbClr val="002060"/>
              </a:solidFill>
              <a:latin typeface="+mj-lt"/>
            </a:endParaRPr>
          </a:p>
        </p:txBody>
      </p:sp>
      <p:cxnSp>
        <p:nvCxnSpPr>
          <p:cNvPr id="7" name="Straight Connector 6"/>
          <p:cNvCxnSpPr/>
          <p:nvPr/>
        </p:nvCxnSpPr>
        <p:spPr>
          <a:xfrm>
            <a:off x="0" y="620688"/>
            <a:ext cx="9144000" cy="0"/>
          </a:xfrm>
          <a:prstGeom prst="line">
            <a:avLst/>
          </a:prstGeom>
          <a:ln w="19050">
            <a:solidFill>
              <a:srgbClr val="002060"/>
            </a:solidFill>
          </a:ln>
        </p:spPr>
        <p:style>
          <a:lnRef idx="2">
            <a:schemeClr val="dk1"/>
          </a:lnRef>
          <a:fillRef idx="0">
            <a:schemeClr val="dk1"/>
          </a:fillRef>
          <a:effectRef idx="1">
            <a:schemeClr val="dk1"/>
          </a:effectRef>
          <a:fontRef idx="minor">
            <a:schemeClr val="tx1"/>
          </a:fontRef>
        </p:style>
      </p:cxnSp>
      <p:sp>
        <p:nvSpPr>
          <p:cNvPr id="8" name="TextBox 7"/>
          <p:cNvSpPr txBox="1"/>
          <p:nvPr/>
        </p:nvSpPr>
        <p:spPr>
          <a:xfrm>
            <a:off x="655958" y="1196752"/>
            <a:ext cx="8488041" cy="4832092"/>
          </a:xfrm>
          <a:prstGeom prst="rect">
            <a:avLst/>
          </a:prstGeom>
          <a:noFill/>
        </p:spPr>
        <p:txBody>
          <a:bodyPr wrap="square" rtlCol="0">
            <a:spAutoFit/>
          </a:bodyPr>
          <a:lstStyle/>
          <a:p>
            <a:pPr marL="285750" indent="-285750">
              <a:buFont typeface="Wingdings" panose="05000000000000000000" pitchFamily="2" charset="2"/>
              <a:buChar char="q"/>
            </a:pPr>
            <a:r>
              <a:rPr lang="it-CH" sz="2800" dirty="0"/>
              <a:t>Target cost including testing and waste </a:t>
            </a:r>
            <a:r>
              <a:rPr lang="it-CH" sz="2800" b="1" dirty="0">
                <a:solidFill>
                  <a:srgbClr val="FF0000"/>
                </a:solidFill>
              </a:rPr>
              <a:t>5 EUR/kA.m at 16T and 4,2K </a:t>
            </a:r>
            <a:r>
              <a:rPr lang="it-CH" sz="2800" dirty="0"/>
              <a:t>(3,5Eur/kA.m at 16 T and 1,9 K), corresponding to 450 EUR/kg for a Cu/Non-Cu ratio of 1/1 and the target performance</a:t>
            </a:r>
          </a:p>
          <a:p>
            <a:endParaRPr lang="it-CH" sz="2800" dirty="0"/>
          </a:p>
          <a:p>
            <a:pPr marL="285750" indent="-285750">
              <a:buFont typeface="Wingdings" panose="05000000000000000000" pitchFamily="2" charset="2"/>
              <a:buChar char="q"/>
            </a:pPr>
            <a:r>
              <a:rPr lang="it-CH" sz="2800" dirty="0"/>
              <a:t>Target critical current performance of </a:t>
            </a:r>
            <a:r>
              <a:rPr lang="it-CH" sz="2800" b="1" dirty="0">
                <a:solidFill>
                  <a:srgbClr val="FF0000"/>
                </a:solidFill>
              </a:rPr>
              <a:t>J</a:t>
            </a:r>
            <a:r>
              <a:rPr lang="it-CH" sz="2800" b="1" baseline="-25000" dirty="0">
                <a:solidFill>
                  <a:srgbClr val="FF0000"/>
                </a:solidFill>
              </a:rPr>
              <a:t>c</a:t>
            </a:r>
            <a:r>
              <a:rPr lang="it-CH" sz="2800" b="1" dirty="0">
                <a:solidFill>
                  <a:srgbClr val="FF0000"/>
                </a:solidFill>
              </a:rPr>
              <a:t> of 1500A/mm</a:t>
            </a:r>
            <a:r>
              <a:rPr lang="it-CH" sz="2800" b="1" baseline="30000" dirty="0">
                <a:solidFill>
                  <a:srgbClr val="FF0000"/>
                </a:solidFill>
              </a:rPr>
              <a:t>2</a:t>
            </a:r>
            <a:r>
              <a:rPr lang="it-CH" sz="2800" b="1" dirty="0">
                <a:solidFill>
                  <a:srgbClr val="FF0000"/>
                </a:solidFill>
              </a:rPr>
              <a:t> at 16T and 4.2K</a:t>
            </a:r>
            <a:r>
              <a:rPr lang="it-CH" sz="2800" dirty="0"/>
              <a:t> (J</a:t>
            </a:r>
            <a:r>
              <a:rPr lang="it-CH" sz="2800" baseline="-25000" dirty="0"/>
              <a:t>c</a:t>
            </a:r>
            <a:r>
              <a:rPr lang="it-CH" sz="2800" dirty="0"/>
              <a:t> of 2300 A/mm</a:t>
            </a:r>
            <a:r>
              <a:rPr lang="it-CH" sz="2800" baseline="30000" dirty="0"/>
              <a:t>2</a:t>
            </a:r>
            <a:r>
              <a:rPr lang="it-CH" sz="2800" dirty="0"/>
              <a:t> at 16T and 1.9K, i.e. 50% above HL-LHC specification)</a:t>
            </a:r>
          </a:p>
          <a:p>
            <a:endParaRPr lang="it-CH" sz="2800" dirty="0"/>
          </a:p>
          <a:p>
            <a:pPr marL="285750" indent="-285750">
              <a:buFont typeface="Wingdings" panose="05000000000000000000" pitchFamily="2" charset="2"/>
              <a:buChar char="q"/>
            </a:pPr>
            <a:r>
              <a:rPr lang="it-CH" sz="2800" b="1" dirty="0">
                <a:solidFill>
                  <a:srgbClr val="FF0000"/>
                </a:solidFill>
              </a:rPr>
              <a:t>Cu/Non-Cu</a:t>
            </a:r>
            <a:r>
              <a:rPr lang="it-CH" sz="2800" dirty="0"/>
              <a:t> down to </a:t>
            </a:r>
            <a:r>
              <a:rPr lang="it-CH" sz="2800" b="1" dirty="0">
                <a:solidFill>
                  <a:srgbClr val="FF0000"/>
                </a:solidFill>
              </a:rPr>
              <a:t>0,8</a:t>
            </a:r>
            <a:r>
              <a:rPr lang="it-CH" sz="2800" dirty="0"/>
              <a:t> to increase the overall current density in the high-field part</a:t>
            </a:r>
            <a:endParaRPr lang="en-US" sz="2800" dirty="0"/>
          </a:p>
        </p:txBody>
      </p:sp>
      <p:sp>
        <p:nvSpPr>
          <p:cNvPr id="11" name="Rectangle 10"/>
          <p:cNvSpPr/>
          <p:nvPr/>
        </p:nvSpPr>
        <p:spPr>
          <a:xfrm>
            <a:off x="-235736" y="1284826"/>
            <a:ext cx="1154020" cy="4154984"/>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it-CH" sz="8800" b="1" dirty="0">
                <a:ln w="11430"/>
                <a:solidFill>
                  <a:srgbClr val="FFFF00"/>
                </a:solidFill>
                <a:effectLst>
                  <a:outerShdw blurRad="80000" dist="40000" dir="5040000" algn="tl">
                    <a:srgbClr val="000000">
                      <a:alpha val="30000"/>
                    </a:srgbClr>
                  </a:outerShdw>
                </a:effectLst>
              </a:rPr>
              <a:t>$$$</a:t>
            </a:r>
          </a:p>
        </p:txBody>
      </p:sp>
      <p:sp>
        <p:nvSpPr>
          <p:cNvPr id="12" name="TextBox 11"/>
          <p:cNvSpPr txBox="1"/>
          <p:nvPr/>
        </p:nvSpPr>
        <p:spPr>
          <a:xfrm>
            <a:off x="1979712" y="6381328"/>
            <a:ext cx="6284417" cy="369332"/>
          </a:xfrm>
          <a:prstGeom prst="rect">
            <a:avLst/>
          </a:prstGeom>
          <a:noFill/>
        </p:spPr>
        <p:txBody>
          <a:bodyPr wrap="square" rtlCol="0">
            <a:spAutoFit/>
          </a:bodyPr>
          <a:lstStyle/>
          <a:p>
            <a:r>
              <a:rPr lang="it-CH" dirty="0">
                <a:solidFill>
                  <a:srgbClr val="969696"/>
                </a:solidFill>
              </a:rPr>
              <a:t>Courtesy Daniel Schoerling, CERN, 5 th of February 2017</a:t>
            </a:r>
            <a:endParaRPr lang="en-US" dirty="0">
              <a:solidFill>
                <a:srgbClr val="969696"/>
              </a:solidFill>
            </a:endParaRPr>
          </a:p>
        </p:txBody>
      </p:sp>
      <p:sp>
        <p:nvSpPr>
          <p:cNvPr id="14" name="Date Placeholder 13"/>
          <p:cNvSpPr>
            <a:spLocks noGrp="1"/>
          </p:cNvSpPr>
          <p:nvPr>
            <p:ph type="dt" sz="half" idx="10"/>
          </p:nvPr>
        </p:nvSpPr>
        <p:spPr/>
        <p:txBody>
          <a:bodyPr/>
          <a:lstStyle/>
          <a:p>
            <a:r>
              <a:rPr lang="en-US"/>
              <a:t>9/26/2018</a:t>
            </a:r>
          </a:p>
        </p:txBody>
      </p:sp>
      <p:sp>
        <p:nvSpPr>
          <p:cNvPr id="2" name="Slide Number Placeholder 1">
            <a:extLst>
              <a:ext uri="{FF2B5EF4-FFF2-40B4-BE49-F238E27FC236}">
                <a16:creationId xmlns:a16="http://schemas.microsoft.com/office/drawing/2014/main" id="{164CDA78-6F5A-4E51-A246-C73C188D6388}"/>
              </a:ext>
            </a:extLst>
          </p:cNvPr>
          <p:cNvSpPr>
            <a:spLocks noGrp="1"/>
          </p:cNvSpPr>
          <p:nvPr>
            <p:ph type="sldNum" sz="quarter" idx="12"/>
          </p:nvPr>
        </p:nvSpPr>
        <p:spPr/>
        <p:txBody>
          <a:bodyPr/>
          <a:lstStyle/>
          <a:p>
            <a:fld id="{210C1B2E-B291-4001-85F7-A98FC314394E}" type="slidenum">
              <a:rPr lang="en-US" smtClean="0"/>
              <a:t>32</a:t>
            </a:fld>
            <a:endParaRPr lang="en-US"/>
          </a:p>
        </p:txBody>
      </p:sp>
    </p:spTree>
    <p:extLst>
      <p:ext uri="{BB962C8B-B14F-4D97-AF65-F5344CB8AC3E}">
        <p14:creationId xmlns:p14="http://schemas.microsoft.com/office/powerpoint/2010/main" val="33268833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txBox="1">
            <a:spLocks/>
          </p:cNvSpPr>
          <p:nvPr/>
        </p:nvSpPr>
        <p:spPr>
          <a:xfrm>
            <a:off x="590872" y="-23428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4000" b="1" dirty="0">
                <a:solidFill>
                  <a:srgbClr val="002060"/>
                </a:solidFill>
              </a:rPr>
              <a:t>The Bragg Williams LRO parameter, S</a:t>
            </a:r>
            <a:endParaRPr lang="en-US" sz="4000" b="1" baseline="-25000" dirty="0">
              <a:solidFill>
                <a:srgbClr val="002060"/>
              </a:solidFill>
            </a:endParaRPr>
          </a:p>
        </p:txBody>
      </p:sp>
      <p:cxnSp>
        <p:nvCxnSpPr>
          <p:cNvPr id="3" name="Straight Connector 2"/>
          <p:cNvCxnSpPr/>
          <p:nvPr/>
        </p:nvCxnSpPr>
        <p:spPr>
          <a:xfrm>
            <a:off x="0" y="620688"/>
            <a:ext cx="9144000" cy="0"/>
          </a:xfrm>
          <a:prstGeom prst="line">
            <a:avLst/>
          </a:prstGeom>
          <a:ln w="19050">
            <a:solidFill>
              <a:srgbClr val="002060"/>
            </a:solidFill>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9" name="CasellaDiTesto 8"/>
              <p:cNvSpPr txBox="1"/>
              <p:nvPr/>
            </p:nvSpPr>
            <p:spPr>
              <a:xfrm>
                <a:off x="455649" y="814316"/>
                <a:ext cx="1651414" cy="580608"/>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14:m>
                  <m:oMath xmlns:m="http://schemas.openxmlformats.org/officeDocument/2006/math">
                    <m:sSub>
                      <m:sSubPr>
                        <m:ctrlPr>
                          <a:rPr lang="en-US" sz="2000" b="1" i="1" smtClean="0">
                            <a:latin typeface="Cambria Math" panose="02040503050406030204" pitchFamily="18" charset="0"/>
                          </a:rPr>
                        </m:ctrlPr>
                      </m:sSubPr>
                      <m:e>
                        <m:r>
                          <a:rPr lang="it-IT" sz="2000" b="1" i="0" smtClean="0">
                            <a:latin typeface="Cambria Math"/>
                          </a:rPr>
                          <m:t>𝐒</m:t>
                        </m:r>
                      </m:e>
                      <m:sub>
                        <m:r>
                          <a:rPr lang="it-IT" sz="2000" b="1" i="0" smtClean="0">
                            <a:latin typeface="Cambria Math"/>
                          </a:rPr>
                          <m:t>𝐚</m:t>
                        </m:r>
                      </m:sub>
                    </m:sSub>
                    <m:r>
                      <a:rPr lang="it-IT" sz="2000" b="1" i="0" smtClean="0">
                        <a:latin typeface="Cambria Math"/>
                      </a:rPr>
                      <m:t>=</m:t>
                    </m:r>
                    <m:f>
                      <m:fPr>
                        <m:ctrlPr>
                          <a:rPr lang="it-IT" sz="2000" b="1" i="1" smtClean="0">
                            <a:latin typeface="Cambria Math" panose="02040503050406030204" pitchFamily="18" charset="0"/>
                          </a:rPr>
                        </m:ctrlPr>
                      </m:fPr>
                      <m:num>
                        <m:sSub>
                          <m:sSubPr>
                            <m:ctrlPr>
                              <a:rPr lang="it-IT" sz="2000" b="1" i="1" smtClean="0">
                                <a:latin typeface="Cambria Math" panose="02040503050406030204" pitchFamily="18" charset="0"/>
                              </a:rPr>
                            </m:ctrlPr>
                          </m:sSubPr>
                          <m:e>
                            <m:r>
                              <a:rPr lang="it-IT" sz="2000" b="1" i="0" smtClean="0">
                                <a:latin typeface="Cambria Math"/>
                              </a:rPr>
                              <m:t>𝐫</m:t>
                            </m:r>
                          </m:e>
                          <m:sub>
                            <m:r>
                              <a:rPr lang="it-IT" sz="2000" b="1" i="0" smtClean="0">
                                <a:latin typeface="Cambria Math"/>
                              </a:rPr>
                              <m:t>𝐚</m:t>
                            </m:r>
                          </m:sub>
                        </m:sSub>
                        <m:r>
                          <a:rPr lang="it-IT" sz="2000" b="1" i="0" smtClean="0">
                            <a:latin typeface="Cambria Math"/>
                          </a:rPr>
                          <m:t>−(</m:t>
                        </m:r>
                        <m:r>
                          <a:rPr lang="it-IT" sz="2000" b="1" i="0" smtClean="0">
                            <a:latin typeface="Cambria Math"/>
                          </a:rPr>
                          <m:t>𝟏</m:t>
                        </m:r>
                        <m:r>
                          <a:rPr lang="it-IT" sz="2000" b="1" i="0" smtClean="0">
                            <a:latin typeface="Cambria Math"/>
                          </a:rPr>
                          <m:t>−</m:t>
                        </m:r>
                        <m:r>
                          <a:rPr lang="el-GR" sz="2000" b="1" i="0" smtClean="0">
                            <a:latin typeface="Cambria Math"/>
                          </a:rPr>
                          <m:t>𝛃</m:t>
                        </m:r>
                        <m:r>
                          <a:rPr lang="it-IT" sz="2000" b="1" i="0" smtClean="0">
                            <a:latin typeface="Cambria Math"/>
                          </a:rPr>
                          <m:t>)</m:t>
                        </m:r>
                      </m:num>
                      <m:den>
                        <m:r>
                          <a:rPr lang="el-GR" sz="2000" b="1" i="0" smtClean="0">
                            <a:latin typeface="Cambria Math"/>
                          </a:rPr>
                          <m:t>𝛃</m:t>
                        </m:r>
                      </m:den>
                    </m:f>
                  </m:oMath>
                </a14:m>
                <a:r>
                  <a:rPr lang="en-US" sz="2000" b="1" dirty="0"/>
                  <a:t> </a:t>
                </a:r>
              </a:p>
            </p:txBody>
          </p:sp>
        </mc:Choice>
        <mc:Fallback xmlns="">
          <p:sp>
            <p:nvSpPr>
              <p:cNvPr id="9" name="CasellaDiTesto 8"/>
              <p:cNvSpPr txBox="1">
                <a:spLocks noRot="1" noChangeAspect="1" noMove="1" noResize="1" noEditPoints="1" noAdjustHandles="1" noChangeArrowheads="1" noChangeShapeType="1" noTextEdit="1"/>
              </p:cNvSpPr>
              <p:nvPr/>
            </p:nvSpPr>
            <p:spPr>
              <a:xfrm>
                <a:off x="455649" y="814316"/>
                <a:ext cx="1651414" cy="580608"/>
              </a:xfrm>
              <a:prstGeom prst="rect">
                <a:avLst/>
              </a:prstGeom>
              <a:blipFill rotWithShape="1">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CasellaDiTesto 17"/>
              <p:cNvSpPr txBox="1"/>
              <p:nvPr/>
            </p:nvSpPr>
            <p:spPr>
              <a:xfrm>
                <a:off x="2241431" y="740161"/>
                <a:ext cx="1531958" cy="728917"/>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1" i="1" smtClean="0">
                              <a:latin typeface="Cambria Math" panose="02040503050406030204" pitchFamily="18" charset="0"/>
                            </a:rPr>
                          </m:ctrlPr>
                        </m:sSubPr>
                        <m:e>
                          <m:r>
                            <a:rPr lang="it-IT" sz="2000" b="1" i="0" smtClean="0">
                              <a:latin typeface="Cambria Math"/>
                            </a:rPr>
                            <m:t>𝐒</m:t>
                          </m:r>
                        </m:e>
                        <m:sub>
                          <m:r>
                            <a:rPr lang="it-IT" sz="2000" b="1" i="0" smtClean="0">
                              <a:latin typeface="Cambria Math"/>
                            </a:rPr>
                            <m:t>𝐛</m:t>
                          </m:r>
                        </m:sub>
                      </m:sSub>
                      <m:r>
                        <a:rPr lang="it-IT" sz="2000" b="1" i="0" smtClean="0">
                          <a:latin typeface="Cambria Math"/>
                        </a:rPr>
                        <m:t>=</m:t>
                      </m:r>
                      <m:f>
                        <m:fPr>
                          <m:ctrlPr>
                            <a:rPr lang="it-IT" sz="2000" b="1" i="1" smtClean="0">
                              <a:latin typeface="Cambria Math" panose="02040503050406030204" pitchFamily="18" charset="0"/>
                            </a:rPr>
                          </m:ctrlPr>
                        </m:fPr>
                        <m:num>
                          <m:sSub>
                            <m:sSubPr>
                              <m:ctrlPr>
                                <a:rPr lang="it-IT" sz="2000" b="1" i="1" smtClean="0">
                                  <a:latin typeface="Cambria Math" panose="02040503050406030204" pitchFamily="18" charset="0"/>
                                </a:rPr>
                              </m:ctrlPr>
                            </m:sSubPr>
                            <m:e>
                              <m:r>
                                <a:rPr lang="it-IT" sz="2000" b="1" i="0" smtClean="0">
                                  <a:latin typeface="Cambria Math"/>
                                </a:rPr>
                                <m:t>𝐫</m:t>
                              </m:r>
                            </m:e>
                            <m:sub>
                              <m:r>
                                <a:rPr lang="it-IT" sz="2000" b="1" i="0" smtClean="0">
                                  <a:latin typeface="Cambria Math"/>
                                </a:rPr>
                                <m:t>𝐛</m:t>
                              </m:r>
                            </m:sub>
                          </m:sSub>
                          <m:r>
                            <a:rPr lang="it-IT" sz="2000" b="1" i="0" smtClean="0">
                              <a:latin typeface="Cambria Math"/>
                            </a:rPr>
                            <m:t>−</m:t>
                          </m:r>
                          <m:r>
                            <a:rPr lang="el-GR" sz="2000" b="1" i="0" smtClean="0">
                              <a:latin typeface="Cambria Math"/>
                            </a:rPr>
                            <m:t>𝛃</m:t>
                          </m:r>
                        </m:num>
                        <m:den>
                          <m:r>
                            <a:rPr lang="it-IT" sz="2000" b="1" i="0" smtClean="0">
                              <a:latin typeface="Cambria Math"/>
                            </a:rPr>
                            <m:t>𝟏</m:t>
                          </m:r>
                          <m:r>
                            <a:rPr lang="it-IT" sz="2000" b="1" i="0" smtClean="0">
                              <a:latin typeface="Cambria Math"/>
                            </a:rPr>
                            <m:t>−</m:t>
                          </m:r>
                          <m:r>
                            <a:rPr lang="el-GR" sz="2000" b="1" i="0" smtClean="0">
                              <a:latin typeface="Cambria Math"/>
                            </a:rPr>
                            <m:t>𝛃</m:t>
                          </m:r>
                        </m:den>
                      </m:f>
                    </m:oMath>
                  </m:oMathPara>
                </a14:m>
                <a:endParaRPr lang="en-US" sz="2000" b="1" dirty="0"/>
              </a:p>
            </p:txBody>
          </p:sp>
        </mc:Choice>
        <mc:Fallback xmlns="">
          <p:sp>
            <p:nvSpPr>
              <p:cNvPr id="10" name="CasellaDiTesto 17"/>
              <p:cNvSpPr txBox="1">
                <a:spLocks noRot="1" noChangeAspect="1" noMove="1" noResize="1" noEditPoints="1" noAdjustHandles="1" noChangeArrowheads="1" noChangeShapeType="1" noTextEdit="1"/>
              </p:cNvSpPr>
              <p:nvPr/>
            </p:nvSpPr>
            <p:spPr>
              <a:xfrm>
                <a:off x="2241431" y="740161"/>
                <a:ext cx="1531958" cy="728917"/>
              </a:xfrm>
              <a:prstGeom prst="rect">
                <a:avLst/>
              </a:prstGeom>
              <a:blipFill rotWithShape="1">
                <a:blip r:embed="rId3"/>
                <a:stretch>
                  <a:fillRect/>
                </a:stretch>
              </a:blipFill>
            </p:spPr>
            <p:txBody>
              <a:bodyPr/>
              <a:lstStyle/>
              <a:p>
                <a:r>
                  <a:rPr lang="en-US">
                    <a:noFill/>
                  </a:rPr>
                  <a:t> </a:t>
                </a:r>
              </a:p>
            </p:txBody>
          </p:sp>
        </mc:Fallback>
      </mc:AlternateContent>
      <p:sp>
        <p:nvSpPr>
          <p:cNvPr id="11" name="CasellaDiTesto 20"/>
          <p:cNvSpPr txBox="1"/>
          <p:nvPr/>
        </p:nvSpPr>
        <p:spPr>
          <a:xfrm>
            <a:off x="56679" y="6016595"/>
            <a:ext cx="5667449" cy="369332"/>
          </a:xfrm>
          <a:prstGeom prst="rect">
            <a:avLst/>
          </a:prstGeom>
          <a:noFill/>
        </p:spPr>
        <p:txBody>
          <a:bodyPr wrap="none" rtlCol="0">
            <a:spAutoFit/>
          </a:bodyPr>
          <a:lstStyle/>
          <a:p>
            <a:r>
              <a:rPr lang="en-US" b="1" dirty="0" err="1"/>
              <a:t>r</a:t>
            </a:r>
            <a:r>
              <a:rPr lang="en-US" b="1" baseline="-25000" dirty="0" err="1"/>
              <a:t>a</a:t>
            </a:r>
            <a:r>
              <a:rPr lang="en-US" dirty="0"/>
              <a:t>=fraction of 6c sites (or a sites) occupied by A atoms (</a:t>
            </a:r>
            <a:r>
              <a:rPr lang="en-US" dirty="0" err="1"/>
              <a:t>Nb</a:t>
            </a:r>
            <a:r>
              <a:rPr lang="en-US" dirty="0"/>
              <a:t>)</a:t>
            </a:r>
            <a:endParaRPr lang="en-US" baseline="-25000" dirty="0"/>
          </a:p>
        </p:txBody>
      </p:sp>
      <p:sp>
        <p:nvSpPr>
          <p:cNvPr id="12" name="CasellaDiTesto 21"/>
          <p:cNvSpPr txBox="1"/>
          <p:nvPr/>
        </p:nvSpPr>
        <p:spPr>
          <a:xfrm>
            <a:off x="31081" y="6423719"/>
            <a:ext cx="5653279" cy="369332"/>
          </a:xfrm>
          <a:prstGeom prst="rect">
            <a:avLst/>
          </a:prstGeom>
          <a:noFill/>
        </p:spPr>
        <p:txBody>
          <a:bodyPr wrap="none" rtlCol="0">
            <a:spAutoFit/>
          </a:bodyPr>
          <a:lstStyle/>
          <a:p>
            <a:r>
              <a:rPr lang="en-US" b="1" dirty="0" err="1"/>
              <a:t>r</a:t>
            </a:r>
            <a:r>
              <a:rPr lang="en-US" b="1" baseline="-25000" dirty="0" err="1"/>
              <a:t>b</a:t>
            </a:r>
            <a:r>
              <a:rPr lang="en-US" dirty="0"/>
              <a:t>=fraction of 2a sites (or b sites) occupied by B atoms (Sn)</a:t>
            </a:r>
            <a:endParaRPr lang="en-US" baseline="-25000" dirty="0"/>
          </a:p>
        </p:txBody>
      </p:sp>
      <p:pic>
        <p:nvPicPr>
          <p:cNvPr id="14" name="Picture 2"/>
          <p:cNvPicPr>
            <a:picLocks noChangeAspect="1" noChangeArrowheads="1"/>
          </p:cNvPicPr>
          <p:nvPr/>
        </p:nvPicPr>
        <p:blipFill>
          <a:blip r:embed="rId4" cstate="print"/>
          <a:srcRect l="41044" t="6615" r="25000" b="43301"/>
          <a:stretch>
            <a:fillRect/>
          </a:stretch>
        </p:blipFill>
        <p:spPr bwMode="auto">
          <a:xfrm>
            <a:off x="85725" y="1548464"/>
            <a:ext cx="3707904" cy="3418140"/>
          </a:xfrm>
          <a:prstGeom prst="rect">
            <a:avLst/>
          </a:prstGeom>
          <a:noFill/>
          <a:ln w="9525">
            <a:solidFill>
              <a:srgbClr val="FF0000"/>
            </a:solidFill>
            <a:miter lim="800000"/>
            <a:headEnd/>
            <a:tailEnd/>
          </a:ln>
        </p:spPr>
      </p:pic>
      <p:pic>
        <p:nvPicPr>
          <p:cNvPr id="15" name="Picture 3"/>
          <p:cNvPicPr>
            <a:picLocks noChangeAspect="1" noChangeArrowheads="1"/>
          </p:cNvPicPr>
          <p:nvPr/>
        </p:nvPicPr>
        <p:blipFill>
          <a:blip r:embed="rId5" cstate="print"/>
          <a:srcRect l="25194" t="52919" r="42913" b="9281"/>
          <a:stretch>
            <a:fillRect/>
          </a:stretch>
        </p:blipFill>
        <p:spPr bwMode="auto">
          <a:xfrm>
            <a:off x="3888110" y="1206293"/>
            <a:ext cx="2710633" cy="2294715"/>
          </a:xfrm>
          <a:prstGeom prst="rect">
            <a:avLst/>
          </a:prstGeom>
          <a:noFill/>
          <a:ln w="9525">
            <a:solidFill>
              <a:srgbClr val="FF0000"/>
            </a:solidFill>
            <a:miter lim="800000"/>
            <a:headEnd/>
            <a:tailEnd/>
          </a:ln>
        </p:spPr>
      </p:pic>
      <p:pic>
        <p:nvPicPr>
          <p:cNvPr id="16" name="Picture 3"/>
          <p:cNvPicPr>
            <a:picLocks noChangeAspect="1" noChangeArrowheads="1"/>
          </p:cNvPicPr>
          <p:nvPr/>
        </p:nvPicPr>
        <p:blipFill>
          <a:blip r:embed="rId5" cstate="print"/>
          <a:srcRect l="58859" t="52919" r="12201" b="9281"/>
          <a:stretch>
            <a:fillRect/>
          </a:stretch>
        </p:blipFill>
        <p:spPr bwMode="auto">
          <a:xfrm>
            <a:off x="3925131" y="3592741"/>
            <a:ext cx="2663093" cy="2376297"/>
          </a:xfrm>
          <a:prstGeom prst="rect">
            <a:avLst/>
          </a:prstGeom>
          <a:noFill/>
          <a:ln w="9525">
            <a:solidFill>
              <a:srgbClr val="FF0000"/>
            </a:solidFill>
            <a:miter lim="800000"/>
            <a:headEnd/>
            <a:tailEnd/>
          </a:ln>
        </p:spPr>
      </p:pic>
      <p:sp>
        <p:nvSpPr>
          <p:cNvPr id="17" name="ZoneTexte 7"/>
          <p:cNvSpPr txBox="1"/>
          <p:nvPr/>
        </p:nvSpPr>
        <p:spPr>
          <a:xfrm>
            <a:off x="6974929" y="1661567"/>
            <a:ext cx="2169071" cy="707886"/>
          </a:xfrm>
          <a:prstGeom prst="rect">
            <a:avLst/>
          </a:prstGeom>
          <a:noFill/>
        </p:spPr>
        <p:txBody>
          <a:bodyPr wrap="square" rtlCol="0">
            <a:spAutoFit/>
          </a:bodyPr>
          <a:lstStyle/>
          <a:p>
            <a:r>
              <a:rPr lang="en-US" sz="2000" b="1" dirty="0">
                <a:latin typeface="Arial Narrow" pitchFamily="34" charset="0"/>
              </a:rPr>
              <a:t>Before</a:t>
            </a:r>
          </a:p>
          <a:p>
            <a:r>
              <a:rPr lang="en-US" sz="2000" b="1" dirty="0">
                <a:latin typeface="Arial Narrow" pitchFamily="34" charset="0"/>
              </a:rPr>
              <a:t>irradiation</a:t>
            </a:r>
          </a:p>
        </p:txBody>
      </p:sp>
      <p:sp>
        <p:nvSpPr>
          <p:cNvPr id="18" name="ZoneTexte 8"/>
          <p:cNvSpPr txBox="1"/>
          <p:nvPr/>
        </p:nvSpPr>
        <p:spPr>
          <a:xfrm>
            <a:off x="6984454" y="4142224"/>
            <a:ext cx="1584176" cy="707886"/>
          </a:xfrm>
          <a:prstGeom prst="rect">
            <a:avLst/>
          </a:prstGeom>
          <a:noFill/>
        </p:spPr>
        <p:txBody>
          <a:bodyPr wrap="square" rtlCol="0">
            <a:spAutoFit/>
          </a:bodyPr>
          <a:lstStyle/>
          <a:p>
            <a:r>
              <a:rPr lang="fr-CH" sz="2000" b="1" dirty="0">
                <a:latin typeface="Arial Narrow" pitchFamily="34" charset="0"/>
              </a:rPr>
              <a:t>After irradiation</a:t>
            </a:r>
          </a:p>
        </p:txBody>
      </p:sp>
      <p:sp>
        <p:nvSpPr>
          <p:cNvPr id="19" name="ZoneTexte 9"/>
          <p:cNvSpPr txBox="1"/>
          <p:nvPr/>
        </p:nvSpPr>
        <p:spPr>
          <a:xfrm>
            <a:off x="5826993" y="2936751"/>
            <a:ext cx="992907" cy="461665"/>
          </a:xfrm>
          <a:prstGeom prst="rect">
            <a:avLst/>
          </a:prstGeom>
          <a:solidFill>
            <a:schemeClr val="bg1"/>
          </a:solidFill>
        </p:spPr>
        <p:txBody>
          <a:bodyPr wrap="square" rtlCol="0">
            <a:spAutoFit/>
          </a:bodyPr>
          <a:lstStyle/>
          <a:p>
            <a:r>
              <a:rPr lang="fr-CH" sz="2400" b="1" dirty="0">
                <a:solidFill>
                  <a:srgbClr val="FF0000"/>
                </a:solidFill>
                <a:latin typeface="Arial" pitchFamily="34" charset="0"/>
                <a:cs typeface="Arial" pitchFamily="34" charset="0"/>
              </a:rPr>
              <a:t>S = 1</a:t>
            </a:r>
          </a:p>
        </p:txBody>
      </p:sp>
      <p:sp>
        <p:nvSpPr>
          <p:cNvPr id="20" name="Rectangle 19"/>
          <p:cNvSpPr/>
          <p:nvPr/>
        </p:nvSpPr>
        <p:spPr>
          <a:xfrm>
            <a:off x="5688619" y="5387988"/>
            <a:ext cx="899605" cy="461665"/>
          </a:xfrm>
          <a:prstGeom prst="rect">
            <a:avLst/>
          </a:prstGeom>
        </p:spPr>
        <p:txBody>
          <a:bodyPr wrap="none">
            <a:spAutoFit/>
          </a:bodyPr>
          <a:lstStyle/>
          <a:p>
            <a:r>
              <a:rPr lang="fr-CH" sz="2400" b="1" dirty="0">
                <a:solidFill>
                  <a:srgbClr val="FF0000"/>
                </a:solidFill>
                <a:latin typeface="Arial" pitchFamily="34" charset="0"/>
                <a:cs typeface="Arial" pitchFamily="34" charset="0"/>
              </a:rPr>
              <a:t>S ≠ 1</a:t>
            </a:r>
          </a:p>
        </p:txBody>
      </p:sp>
      <p:sp>
        <p:nvSpPr>
          <p:cNvPr id="21" name="ZoneTexte 5">
            <a:extLst>
              <a:ext uri="{FF2B5EF4-FFF2-40B4-BE49-F238E27FC236}">
                <a16:creationId xmlns:a16="http://schemas.microsoft.com/office/drawing/2014/main" id="{ADB6AA31-A8FA-4FC9-952F-3ACC40350AEC}"/>
              </a:ext>
            </a:extLst>
          </p:cNvPr>
          <p:cNvSpPr txBox="1"/>
          <p:nvPr/>
        </p:nvSpPr>
        <p:spPr>
          <a:xfrm>
            <a:off x="6991350" y="2343150"/>
            <a:ext cx="2152650" cy="369332"/>
          </a:xfrm>
          <a:prstGeom prst="rect">
            <a:avLst/>
          </a:prstGeom>
          <a:noFill/>
        </p:spPr>
        <p:txBody>
          <a:bodyPr wrap="square" rtlCol="0">
            <a:spAutoFit/>
          </a:bodyPr>
          <a:lstStyle/>
          <a:p>
            <a:r>
              <a:rPr lang="fr-CH" b="1" dirty="0">
                <a:solidFill>
                  <a:srgbClr val="FF0000"/>
                </a:solidFill>
                <a:latin typeface="Arial" panose="020B0604020202020204" pitchFamily="34" charset="0"/>
                <a:cs typeface="Arial" panose="020B0604020202020204" pitchFamily="34" charset="0"/>
              </a:rPr>
              <a:t>Perfectly ordered</a:t>
            </a:r>
          </a:p>
        </p:txBody>
      </p:sp>
      <p:sp>
        <p:nvSpPr>
          <p:cNvPr id="22" name="Rectangle 21">
            <a:extLst>
              <a:ext uri="{FF2B5EF4-FFF2-40B4-BE49-F238E27FC236}">
                <a16:creationId xmlns:a16="http://schemas.microsoft.com/office/drawing/2014/main" id="{9BF575E2-51FC-462E-A178-0445E3B51235}"/>
              </a:ext>
            </a:extLst>
          </p:cNvPr>
          <p:cNvSpPr/>
          <p:nvPr/>
        </p:nvSpPr>
        <p:spPr>
          <a:xfrm>
            <a:off x="6997258" y="4863584"/>
            <a:ext cx="2146742" cy="369332"/>
          </a:xfrm>
          <a:prstGeom prst="rect">
            <a:avLst/>
          </a:prstGeom>
        </p:spPr>
        <p:txBody>
          <a:bodyPr wrap="none">
            <a:spAutoFit/>
          </a:bodyPr>
          <a:lstStyle/>
          <a:p>
            <a:r>
              <a:rPr lang="fr-CH" b="1" dirty="0">
                <a:solidFill>
                  <a:srgbClr val="FF0000"/>
                </a:solidFill>
                <a:latin typeface="Arial" panose="020B0604020202020204" pitchFamily="34" charset="0"/>
                <a:cs typeface="Arial" panose="020B0604020202020204" pitchFamily="34" charset="0"/>
              </a:rPr>
              <a:t>Partly disordered</a:t>
            </a:r>
          </a:p>
        </p:txBody>
      </p:sp>
      <p:cxnSp>
        <p:nvCxnSpPr>
          <p:cNvPr id="23" name="Connecteur droit avec flèche 16">
            <a:extLst>
              <a:ext uri="{FF2B5EF4-FFF2-40B4-BE49-F238E27FC236}">
                <a16:creationId xmlns:a16="http://schemas.microsoft.com/office/drawing/2014/main" id="{0C17B868-038A-4D1F-984E-B7CFF0ADD8C8}"/>
              </a:ext>
            </a:extLst>
          </p:cNvPr>
          <p:cNvCxnSpPr/>
          <p:nvPr/>
        </p:nvCxnSpPr>
        <p:spPr>
          <a:xfrm flipV="1">
            <a:off x="381000" y="4086225"/>
            <a:ext cx="657225" cy="40005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18">
            <a:extLst>
              <a:ext uri="{FF2B5EF4-FFF2-40B4-BE49-F238E27FC236}">
                <a16:creationId xmlns:a16="http://schemas.microsoft.com/office/drawing/2014/main" id="{3428C016-9BF6-44F2-B816-C9121A3DEB99}"/>
              </a:ext>
            </a:extLst>
          </p:cNvPr>
          <p:cNvCxnSpPr>
            <a:cxnSpLocks/>
          </p:cNvCxnSpPr>
          <p:nvPr/>
        </p:nvCxnSpPr>
        <p:spPr>
          <a:xfrm flipV="1">
            <a:off x="438150" y="4248150"/>
            <a:ext cx="1447800" cy="32385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3">
            <a:extLst>
              <a:ext uri="{FF2B5EF4-FFF2-40B4-BE49-F238E27FC236}">
                <a16:creationId xmlns:a16="http://schemas.microsoft.com/office/drawing/2014/main" id="{A22FC7E8-580A-4A44-A516-7FA61EB187E8}"/>
              </a:ext>
            </a:extLst>
          </p:cNvPr>
          <p:cNvCxnSpPr>
            <a:cxnSpLocks/>
          </p:cNvCxnSpPr>
          <p:nvPr/>
        </p:nvCxnSpPr>
        <p:spPr>
          <a:xfrm flipH="1" flipV="1">
            <a:off x="1743076" y="4953000"/>
            <a:ext cx="1295399" cy="23812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0586FA3D-5408-49F6-97E7-163E0A1E02D5}"/>
              </a:ext>
            </a:extLst>
          </p:cNvPr>
          <p:cNvCxnSpPr>
            <a:cxnSpLocks/>
          </p:cNvCxnSpPr>
          <p:nvPr/>
        </p:nvCxnSpPr>
        <p:spPr>
          <a:xfrm flipH="1" flipV="1">
            <a:off x="3181351" y="4371976"/>
            <a:ext cx="166686" cy="61912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0" name="ZoneTexte 14">
            <a:extLst>
              <a:ext uri="{FF2B5EF4-FFF2-40B4-BE49-F238E27FC236}">
                <a16:creationId xmlns:a16="http://schemas.microsoft.com/office/drawing/2014/main" id="{9A1D8EF9-8E78-434B-9FF8-F090BF84E038}"/>
              </a:ext>
            </a:extLst>
          </p:cNvPr>
          <p:cNvSpPr txBox="1"/>
          <p:nvPr/>
        </p:nvSpPr>
        <p:spPr>
          <a:xfrm>
            <a:off x="0" y="4410075"/>
            <a:ext cx="533400" cy="461665"/>
          </a:xfrm>
          <a:prstGeom prst="rect">
            <a:avLst/>
          </a:prstGeom>
          <a:noFill/>
        </p:spPr>
        <p:txBody>
          <a:bodyPr wrap="square" rtlCol="0">
            <a:spAutoFit/>
          </a:bodyPr>
          <a:lstStyle/>
          <a:p>
            <a:r>
              <a:rPr lang="fr-CH" sz="2400" b="1" i="1" dirty="0">
                <a:latin typeface="Arial" panose="020B0604020202020204" pitchFamily="34" charset="0"/>
                <a:cs typeface="Arial" panose="020B0604020202020204" pitchFamily="34" charset="0"/>
              </a:rPr>
              <a:t>6c</a:t>
            </a:r>
          </a:p>
        </p:txBody>
      </p:sp>
      <p:sp>
        <p:nvSpPr>
          <p:cNvPr id="41" name="ZoneTexte 21">
            <a:extLst>
              <a:ext uri="{FF2B5EF4-FFF2-40B4-BE49-F238E27FC236}">
                <a16:creationId xmlns:a16="http://schemas.microsoft.com/office/drawing/2014/main" id="{DC50EC62-C293-4B93-84CC-AAE1FB691E8D}"/>
              </a:ext>
            </a:extLst>
          </p:cNvPr>
          <p:cNvSpPr txBox="1"/>
          <p:nvPr/>
        </p:nvSpPr>
        <p:spPr>
          <a:xfrm>
            <a:off x="3019424" y="4991100"/>
            <a:ext cx="657225" cy="461665"/>
          </a:xfrm>
          <a:prstGeom prst="rect">
            <a:avLst/>
          </a:prstGeom>
          <a:noFill/>
        </p:spPr>
        <p:txBody>
          <a:bodyPr wrap="square" rtlCol="0">
            <a:spAutoFit/>
          </a:bodyPr>
          <a:lstStyle/>
          <a:p>
            <a:r>
              <a:rPr lang="fr-CH" sz="2400" b="1" i="1" dirty="0">
                <a:latin typeface="Arial" panose="020B0604020202020204" pitchFamily="34" charset="0"/>
                <a:cs typeface="Arial" panose="020B0604020202020204" pitchFamily="34" charset="0"/>
              </a:rPr>
              <a:t>2a</a:t>
            </a:r>
          </a:p>
        </p:txBody>
      </p:sp>
      <p:sp>
        <p:nvSpPr>
          <p:cNvPr id="7" name="Date Placeholder 6"/>
          <p:cNvSpPr>
            <a:spLocks noGrp="1"/>
          </p:cNvSpPr>
          <p:nvPr>
            <p:ph type="dt" sz="half" idx="10"/>
          </p:nvPr>
        </p:nvSpPr>
        <p:spPr/>
        <p:txBody>
          <a:bodyPr/>
          <a:lstStyle/>
          <a:p>
            <a:r>
              <a:rPr lang="en-US"/>
              <a:t>9/26/2018</a:t>
            </a:r>
          </a:p>
        </p:txBody>
      </p:sp>
      <p:sp>
        <p:nvSpPr>
          <p:cNvPr id="4" name="Slide Number Placeholder 3">
            <a:extLst>
              <a:ext uri="{FF2B5EF4-FFF2-40B4-BE49-F238E27FC236}">
                <a16:creationId xmlns:a16="http://schemas.microsoft.com/office/drawing/2014/main" id="{4F57C200-4075-4A95-AE0B-8A634B1CEFE2}"/>
              </a:ext>
            </a:extLst>
          </p:cNvPr>
          <p:cNvSpPr>
            <a:spLocks noGrp="1"/>
          </p:cNvSpPr>
          <p:nvPr>
            <p:ph type="sldNum" sz="quarter" idx="12"/>
          </p:nvPr>
        </p:nvSpPr>
        <p:spPr/>
        <p:txBody>
          <a:bodyPr/>
          <a:lstStyle/>
          <a:p>
            <a:fld id="{210C1B2E-B291-4001-85F7-A98FC314394E}" type="slidenum">
              <a:rPr lang="en-US" smtClean="0"/>
              <a:t>33</a:t>
            </a:fld>
            <a:endParaRPr lang="en-US"/>
          </a:p>
        </p:txBody>
      </p:sp>
    </p:spTree>
    <p:extLst>
      <p:ext uri="{BB962C8B-B14F-4D97-AF65-F5344CB8AC3E}">
        <p14:creationId xmlns:p14="http://schemas.microsoft.com/office/powerpoint/2010/main" val="26833583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Image 3"/>
          <p:cNvPicPr>
            <a:picLocks noChangeAspect="1"/>
          </p:cNvPicPr>
          <p:nvPr/>
        </p:nvPicPr>
        <p:blipFill rotWithShape="1">
          <a:blip r:embed="rId3"/>
          <a:srcRect l="26205" t="20882" r="28916" b="14336"/>
          <a:stretch/>
        </p:blipFill>
        <p:spPr>
          <a:xfrm>
            <a:off x="123204" y="2348881"/>
            <a:ext cx="4608512" cy="3741817"/>
          </a:xfrm>
          <a:prstGeom prst="rect">
            <a:avLst/>
          </a:prstGeom>
        </p:spPr>
      </p:pic>
      <p:sp>
        <p:nvSpPr>
          <p:cNvPr id="16" name="ZoneTexte 4"/>
          <p:cNvSpPr txBox="1"/>
          <p:nvPr/>
        </p:nvSpPr>
        <p:spPr>
          <a:xfrm>
            <a:off x="407488" y="1549215"/>
            <a:ext cx="8621723" cy="646331"/>
          </a:xfrm>
          <a:prstGeom prst="rect">
            <a:avLst/>
          </a:prstGeom>
          <a:noFill/>
        </p:spPr>
        <p:txBody>
          <a:bodyPr wrap="square" rtlCol="0">
            <a:spAutoFit/>
          </a:bodyPr>
          <a:lstStyle/>
          <a:p>
            <a:r>
              <a:rPr lang="fr-CH" sz="1600" b="1" dirty="0">
                <a:latin typeface="Arial Narrow" panose="020B0606020202030204" pitchFamily="34" charset="0"/>
              </a:rPr>
              <a:t>* Composite </a:t>
            </a:r>
            <a:r>
              <a:rPr lang="fr-CH" sz="1600" b="1" dirty="0" err="1">
                <a:latin typeface="Arial Narrow" panose="020B0606020202030204" pitchFamily="34" charset="0"/>
              </a:rPr>
              <a:t>cores</a:t>
            </a:r>
            <a:r>
              <a:rPr lang="fr-CH" sz="1600" b="1" dirty="0">
                <a:latin typeface="Arial Narrow" panose="020B0606020202030204" pitchFamily="34" charset="0"/>
              </a:rPr>
              <a:t> (</a:t>
            </a:r>
            <a:r>
              <a:rPr lang="fr-CH" sz="1600" b="1" dirty="0" err="1">
                <a:latin typeface="Arial Narrow" panose="020B0606020202030204" pitchFamily="34" charset="0"/>
              </a:rPr>
              <a:t>Nb+Ta</a:t>
            </a:r>
            <a:r>
              <a:rPr lang="fr-CH" sz="1600" b="1" dirty="0">
                <a:latin typeface="Arial Narrow" panose="020B0606020202030204" pitchFamily="34" charset="0"/>
              </a:rPr>
              <a:t> P/M): </a:t>
            </a:r>
            <a:r>
              <a:rPr lang="fr-CH" sz="1800" b="1" dirty="0">
                <a:solidFill>
                  <a:srgbClr val="0000FF"/>
                </a:solidFill>
                <a:effectLst>
                  <a:outerShdw blurRad="38100" dist="38100" dir="2700000" algn="tl">
                    <a:srgbClr val="000000">
                      <a:alpha val="43137"/>
                    </a:srgbClr>
                  </a:outerShdw>
                </a:effectLst>
                <a:latin typeface="Arial Narrow" panose="020B0606020202030204" pitchFamily="34" charset="0"/>
              </a:rPr>
              <a:t>S. Gauss</a:t>
            </a:r>
            <a:r>
              <a:rPr lang="fr-CH" sz="1800" dirty="0">
                <a:latin typeface="Arial Narrow" panose="020B0606020202030204" pitchFamily="34" charset="0"/>
              </a:rPr>
              <a:t>, R. Flükiger, </a:t>
            </a:r>
            <a:r>
              <a:rPr lang="en-US" sz="1800" dirty="0">
                <a:latin typeface="Arial Narrow" panose="020B0606020202030204" pitchFamily="34" charset="0"/>
              </a:rPr>
              <a:t>Adv. Cryo. Eng., Vol. 34(1988)843</a:t>
            </a:r>
            <a:endParaRPr lang="fr-CH" sz="1800" dirty="0">
              <a:latin typeface="Arial Narrow" panose="020B0606020202030204" pitchFamily="34" charset="0"/>
            </a:endParaRPr>
          </a:p>
          <a:p>
            <a:r>
              <a:rPr lang="fr-CH" sz="1600" b="1" dirty="0">
                <a:latin typeface="Arial Narrow" panose="020B0606020202030204" pitchFamily="34" charset="0"/>
              </a:rPr>
              <a:t>* </a:t>
            </a:r>
            <a:r>
              <a:rPr lang="fr-CH" sz="1600" b="1" dirty="0" err="1">
                <a:latin typeface="Arial Narrow" panose="020B0606020202030204" pitchFamily="34" charset="0"/>
              </a:rPr>
              <a:t>Melted</a:t>
            </a:r>
            <a:r>
              <a:rPr lang="fr-CH" sz="1600" b="1" dirty="0">
                <a:latin typeface="Arial Narrow" panose="020B0606020202030204" pitchFamily="34" charset="0"/>
              </a:rPr>
              <a:t> Nb-Ta </a:t>
            </a:r>
            <a:r>
              <a:rPr lang="fr-CH" sz="1600" b="1" dirty="0" err="1">
                <a:latin typeface="Arial Narrow" panose="020B0606020202030204" pitchFamily="34" charset="0"/>
              </a:rPr>
              <a:t>rods</a:t>
            </a:r>
            <a:r>
              <a:rPr lang="fr-CH" sz="1600" b="1" dirty="0">
                <a:latin typeface="Arial Narrow" panose="020B0606020202030204" pitchFamily="34" charset="0"/>
              </a:rPr>
              <a:t>: </a:t>
            </a:r>
            <a:r>
              <a:rPr lang="fr-CH" sz="1800" b="1" dirty="0">
                <a:solidFill>
                  <a:srgbClr val="0000FF"/>
                </a:solidFill>
                <a:effectLst>
                  <a:outerShdw blurRad="38100" dist="38100" dir="2700000" algn="tl">
                    <a:srgbClr val="000000">
                      <a:alpha val="43137"/>
                    </a:srgbClr>
                  </a:outerShdw>
                </a:effectLst>
                <a:latin typeface="Arial Narrow" panose="020B0606020202030204" pitchFamily="34" charset="0"/>
              </a:rPr>
              <a:t>M. Klemm et al., </a:t>
            </a:r>
            <a:r>
              <a:rPr lang="fr-CH" sz="1800" dirty="0">
                <a:latin typeface="Arial Narrow" panose="020B0606020202030204" pitchFamily="34" charset="0"/>
              </a:rPr>
              <a:t>SuST,</a:t>
            </a:r>
            <a:r>
              <a:rPr lang="en-US" sz="1800" dirty="0">
                <a:latin typeface="Arial Narrow" panose="020B0606020202030204" pitchFamily="34" charset="0"/>
              </a:rPr>
              <a:t> 3 (1990) 249</a:t>
            </a:r>
            <a:endParaRPr lang="fr-CH" sz="1800" dirty="0">
              <a:latin typeface="Arial Narrow" panose="020B0606020202030204" pitchFamily="34" charset="0"/>
            </a:endParaRPr>
          </a:p>
        </p:txBody>
      </p:sp>
      <p:sp>
        <p:nvSpPr>
          <p:cNvPr id="20" name="Rectangle 19"/>
          <p:cNvSpPr/>
          <p:nvPr/>
        </p:nvSpPr>
        <p:spPr>
          <a:xfrm>
            <a:off x="4984622" y="3204126"/>
            <a:ext cx="3816424" cy="1015663"/>
          </a:xfrm>
          <a:prstGeom prst="rect">
            <a:avLst/>
          </a:prstGeom>
          <a:solidFill>
            <a:srgbClr val="FFFF00"/>
          </a:solidFill>
          <a:ln>
            <a:solidFill>
              <a:srgbClr val="C9F5FF"/>
            </a:solidFill>
          </a:ln>
        </p:spPr>
        <p:txBody>
          <a:bodyPr wrap="square">
            <a:spAutoFit/>
          </a:bodyPr>
          <a:lstStyle/>
          <a:p>
            <a:pPr algn="ctr"/>
            <a:r>
              <a:rPr lang="fr-CH" sz="2000" b="1" dirty="0" err="1">
                <a:solidFill>
                  <a:srgbClr val="FF0000"/>
                </a:solidFill>
                <a:effectLst>
                  <a:outerShdw blurRad="38100" dist="38100" dir="2700000" algn="tl">
                    <a:srgbClr val="000000">
                      <a:alpha val="43137"/>
                    </a:srgbClr>
                  </a:outerShdw>
                </a:effectLst>
                <a:latin typeface="Arial Narrow" panose="020B0606020202030204" pitchFamily="34" charset="0"/>
              </a:rPr>
              <a:t>Artificial</a:t>
            </a:r>
            <a:r>
              <a:rPr lang="fr-CH" sz="2000" b="1" dirty="0">
                <a:solidFill>
                  <a:srgbClr val="FF0000"/>
                </a:solidFill>
                <a:effectLst>
                  <a:outerShdw blurRad="38100" dist="38100" dir="2700000" algn="tl">
                    <a:srgbClr val="000000">
                      <a:alpha val="43137"/>
                    </a:srgbClr>
                  </a:outerShdw>
                </a:effectLst>
                <a:latin typeface="Arial Narrow" panose="020B0606020202030204" pitchFamily="34" charset="0"/>
              </a:rPr>
              <a:t> Pinning</a:t>
            </a:r>
            <a:r>
              <a:rPr lang="fr-CH" sz="2000" b="1" dirty="0">
                <a:latin typeface="Arial Narrow" panose="020B0606020202030204" pitchFamily="34" charset="0"/>
              </a:rPr>
              <a:t>: </a:t>
            </a:r>
            <a:r>
              <a:rPr lang="fr-CH" sz="2000" b="1" dirty="0" err="1">
                <a:latin typeface="Arial Narrow" panose="020B0606020202030204" pitchFamily="34" charset="0"/>
              </a:rPr>
              <a:t>Nanoinclusions</a:t>
            </a:r>
            <a:r>
              <a:rPr lang="fr-CH" sz="2000" b="1" dirty="0">
                <a:latin typeface="Arial Narrow" panose="020B0606020202030204" pitchFamily="34" charset="0"/>
              </a:rPr>
              <a:t> </a:t>
            </a:r>
            <a:r>
              <a:rPr lang="fr-CH" sz="2000" b="1" dirty="0" err="1">
                <a:latin typeface="Arial Narrow" panose="020B0606020202030204" pitchFamily="34" charset="0"/>
              </a:rPr>
              <a:t>formed</a:t>
            </a:r>
            <a:r>
              <a:rPr lang="fr-CH" sz="2000" b="1" dirty="0">
                <a:latin typeface="Arial Narrow" panose="020B0606020202030204" pitchFamily="34" charset="0"/>
              </a:rPr>
              <a:t> by </a:t>
            </a:r>
            <a:r>
              <a:rPr lang="fr-CH" sz="2000" b="1" dirty="0" err="1">
                <a:latin typeface="Arial Narrow" panose="020B0606020202030204" pitchFamily="34" charset="0"/>
              </a:rPr>
              <a:t>Oxygen</a:t>
            </a:r>
            <a:r>
              <a:rPr lang="fr-CH" sz="2000" b="1" dirty="0">
                <a:latin typeface="Arial Narrow" panose="020B0606020202030204" pitchFamily="34" charset="0"/>
              </a:rPr>
              <a:t> </a:t>
            </a:r>
            <a:r>
              <a:rPr lang="fr-CH" sz="2000" b="1" dirty="0" err="1">
                <a:latin typeface="Arial Narrow" panose="020B0606020202030204" pitchFamily="34" charset="0"/>
              </a:rPr>
              <a:t>adsorbed</a:t>
            </a:r>
            <a:r>
              <a:rPr lang="fr-CH" sz="2000" b="1" dirty="0">
                <a:latin typeface="Arial Narrow" panose="020B0606020202030204" pitchFamily="34" charset="0"/>
              </a:rPr>
              <a:t> at the </a:t>
            </a:r>
            <a:r>
              <a:rPr lang="fr-CH" sz="2000" b="1" dirty="0" err="1">
                <a:latin typeface="Arial Narrow" panose="020B0606020202030204" pitchFamily="34" charset="0"/>
              </a:rPr>
              <a:t>powder</a:t>
            </a:r>
            <a:r>
              <a:rPr lang="fr-CH" sz="2000" b="1" dirty="0">
                <a:latin typeface="Arial Narrow" panose="020B0606020202030204" pitchFamily="34" charset="0"/>
              </a:rPr>
              <a:t> surface </a:t>
            </a:r>
            <a:r>
              <a:rPr lang="en-US" sz="2000" b="1" dirty="0">
                <a:latin typeface="Arial Narrow" panose="020B0606020202030204" pitchFamily="34" charset="0"/>
              </a:rPr>
              <a:t>(~ 0.5 wt.%)</a:t>
            </a:r>
            <a:endParaRPr lang="fr-CH" sz="2000" b="1" dirty="0"/>
          </a:p>
        </p:txBody>
      </p:sp>
      <p:sp>
        <p:nvSpPr>
          <p:cNvPr id="22" name="TextBox 21"/>
          <p:cNvSpPr txBox="1"/>
          <p:nvPr/>
        </p:nvSpPr>
        <p:spPr>
          <a:xfrm>
            <a:off x="251521" y="1212477"/>
            <a:ext cx="8170665" cy="369332"/>
          </a:xfrm>
          <a:prstGeom prst="rect">
            <a:avLst/>
          </a:prstGeom>
          <a:noFill/>
        </p:spPr>
        <p:txBody>
          <a:bodyPr wrap="square" rtlCol="0">
            <a:spAutoFit/>
          </a:bodyPr>
          <a:lstStyle/>
          <a:p>
            <a:r>
              <a:rPr lang="it-IT" sz="1800" dirty="0"/>
              <a:t>Wires produced with identical  composition and reactions conditions:</a:t>
            </a:r>
            <a:endParaRPr lang="en-US" sz="1800" dirty="0"/>
          </a:p>
        </p:txBody>
      </p:sp>
      <p:sp>
        <p:nvSpPr>
          <p:cNvPr id="23" name="ZoneTexte 5"/>
          <p:cNvSpPr txBox="1"/>
          <p:nvPr/>
        </p:nvSpPr>
        <p:spPr>
          <a:xfrm>
            <a:off x="123204" y="6052646"/>
            <a:ext cx="3111339" cy="338554"/>
          </a:xfrm>
          <a:prstGeom prst="rect">
            <a:avLst/>
          </a:prstGeom>
          <a:noFill/>
        </p:spPr>
        <p:txBody>
          <a:bodyPr wrap="square" rtlCol="0">
            <a:spAutoFit/>
          </a:bodyPr>
          <a:lstStyle/>
          <a:p>
            <a:r>
              <a:rPr lang="fr-CH" sz="1600" dirty="0">
                <a:latin typeface="Arial Narrow" panose="020B0606020202030204" pitchFamily="34" charset="0"/>
              </a:rPr>
              <a:t>RRP, PIT: values from P. Lee, 2008</a:t>
            </a:r>
          </a:p>
        </p:txBody>
      </p:sp>
      <p:sp>
        <p:nvSpPr>
          <p:cNvPr id="25" name="TextBox 24"/>
          <p:cNvSpPr txBox="1"/>
          <p:nvPr/>
        </p:nvSpPr>
        <p:spPr>
          <a:xfrm>
            <a:off x="2411760" y="689257"/>
            <a:ext cx="5688632" cy="461665"/>
          </a:xfrm>
          <a:prstGeom prst="rect">
            <a:avLst/>
          </a:prstGeom>
          <a:noFill/>
        </p:spPr>
        <p:txBody>
          <a:bodyPr wrap="square" rtlCol="0">
            <a:spAutoFit/>
          </a:bodyPr>
          <a:lstStyle/>
          <a:p>
            <a:r>
              <a:rPr lang="it-IT" b="1" dirty="0">
                <a:solidFill>
                  <a:srgbClr val="FF0000"/>
                </a:solidFill>
                <a:effectLst>
                  <a:outerShdw blurRad="38100" dist="38100" dir="2700000" algn="tl">
                    <a:srgbClr val="000000">
                      <a:alpha val="43137"/>
                    </a:srgbClr>
                  </a:outerShdw>
                </a:effectLst>
              </a:rPr>
              <a:t>Composite Cores (adsorbed Oxigen)</a:t>
            </a:r>
            <a:endParaRPr lang="en-US" b="1" dirty="0">
              <a:solidFill>
                <a:srgbClr val="FF0000"/>
              </a:solidFill>
              <a:effectLst>
                <a:outerShdw blurRad="38100" dist="38100" dir="2700000" algn="tl">
                  <a:srgbClr val="000000">
                    <a:alpha val="43137"/>
                  </a:srgbClr>
                </a:outerShdw>
              </a:effectLst>
            </a:endParaRPr>
          </a:p>
        </p:txBody>
      </p:sp>
      <p:sp>
        <p:nvSpPr>
          <p:cNvPr id="26" name="TextBox 25"/>
          <p:cNvSpPr txBox="1"/>
          <p:nvPr/>
        </p:nvSpPr>
        <p:spPr>
          <a:xfrm>
            <a:off x="4860031" y="2348881"/>
            <a:ext cx="4169179" cy="830997"/>
          </a:xfrm>
          <a:prstGeom prst="rect">
            <a:avLst/>
          </a:prstGeom>
          <a:noFill/>
        </p:spPr>
        <p:txBody>
          <a:bodyPr wrap="square" rtlCol="0">
            <a:spAutoFit/>
          </a:bodyPr>
          <a:lstStyle/>
          <a:p>
            <a:r>
              <a:rPr lang="it-IT" dirty="0"/>
              <a:t>(</a:t>
            </a:r>
            <a:r>
              <a:rPr lang="it-IT" b="1" u="sng" dirty="0"/>
              <a:t>point pinning</a:t>
            </a:r>
            <a:r>
              <a:rPr lang="it-IT" dirty="0"/>
              <a:t>: observed shift in the F</a:t>
            </a:r>
            <a:r>
              <a:rPr lang="it-IT" baseline="-25000" dirty="0"/>
              <a:t>pmax</a:t>
            </a:r>
            <a:r>
              <a:rPr lang="it-IT" dirty="0"/>
              <a:t>) </a:t>
            </a:r>
            <a:endParaRPr lang="en-US" dirty="0"/>
          </a:p>
        </p:txBody>
      </p:sp>
      <p:sp>
        <p:nvSpPr>
          <p:cNvPr id="6" name="TextBox 5"/>
          <p:cNvSpPr txBox="1"/>
          <p:nvPr/>
        </p:nvSpPr>
        <p:spPr>
          <a:xfrm>
            <a:off x="4983236" y="4445194"/>
            <a:ext cx="3875472"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dirty="0"/>
              <a:t>Not by Ta nanoinclusions, due to their dissolution in the A15 phase</a:t>
            </a:r>
            <a:endParaRPr lang="en-US" dirty="0"/>
          </a:p>
        </p:txBody>
      </p:sp>
      <p:sp>
        <p:nvSpPr>
          <p:cNvPr id="8" name="TextBox 7"/>
          <p:cNvSpPr txBox="1"/>
          <p:nvPr/>
        </p:nvSpPr>
        <p:spPr>
          <a:xfrm>
            <a:off x="949349" y="3399172"/>
            <a:ext cx="458780" cy="369332"/>
          </a:xfrm>
          <a:prstGeom prst="rect">
            <a:avLst/>
          </a:prstGeom>
          <a:noFill/>
        </p:spPr>
        <p:txBody>
          <a:bodyPr wrap="none" rtlCol="0">
            <a:spAutoFit/>
          </a:bodyPr>
          <a:lstStyle/>
          <a:p>
            <a:r>
              <a:rPr lang="en-US" b="1" dirty="0"/>
              <a:t>∆</a:t>
            </a:r>
            <a:r>
              <a:rPr lang="en-US" b="1" dirty="0" err="1"/>
              <a:t>J</a:t>
            </a:r>
            <a:r>
              <a:rPr lang="en-US" b="1" baseline="-25000" dirty="0" err="1"/>
              <a:t>c</a:t>
            </a:r>
            <a:endParaRPr lang="en-US" b="1" baseline="-25000" dirty="0"/>
          </a:p>
        </p:txBody>
      </p:sp>
      <p:sp>
        <p:nvSpPr>
          <p:cNvPr id="15" name="Rectangle 14"/>
          <p:cNvSpPr/>
          <p:nvPr/>
        </p:nvSpPr>
        <p:spPr>
          <a:xfrm>
            <a:off x="539553" y="-27384"/>
            <a:ext cx="7869207" cy="646331"/>
          </a:xfrm>
          <a:prstGeom prst="rect">
            <a:avLst/>
          </a:prstGeom>
        </p:spPr>
        <p:txBody>
          <a:bodyPr wrap="square">
            <a:spAutoFit/>
          </a:bodyPr>
          <a:lstStyle/>
          <a:p>
            <a:pPr lvl="2" algn="ctr"/>
            <a:r>
              <a:rPr lang="en-US" sz="3600" b="1" dirty="0" err="1">
                <a:solidFill>
                  <a:srgbClr val="002060"/>
                </a:solidFill>
              </a:rPr>
              <a:t>Nanoinclusions</a:t>
            </a:r>
            <a:r>
              <a:rPr lang="en-US" sz="3600" b="1" dirty="0">
                <a:solidFill>
                  <a:srgbClr val="002060"/>
                </a:solidFill>
              </a:rPr>
              <a:t> (2)</a:t>
            </a:r>
          </a:p>
        </p:txBody>
      </p:sp>
      <p:cxnSp>
        <p:nvCxnSpPr>
          <p:cNvPr id="17" name="Straight Connector 16"/>
          <p:cNvCxnSpPr/>
          <p:nvPr/>
        </p:nvCxnSpPr>
        <p:spPr>
          <a:xfrm>
            <a:off x="0" y="620688"/>
            <a:ext cx="9144000" cy="0"/>
          </a:xfrm>
          <a:prstGeom prst="line">
            <a:avLst/>
          </a:prstGeom>
          <a:ln w="19050">
            <a:solidFill>
              <a:srgbClr val="002060"/>
            </a:solidFill>
          </a:ln>
        </p:spPr>
        <p:style>
          <a:lnRef idx="2">
            <a:schemeClr val="dk1"/>
          </a:lnRef>
          <a:fillRef idx="0">
            <a:schemeClr val="dk1"/>
          </a:fillRef>
          <a:effectRef idx="1">
            <a:schemeClr val="dk1"/>
          </a:effectRef>
          <a:fontRef idx="minor">
            <a:schemeClr val="tx1"/>
          </a:fontRef>
        </p:style>
      </p:cxnSp>
      <p:sp>
        <p:nvSpPr>
          <p:cNvPr id="3" name="Date Placeholder 2"/>
          <p:cNvSpPr>
            <a:spLocks noGrp="1"/>
          </p:cNvSpPr>
          <p:nvPr>
            <p:ph type="dt" sz="half" idx="10"/>
          </p:nvPr>
        </p:nvSpPr>
        <p:spPr/>
        <p:txBody>
          <a:bodyPr/>
          <a:lstStyle/>
          <a:p>
            <a:r>
              <a:rPr lang="en-US"/>
              <a:t>9/26/2018</a:t>
            </a:r>
          </a:p>
        </p:txBody>
      </p:sp>
      <p:sp>
        <p:nvSpPr>
          <p:cNvPr id="2" name="Slide Number Placeholder 1">
            <a:extLst>
              <a:ext uri="{FF2B5EF4-FFF2-40B4-BE49-F238E27FC236}">
                <a16:creationId xmlns:a16="http://schemas.microsoft.com/office/drawing/2014/main" id="{E3437723-A3FE-4A72-B7CC-82456AB203DA}"/>
              </a:ext>
            </a:extLst>
          </p:cNvPr>
          <p:cNvSpPr>
            <a:spLocks noGrp="1"/>
          </p:cNvSpPr>
          <p:nvPr>
            <p:ph type="sldNum" sz="quarter" idx="12"/>
          </p:nvPr>
        </p:nvSpPr>
        <p:spPr/>
        <p:txBody>
          <a:bodyPr/>
          <a:lstStyle/>
          <a:p>
            <a:fld id="{210C1B2E-B291-4001-85F7-A98FC314394E}" type="slidenum">
              <a:rPr lang="en-US" smtClean="0"/>
              <a:t>34</a:t>
            </a:fld>
            <a:endParaRPr lang="en-US"/>
          </a:p>
        </p:txBody>
      </p:sp>
    </p:spTree>
    <p:extLst>
      <p:ext uri="{BB962C8B-B14F-4D97-AF65-F5344CB8AC3E}">
        <p14:creationId xmlns:p14="http://schemas.microsoft.com/office/powerpoint/2010/main" val="35812739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C:\Users\Tiziana\Desktop\conferenze 2016\ASC 2016\figures\Jc-JCo wo NbO2 and irradiation modified in mm2.tif"/>
          <p:cNvPicPr/>
          <p:nvPr/>
        </p:nvPicPr>
        <p:blipFill rotWithShape="1">
          <a:blip r:embed="rId3" cstate="print">
            <a:extLst>
              <a:ext uri="{28A0092B-C50C-407E-A947-70E740481C1C}">
                <a14:useLocalDpi xmlns:a14="http://schemas.microsoft.com/office/drawing/2010/main" val="0"/>
              </a:ext>
            </a:extLst>
          </a:blip>
          <a:srcRect l="5596" t="9687" r="12410" b="8736"/>
          <a:stretch/>
        </p:blipFill>
        <p:spPr bwMode="auto">
          <a:xfrm>
            <a:off x="251520" y="1066139"/>
            <a:ext cx="5654872" cy="4536504"/>
          </a:xfrm>
          <a:prstGeom prst="rect">
            <a:avLst/>
          </a:prstGeom>
          <a:noFill/>
          <a:ln>
            <a:noFill/>
          </a:ln>
          <a:extLst>
            <a:ext uri="{53640926-AAD7-44D8-BBD7-CCE9431645EC}">
              <a14:shadowObscured xmlns:a14="http://schemas.microsoft.com/office/drawing/2010/main"/>
            </a:ext>
          </a:extLst>
        </p:spPr>
      </p:pic>
      <p:sp>
        <p:nvSpPr>
          <p:cNvPr id="14" name="TextBox 13"/>
          <p:cNvSpPr txBox="1"/>
          <p:nvPr/>
        </p:nvSpPr>
        <p:spPr>
          <a:xfrm>
            <a:off x="6012160" y="1902311"/>
            <a:ext cx="2986088" cy="310854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it-IT" sz="2800" b="1" dirty="0">
                <a:solidFill>
                  <a:srgbClr val="0000FF"/>
                </a:solidFill>
                <a:effectLst>
                  <a:outerShdw blurRad="38100" dist="38100" dir="2700000" algn="tl">
                    <a:srgbClr val="000000">
                      <a:alpha val="43137"/>
                    </a:srgbClr>
                  </a:outerShdw>
                </a:effectLst>
              </a:rPr>
              <a:t>Higher values </a:t>
            </a:r>
            <a:r>
              <a:rPr lang="it-IT" sz="2800" dirty="0"/>
              <a:t>for </a:t>
            </a:r>
            <a:r>
              <a:rPr lang="it-IT" sz="2800" dirty="0">
                <a:effectLst>
                  <a:outerShdw blurRad="38100" dist="38100" dir="2700000" algn="tl">
                    <a:srgbClr val="000000">
                      <a:alpha val="43137"/>
                    </a:srgbClr>
                  </a:outerShdw>
                </a:effectLst>
              </a:rPr>
              <a:t>Internal Oxidation</a:t>
            </a:r>
            <a:r>
              <a:rPr lang="it-IT" sz="2800" dirty="0"/>
              <a:t> attributed to </a:t>
            </a:r>
            <a:r>
              <a:rPr lang="it-IT" sz="2800" b="1" dirty="0">
                <a:solidFill>
                  <a:srgbClr val="0000FF"/>
                </a:solidFill>
                <a:effectLst>
                  <a:outerShdw blurRad="38100" dist="38100" dir="2700000" algn="tl">
                    <a:srgbClr val="000000">
                      <a:alpha val="43137"/>
                    </a:srgbClr>
                  </a:outerShdw>
                </a:effectLst>
              </a:rPr>
              <a:t>higher oxygen content</a:t>
            </a:r>
            <a:r>
              <a:rPr lang="it-IT" sz="2800" dirty="0"/>
              <a:t> leading to a </a:t>
            </a:r>
            <a:r>
              <a:rPr lang="it-IT" sz="2800" b="1" dirty="0">
                <a:solidFill>
                  <a:srgbClr val="0000FF"/>
                </a:solidFill>
                <a:effectLst>
                  <a:outerShdw blurRad="38100" dist="38100" dir="2700000" algn="tl">
                    <a:srgbClr val="000000">
                      <a:alpha val="43137"/>
                    </a:srgbClr>
                  </a:outerShdw>
                </a:effectLst>
              </a:rPr>
              <a:t>stronger grain refinement</a:t>
            </a:r>
            <a:r>
              <a:rPr lang="it-IT" sz="2800" dirty="0"/>
              <a:t>.</a:t>
            </a:r>
          </a:p>
        </p:txBody>
      </p:sp>
      <p:sp>
        <p:nvSpPr>
          <p:cNvPr id="8" name="Rectangle 7"/>
          <p:cNvSpPr/>
          <p:nvPr/>
        </p:nvSpPr>
        <p:spPr>
          <a:xfrm>
            <a:off x="539553" y="-27384"/>
            <a:ext cx="7869207" cy="646331"/>
          </a:xfrm>
          <a:prstGeom prst="rect">
            <a:avLst/>
          </a:prstGeom>
        </p:spPr>
        <p:txBody>
          <a:bodyPr wrap="square">
            <a:spAutoFit/>
          </a:bodyPr>
          <a:lstStyle/>
          <a:p>
            <a:pPr lvl="2" algn="ctr"/>
            <a:r>
              <a:rPr lang="en-US" sz="3600" b="1" dirty="0" err="1">
                <a:solidFill>
                  <a:srgbClr val="002060"/>
                </a:solidFill>
              </a:rPr>
              <a:t>Nanoinclusions</a:t>
            </a:r>
            <a:r>
              <a:rPr lang="en-US" sz="3600" b="1" dirty="0">
                <a:solidFill>
                  <a:srgbClr val="002060"/>
                </a:solidFill>
              </a:rPr>
              <a:t>: comparison</a:t>
            </a:r>
          </a:p>
        </p:txBody>
      </p:sp>
      <p:cxnSp>
        <p:nvCxnSpPr>
          <p:cNvPr id="11" name="Straight Connector 10"/>
          <p:cNvCxnSpPr/>
          <p:nvPr/>
        </p:nvCxnSpPr>
        <p:spPr>
          <a:xfrm>
            <a:off x="0" y="620688"/>
            <a:ext cx="9144000" cy="0"/>
          </a:xfrm>
          <a:prstGeom prst="line">
            <a:avLst/>
          </a:prstGeom>
          <a:ln w="19050">
            <a:solidFill>
              <a:srgbClr val="002060"/>
            </a:solidFill>
          </a:ln>
        </p:spPr>
        <p:style>
          <a:lnRef idx="2">
            <a:schemeClr val="dk1"/>
          </a:lnRef>
          <a:fillRef idx="0">
            <a:schemeClr val="dk1"/>
          </a:fillRef>
          <a:effectRef idx="1">
            <a:schemeClr val="dk1"/>
          </a:effectRef>
          <a:fontRef idx="minor">
            <a:schemeClr val="tx1"/>
          </a:fontRef>
        </p:style>
      </p:cxnSp>
      <p:sp>
        <p:nvSpPr>
          <p:cNvPr id="3" name="Date Placeholder 2"/>
          <p:cNvSpPr>
            <a:spLocks noGrp="1"/>
          </p:cNvSpPr>
          <p:nvPr>
            <p:ph type="dt" sz="half" idx="10"/>
          </p:nvPr>
        </p:nvSpPr>
        <p:spPr/>
        <p:txBody>
          <a:bodyPr/>
          <a:lstStyle/>
          <a:p>
            <a:r>
              <a:rPr lang="en-US"/>
              <a:t>9/26/2018</a:t>
            </a:r>
          </a:p>
        </p:txBody>
      </p:sp>
      <p:sp>
        <p:nvSpPr>
          <p:cNvPr id="2" name="Slide Number Placeholder 1">
            <a:extLst>
              <a:ext uri="{FF2B5EF4-FFF2-40B4-BE49-F238E27FC236}">
                <a16:creationId xmlns:a16="http://schemas.microsoft.com/office/drawing/2014/main" id="{305B3CEC-A503-466F-9055-1AB44C317609}"/>
              </a:ext>
            </a:extLst>
          </p:cNvPr>
          <p:cNvSpPr>
            <a:spLocks noGrp="1"/>
          </p:cNvSpPr>
          <p:nvPr>
            <p:ph type="sldNum" sz="quarter" idx="12"/>
          </p:nvPr>
        </p:nvSpPr>
        <p:spPr/>
        <p:txBody>
          <a:bodyPr/>
          <a:lstStyle/>
          <a:p>
            <a:fld id="{210C1B2E-B291-4001-85F7-A98FC314394E}" type="slidenum">
              <a:rPr lang="en-US" smtClean="0"/>
              <a:t>35</a:t>
            </a:fld>
            <a:endParaRPr lang="en-US"/>
          </a:p>
        </p:txBody>
      </p:sp>
    </p:spTree>
    <p:extLst>
      <p:ext uri="{BB962C8B-B14F-4D97-AF65-F5344CB8AC3E}">
        <p14:creationId xmlns:p14="http://schemas.microsoft.com/office/powerpoint/2010/main" val="22030744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C:\Users\Tiziana\Desktop\conferenze 2016\ASC 2016\figures\Jc-JCo wo NbO2 modified in mm2.tif"/>
          <p:cNvPicPr/>
          <p:nvPr/>
        </p:nvPicPr>
        <p:blipFill rotWithShape="1">
          <a:blip r:embed="rId4" cstate="print">
            <a:extLst>
              <a:ext uri="{28A0092B-C50C-407E-A947-70E740481C1C}">
                <a14:useLocalDpi xmlns:a14="http://schemas.microsoft.com/office/drawing/2010/main" val="0"/>
              </a:ext>
            </a:extLst>
          </a:blip>
          <a:srcRect l="4517" t="9666" r="12472" b="6650"/>
          <a:stretch/>
        </p:blipFill>
        <p:spPr bwMode="auto">
          <a:xfrm>
            <a:off x="152711" y="878846"/>
            <a:ext cx="4860032" cy="3982846"/>
          </a:xfrm>
          <a:prstGeom prst="rect">
            <a:avLst/>
          </a:prstGeom>
          <a:noFill/>
          <a:ln>
            <a:noFill/>
          </a:ln>
          <a:extLst>
            <a:ext uri="{53640926-AAD7-44D8-BBD7-CCE9431645EC}">
              <a14:shadowObscured xmlns:a14="http://schemas.microsoft.com/office/drawing/2010/main"/>
            </a:ext>
          </a:extLst>
        </p:spPr>
      </p:pic>
      <p:sp>
        <p:nvSpPr>
          <p:cNvPr id="7" name="TextBox 6"/>
          <p:cNvSpPr txBox="1"/>
          <p:nvPr/>
        </p:nvSpPr>
        <p:spPr>
          <a:xfrm>
            <a:off x="1628224" y="4989414"/>
            <a:ext cx="2943776" cy="461665"/>
          </a:xfrm>
          <a:prstGeom prst="rect">
            <a:avLst/>
          </a:prstGeom>
          <a:solidFill>
            <a:srgbClr val="D9F5FF"/>
          </a:solidFill>
          <a:ln w="38100">
            <a:solidFill>
              <a:srgbClr val="FF0000"/>
            </a:solidFill>
          </a:ln>
        </p:spPr>
        <p:txBody>
          <a:bodyPr wrap="square" rtlCol="0">
            <a:spAutoFit/>
          </a:bodyPr>
          <a:lstStyle/>
          <a:p>
            <a:r>
              <a:rPr lang="it-IT" b="1" u="sng" dirty="0">
                <a:effectLst>
                  <a:outerShdw blurRad="38100" dist="38100" dir="2700000" algn="tl">
                    <a:srgbClr val="000000">
                      <a:alpha val="43137"/>
                    </a:srgbClr>
                  </a:outerShdw>
                </a:effectLst>
              </a:rPr>
              <a:t>At High field (B&gt;12T):</a:t>
            </a:r>
            <a:endParaRPr lang="en-US" b="1" u="sng" dirty="0">
              <a:effectLst>
                <a:outerShdw blurRad="38100" dist="38100" dir="2700000" algn="tl">
                  <a:srgbClr val="000000">
                    <a:alpha val="43137"/>
                  </a:srgbClr>
                </a:outerShdw>
              </a:effectLst>
            </a:endParaRPr>
          </a:p>
        </p:txBody>
      </p:sp>
      <p:sp>
        <p:nvSpPr>
          <p:cNvPr id="8" name="TextBox 7"/>
          <p:cNvSpPr txBox="1"/>
          <p:nvPr/>
        </p:nvSpPr>
        <p:spPr>
          <a:xfrm>
            <a:off x="5633055" y="1052737"/>
            <a:ext cx="3331435" cy="523220"/>
          </a:xfrm>
          <a:prstGeom prst="rect">
            <a:avLst/>
          </a:prstGeom>
          <a:solidFill>
            <a:srgbClr val="D9F5FF"/>
          </a:solidFill>
          <a:ln w="57150">
            <a:solidFill>
              <a:srgbClr val="FF0000"/>
            </a:solidFill>
          </a:ln>
        </p:spPr>
        <p:txBody>
          <a:bodyPr wrap="square" rtlCol="0">
            <a:spAutoFit/>
          </a:bodyPr>
          <a:lstStyle/>
          <a:p>
            <a:r>
              <a:rPr lang="it-IT" sz="2800" b="1" u="sng" dirty="0">
                <a:effectLst>
                  <a:outerShdw blurRad="38100" dist="38100" dir="2700000" algn="tl">
                    <a:srgbClr val="000000">
                      <a:alpha val="43137"/>
                    </a:srgbClr>
                  </a:outerShdw>
                </a:effectLst>
              </a:rPr>
              <a:t>At Low field (B&lt;12T):</a:t>
            </a:r>
            <a:endParaRPr lang="en-US" sz="2800" b="1" u="sng" dirty="0">
              <a:effectLst>
                <a:outerShdw blurRad="38100" dist="38100" dir="2700000" algn="tl">
                  <a:srgbClr val="000000">
                    <a:alpha val="43137"/>
                  </a:srgbClr>
                </a:outerShdw>
              </a:effectLst>
            </a:endParaRPr>
          </a:p>
        </p:txBody>
      </p:sp>
      <p:sp>
        <p:nvSpPr>
          <p:cNvPr id="9" name="TextBox 8"/>
          <p:cNvSpPr txBox="1"/>
          <p:nvPr/>
        </p:nvSpPr>
        <p:spPr>
          <a:xfrm>
            <a:off x="1271144" y="5451079"/>
            <a:ext cx="3779912" cy="830997"/>
          </a:xfrm>
          <a:prstGeom prst="rect">
            <a:avLst/>
          </a:prstGeom>
          <a:noFill/>
          <a:ln>
            <a:solidFill>
              <a:srgbClr val="0000FF"/>
            </a:solidFill>
          </a:ln>
        </p:spPr>
        <p:txBody>
          <a:bodyPr wrap="square" rtlCol="0">
            <a:spAutoFit/>
          </a:bodyPr>
          <a:lstStyle/>
          <a:p>
            <a:r>
              <a:rPr lang="it-IT" sz="2400" b="1" dirty="0"/>
              <a:t>@18-19T </a:t>
            </a:r>
            <a:r>
              <a:rPr lang="it-IT" sz="2400" dirty="0"/>
              <a:t>for </a:t>
            </a:r>
            <a:r>
              <a:rPr lang="it-IT" sz="2400" dirty="0">
                <a:solidFill>
                  <a:srgbClr val="FF0000"/>
                </a:solidFill>
              </a:rPr>
              <a:t>nanoinclusions</a:t>
            </a:r>
            <a:endParaRPr lang="en-US" sz="2400" dirty="0">
              <a:solidFill>
                <a:srgbClr val="FF0000"/>
              </a:solidFill>
            </a:endParaRPr>
          </a:p>
          <a:p>
            <a:r>
              <a:rPr lang="en-US" sz="2400" b="1" dirty="0"/>
              <a:t>@B</a:t>
            </a:r>
            <a:r>
              <a:rPr lang="en-US" sz="2400" b="1" baseline="-25000" dirty="0"/>
              <a:t>c2</a:t>
            </a:r>
            <a:r>
              <a:rPr lang="en-US" sz="2400" dirty="0"/>
              <a:t> for </a:t>
            </a:r>
            <a:r>
              <a:rPr lang="en-US" sz="2400" dirty="0">
                <a:solidFill>
                  <a:srgbClr val="FF0000"/>
                </a:solidFill>
              </a:rPr>
              <a:t>irradiations</a:t>
            </a:r>
            <a:endParaRPr lang="en-US" sz="2400" dirty="0"/>
          </a:p>
        </p:txBody>
      </p:sp>
      <p:sp>
        <p:nvSpPr>
          <p:cNvPr id="10" name="Rectangle 9"/>
          <p:cNvSpPr/>
          <p:nvPr/>
        </p:nvSpPr>
        <p:spPr>
          <a:xfrm>
            <a:off x="0" y="5596396"/>
            <a:ext cx="1043608" cy="461665"/>
          </a:xfrm>
          <a:prstGeom prst="rect">
            <a:avLst/>
          </a:prstGeom>
          <a:solidFill>
            <a:srgbClr val="FFFFA3"/>
          </a:solidFill>
        </p:spPr>
        <p:txBody>
          <a:bodyPr wrap="square">
            <a:spAutoFit/>
          </a:bodyPr>
          <a:lstStyle/>
          <a:p>
            <a:r>
              <a:rPr lang="en-US" sz="2400" b="1" dirty="0">
                <a:solidFill>
                  <a:srgbClr val="0000FF"/>
                </a:solidFill>
              </a:rPr>
              <a:t>∆J</a:t>
            </a:r>
            <a:r>
              <a:rPr lang="en-US" sz="2400" b="1" baseline="-25000" dirty="0">
                <a:solidFill>
                  <a:srgbClr val="0000FF"/>
                </a:solidFill>
              </a:rPr>
              <a:t>c</a:t>
            </a:r>
            <a:r>
              <a:rPr lang="en-US" sz="2400" b="1" dirty="0">
                <a:solidFill>
                  <a:srgbClr val="0000FF"/>
                </a:solidFill>
              </a:rPr>
              <a:t>→0</a:t>
            </a:r>
          </a:p>
        </p:txBody>
      </p:sp>
      <p:sp>
        <p:nvSpPr>
          <p:cNvPr id="11" name="Rectangle 10"/>
          <p:cNvSpPr/>
          <p:nvPr/>
        </p:nvSpPr>
        <p:spPr>
          <a:xfrm>
            <a:off x="5165453" y="2387146"/>
            <a:ext cx="3943052" cy="3670235"/>
          </a:xfrm>
          <a:prstGeom prst="rect">
            <a:avLst/>
          </a:prstGeom>
          <a:ln>
            <a:solidFill>
              <a:srgbClr val="0000FF"/>
            </a:solidFill>
          </a:ln>
        </p:spPr>
        <p:txBody>
          <a:bodyPr wrap="square">
            <a:spAutoFit/>
          </a:bodyPr>
          <a:lstStyle/>
          <a:p>
            <a:endParaRPr lang="it-IT" sz="2000" dirty="0"/>
          </a:p>
          <a:p>
            <a:r>
              <a:rPr lang="it-IT" sz="2400" b="1" u="sng" dirty="0"/>
              <a:t>APC in irradiated wires</a:t>
            </a:r>
            <a:r>
              <a:rPr lang="it-IT" sz="2000" dirty="0"/>
              <a:t>: </a:t>
            </a:r>
          </a:p>
          <a:p>
            <a:pPr marL="285750" indent="-285750">
              <a:buFont typeface="Wingdings" panose="05000000000000000000" pitchFamily="2" charset="2"/>
              <a:buChar char="ü"/>
            </a:pPr>
            <a:r>
              <a:rPr lang="it-IT" sz="2400" dirty="0">
                <a:solidFill>
                  <a:srgbClr val="FF0000"/>
                </a:solidFill>
                <a:effectLst>
                  <a:outerShdw blurRad="38100" dist="38100" dir="2700000" algn="tl">
                    <a:srgbClr val="000000">
                      <a:alpha val="43137"/>
                    </a:srgbClr>
                  </a:outerShdw>
                </a:effectLst>
              </a:rPr>
              <a:t>Defect clusters </a:t>
            </a:r>
            <a:r>
              <a:rPr lang="it-IT" sz="2000" dirty="0"/>
              <a:t>(point pinning)</a:t>
            </a:r>
            <a:endParaRPr lang="it-IT" sz="2400" dirty="0"/>
          </a:p>
          <a:p>
            <a:endParaRPr lang="it-IT" sz="2000" dirty="0"/>
          </a:p>
          <a:p>
            <a:endParaRPr lang="it-IT" sz="2400" b="1" u="sng" dirty="0"/>
          </a:p>
          <a:p>
            <a:r>
              <a:rPr lang="it-IT" sz="2400" b="1" u="sng" dirty="0"/>
              <a:t>APC in wires with nanoinclusions</a:t>
            </a:r>
            <a:r>
              <a:rPr lang="it-IT" sz="2000" dirty="0"/>
              <a:t>:</a:t>
            </a:r>
          </a:p>
          <a:p>
            <a:pPr marL="285750" indent="-285750">
              <a:buFont typeface="Wingdings" panose="05000000000000000000" pitchFamily="2" charset="2"/>
              <a:buChar char="ü"/>
            </a:pPr>
            <a:r>
              <a:rPr lang="it-IT" sz="2400" dirty="0">
                <a:solidFill>
                  <a:srgbClr val="FF0000"/>
                </a:solidFill>
                <a:effectLst>
                  <a:outerShdw blurRad="38100" dist="38100" dir="2700000" algn="tl">
                    <a:srgbClr val="000000">
                      <a:alpha val="43137"/>
                    </a:srgbClr>
                  </a:outerShdw>
                </a:effectLst>
              </a:rPr>
              <a:t>Second phase </a:t>
            </a:r>
            <a:r>
              <a:rPr lang="it-IT" sz="2000" dirty="0"/>
              <a:t>(point pinning)</a:t>
            </a:r>
            <a:endParaRPr lang="it-IT" sz="2400" b="1" dirty="0"/>
          </a:p>
          <a:p>
            <a:pPr marL="285750" indent="-285750">
              <a:buFont typeface="Wingdings" panose="05000000000000000000" pitchFamily="2" charset="2"/>
              <a:buChar char="ü"/>
            </a:pPr>
            <a:r>
              <a:rPr lang="it-IT" sz="2400" dirty="0">
                <a:solidFill>
                  <a:srgbClr val="FF0000"/>
                </a:solidFill>
                <a:effectLst>
                  <a:outerShdw blurRad="38100" dist="38100" dir="2700000" algn="tl">
                    <a:srgbClr val="000000">
                      <a:alpha val="43137"/>
                    </a:srgbClr>
                  </a:outerShdw>
                </a:effectLst>
              </a:rPr>
              <a:t>Grain refinement </a:t>
            </a:r>
            <a:r>
              <a:rPr lang="it-IT" sz="2000" dirty="0"/>
              <a:t>(grain boundary pinning)</a:t>
            </a:r>
          </a:p>
        </p:txBody>
      </p:sp>
      <p:sp>
        <p:nvSpPr>
          <p:cNvPr id="12" name="TextBox 11"/>
          <p:cNvSpPr txBox="1"/>
          <p:nvPr/>
        </p:nvSpPr>
        <p:spPr>
          <a:xfrm>
            <a:off x="5111553" y="1645738"/>
            <a:ext cx="3996952" cy="461665"/>
          </a:xfrm>
          <a:prstGeom prst="rect">
            <a:avLst/>
          </a:prstGeom>
          <a:solidFill>
            <a:srgbClr val="FFFFA3"/>
          </a:solidFill>
        </p:spPr>
        <p:txBody>
          <a:bodyPr wrap="square" rtlCol="0">
            <a:spAutoFit/>
          </a:bodyPr>
          <a:lstStyle/>
          <a:p>
            <a:r>
              <a:rPr lang="en-US" sz="2400" b="1" dirty="0">
                <a:solidFill>
                  <a:srgbClr val="0000FF"/>
                </a:solidFill>
              </a:rPr>
              <a:t>∆</a:t>
            </a:r>
            <a:r>
              <a:rPr lang="en-US" sz="2400" b="1" dirty="0" err="1">
                <a:solidFill>
                  <a:srgbClr val="0000FF"/>
                </a:solidFill>
              </a:rPr>
              <a:t>J</a:t>
            </a:r>
            <a:r>
              <a:rPr lang="en-US" sz="2400" b="1" baseline="-25000" dirty="0" err="1">
                <a:solidFill>
                  <a:srgbClr val="0000FF"/>
                </a:solidFill>
              </a:rPr>
              <a:t>c</a:t>
            </a:r>
            <a:r>
              <a:rPr lang="en-US" sz="2400" baseline="-25000" dirty="0">
                <a:solidFill>
                  <a:srgbClr val="0000FF"/>
                </a:solidFill>
              </a:rPr>
              <a:t> </a:t>
            </a:r>
            <a:r>
              <a:rPr lang="en-US" sz="2400" b="1" dirty="0">
                <a:solidFill>
                  <a:srgbClr val="0000FF"/>
                </a:solidFill>
              </a:rPr>
              <a:t>higher for </a:t>
            </a:r>
            <a:r>
              <a:rPr lang="en-US" sz="2400" b="1" dirty="0" err="1">
                <a:solidFill>
                  <a:srgbClr val="0000FF"/>
                </a:solidFill>
              </a:rPr>
              <a:t>nanoinclusions</a:t>
            </a:r>
            <a:r>
              <a:rPr lang="en-US" sz="2400" b="1" dirty="0">
                <a:solidFill>
                  <a:srgbClr val="0000FF"/>
                </a:solidFill>
              </a:rPr>
              <a:t>:</a:t>
            </a:r>
          </a:p>
        </p:txBody>
      </p:sp>
      <p:sp>
        <p:nvSpPr>
          <p:cNvPr id="18" name="Down Arrow 17"/>
          <p:cNvSpPr/>
          <p:nvPr/>
        </p:nvSpPr>
        <p:spPr>
          <a:xfrm>
            <a:off x="6711438" y="2154584"/>
            <a:ext cx="288032" cy="232562"/>
          </a:xfrm>
          <a:prstGeom prst="downArrow">
            <a:avLst/>
          </a:prstGeom>
          <a:solidFill>
            <a:srgbClr val="0000FF"/>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a:off x="1033753" y="5743847"/>
            <a:ext cx="216024" cy="230833"/>
          </a:xfrm>
          <a:prstGeom prst="rightArrow">
            <a:avLst/>
          </a:prstGeom>
          <a:solidFill>
            <a:srgbClr val="0000FF"/>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39553" y="-27384"/>
            <a:ext cx="7869207" cy="646331"/>
          </a:xfrm>
          <a:prstGeom prst="rect">
            <a:avLst/>
          </a:prstGeom>
        </p:spPr>
        <p:txBody>
          <a:bodyPr wrap="square">
            <a:spAutoFit/>
          </a:bodyPr>
          <a:lstStyle/>
          <a:p>
            <a:pPr lvl="2" algn="ctr"/>
            <a:r>
              <a:rPr lang="en-US" sz="3600" b="1" dirty="0" err="1">
                <a:solidFill>
                  <a:srgbClr val="002060"/>
                </a:solidFill>
              </a:rPr>
              <a:t>Nanoinclusions</a:t>
            </a:r>
            <a:r>
              <a:rPr lang="en-US" sz="3600" b="1" dirty="0">
                <a:solidFill>
                  <a:srgbClr val="002060"/>
                </a:solidFill>
              </a:rPr>
              <a:t> vs. Irradiations</a:t>
            </a:r>
          </a:p>
        </p:txBody>
      </p:sp>
      <p:cxnSp>
        <p:nvCxnSpPr>
          <p:cNvPr id="19" name="Straight Connector 18"/>
          <p:cNvCxnSpPr/>
          <p:nvPr/>
        </p:nvCxnSpPr>
        <p:spPr>
          <a:xfrm>
            <a:off x="0" y="620688"/>
            <a:ext cx="9144000" cy="0"/>
          </a:xfrm>
          <a:prstGeom prst="line">
            <a:avLst/>
          </a:prstGeom>
          <a:ln w="19050">
            <a:solidFill>
              <a:srgbClr val="002060"/>
            </a:solidFill>
          </a:ln>
        </p:spPr>
        <p:style>
          <a:lnRef idx="2">
            <a:schemeClr val="dk1"/>
          </a:lnRef>
          <a:fillRef idx="0">
            <a:schemeClr val="dk1"/>
          </a:fillRef>
          <a:effectRef idx="1">
            <a:schemeClr val="dk1"/>
          </a:effectRef>
          <a:fontRef idx="minor">
            <a:schemeClr val="tx1"/>
          </a:fontRef>
        </p:style>
      </p:cxnSp>
      <p:sp>
        <p:nvSpPr>
          <p:cNvPr id="17" name="Rectangle 16"/>
          <p:cNvSpPr/>
          <p:nvPr/>
        </p:nvSpPr>
        <p:spPr>
          <a:xfrm>
            <a:off x="323528" y="618947"/>
            <a:ext cx="5616624" cy="338554"/>
          </a:xfrm>
          <a:prstGeom prst="rect">
            <a:avLst/>
          </a:prstGeom>
        </p:spPr>
        <p:txBody>
          <a:bodyPr wrap="square">
            <a:spAutoFit/>
          </a:bodyPr>
          <a:lstStyle/>
          <a:p>
            <a:pPr lvl="0"/>
            <a:r>
              <a:rPr lang="en-GB" sz="1600" dirty="0"/>
              <a:t>T. Spina et al., IEEE Trans, App. </a:t>
            </a:r>
            <a:r>
              <a:rPr lang="en-GB" sz="1600" dirty="0" err="1"/>
              <a:t>Superc</a:t>
            </a:r>
            <a:r>
              <a:rPr lang="en-GB" sz="1600" dirty="0"/>
              <a:t>., vol. 27, no. 4, June 2017</a:t>
            </a:r>
            <a:endParaRPr lang="en-US" sz="1600" dirty="0"/>
          </a:p>
        </p:txBody>
      </p:sp>
      <p:sp>
        <p:nvSpPr>
          <p:cNvPr id="5" name="Date Placeholder 4"/>
          <p:cNvSpPr>
            <a:spLocks noGrp="1"/>
          </p:cNvSpPr>
          <p:nvPr>
            <p:ph type="dt" sz="half" idx="10"/>
          </p:nvPr>
        </p:nvSpPr>
        <p:spPr/>
        <p:txBody>
          <a:bodyPr/>
          <a:lstStyle/>
          <a:p>
            <a:r>
              <a:rPr lang="en-US"/>
              <a:t>9/26/2018</a:t>
            </a:r>
          </a:p>
        </p:txBody>
      </p:sp>
      <p:sp>
        <p:nvSpPr>
          <p:cNvPr id="2" name="Slide Number Placeholder 1">
            <a:extLst>
              <a:ext uri="{FF2B5EF4-FFF2-40B4-BE49-F238E27FC236}">
                <a16:creationId xmlns:a16="http://schemas.microsoft.com/office/drawing/2014/main" id="{5AF74506-5AB0-4AD5-8CBE-5B707DC81D67}"/>
              </a:ext>
            </a:extLst>
          </p:cNvPr>
          <p:cNvSpPr>
            <a:spLocks noGrp="1"/>
          </p:cNvSpPr>
          <p:nvPr>
            <p:ph type="sldNum" sz="quarter" idx="12"/>
          </p:nvPr>
        </p:nvSpPr>
        <p:spPr/>
        <p:txBody>
          <a:bodyPr/>
          <a:lstStyle/>
          <a:p>
            <a:fld id="{210C1B2E-B291-4001-85F7-A98FC314394E}" type="slidenum">
              <a:rPr lang="en-US" smtClean="0"/>
              <a:t>36</a:t>
            </a:fld>
            <a:endParaRPr lang="en-US"/>
          </a:p>
        </p:txBody>
      </p:sp>
    </p:spTree>
    <p:custDataLst>
      <p:tags r:id="rId1"/>
    </p:custDataLst>
    <p:extLst>
      <p:ext uri="{BB962C8B-B14F-4D97-AF65-F5344CB8AC3E}">
        <p14:creationId xmlns:p14="http://schemas.microsoft.com/office/powerpoint/2010/main" val="3804365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8" grpId="0" animBg="1"/>
      <p:bldP spid="20"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539553" y="4005065"/>
            <a:ext cx="8136903" cy="1754326"/>
          </a:xfrm>
          <a:prstGeom prst="rect">
            <a:avLst/>
          </a:prstGeom>
          <a:solidFill>
            <a:srgbClr val="FFFFA3"/>
          </a:solidFill>
          <a:scene3d>
            <a:camera prst="orthographicFront"/>
            <a:lightRig rig="threePt" dir="t"/>
          </a:scene3d>
          <a:sp3d>
            <a:bevelT w="88900" h="88900" prst="angle"/>
          </a:sp3d>
        </p:spPr>
        <p:style>
          <a:lnRef idx="2">
            <a:schemeClr val="accent2"/>
          </a:lnRef>
          <a:fillRef idx="1">
            <a:schemeClr val="lt1"/>
          </a:fillRef>
          <a:effectRef idx="0">
            <a:schemeClr val="accent2"/>
          </a:effectRef>
          <a:fontRef idx="minor">
            <a:schemeClr val="dk1"/>
          </a:fontRef>
        </p:style>
        <p:txBody>
          <a:bodyPr wrap="square" rtlCol="0">
            <a:spAutoFit/>
          </a:bodyPr>
          <a:lstStyle/>
          <a:p>
            <a:pPr algn="just">
              <a:lnSpc>
                <a:spcPct val="150000"/>
              </a:lnSpc>
            </a:pPr>
            <a:r>
              <a:rPr lang="en-US" sz="2400" dirty="0"/>
              <a:t>For </a:t>
            </a:r>
            <a:r>
              <a:rPr lang="en-US" sz="2400" b="1" u="sng" dirty="0">
                <a:effectLst>
                  <a:outerShdw blurRad="38100" dist="38100" dir="2700000" algn="tl">
                    <a:srgbClr val="000000">
                      <a:alpha val="43137"/>
                    </a:srgbClr>
                  </a:outerShdw>
                </a:effectLst>
              </a:rPr>
              <a:t>ternary alloyed Nb</a:t>
            </a:r>
            <a:r>
              <a:rPr lang="en-US" sz="2400" b="1" u="sng" baseline="-25000" dirty="0">
                <a:effectLst>
                  <a:outerShdw blurRad="38100" dist="38100" dir="2700000" algn="tl">
                    <a:srgbClr val="000000">
                      <a:alpha val="43137"/>
                    </a:srgbClr>
                  </a:outerShdw>
                </a:effectLst>
              </a:rPr>
              <a:t>3</a:t>
            </a:r>
            <a:r>
              <a:rPr lang="en-US" sz="2400" b="1" u="sng" dirty="0">
                <a:effectLst>
                  <a:outerShdw blurRad="38100" dist="38100" dir="2700000" algn="tl">
                    <a:srgbClr val="000000">
                      <a:alpha val="43137"/>
                    </a:srgbClr>
                  </a:outerShdw>
                </a:effectLst>
              </a:rPr>
              <a:t>Sn wires</a:t>
            </a:r>
            <a:r>
              <a:rPr lang="en-US" sz="2400" dirty="0"/>
              <a:t> (as will be employed in </a:t>
            </a:r>
            <a:r>
              <a:rPr lang="en-US" sz="2400" b="1" dirty="0">
                <a:effectLst>
                  <a:outerShdw blurRad="38100" dist="38100" dir="2700000" algn="tl">
                    <a:srgbClr val="000000">
                      <a:alpha val="43137"/>
                    </a:srgbClr>
                  </a:outerShdw>
                </a:effectLst>
              </a:rPr>
              <a:t>FCC</a:t>
            </a:r>
            <a:r>
              <a:rPr lang="en-US" sz="2400" dirty="0"/>
              <a:t>), a similar difference is expected, raising the limit for ∆ </a:t>
            </a:r>
            <a:r>
              <a:rPr lang="en-US" sz="2400" i="1" dirty="0" err="1"/>
              <a:t>J</a:t>
            </a:r>
            <a:r>
              <a:rPr lang="en-US" sz="2400" baseline="-25000" dirty="0" err="1"/>
              <a:t>c</a:t>
            </a:r>
            <a:r>
              <a:rPr lang="en-US" sz="2400" dirty="0"/>
              <a:t> = 0 to higher magnetic fields.</a:t>
            </a:r>
            <a:endParaRPr lang="en-US" sz="2400" b="1" dirty="0"/>
          </a:p>
        </p:txBody>
      </p:sp>
      <p:sp>
        <p:nvSpPr>
          <p:cNvPr id="7" name="TextBox 6"/>
          <p:cNvSpPr txBox="1"/>
          <p:nvPr/>
        </p:nvSpPr>
        <p:spPr>
          <a:xfrm>
            <a:off x="467544" y="1196752"/>
            <a:ext cx="8208912" cy="2369880"/>
          </a:xfrm>
          <a:prstGeom prst="rect">
            <a:avLst/>
          </a:prstGeom>
          <a:scene3d>
            <a:camera prst="orthographicFront"/>
            <a:lightRig rig="threePt" dir="t"/>
          </a:scene3d>
          <a:sp3d>
            <a:bevelT prst="angle"/>
          </a:sp3d>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b="1" dirty="0">
                <a:solidFill>
                  <a:srgbClr val="0000FF"/>
                </a:solidFill>
              </a:rPr>
              <a:t>The enhancement ∆</a:t>
            </a:r>
            <a:r>
              <a:rPr lang="en-US" sz="2400" b="1" i="1" dirty="0" err="1">
                <a:solidFill>
                  <a:srgbClr val="0000FF"/>
                </a:solidFill>
              </a:rPr>
              <a:t>J</a:t>
            </a:r>
            <a:r>
              <a:rPr lang="en-US" sz="2400" b="1" baseline="-25000" dirty="0" err="1">
                <a:solidFill>
                  <a:srgbClr val="0000FF"/>
                </a:solidFill>
              </a:rPr>
              <a:t>c</a:t>
            </a:r>
            <a:r>
              <a:rPr lang="en-US" sz="2400" b="1" dirty="0">
                <a:solidFill>
                  <a:srgbClr val="0000FF"/>
                </a:solidFill>
              </a:rPr>
              <a:t> </a:t>
            </a:r>
          </a:p>
          <a:p>
            <a:endParaRPr lang="en-US" sz="2400" b="1" dirty="0">
              <a:solidFill>
                <a:srgbClr val="0000FF"/>
              </a:solidFill>
            </a:endParaRPr>
          </a:p>
          <a:p>
            <a:pPr marL="285750" indent="-285750">
              <a:buFont typeface="Wingdings" panose="05000000000000000000" pitchFamily="2" charset="2"/>
              <a:buChar char="Ø"/>
            </a:pPr>
            <a:r>
              <a:rPr lang="en-US" sz="2000" b="1" dirty="0">
                <a:solidFill>
                  <a:srgbClr val="FF0000"/>
                </a:solidFill>
              </a:rPr>
              <a:t>after irradiation </a:t>
            </a:r>
            <a:r>
              <a:rPr lang="en-US" sz="2000" dirty="0"/>
              <a:t>decreases gradually with increasing field and is zero at </a:t>
            </a:r>
            <a:r>
              <a:rPr lang="en-US" sz="2000" b="1" i="1" dirty="0">
                <a:solidFill>
                  <a:srgbClr val="FF0000"/>
                </a:solidFill>
              </a:rPr>
              <a:t>B</a:t>
            </a:r>
            <a:r>
              <a:rPr lang="en-US" sz="2000" b="1" baseline="-25000" dirty="0">
                <a:solidFill>
                  <a:srgbClr val="FF0000"/>
                </a:solidFill>
              </a:rPr>
              <a:t>c2 </a:t>
            </a:r>
            <a:r>
              <a:rPr lang="en-US" sz="2000" dirty="0"/>
              <a:t>(around 23 T for a </a:t>
            </a:r>
            <a:r>
              <a:rPr lang="en-US" sz="2000" u="sng" dirty="0">
                <a:effectLst>
                  <a:outerShdw blurRad="38100" dist="38100" dir="2700000" algn="tl">
                    <a:srgbClr val="000000">
                      <a:alpha val="43137"/>
                    </a:srgbClr>
                  </a:outerShdw>
                </a:effectLst>
              </a:rPr>
              <a:t>binary</a:t>
            </a:r>
            <a:r>
              <a:rPr lang="en-US" sz="2000" dirty="0">
                <a:effectLst>
                  <a:outerShdw blurRad="38100" dist="38100" dir="2700000" algn="tl">
                    <a:srgbClr val="000000">
                      <a:alpha val="43137"/>
                    </a:srgbClr>
                  </a:outerShdw>
                </a:effectLst>
              </a:rPr>
              <a:t> </a:t>
            </a:r>
            <a:r>
              <a:rPr lang="en-US" sz="2000" dirty="0"/>
              <a:t>Nb</a:t>
            </a:r>
            <a:r>
              <a:rPr lang="en-US" sz="2000" baseline="-25000" dirty="0"/>
              <a:t>3</a:t>
            </a:r>
            <a:r>
              <a:rPr lang="en-US" sz="2000" dirty="0"/>
              <a:t>Sn wire) </a:t>
            </a:r>
          </a:p>
          <a:p>
            <a:pPr marL="285750" indent="-285750">
              <a:buFont typeface="Wingdings" panose="05000000000000000000" pitchFamily="2" charset="2"/>
              <a:buChar char="Ø"/>
            </a:pPr>
            <a:endParaRPr lang="en-US" sz="2000" dirty="0"/>
          </a:p>
          <a:p>
            <a:pPr marL="285750" indent="-285750">
              <a:buFont typeface="Wingdings" panose="05000000000000000000" pitchFamily="2" charset="2"/>
              <a:buChar char="Ø"/>
            </a:pPr>
            <a:r>
              <a:rPr lang="en-US" sz="2000" dirty="0"/>
              <a:t>for Internally Oxidized (binary) wires with ZrO</a:t>
            </a:r>
            <a:r>
              <a:rPr lang="en-US" sz="2000" baseline="-25000" dirty="0"/>
              <a:t>2</a:t>
            </a:r>
            <a:r>
              <a:rPr lang="en-US" sz="2000" dirty="0"/>
              <a:t> </a:t>
            </a:r>
            <a:r>
              <a:rPr lang="en-US" sz="2000" dirty="0" err="1"/>
              <a:t>nanoinclusions</a:t>
            </a:r>
            <a:r>
              <a:rPr lang="en-US" sz="2000" dirty="0"/>
              <a:t> , this limit is already reached around </a:t>
            </a:r>
            <a:r>
              <a:rPr lang="en-US" sz="2000" b="1" dirty="0">
                <a:solidFill>
                  <a:srgbClr val="FF0000"/>
                </a:solidFill>
                <a:effectLst>
                  <a:outerShdw blurRad="38100" dist="38100" dir="2700000" algn="tl">
                    <a:srgbClr val="000000">
                      <a:alpha val="43137"/>
                    </a:srgbClr>
                  </a:outerShdw>
                </a:effectLst>
              </a:rPr>
              <a:t>18 - 19 T</a:t>
            </a:r>
            <a:r>
              <a:rPr lang="en-US" sz="2000" dirty="0"/>
              <a:t>.</a:t>
            </a:r>
          </a:p>
        </p:txBody>
      </p:sp>
      <p:sp>
        <p:nvSpPr>
          <p:cNvPr id="8" name="Rectangle 7"/>
          <p:cNvSpPr/>
          <p:nvPr/>
        </p:nvSpPr>
        <p:spPr>
          <a:xfrm>
            <a:off x="539553" y="-27383"/>
            <a:ext cx="7869207" cy="707886"/>
          </a:xfrm>
          <a:prstGeom prst="rect">
            <a:avLst/>
          </a:prstGeom>
        </p:spPr>
        <p:txBody>
          <a:bodyPr wrap="square">
            <a:spAutoFit/>
          </a:bodyPr>
          <a:lstStyle/>
          <a:p>
            <a:pPr lvl="2" algn="ctr"/>
            <a:r>
              <a:rPr lang="en-US" sz="4000" b="1" dirty="0">
                <a:solidFill>
                  <a:srgbClr val="002060"/>
                </a:solidFill>
                <a:latin typeface="+mj-lt"/>
              </a:rPr>
              <a:t>Conclusions (2)</a:t>
            </a:r>
          </a:p>
        </p:txBody>
      </p:sp>
      <p:cxnSp>
        <p:nvCxnSpPr>
          <p:cNvPr id="12" name="Straight Connector 11"/>
          <p:cNvCxnSpPr/>
          <p:nvPr/>
        </p:nvCxnSpPr>
        <p:spPr>
          <a:xfrm>
            <a:off x="0" y="620688"/>
            <a:ext cx="9144000" cy="0"/>
          </a:xfrm>
          <a:prstGeom prst="line">
            <a:avLst/>
          </a:prstGeom>
          <a:ln w="19050">
            <a:solidFill>
              <a:srgbClr val="002060"/>
            </a:solidFill>
          </a:ln>
        </p:spPr>
        <p:style>
          <a:lnRef idx="2">
            <a:schemeClr val="dk1"/>
          </a:lnRef>
          <a:fillRef idx="0">
            <a:schemeClr val="dk1"/>
          </a:fillRef>
          <a:effectRef idx="1">
            <a:schemeClr val="dk1"/>
          </a:effectRef>
          <a:fontRef idx="minor">
            <a:schemeClr val="tx1"/>
          </a:fontRef>
        </p:style>
      </p:cxnSp>
      <p:sp>
        <p:nvSpPr>
          <p:cNvPr id="5" name="Date Placeholder 4"/>
          <p:cNvSpPr>
            <a:spLocks noGrp="1"/>
          </p:cNvSpPr>
          <p:nvPr>
            <p:ph type="dt" sz="half" idx="10"/>
          </p:nvPr>
        </p:nvSpPr>
        <p:spPr/>
        <p:txBody>
          <a:bodyPr/>
          <a:lstStyle/>
          <a:p>
            <a:r>
              <a:rPr lang="en-US"/>
              <a:t>9/26/2018</a:t>
            </a:r>
          </a:p>
        </p:txBody>
      </p:sp>
      <p:sp>
        <p:nvSpPr>
          <p:cNvPr id="2" name="Slide Number Placeholder 1">
            <a:extLst>
              <a:ext uri="{FF2B5EF4-FFF2-40B4-BE49-F238E27FC236}">
                <a16:creationId xmlns:a16="http://schemas.microsoft.com/office/drawing/2014/main" id="{8A1734CF-BFD0-499A-A0EE-4D7F63B0CD2C}"/>
              </a:ext>
            </a:extLst>
          </p:cNvPr>
          <p:cNvSpPr>
            <a:spLocks noGrp="1"/>
          </p:cNvSpPr>
          <p:nvPr>
            <p:ph type="sldNum" sz="quarter" idx="12"/>
          </p:nvPr>
        </p:nvSpPr>
        <p:spPr/>
        <p:txBody>
          <a:bodyPr/>
          <a:lstStyle/>
          <a:p>
            <a:fld id="{210C1B2E-B291-4001-85F7-A98FC314394E}" type="slidenum">
              <a:rPr lang="en-US" smtClean="0"/>
              <a:t>37</a:t>
            </a:fld>
            <a:endParaRPr lang="en-US"/>
          </a:p>
        </p:txBody>
      </p:sp>
    </p:spTree>
    <p:custDataLst>
      <p:tags r:id="rId1"/>
    </p:custDataLst>
    <p:extLst>
      <p:ext uri="{BB962C8B-B14F-4D97-AF65-F5344CB8AC3E}">
        <p14:creationId xmlns:p14="http://schemas.microsoft.com/office/powerpoint/2010/main" val="89837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2" descr="C:\Users\Tiziana\Desktop\HL LHC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8344" y="11640"/>
            <a:ext cx="1423749" cy="6090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l="42247" t="62213" r="26151" b="30037"/>
          <a:stretch/>
        </p:blipFill>
        <p:spPr bwMode="auto">
          <a:xfrm>
            <a:off x="1547664" y="5251952"/>
            <a:ext cx="7030107" cy="969723"/>
          </a:xfrm>
          <a:prstGeom prst="rect">
            <a:avLst/>
          </a:prstGeom>
          <a:ln/>
        </p:spPr>
        <p:style>
          <a:lnRef idx="2">
            <a:schemeClr val="dk1"/>
          </a:lnRef>
          <a:fillRef idx="1">
            <a:schemeClr val="lt1"/>
          </a:fillRef>
          <a:effectRef idx="0">
            <a:schemeClr val="dk1"/>
          </a:effectRef>
          <a:fontRef idx="minor">
            <a:schemeClr val="dk1"/>
          </a:fontRef>
        </p:style>
      </p:pic>
      <p:sp>
        <p:nvSpPr>
          <p:cNvPr id="7" name="TextBox 6"/>
          <p:cNvSpPr txBox="1"/>
          <p:nvPr/>
        </p:nvSpPr>
        <p:spPr>
          <a:xfrm>
            <a:off x="1534774" y="1043608"/>
            <a:ext cx="7030107" cy="1200329"/>
          </a:xfrm>
          <a:prstGeom prst="rect">
            <a:avLst/>
          </a:prstGeom>
          <a:ln w="76200">
            <a:solidFill>
              <a:srgbClr val="FFFF00"/>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nSpc>
                <a:spcPct val="150000"/>
              </a:lnSpc>
            </a:pPr>
            <a:r>
              <a:rPr lang="it-IT" sz="2400" dirty="0"/>
              <a:t>To increase the integrated luminosity from 300fb</a:t>
            </a:r>
            <a:r>
              <a:rPr lang="it-IT" sz="2400" baseline="30000" dirty="0"/>
              <a:t>-1</a:t>
            </a:r>
            <a:r>
              <a:rPr lang="it-IT" sz="2400" dirty="0"/>
              <a:t> to </a:t>
            </a:r>
          </a:p>
          <a:p>
            <a:pPr>
              <a:lnSpc>
                <a:spcPct val="150000"/>
              </a:lnSpc>
            </a:pPr>
            <a:r>
              <a:rPr lang="it-IT" sz="2400" dirty="0"/>
              <a:t>4000fb</a:t>
            </a:r>
            <a:r>
              <a:rPr lang="it-IT" sz="2400" baseline="30000" dirty="0"/>
              <a:t>-1 </a:t>
            </a:r>
            <a:endParaRPr lang="it-IT" sz="2400" dirty="0"/>
          </a:p>
        </p:txBody>
      </p:sp>
      <p:sp>
        <p:nvSpPr>
          <p:cNvPr id="9" name="TextBox 8"/>
          <p:cNvSpPr txBox="1"/>
          <p:nvPr/>
        </p:nvSpPr>
        <p:spPr>
          <a:xfrm>
            <a:off x="5004049" y="4797152"/>
            <a:ext cx="3893385" cy="400110"/>
          </a:xfrm>
          <a:prstGeom prst="rect">
            <a:avLst/>
          </a:prstGeom>
          <a:noFill/>
        </p:spPr>
        <p:txBody>
          <a:bodyPr wrap="square" rtlCol="0">
            <a:spAutoFit/>
          </a:bodyPr>
          <a:lstStyle/>
          <a:p>
            <a:pPr algn="ctr"/>
            <a:r>
              <a:rPr lang="it-IT" sz="2000" b="1" dirty="0"/>
              <a:t>QXF (Nb</a:t>
            </a:r>
            <a:r>
              <a:rPr lang="it-IT" sz="2000" b="1" baseline="-25000" dirty="0"/>
              <a:t>3</a:t>
            </a:r>
            <a:r>
              <a:rPr lang="it-IT" sz="2000" b="1" dirty="0"/>
              <a:t>Sn low </a:t>
            </a:r>
            <a:r>
              <a:rPr lang="el-GR" sz="2000" b="1" dirty="0"/>
              <a:t>β</a:t>
            </a:r>
            <a:r>
              <a:rPr lang="it-IT" sz="2000" b="1" dirty="0"/>
              <a:t> quadrupoles)</a:t>
            </a:r>
            <a:endParaRPr lang="en-US" sz="2000" b="1" dirty="0"/>
          </a:p>
        </p:txBody>
      </p:sp>
      <p:sp>
        <p:nvSpPr>
          <p:cNvPr id="16" name="Rectangle 15"/>
          <p:cNvSpPr/>
          <p:nvPr/>
        </p:nvSpPr>
        <p:spPr>
          <a:xfrm>
            <a:off x="1503884" y="2815329"/>
            <a:ext cx="3505153" cy="147732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it-IT" sz="2000" dirty="0"/>
              <a:t>NbTi inner triplet will be replaced by  Nb</a:t>
            </a:r>
            <a:r>
              <a:rPr lang="it-IT" sz="2000" baseline="-25000" dirty="0"/>
              <a:t>3</a:t>
            </a:r>
            <a:r>
              <a:rPr lang="it-IT" sz="2000" dirty="0"/>
              <a:t>Sn quadrupoles with larger aperture (150 mm).</a:t>
            </a:r>
            <a:endParaRPr lang="en-US" sz="2000" dirty="0"/>
          </a:p>
        </p:txBody>
      </p:sp>
      <p:sp>
        <p:nvSpPr>
          <p:cNvPr id="17" name="TextBox 16"/>
          <p:cNvSpPr txBox="1"/>
          <p:nvPr/>
        </p:nvSpPr>
        <p:spPr>
          <a:xfrm>
            <a:off x="26564" y="5485294"/>
            <a:ext cx="1584176" cy="584775"/>
          </a:xfrm>
          <a:prstGeom prst="rect">
            <a:avLst/>
          </a:prstGeom>
          <a:noFill/>
        </p:spPr>
        <p:txBody>
          <a:bodyPr wrap="square" rtlCol="0">
            <a:spAutoFit/>
          </a:bodyPr>
          <a:lstStyle/>
          <a:p>
            <a:r>
              <a:rPr lang="it-IT" sz="3200" b="1" dirty="0">
                <a:solidFill>
                  <a:srgbClr val="FF0000"/>
                </a:solidFill>
              </a:rPr>
              <a:t>When?</a:t>
            </a:r>
            <a:endParaRPr lang="en-US" sz="3200" b="1" dirty="0">
              <a:solidFill>
                <a:srgbClr val="FF0000"/>
              </a:solidFill>
            </a:endParaRPr>
          </a:p>
        </p:txBody>
      </p:sp>
      <p:sp>
        <p:nvSpPr>
          <p:cNvPr id="18" name="TextBox 17"/>
          <p:cNvSpPr txBox="1"/>
          <p:nvPr/>
        </p:nvSpPr>
        <p:spPr>
          <a:xfrm>
            <a:off x="107504" y="1124745"/>
            <a:ext cx="1584176" cy="584775"/>
          </a:xfrm>
          <a:prstGeom prst="rect">
            <a:avLst/>
          </a:prstGeom>
          <a:noFill/>
        </p:spPr>
        <p:txBody>
          <a:bodyPr wrap="square" rtlCol="0">
            <a:spAutoFit/>
          </a:bodyPr>
          <a:lstStyle/>
          <a:p>
            <a:r>
              <a:rPr lang="it-IT" sz="3200" b="1" dirty="0">
                <a:solidFill>
                  <a:srgbClr val="FF0000"/>
                </a:solidFill>
              </a:rPr>
              <a:t>Why?</a:t>
            </a:r>
            <a:endParaRPr lang="en-US" sz="3200" b="1" dirty="0">
              <a:solidFill>
                <a:srgbClr val="FF0000"/>
              </a:solidFill>
            </a:endParaRPr>
          </a:p>
        </p:txBody>
      </p:sp>
      <p:sp>
        <p:nvSpPr>
          <p:cNvPr id="19" name="TextBox 18"/>
          <p:cNvSpPr txBox="1"/>
          <p:nvPr/>
        </p:nvSpPr>
        <p:spPr>
          <a:xfrm>
            <a:off x="170141" y="2780929"/>
            <a:ext cx="1584176" cy="584775"/>
          </a:xfrm>
          <a:prstGeom prst="rect">
            <a:avLst/>
          </a:prstGeom>
          <a:noFill/>
        </p:spPr>
        <p:txBody>
          <a:bodyPr wrap="square" rtlCol="0">
            <a:spAutoFit/>
          </a:bodyPr>
          <a:lstStyle/>
          <a:p>
            <a:r>
              <a:rPr lang="it-IT" sz="3200" b="1" dirty="0">
                <a:solidFill>
                  <a:srgbClr val="FF0000"/>
                </a:solidFill>
              </a:rPr>
              <a:t>How?</a:t>
            </a:r>
            <a:endParaRPr lang="en-US" sz="3200" b="1" dirty="0">
              <a:solidFill>
                <a:srgbClr val="FF0000"/>
              </a:solidFill>
            </a:endParaRPr>
          </a:p>
        </p:txBody>
      </p:sp>
      <p:pic>
        <p:nvPicPr>
          <p:cNvPr id="1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36994" t="33408" r="22135" b="19401"/>
          <a:stretch/>
        </p:blipFill>
        <p:spPr bwMode="auto">
          <a:xfrm>
            <a:off x="5160864" y="2636913"/>
            <a:ext cx="3430245" cy="222789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0" name="Title 1"/>
          <p:cNvSpPr txBox="1">
            <a:spLocks/>
          </p:cNvSpPr>
          <p:nvPr/>
        </p:nvSpPr>
        <p:spPr>
          <a:xfrm>
            <a:off x="107504" y="-99392"/>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b="1" dirty="0">
                <a:solidFill>
                  <a:srgbClr val="002060"/>
                </a:solidFill>
              </a:rPr>
              <a:t>The HL-LHC project</a:t>
            </a:r>
            <a:endParaRPr lang="en-US" b="1" dirty="0">
              <a:solidFill>
                <a:srgbClr val="002060"/>
              </a:solidFill>
            </a:endParaRPr>
          </a:p>
        </p:txBody>
      </p:sp>
      <p:cxnSp>
        <p:nvCxnSpPr>
          <p:cNvPr id="21" name="Straight Connector 20"/>
          <p:cNvCxnSpPr/>
          <p:nvPr/>
        </p:nvCxnSpPr>
        <p:spPr>
          <a:xfrm>
            <a:off x="0" y="620688"/>
            <a:ext cx="9144000" cy="0"/>
          </a:xfrm>
          <a:prstGeom prst="line">
            <a:avLst/>
          </a:prstGeom>
          <a:ln w="19050">
            <a:solidFill>
              <a:srgbClr val="002060"/>
            </a:solidFill>
          </a:ln>
        </p:spPr>
        <p:style>
          <a:lnRef idx="2">
            <a:schemeClr val="dk1"/>
          </a:lnRef>
          <a:fillRef idx="0">
            <a:schemeClr val="dk1"/>
          </a:fillRef>
          <a:effectRef idx="1">
            <a:schemeClr val="dk1"/>
          </a:effectRef>
          <a:fontRef idx="minor">
            <a:schemeClr val="tx1"/>
          </a:fontRef>
        </p:style>
      </p:cxnSp>
      <p:sp>
        <p:nvSpPr>
          <p:cNvPr id="3" name="Date Placeholder 2"/>
          <p:cNvSpPr>
            <a:spLocks noGrp="1"/>
          </p:cNvSpPr>
          <p:nvPr>
            <p:ph type="dt" sz="half" idx="10"/>
          </p:nvPr>
        </p:nvSpPr>
        <p:spPr/>
        <p:txBody>
          <a:bodyPr/>
          <a:lstStyle/>
          <a:p>
            <a:r>
              <a:rPr lang="en-US"/>
              <a:t>9/26/2018</a:t>
            </a:r>
          </a:p>
        </p:txBody>
      </p:sp>
      <p:pic>
        <p:nvPicPr>
          <p:cNvPr id="22" name="Picture 13"/>
          <p:cNvPicPr>
            <a:picLocks noChangeAspect="1" noChangeArrowheads="1"/>
          </p:cNvPicPr>
          <p:nvPr/>
        </p:nvPicPr>
        <p:blipFill>
          <a:blip r:embed="rId7" cstate="print">
            <a:extLst>
              <a:ext uri="{28A0092B-C50C-407E-A947-70E740481C1C}">
                <a14:useLocalDpi xmlns:a14="http://schemas.microsoft.com/office/drawing/2010/main" val="0"/>
              </a:ext>
            </a:extLst>
          </a:blip>
          <a:srcRect r="1060" b="1387"/>
          <a:stretch>
            <a:fillRect/>
          </a:stretch>
        </p:blipFill>
        <p:spPr bwMode="auto">
          <a:xfrm>
            <a:off x="107504" y="94476"/>
            <a:ext cx="465891" cy="454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5EB3A004-4770-4B73-AB76-84AC594F1266}"/>
              </a:ext>
            </a:extLst>
          </p:cNvPr>
          <p:cNvSpPr>
            <a:spLocks noGrp="1"/>
          </p:cNvSpPr>
          <p:nvPr>
            <p:ph type="sldNum" sz="quarter" idx="12"/>
          </p:nvPr>
        </p:nvSpPr>
        <p:spPr/>
        <p:txBody>
          <a:bodyPr/>
          <a:lstStyle/>
          <a:p>
            <a:fld id="{210C1B2E-B291-4001-85F7-A98FC314394E}" type="slidenum">
              <a:rPr lang="en-US" smtClean="0"/>
              <a:t>38</a:t>
            </a:fld>
            <a:endParaRPr lang="en-US"/>
          </a:p>
        </p:txBody>
      </p:sp>
    </p:spTree>
    <p:custDataLst>
      <p:tags r:id="rId1"/>
    </p:custDataLst>
    <p:extLst>
      <p:ext uri="{BB962C8B-B14F-4D97-AF65-F5344CB8AC3E}">
        <p14:creationId xmlns:p14="http://schemas.microsoft.com/office/powerpoint/2010/main" val="2366437810"/>
      </p:ext>
    </p:extLst>
  </p:cSld>
  <p:clrMapOvr>
    <a:masterClrMapping/>
  </p:clrMapOvr>
  <mc:AlternateContent xmlns:mc="http://schemas.openxmlformats.org/markup-compatibility/2006" xmlns:p14="http://schemas.microsoft.com/office/powerpoint/2010/main">
    <mc:Choice Requires="p14">
      <p:transition spd="slow" p14:dur="2000" advTm="70772"/>
    </mc:Choice>
    <mc:Fallback xmlns="">
      <p:transition spd="slow" advTm="707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6" grpId="0" animBg="1"/>
      <p:bldP spid="17" grpId="0"/>
      <p:bldP spid="18" grpId="0"/>
      <p:bldP spid="19" grpId="0"/>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p:cNvSpPr txBox="1"/>
          <p:nvPr/>
        </p:nvSpPr>
        <p:spPr>
          <a:xfrm>
            <a:off x="210338" y="705745"/>
            <a:ext cx="2621260" cy="369332"/>
          </a:xfrm>
          <a:prstGeom prst="rect">
            <a:avLst/>
          </a:prstGeom>
          <a:noFill/>
        </p:spPr>
        <p:txBody>
          <a:bodyPr wrap="square" rtlCol="0">
            <a:spAutoFit/>
          </a:bodyPr>
          <a:lstStyle/>
          <a:p>
            <a:r>
              <a:rPr lang="it-IT" dirty="0"/>
              <a:t>Radiation damage theory</a:t>
            </a:r>
            <a:endParaRPr lang="en-US" dirty="0"/>
          </a:p>
        </p:txBody>
      </p:sp>
      <p:sp>
        <p:nvSpPr>
          <p:cNvPr id="6" name="TextBox 5"/>
          <p:cNvSpPr txBox="1"/>
          <p:nvPr/>
        </p:nvSpPr>
        <p:spPr>
          <a:xfrm>
            <a:off x="3419873" y="2795049"/>
            <a:ext cx="3063537" cy="646331"/>
          </a:xfrm>
          <a:prstGeom prst="rect">
            <a:avLst/>
          </a:prstGeom>
          <a:noFill/>
        </p:spPr>
        <p:txBody>
          <a:bodyPr wrap="square" rtlCol="0">
            <a:spAutoFit/>
          </a:bodyPr>
          <a:lstStyle/>
          <a:p>
            <a:r>
              <a:rPr lang="it-IT" dirty="0">
                <a:solidFill>
                  <a:srgbClr val="FF0000"/>
                </a:solidFill>
              </a:rPr>
              <a:t>Diffraction measures (Unige)</a:t>
            </a:r>
          </a:p>
          <a:p>
            <a:r>
              <a:rPr lang="it-IT" dirty="0">
                <a:solidFill>
                  <a:srgbClr val="FF0000"/>
                </a:solidFill>
                <a:sym typeface="Wingdings" panose="05000000000000000000" pitchFamily="2" charset="2"/>
              </a:rPr>
              <a:t>and Full Prof refinementS, a</a:t>
            </a:r>
            <a:endParaRPr lang="en-US" dirty="0">
              <a:solidFill>
                <a:srgbClr val="FF0000"/>
              </a:solidFill>
            </a:endParaRPr>
          </a:p>
        </p:txBody>
      </p:sp>
      <p:sp>
        <p:nvSpPr>
          <p:cNvPr id="7" name="TextBox 6"/>
          <p:cNvSpPr txBox="1"/>
          <p:nvPr/>
        </p:nvSpPr>
        <p:spPr>
          <a:xfrm>
            <a:off x="6012161" y="548680"/>
            <a:ext cx="3376169" cy="369332"/>
          </a:xfrm>
          <a:prstGeom prst="rect">
            <a:avLst/>
          </a:prstGeom>
          <a:noFill/>
        </p:spPr>
        <p:txBody>
          <a:bodyPr wrap="square" rtlCol="0">
            <a:spAutoFit/>
          </a:bodyPr>
          <a:lstStyle/>
          <a:p>
            <a:r>
              <a:rPr lang="it-IT" dirty="0">
                <a:solidFill>
                  <a:srgbClr val="FF0000"/>
                </a:solidFill>
              </a:rPr>
              <a:t>Metallurgy</a:t>
            </a:r>
            <a:r>
              <a:rPr lang="it-IT" dirty="0">
                <a:solidFill>
                  <a:srgbClr val="FF0000"/>
                </a:solidFill>
                <a:sym typeface="Wingdings" panose="05000000000000000000" pitchFamily="2" charset="2"/>
              </a:rPr>
              <a:t> HIP (Unige)</a:t>
            </a:r>
            <a:endParaRPr lang="en-US" dirty="0">
              <a:solidFill>
                <a:srgbClr val="FF0000"/>
              </a:solidFill>
            </a:endParaRPr>
          </a:p>
        </p:txBody>
      </p:sp>
      <p:sp>
        <p:nvSpPr>
          <p:cNvPr id="8" name="TextBox 7"/>
          <p:cNvSpPr txBox="1"/>
          <p:nvPr/>
        </p:nvSpPr>
        <p:spPr>
          <a:xfrm>
            <a:off x="3012737" y="661339"/>
            <a:ext cx="2698691" cy="369332"/>
          </a:xfrm>
          <a:prstGeom prst="rect">
            <a:avLst/>
          </a:prstGeom>
          <a:noFill/>
        </p:spPr>
        <p:txBody>
          <a:bodyPr wrap="square" rtlCol="0">
            <a:spAutoFit/>
          </a:bodyPr>
          <a:lstStyle/>
          <a:p>
            <a:r>
              <a:rPr lang="it-IT" dirty="0"/>
              <a:t>FLUKA simulation </a:t>
            </a:r>
            <a:r>
              <a:rPr lang="it-IT" dirty="0">
                <a:sym typeface="Wingdings" panose="05000000000000000000" pitchFamily="2" charset="2"/>
              </a:rPr>
              <a:t> dpa</a:t>
            </a:r>
            <a:endParaRPr lang="en-US" dirty="0"/>
          </a:p>
        </p:txBody>
      </p:sp>
      <p:sp>
        <p:nvSpPr>
          <p:cNvPr id="9" name="TextBox 8"/>
          <p:cNvSpPr txBox="1"/>
          <p:nvPr/>
        </p:nvSpPr>
        <p:spPr>
          <a:xfrm>
            <a:off x="44136" y="4304077"/>
            <a:ext cx="2645667" cy="646331"/>
          </a:xfrm>
          <a:prstGeom prst="rect">
            <a:avLst/>
          </a:prstGeom>
          <a:noFill/>
        </p:spPr>
        <p:txBody>
          <a:bodyPr wrap="square" rtlCol="0">
            <a:spAutoFit/>
          </a:bodyPr>
          <a:lstStyle/>
          <a:p>
            <a:r>
              <a:rPr lang="it-IT" dirty="0">
                <a:solidFill>
                  <a:srgbClr val="0000FF"/>
                </a:solidFill>
              </a:rPr>
              <a:t>Magnetization (CERN)</a:t>
            </a:r>
          </a:p>
          <a:p>
            <a:r>
              <a:rPr lang="it-IT" dirty="0">
                <a:solidFill>
                  <a:srgbClr val="0000FF"/>
                </a:solidFill>
                <a:sym typeface="Wingdings" panose="05000000000000000000" pitchFamily="2" charset="2"/>
              </a:rPr>
              <a:t> ∆J</a:t>
            </a:r>
            <a:r>
              <a:rPr lang="it-IT" baseline="-25000" dirty="0">
                <a:solidFill>
                  <a:srgbClr val="0000FF"/>
                </a:solidFill>
                <a:sym typeface="Wingdings" panose="05000000000000000000" pitchFamily="2" charset="2"/>
              </a:rPr>
              <a:t>c</a:t>
            </a:r>
            <a:r>
              <a:rPr lang="it-IT" dirty="0">
                <a:solidFill>
                  <a:srgbClr val="0000FF"/>
                </a:solidFill>
                <a:sym typeface="Wingdings" panose="05000000000000000000" pitchFamily="2" charset="2"/>
              </a:rPr>
              <a:t>, ∆ T</a:t>
            </a:r>
            <a:r>
              <a:rPr lang="it-IT" baseline="-25000" dirty="0">
                <a:solidFill>
                  <a:srgbClr val="0000FF"/>
                </a:solidFill>
                <a:sym typeface="Wingdings" panose="05000000000000000000" pitchFamily="2" charset="2"/>
              </a:rPr>
              <a:t>c</a:t>
            </a:r>
            <a:endParaRPr lang="en-US" baseline="-25000" dirty="0">
              <a:solidFill>
                <a:srgbClr val="0000FF"/>
              </a:solidFill>
            </a:endParaRPr>
          </a:p>
        </p:txBody>
      </p:sp>
      <p:sp>
        <p:nvSpPr>
          <p:cNvPr id="10" name="TextBox 9"/>
          <p:cNvSpPr txBox="1"/>
          <p:nvPr/>
        </p:nvSpPr>
        <p:spPr>
          <a:xfrm>
            <a:off x="1715473" y="4639123"/>
            <a:ext cx="2232248" cy="369332"/>
          </a:xfrm>
          <a:prstGeom prst="rect">
            <a:avLst/>
          </a:prstGeom>
          <a:noFill/>
        </p:spPr>
        <p:txBody>
          <a:bodyPr wrap="square" rtlCol="0">
            <a:spAutoFit/>
          </a:bodyPr>
          <a:lstStyle/>
          <a:p>
            <a:r>
              <a:rPr lang="it-IT" dirty="0">
                <a:solidFill>
                  <a:srgbClr val="0000FF"/>
                </a:solidFill>
              </a:rPr>
              <a:t>Flux pinning models</a:t>
            </a:r>
            <a:endParaRPr lang="en-US" dirty="0">
              <a:solidFill>
                <a:srgbClr val="0000FF"/>
              </a:solidFill>
            </a:endParaRPr>
          </a:p>
        </p:txBody>
      </p:sp>
      <p:pic>
        <p:nvPicPr>
          <p:cNvPr id="11" name="Picture 10" descr="C:\Users\Tiziana\Desktop\defects induced by radiation.png"/>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4542" t="14001" r="14348" b="2299"/>
          <a:stretch/>
        </p:blipFill>
        <p:spPr bwMode="auto">
          <a:xfrm>
            <a:off x="284567" y="1071437"/>
            <a:ext cx="2405236" cy="1396488"/>
          </a:xfrm>
          <a:prstGeom prst="rect">
            <a:avLst/>
          </a:prstGeom>
          <a:noFill/>
          <a:ln w="19050">
            <a:solidFill>
              <a:schemeClr val="tx1"/>
            </a:solidFill>
          </a:ln>
          <a:extLst>
            <a:ext uri="{53640926-AAD7-44D8-BBD7-CCE9431645EC}">
              <a14:shadowObscured xmlns:a14="http://schemas.microsoft.com/office/drawing/2010/main"/>
            </a:ext>
          </a:extLst>
        </p:spPr>
      </p:pic>
      <p:pic>
        <p:nvPicPr>
          <p:cNvPr id="2051" name="Picture 3" descr="C:\Users\Tiziana\Desktop\PhD T. S. 02.09.2014\immagini\HIP.t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59369" y="888379"/>
            <a:ext cx="2429057" cy="1594050"/>
          </a:xfrm>
          <a:prstGeom prst="rect">
            <a:avLst/>
          </a:prstGeom>
          <a:extLst/>
        </p:spPr>
        <p:style>
          <a:lnRef idx="2">
            <a:schemeClr val="accent1"/>
          </a:lnRef>
          <a:fillRef idx="1">
            <a:schemeClr val="lt1"/>
          </a:fillRef>
          <a:effectRef idx="0">
            <a:schemeClr val="accent1"/>
          </a:effectRef>
          <a:fontRef idx="minor">
            <a:schemeClr val="dk1"/>
          </a:fontRef>
        </p:style>
      </p:pic>
      <p:pic>
        <p:nvPicPr>
          <p:cNvPr id="14"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0349" t="15303" r="37113" b="31529"/>
          <a:stretch/>
        </p:blipFill>
        <p:spPr bwMode="auto">
          <a:xfrm>
            <a:off x="5594365" y="3441753"/>
            <a:ext cx="705827" cy="936170"/>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pic>
        <p:nvPicPr>
          <p:cNvPr id="2052" name="Picture 4" descr="C:\Users\Tiziana\Desktop\PhD T. S. 02.09.2014\immagini\X-ray diffraction.t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63889" y="3441752"/>
            <a:ext cx="1973023" cy="935796"/>
          </a:xfrm>
          <a:prstGeom prst="rect">
            <a:avLst/>
          </a:prstGeom>
          <a:noFill/>
          <a:ln w="19050">
            <a:solidFill>
              <a:schemeClr val="accent1"/>
            </a:solidFill>
          </a:ln>
          <a:extLst>
            <a:ext uri="{909E8E84-426E-40DD-AFC4-6F175D3DCCD1}">
              <a14:hiddenFill xmlns:a14="http://schemas.microsoft.com/office/drawing/2010/main">
                <a:solidFill>
                  <a:srgbClr val="FFFFFF"/>
                </a:solidFill>
              </a14:hiddenFill>
            </a:ext>
          </a:extLst>
        </p:spPr>
      </p:pic>
      <p:pic>
        <p:nvPicPr>
          <p:cNvPr id="16" name="Picture 15"/>
          <p:cNvPicPr/>
          <p:nvPr/>
        </p:nvPicPr>
        <p:blipFill>
          <a:blip r:embed="rId9" cstate="print">
            <a:extLst>
              <a:ext uri="{28A0092B-C50C-407E-A947-70E740481C1C}">
                <a14:useLocalDpi xmlns:a14="http://schemas.microsoft.com/office/drawing/2010/main" val="0"/>
              </a:ext>
            </a:extLst>
          </a:blip>
          <a:stretch>
            <a:fillRect/>
          </a:stretch>
        </p:blipFill>
        <p:spPr>
          <a:xfrm>
            <a:off x="1698681" y="5013177"/>
            <a:ext cx="1241171" cy="1314268"/>
          </a:xfrm>
          <a:prstGeom prst="rect">
            <a:avLst/>
          </a:prstGeom>
          <a:ln w="19050">
            <a:solidFill>
              <a:srgbClr val="0000FF"/>
            </a:solidFill>
          </a:ln>
        </p:spPr>
      </p:pic>
      <p:pic>
        <p:nvPicPr>
          <p:cNvPr id="17" name="Picture 16"/>
          <p:cNvPicPr/>
          <p:nvPr/>
        </p:nvPicPr>
        <p:blipFill>
          <a:blip r:embed="rId10" cstate="print">
            <a:extLst>
              <a:ext uri="{28A0092B-C50C-407E-A947-70E740481C1C}">
                <a14:useLocalDpi xmlns:a14="http://schemas.microsoft.com/office/drawing/2010/main" val="0"/>
              </a:ext>
            </a:extLst>
          </a:blip>
          <a:stretch>
            <a:fillRect/>
          </a:stretch>
        </p:blipFill>
        <p:spPr>
          <a:xfrm>
            <a:off x="3008289" y="5008454"/>
            <a:ext cx="1275681" cy="1300866"/>
          </a:xfrm>
          <a:prstGeom prst="rect">
            <a:avLst/>
          </a:prstGeom>
          <a:ln w="19050">
            <a:solidFill>
              <a:srgbClr val="0000FF"/>
            </a:solidFill>
          </a:ln>
        </p:spPr>
      </p:pic>
      <p:pic>
        <p:nvPicPr>
          <p:cNvPr id="2053" name="Picture 5" descr="C:\Users\Tiziana\Desktop\PhD T. S. 02.09.2014\immagini\SEM.t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96245" y="5353707"/>
            <a:ext cx="2577651" cy="1406510"/>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pic>
        <p:nvPicPr>
          <p:cNvPr id="19" name="Picture 18"/>
          <p:cNvPicPr/>
          <p:nvPr/>
        </p:nvPicPr>
        <p:blipFill>
          <a:blip r:embed="rId12" cstate="print">
            <a:extLst>
              <a:ext uri="{28A0092B-C50C-407E-A947-70E740481C1C}">
                <a14:useLocalDpi xmlns:a14="http://schemas.microsoft.com/office/drawing/2010/main" val="0"/>
              </a:ext>
            </a:extLst>
          </a:blip>
          <a:stretch>
            <a:fillRect/>
          </a:stretch>
        </p:blipFill>
        <p:spPr>
          <a:xfrm>
            <a:off x="3045547" y="1011445"/>
            <a:ext cx="2193652" cy="1496912"/>
          </a:xfrm>
          <a:prstGeom prst="rect">
            <a:avLst/>
          </a:prstGeom>
          <a:ln w="19050">
            <a:solidFill>
              <a:schemeClr val="tx1"/>
            </a:solidFill>
          </a:ln>
        </p:spPr>
      </p:pic>
      <p:sp>
        <p:nvSpPr>
          <p:cNvPr id="21" name="TextBox 20"/>
          <p:cNvSpPr txBox="1"/>
          <p:nvPr/>
        </p:nvSpPr>
        <p:spPr>
          <a:xfrm>
            <a:off x="6612971" y="2508357"/>
            <a:ext cx="2459691" cy="646331"/>
          </a:xfrm>
          <a:prstGeom prst="rect">
            <a:avLst/>
          </a:prstGeom>
          <a:noFill/>
        </p:spPr>
        <p:txBody>
          <a:bodyPr wrap="square" rtlCol="0">
            <a:spAutoFit/>
          </a:bodyPr>
          <a:lstStyle/>
          <a:p>
            <a:r>
              <a:rPr lang="it-IT" dirty="0">
                <a:solidFill>
                  <a:srgbClr val="FF0000"/>
                </a:solidFill>
              </a:rPr>
              <a:t>Spark erosion (Unige)</a:t>
            </a:r>
          </a:p>
          <a:p>
            <a:r>
              <a:rPr lang="it-IT" dirty="0">
                <a:solidFill>
                  <a:srgbClr val="FF0000"/>
                </a:solidFill>
                <a:sym typeface="Wingdings" panose="05000000000000000000" pitchFamily="2" charset="2"/>
              </a:rPr>
              <a:t> Nb</a:t>
            </a:r>
            <a:r>
              <a:rPr lang="it-IT" baseline="-25000" dirty="0">
                <a:solidFill>
                  <a:srgbClr val="FF0000"/>
                </a:solidFill>
                <a:sym typeface="Wingdings" panose="05000000000000000000" pitchFamily="2" charset="2"/>
              </a:rPr>
              <a:t>3</a:t>
            </a:r>
            <a:r>
              <a:rPr lang="it-IT" dirty="0">
                <a:solidFill>
                  <a:srgbClr val="FF0000"/>
                </a:solidFill>
                <a:sym typeface="Wingdings" panose="05000000000000000000" pitchFamily="2" charset="2"/>
              </a:rPr>
              <a:t>Sn platelets</a:t>
            </a:r>
            <a:endParaRPr lang="en-US" dirty="0">
              <a:solidFill>
                <a:srgbClr val="FF0000"/>
              </a:solidFill>
            </a:endParaRPr>
          </a:p>
        </p:txBody>
      </p:sp>
      <p:pic>
        <p:nvPicPr>
          <p:cNvPr id="22" name="Picture 21"/>
          <p:cNvPicPr/>
          <p:nvPr/>
        </p:nvPicPr>
        <p:blipFill>
          <a:blip r:embed="rId13" cstate="print">
            <a:extLst>
              <a:ext uri="{28A0092B-C50C-407E-A947-70E740481C1C}">
                <a14:useLocalDpi xmlns:a14="http://schemas.microsoft.com/office/drawing/2010/main" val="0"/>
              </a:ext>
            </a:extLst>
          </a:blip>
          <a:stretch>
            <a:fillRect/>
          </a:stretch>
        </p:blipFill>
        <p:spPr>
          <a:xfrm>
            <a:off x="6444210" y="3140969"/>
            <a:ext cx="2602367" cy="1619728"/>
          </a:xfrm>
          <a:prstGeom prst="rect">
            <a:avLst/>
          </a:prstGeom>
          <a:ln w="28575">
            <a:solidFill>
              <a:schemeClr val="accent1"/>
            </a:solidFill>
          </a:ln>
        </p:spPr>
      </p:pic>
      <p:sp>
        <p:nvSpPr>
          <p:cNvPr id="25" name="TextBox 24"/>
          <p:cNvSpPr txBox="1"/>
          <p:nvPr/>
        </p:nvSpPr>
        <p:spPr>
          <a:xfrm>
            <a:off x="4798373" y="4725145"/>
            <a:ext cx="4022100" cy="646331"/>
          </a:xfrm>
          <a:prstGeom prst="rect">
            <a:avLst/>
          </a:prstGeom>
          <a:noFill/>
        </p:spPr>
        <p:txBody>
          <a:bodyPr wrap="square" rtlCol="0">
            <a:spAutoFit/>
          </a:bodyPr>
          <a:lstStyle/>
          <a:p>
            <a:r>
              <a:rPr lang="it-IT" dirty="0">
                <a:solidFill>
                  <a:srgbClr val="FF0000"/>
                </a:solidFill>
              </a:rPr>
              <a:t>SEM, SQUID measures (Unige)</a:t>
            </a:r>
            <a:r>
              <a:rPr lang="it-IT" dirty="0">
                <a:solidFill>
                  <a:srgbClr val="FF0000"/>
                </a:solidFill>
                <a:sym typeface="Wingdings" panose="05000000000000000000" pitchFamily="2" charset="2"/>
              </a:rPr>
              <a:t>to characterize the Nb</a:t>
            </a:r>
            <a:r>
              <a:rPr lang="it-IT" baseline="-25000" dirty="0">
                <a:solidFill>
                  <a:srgbClr val="FF0000"/>
                </a:solidFill>
                <a:sym typeface="Wingdings" panose="05000000000000000000" pitchFamily="2" charset="2"/>
              </a:rPr>
              <a:t>3</a:t>
            </a:r>
            <a:r>
              <a:rPr lang="it-IT" dirty="0">
                <a:solidFill>
                  <a:srgbClr val="FF0000"/>
                </a:solidFill>
                <a:sym typeface="Wingdings" panose="05000000000000000000" pitchFamily="2" charset="2"/>
              </a:rPr>
              <a:t>Sn platelets</a:t>
            </a:r>
            <a:endParaRPr lang="en-US" dirty="0">
              <a:solidFill>
                <a:srgbClr val="FF0000"/>
              </a:solidFill>
            </a:endParaRPr>
          </a:p>
        </p:txBody>
      </p:sp>
      <p:pic>
        <p:nvPicPr>
          <p:cNvPr id="26" name="Picture 2"/>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35730" t="35506" r="20112" b="34981"/>
          <a:stretch/>
        </p:blipFill>
        <p:spPr bwMode="auto">
          <a:xfrm>
            <a:off x="284568" y="3020788"/>
            <a:ext cx="3142181" cy="1181317"/>
          </a:xfrm>
          <a:prstGeom prst="rect">
            <a:avLst/>
          </a:prstGeom>
          <a:solidFill>
            <a:srgbClr val="0000FF"/>
          </a:solidFill>
          <a:ln w="28575">
            <a:solidFill>
              <a:srgbClr val="0000FF"/>
            </a:solidFill>
          </a:ln>
        </p:spPr>
      </p:pic>
      <p:sp>
        <p:nvSpPr>
          <p:cNvPr id="27" name="TextBox 26"/>
          <p:cNvSpPr txBox="1"/>
          <p:nvPr/>
        </p:nvSpPr>
        <p:spPr>
          <a:xfrm>
            <a:off x="545027" y="2606425"/>
            <a:ext cx="1506693" cy="369332"/>
          </a:xfrm>
          <a:prstGeom prst="rect">
            <a:avLst/>
          </a:prstGeom>
          <a:noFill/>
          <a:ln>
            <a:noFill/>
          </a:ln>
        </p:spPr>
        <p:txBody>
          <a:bodyPr wrap="square" rtlCol="0">
            <a:spAutoFit/>
          </a:bodyPr>
          <a:lstStyle/>
          <a:p>
            <a:r>
              <a:rPr lang="it-IT" dirty="0">
                <a:solidFill>
                  <a:srgbClr val="0000FF"/>
                </a:solidFill>
              </a:rPr>
              <a:t>Nb</a:t>
            </a:r>
            <a:r>
              <a:rPr lang="it-IT" baseline="-25000" dirty="0">
                <a:solidFill>
                  <a:srgbClr val="0000FF"/>
                </a:solidFill>
              </a:rPr>
              <a:t>3</a:t>
            </a:r>
            <a:r>
              <a:rPr lang="it-IT" dirty="0">
                <a:solidFill>
                  <a:srgbClr val="0000FF"/>
                </a:solidFill>
              </a:rPr>
              <a:t>Sn wires</a:t>
            </a:r>
            <a:endParaRPr lang="en-US" dirty="0">
              <a:solidFill>
                <a:srgbClr val="0000FF"/>
              </a:solidFill>
            </a:endParaRPr>
          </a:p>
        </p:txBody>
      </p:sp>
      <p:pic>
        <p:nvPicPr>
          <p:cNvPr id="1026" name="Picture 2" descr="C:\Users\Tiziana\Desktop\cf_vsm.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8798" y="4968486"/>
            <a:ext cx="1309367" cy="1619208"/>
          </a:xfrm>
          <a:prstGeom prst="rect">
            <a:avLst/>
          </a:prstGeom>
        </p:spPr>
        <p:style>
          <a:lnRef idx="2">
            <a:schemeClr val="accent5"/>
          </a:lnRef>
          <a:fillRef idx="1">
            <a:schemeClr val="lt1"/>
          </a:fillRef>
          <a:effectRef idx="0">
            <a:schemeClr val="accent5"/>
          </a:effectRef>
          <a:fontRef idx="minor">
            <a:schemeClr val="dk1"/>
          </a:fontRef>
        </p:style>
      </p:pic>
      <p:pic>
        <p:nvPicPr>
          <p:cNvPr id="1027" name="Picture 3" descr="C:\Users\Tiziana\Desktop\PhD T. S. 02.09.2014\immagini\SQUID.tif"/>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54415"/>
          <a:stretch/>
        </p:blipFill>
        <p:spPr bwMode="auto">
          <a:xfrm>
            <a:off x="7236297" y="5373217"/>
            <a:ext cx="1271427" cy="1419620"/>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45815" y="692696"/>
            <a:ext cx="8890681" cy="59093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lnSpc>
                <a:spcPct val="150000"/>
              </a:lnSpc>
              <a:buFontTx/>
              <a:buChar char="-"/>
            </a:pPr>
            <a:r>
              <a:rPr lang="it-IT" sz="2800" b="1" u="sng" dirty="0"/>
              <a:t>Irradiation facilities</a:t>
            </a:r>
            <a:r>
              <a:rPr lang="it-IT" sz="2800" b="1" dirty="0"/>
              <a:t>: Université Catholique de Louvain-la-Neuve (Belgium); IRRAD1 at CERN; Kurchatov Institute (Russia).</a:t>
            </a:r>
          </a:p>
          <a:p>
            <a:pPr>
              <a:lnSpc>
                <a:spcPct val="150000"/>
              </a:lnSpc>
            </a:pPr>
            <a:endParaRPr lang="it-IT" sz="2800" b="1" u="sng" dirty="0"/>
          </a:p>
          <a:p>
            <a:pPr marL="285750" indent="-285750">
              <a:lnSpc>
                <a:spcPct val="150000"/>
              </a:lnSpc>
              <a:buFontTx/>
              <a:buChar char="-"/>
            </a:pPr>
            <a:r>
              <a:rPr lang="it-IT" sz="2800" b="1" u="sng" dirty="0"/>
              <a:t>Collaboration</a:t>
            </a:r>
            <a:r>
              <a:rPr lang="it-IT" sz="2800" b="1" dirty="0"/>
              <a:t> with Atom Institute of Vienna (Austria)</a:t>
            </a:r>
          </a:p>
          <a:p>
            <a:pPr>
              <a:lnSpc>
                <a:spcPct val="150000"/>
              </a:lnSpc>
            </a:pPr>
            <a:endParaRPr lang="it-IT" sz="2800" b="1" dirty="0"/>
          </a:p>
          <a:p>
            <a:pPr marL="285750" indent="-285750">
              <a:lnSpc>
                <a:spcPct val="150000"/>
              </a:lnSpc>
              <a:buFontTx/>
              <a:buChar char="-"/>
            </a:pPr>
            <a:r>
              <a:rPr lang="it-IT" sz="2800" b="1" u="sng" dirty="0"/>
              <a:t>Safety condition</a:t>
            </a:r>
            <a:r>
              <a:rPr lang="it-IT" sz="2800" b="1" dirty="0"/>
              <a:t> for irradiated samples </a:t>
            </a:r>
          </a:p>
          <a:p>
            <a:pPr>
              <a:lnSpc>
                <a:spcPct val="150000"/>
              </a:lnSpc>
            </a:pPr>
            <a:r>
              <a:rPr lang="it-IT" sz="2800" b="1" dirty="0"/>
              <a:t>    (@CERN: 1 µSv/h at 10 cm)</a:t>
            </a:r>
          </a:p>
          <a:p>
            <a:pPr marL="285750" indent="-285750">
              <a:lnSpc>
                <a:spcPct val="150000"/>
              </a:lnSpc>
              <a:buFontTx/>
              <a:buChar char="-"/>
            </a:pPr>
            <a:endParaRPr lang="it-IT" sz="2800" b="1" dirty="0"/>
          </a:p>
        </p:txBody>
      </p:sp>
      <p:sp>
        <p:nvSpPr>
          <p:cNvPr id="28" name="Title 1"/>
          <p:cNvSpPr txBox="1">
            <a:spLocks/>
          </p:cNvSpPr>
          <p:nvPr/>
        </p:nvSpPr>
        <p:spPr>
          <a:xfrm>
            <a:off x="495727" y="-243408"/>
            <a:ext cx="8229600"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4000" b="1" dirty="0">
                <a:solidFill>
                  <a:srgbClr val="002060"/>
                </a:solidFill>
              </a:rPr>
              <a:t>Main ingredients needed for this work...</a:t>
            </a:r>
            <a:endParaRPr lang="en-US" sz="4000" b="1" dirty="0">
              <a:solidFill>
                <a:srgbClr val="002060"/>
              </a:solidFill>
            </a:endParaRPr>
          </a:p>
        </p:txBody>
      </p:sp>
      <p:cxnSp>
        <p:nvCxnSpPr>
          <p:cNvPr id="30" name="Straight Connector 29"/>
          <p:cNvCxnSpPr/>
          <p:nvPr/>
        </p:nvCxnSpPr>
        <p:spPr>
          <a:xfrm>
            <a:off x="0" y="620688"/>
            <a:ext cx="9144000" cy="0"/>
          </a:xfrm>
          <a:prstGeom prst="line">
            <a:avLst/>
          </a:prstGeom>
          <a:ln w="19050">
            <a:solidFill>
              <a:srgbClr val="002060"/>
            </a:solidFill>
          </a:ln>
        </p:spPr>
        <p:style>
          <a:lnRef idx="2">
            <a:schemeClr val="dk1"/>
          </a:lnRef>
          <a:fillRef idx="0">
            <a:schemeClr val="dk1"/>
          </a:fillRef>
          <a:effectRef idx="1">
            <a:schemeClr val="dk1"/>
          </a:effectRef>
          <a:fontRef idx="minor">
            <a:schemeClr val="tx1"/>
          </a:fontRef>
        </p:style>
      </p:cxnSp>
      <p:sp>
        <p:nvSpPr>
          <p:cNvPr id="3" name="Date Placeholder 2"/>
          <p:cNvSpPr>
            <a:spLocks noGrp="1"/>
          </p:cNvSpPr>
          <p:nvPr>
            <p:ph type="dt" sz="half" idx="10"/>
          </p:nvPr>
        </p:nvSpPr>
        <p:spPr/>
        <p:txBody>
          <a:bodyPr/>
          <a:lstStyle/>
          <a:p>
            <a:r>
              <a:rPr lang="en-US"/>
              <a:t>9/26/2018</a:t>
            </a:r>
          </a:p>
        </p:txBody>
      </p:sp>
      <p:sp>
        <p:nvSpPr>
          <p:cNvPr id="2" name="Slide Number Placeholder 1">
            <a:extLst>
              <a:ext uri="{FF2B5EF4-FFF2-40B4-BE49-F238E27FC236}">
                <a16:creationId xmlns:a16="http://schemas.microsoft.com/office/drawing/2014/main" id="{6BB76772-7060-472D-8375-A3FF8963A697}"/>
              </a:ext>
            </a:extLst>
          </p:cNvPr>
          <p:cNvSpPr>
            <a:spLocks noGrp="1"/>
          </p:cNvSpPr>
          <p:nvPr>
            <p:ph type="sldNum" sz="quarter" idx="12"/>
          </p:nvPr>
        </p:nvSpPr>
        <p:spPr/>
        <p:txBody>
          <a:bodyPr/>
          <a:lstStyle/>
          <a:p>
            <a:fld id="{210C1B2E-B291-4001-85F7-A98FC314394E}" type="slidenum">
              <a:rPr lang="en-US" smtClean="0"/>
              <a:t>39</a:t>
            </a:fld>
            <a:endParaRPr lang="en-US"/>
          </a:p>
        </p:txBody>
      </p:sp>
    </p:spTree>
    <p:custDataLst>
      <p:tags r:id="rId1"/>
    </p:custDataLst>
    <p:extLst>
      <p:ext uri="{BB962C8B-B14F-4D97-AF65-F5344CB8AC3E}">
        <p14:creationId xmlns:p14="http://schemas.microsoft.com/office/powerpoint/2010/main" val="2859825432"/>
      </p:ext>
    </p:extLst>
  </p:cSld>
  <p:clrMapOvr>
    <a:masterClrMapping/>
  </p:clrMapOvr>
  <mc:AlternateContent xmlns:mc="http://schemas.openxmlformats.org/markup-compatibility/2006" xmlns:p14="http://schemas.microsoft.com/office/powerpoint/2010/main">
    <mc:Choice Requires="p14">
      <p:transition spd="slow" p14:dur="2000" advTm="190142"/>
    </mc:Choice>
    <mc:Fallback xmlns="">
      <p:transition spd="slow" advTm="1901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 presetClass="entr" presetSubtype="0" fill="hold" nodeType="withEffect">
                                  <p:stCondLst>
                                    <p:cond delay="0"/>
                                  </p:stCondLst>
                                  <p:childTnLst>
                                    <p:set>
                                      <p:cBhvr>
                                        <p:cTn id="31" dur="1" fill="hold">
                                          <p:stCondLst>
                                            <p:cond delay="0"/>
                                          </p:stCondLst>
                                        </p:cTn>
                                        <p:tgtEl>
                                          <p:spTgt spid="102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051"/>
                                        </p:tgtEl>
                                        <p:attrNameLst>
                                          <p:attrName>style.visibility</p:attrName>
                                        </p:attrNameLst>
                                      </p:cBhvr>
                                      <p:to>
                                        <p:strVal val="visible"/>
                                      </p:to>
                                    </p:set>
                                    <p:animEffect transition="in" filter="fade">
                                      <p:cBhvr>
                                        <p:cTn id="47" dur="500"/>
                                        <p:tgtEl>
                                          <p:spTgt spid="205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5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2052"/>
                                        </p:tgtEl>
                                        <p:attrNameLst>
                                          <p:attrName>style.visibility</p:attrName>
                                        </p:attrNameLst>
                                      </p:cBhvr>
                                      <p:to>
                                        <p:strVal val="visible"/>
                                      </p:to>
                                    </p:set>
                                    <p:animEffect transition="in" filter="fade">
                                      <p:cBhvr>
                                        <p:cTn id="63" dur="500"/>
                                        <p:tgtEl>
                                          <p:spTgt spid="2052"/>
                                        </p:tgtEl>
                                      </p:cBhvr>
                                    </p:animEffect>
                                  </p:childTnLst>
                                </p:cTn>
                              </p:par>
                              <p:par>
                                <p:cTn id="64" presetID="10" presetClass="entr" presetSubtype="0" fill="hold" nodeType="with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fade">
                                      <p:cBhvr>
                                        <p:cTn id="66" dur="500"/>
                                        <p:tgtEl>
                                          <p:spTgt spid="14"/>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fade">
                                      <p:cBhvr>
                                        <p:cTn id="69" dur="500"/>
                                        <p:tgtEl>
                                          <p:spTgt spid="6"/>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2053"/>
                                        </p:tgtEl>
                                        <p:attrNameLst>
                                          <p:attrName>style.visibility</p:attrName>
                                        </p:attrNameLst>
                                      </p:cBhvr>
                                      <p:to>
                                        <p:strVal val="visible"/>
                                      </p:to>
                                    </p:set>
                                    <p:animEffect transition="in" filter="fade">
                                      <p:cBhvr>
                                        <p:cTn id="74" dur="500"/>
                                        <p:tgtEl>
                                          <p:spTgt spid="2053"/>
                                        </p:tgtEl>
                                      </p:cBhvr>
                                    </p:animEffect>
                                  </p:childTnLst>
                                </p:cTn>
                              </p:par>
                              <p:par>
                                <p:cTn id="75" presetID="1" presetClass="entr" presetSubtype="0" fill="hold" nodeType="withEffect">
                                  <p:stCondLst>
                                    <p:cond delay="0"/>
                                  </p:stCondLst>
                                  <p:childTnLst>
                                    <p:set>
                                      <p:cBhvr>
                                        <p:cTn id="76" dur="1" fill="hold">
                                          <p:stCondLst>
                                            <p:cond delay="0"/>
                                          </p:stCondLst>
                                        </p:cTn>
                                        <p:tgtEl>
                                          <p:spTgt spid="1027"/>
                                        </p:tgtEl>
                                        <p:attrNameLst>
                                          <p:attrName>style.visibility</p:attrName>
                                        </p:attrNameLst>
                                      </p:cBhvr>
                                      <p:to>
                                        <p:strVal val="visible"/>
                                      </p:to>
                                    </p:set>
                                  </p:childTnLst>
                                </p:cTn>
                              </p:par>
                              <p:par>
                                <p:cTn id="77" presetID="10" presetClass="entr" presetSubtype="0" fill="hold" grpId="0" nodeType="with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fade">
                                      <p:cBhvr>
                                        <p:cTn id="79" dur="500"/>
                                        <p:tgtEl>
                                          <p:spTgt spid="25"/>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12"/>
                                        </p:tgtEl>
                                        <p:attrNameLst>
                                          <p:attrName>style.visibility</p:attrName>
                                        </p:attrNameLst>
                                      </p:cBhvr>
                                      <p:to>
                                        <p:strVal val="visible"/>
                                      </p:to>
                                    </p:set>
                                    <p:anim calcmode="lin" valueType="num">
                                      <p:cBhvr>
                                        <p:cTn id="84" dur="500" fill="hold"/>
                                        <p:tgtEl>
                                          <p:spTgt spid="12"/>
                                        </p:tgtEl>
                                        <p:attrNameLst>
                                          <p:attrName>ppt_w</p:attrName>
                                        </p:attrNameLst>
                                      </p:cBhvr>
                                      <p:tavLst>
                                        <p:tav tm="0">
                                          <p:val>
                                            <p:fltVal val="0"/>
                                          </p:val>
                                        </p:tav>
                                        <p:tav tm="100000">
                                          <p:val>
                                            <p:strVal val="#ppt_w"/>
                                          </p:val>
                                        </p:tav>
                                      </p:tavLst>
                                    </p:anim>
                                    <p:anim calcmode="lin" valueType="num">
                                      <p:cBhvr>
                                        <p:cTn id="85" dur="500" fill="hold"/>
                                        <p:tgtEl>
                                          <p:spTgt spid="12"/>
                                        </p:tgtEl>
                                        <p:attrNameLst>
                                          <p:attrName>ppt_h</p:attrName>
                                        </p:attrNameLst>
                                      </p:cBhvr>
                                      <p:tavLst>
                                        <p:tav tm="0">
                                          <p:val>
                                            <p:fltVal val="0"/>
                                          </p:val>
                                        </p:tav>
                                        <p:tav tm="100000">
                                          <p:val>
                                            <p:strVal val="#ppt_h"/>
                                          </p:val>
                                        </p:tav>
                                      </p:tavLst>
                                    </p:anim>
                                    <p:animEffect transition="in" filter="fade">
                                      <p:cBhvr>
                                        <p:cTn id="8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21" grpId="0"/>
      <p:bldP spid="25" grpId="0"/>
      <p:bldP spid="27" grpId="0"/>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99392"/>
            <a:ext cx="11268744"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t-IT" sz="3600" b="1" dirty="0">
                <a:solidFill>
                  <a:srgbClr val="002060"/>
                </a:solidFill>
              </a:rPr>
              <a:t>The twofold aim of my research on irradiation</a:t>
            </a:r>
            <a:endParaRPr lang="en-US" sz="3600" b="1" dirty="0">
              <a:solidFill>
                <a:srgbClr val="002060"/>
              </a:solidFill>
            </a:endParaRPr>
          </a:p>
        </p:txBody>
      </p:sp>
      <p:cxnSp>
        <p:nvCxnSpPr>
          <p:cNvPr id="4" name="Straight Connector 3"/>
          <p:cNvCxnSpPr/>
          <p:nvPr/>
        </p:nvCxnSpPr>
        <p:spPr>
          <a:xfrm>
            <a:off x="0" y="620688"/>
            <a:ext cx="9144000" cy="0"/>
          </a:xfrm>
          <a:prstGeom prst="line">
            <a:avLst/>
          </a:prstGeom>
          <a:ln w="19050">
            <a:solidFill>
              <a:srgbClr val="002060"/>
            </a:solidFill>
          </a:ln>
        </p:spPr>
        <p:style>
          <a:lnRef idx="2">
            <a:schemeClr val="dk1"/>
          </a:lnRef>
          <a:fillRef idx="0">
            <a:schemeClr val="dk1"/>
          </a:fillRef>
          <a:effectRef idx="1">
            <a:schemeClr val="dk1"/>
          </a:effectRef>
          <a:fontRef idx="minor">
            <a:schemeClr val="tx1"/>
          </a:fontRef>
        </p:style>
      </p:cxnSp>
      <p:sp>
        <p:nvSpPr>
          <p:cNvPr id="5" name="TextBox 4"/>
          <p:cNvSpPr txBox="1"/>
          <p:nvPr/>
        </p:nvSpPr>
        <p:spPr>
          <a:xfrm>
            <a:off x="63156" y="671716"/>
            <a:ext cx="3445943" cy="1323439"/>
          </a:xfrm>
          <a:prstGeom prst="rect">
            <a:avLst/>
          </a:prstGeom>
          <a:noFill/>
        </p:spPr>
        <p:txBody>
          <a:bodyPr wrap="square" rtlCol="0">
            <a:spAutoFit/>
          </a:bodyPr>
          <a:lstStyle/>
          <a:p>
            <a:pPr marL="285750" indent="-285750">
              <a:buFont typeface="Wingdings" panose="05000000000000000000" pitchFamily="2" charset="2"/>
              <a:buChar char="Ø"/>
            </a:pPr>
            <a:r>
              <a:rPr lang="it-CH" sz="2000" b="1" dirty="0"/>
              <a:t>Evaluation of the damage expected in the future accelerator magnets         (i.e. HL-LHC and FCC)</a:t>
            </a:r>
            <a:endParaRPr lang="en-US" sz="2000" b="1" dirty="0"/>
          </a:p>
        </p:txBody>
      </p:sp>
      <p:sp>
        <p:nvSpPr>
          <p:cNvPr id="7" name="TextBox 6"/>
          <p:cNvSpPr txBox="1"/>
          <p:nvPr/>
        </p:nvSpPr>
        <p:spPr>
          <a:xfrm>
            <a:off x="107504" y="2396833"/>
            <a:ext cx="3312368" cy="1323439"/>
          </a:xfrm>
          <a:prstGeom prst="rect">
            <a:avLst/>
          </a:prstGeom>
          <a:noFill/>
          <a:ln>
            <a:solidFill>
              <a:srgbClr val="92D050"/>
            </a:solidFill>
          </a:ln>
        </p:spPr>
        <p:txBody>
          <a:bodyPr wrap="square" rtlCol="0">
            <a:spAutoFit/>
          </a:bodyPr>
          <a:lstStyle/>
          <a:p>
            <a:pPr algn="ctr"/>
            <a:r>
              <a:rPr lang="en-US" sz="2000" dirty="0"/>
              <a:t>To prevent loss of performance of the superconducting magnets </a:t>
            </a:r>
            <a:r>
              <a:rPr lang="en-US" sz="2000" b="1" dirty="0">
                <a:solidFill>
                  <a:srgbClr val="FF0000"/>
                </a:solidFill>
              </a:rPr>
              <a:t>(QUENCH/ Stability)</a:t>
            </a:r>
          </a:p>
        </p:txBody>
      </p:sp>
      <p:sp>
        <p:nvSpPr>
          <p:cNvPr id="8" name="TextBox 7"/>
          <p:cNvSpPr txBox="1"/>
          <p:nvPr/>
        </p:nvSpPr>
        <p:spPr>
          <a:xfrm>
            <a:off x="63156" y="3645024"/>
            <a:ext cx="3672408" cy="1015663"/>
          </a:xfrm>
          <a:prstGeom prst="rect">
            <a:avLst/>
          </a:prstGeom>
          <a:noFill/>
        </p:spPr>
        <p:txBody>
          <a:bodyPr wrap="square" rtlCol="0">
            <a:spAutoFit/>
          </a:bodyPr>
          <a:lstStyle/>
          <a:p>
            <a:pPr marL="285750" indent="-285750">
              <a:buFont typeface="Wingdings" panose="05000000000000000000" pitchFamily="2" charset="2"/>
              <a:buChar char="Ø"/>
            </a:pPr>
            <a:r>
              <a:rPr lang="it-CH" sz="2000" b="1" dirty="0"/>
              <a:t>Improving the understanding of superconductivity in A15 compounds</a:t>
            </a:r>
            <a:endParaRPr lang="en-US" sz="2000" b="1" dirty="0"/>
          </a:p>
        </p:txBody>
      </p:sp>
      <p:sp>
        <p:nvSpPr>
          <p:cNvPr id="10" name="TextBox 9"/>
          <p:cNvSpPr txBox="1"/>
          <p:nvPr/>
        </p:nvSpPr>
        <p:spPr>
          <a:xfrm>
            <a:off x="192468" y="4776872"/>
            <a:ext cx="3237718" cy="1631216"/>
          </a:xfrm>
          <a:prstGeom prst="rect">
            <a:avLst/>
          </a:prstGeom>
          <a:noFill/>
          <a:ln>
            <a:solidFill>
              <a:srgbClr val="92D050"/>
            </a:solidFill>
          </a:ln>
        </p:spPr>
        <p:txBody>
          <a:bodyPr wrap="square" rtlCol="0">
            <a:spAutoFit/>
          </a:bodyPr>
          <a:lstStyle/>
          <a:p>
            <a:pPr algn="ctr"/>
            <a:r>
              <a:rPr lang="it-CH" sz="2000" dirty="0"/>
              <a:t>Allowing the discovery of new techniques to improve the Nb</a:t>
            </a:r>
            <a:r>
              <a:rPr lang="it-CH" sz="2000" baseline="-25000" dirty="0"/>
              <a:t>3</a:t>
            </a:r>
            <a:r>
              <a:rPr lang="it-CH" sz="2000" dirty="0"/>
              <a:t>Sn transport properties: </a:t>
            </a:r>
            <a:r>
              <a:rPr lang="it-CH" sz="2000" b="1" dirty="0">
                <a:solidFill>
                  <a:srgbClr val="FF0000"/>
                </a:solidFill>
              </a:rPr>
              <a:t>ARTIFICIAL PINNING</a:t>
            </a:r>
            <a:endParaRPr lang="en-US" sz="2000" b="1" dirty="0">
              <a:solidFill>
                <a:srgbClr val="FF0000"/>
              </a:solidFill>
            </a:endParaRPr>
          </a:p>
        </p:txBody>
      </p:sp>
      <p:pic>
        <p:nvPicPr>
          <p:cNvPr id="11" name="Picture 2" descr="C:\Users\Tiziana\Desktop\flowchart rad eff.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74" y="1465592"/>
            <a:ext cx="5619266" cy="4216073"/>
          </a:xfrm>
          <a:prstGeom prst="rect">
            <a:avLst/>
          </a:prstGeom>
          <a:noFill/>
          <a:extLst>
            <a:ext uri="{909E8E84-426E-40DD-AFC4-6F175D3DCCD1}">
              <a14:hiddenFill xmlns:a14="http://schemas.microsoft.com/office/drawing/2010/main">
                <a:solidFill>
                  <a:srgbClr val="FFFFFF"/>
                </a:solidFill>
              </a14:hiddenFill>
            </a:ext>
          </a:extLst>
        </p:spPr>
      </p:pic>
      <p:sp>
        <p:nvSpPr>
          <p:cNvPr id="12" name="Right Arrow 11"/>
          <p:cNvSpPr/>
          <p:nvPr/>
        </p:nvSpPr>
        <p:spPr>
          <a:xfrm rot="5400000">
            <a:off x="1694862" y="4522410"/>
            <a:ext cx="482559" cy="3449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5400000">
            <a:off x="1570048" y="2033860"/>
            <a:ext cx="482559" cy="3449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590540" y="872244"/>
            <a:ext cx="4085916" cy="461665"/>
          </a:xfrm>
          <a:prstGeom prst="rect">
            <a:avLst/>
          </a:prstGeom>
          <a:noFill/>
        </p:spPr>
        <p:txBody>
          <a:bodyPr wrap="square" rtlCol="0">
            <a:spAutoFit/>
          </a:bodyPr>
          <a:lstStyle/>
          <a:p>
            <a:r>
              <a:rPr lang="it-CH" sz="2400" b="1" dirty="0">
                <a:solidFill>
                  <a:srgbClr val="FF0000"/>
                </a:solidFill>
              </a:rPr>
              <a:t>Irradiation effects on A15 s.c.</a:t>
            </a:r>
            <a:endParaRPr lang="en-US" sz="2400" b="1" dirty="0">
              <a:solidFill>
                <a:srgbClr val="FF0000"/>
              </a:solidFill>
            </a:endParaRPr>
          </a:p>
        </p:txBody>
      </p:sp>
      <p:sp>
        <p:nvSpPr>
          <p:cNvPr id="16" name="Date Placeholder 15"/>
          <p:cNvSpPr>
            <a:spLocks noGrp="1"/>
          </p:cNvSpPr>
          <p:nvPr>
            <p:ph type="dt" sz="half" idx="10"/>
          </p:nvPr>
        </p:nvSpPr>
        <p:spPr/>
        <p:txBody>
          <a:bodyPr/>
          <a:lstStyle/>
          <a:p>
            <a:r>
              <a:rPr lang="en-US"/>
              <a:t>9/26/2018</a:t>
            </a:r>
          </a:p>
        </p:txBody>
      </p:sp>
      <p:sp>
        <p:nvSpPr>
          <p:cNvPr id="2" name="Slide Number Placeholder 1">
            <a:extLst>
              <a:ext uri="{FF2B5EF4-FFF2-40B4-BE49-F238E27FC236}">
                <a16:creationId xmlns:a16="http://schemas.microsoft.com/office/drawing/2014/main" id="{44D93FCD-5B90-42F9-A285-DAAF7BAA433A}"/>
              </a:ext>
            </a:extLst>
          </p:cNvPr>
          <p:cNvSpPr>
            <a:spLocks noGrp="1"/>
          </p:cNvSpPr>
          <p:nvPr>
            <p:ph type="sldNum" sz="quarter" idx="12"/>
          </p:nvPr>
        </p:nvSpPr>
        <p:spPr/>
        <p:txBody>
          <a:bodyPr/>
          <a:lstStyle/>
          <a:p>
            <a:fld id="{210C1B2E-B291-4001-85F7-A98FC314394E}" type="slidenum">
              <a:rPr lang="en-US" smtClean="0"/>
              <a:t>4</a:t>
            </a:fld>
            <a:endParaRPr lang="en-US"/>
          </a:p>
        </p:txBody>
      </p:sp>
    </p:spTree>
    <p:extLst>
      <p:ext uri="{BB962C8B-B14F-4D97-AF65-F5344CB8AC3E}">
        <p14:creationId xmlns:p14="http://schemas.microsoft.com/office/powerpoint/2010/main" val="65146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p:bldP spid="10" grpId="0" animBg="1"/>
      <p:bldP spid="12" grpId="0" animBg="1"/>
      <p:bldP spid="13" grpId="0" animBg="1"/>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ZoneTexte 5"/>
          <p:cNvSpPr txBox="1">
            <a:spLocks noChangeArrowheads="1"/>
          </p:cNvSpPr>
          <p:nvPr/>
        </p:nvSpPr>
        <p:spPr bwMode="auto">
          <a:xfrm>
            <a:off x="3203848" y="1299532"/>
            <a:ext cx="5616624" cy="3785652"/>
          </a:xfrm>
          <a:prstGeom prst="rect">
            <a:avLst/>
          </a:prstGeom>
          <a:solidFill>
            <a:srgbClr val="E7FAFF"/>
          </a:solidFill>
          <a:ln w="57150">
            <a:solidFill>
              <a:srgbClr val="0000FF"/>
            </a:solidFill>
            <a:miter lim="800000"/>
            <a:headEnd/>
            <a:tailEnd/>
          </a:ln>
        </p:spPr>
        <p:txBody>
          <a:bodyPr wrap="square">
            <a:spAutoFit/>
          </a:bodyPr>
          <a:lstStyle/>
          <a:p>
            <a:pPr algn="ctr">
              <a:lnSpc>
                <a:spcPct val="150000"/>
              </a:lnSpc>
            </a:pPr>
            <a:r>
              <a:rPr lang="en-US" sz="4000" b="1" dirty="0">
                <a:latin typeface="Arial" panose="020B0604020202020204" pitchFamily="34" charset="0"/>
                <a:cs typeface="Arial" panose="020B0604020202020204" pitchFamily="34" charset="0"/>
              </a:rPr>
              <a:t>Why is it important to study the damage induced by charged particles?</a:t>
            </a:r>
          </a:p>
        </p:txBody>
      </p:sp>
      <p:pic>
        <p:nvPicPr>
          <p:cNvPr id="6"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13185" t="23603" r="53787" b="8279"/>
          <a:stretch/>
        </p:blipFill>
        <p:spPr bwMode="auto">
          <a:xfrm>
            <a:off x="539552" y="1370429"/>
            <a:ext cx="2492086" cy="3858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ate Placeholder 4"/>
          <p:cNvSpPr>
            <a:spLocks noGrp="1"/>
          </p:cNvSpPr>
          <p:nvPr>
            <p:ph type="dt" sz="half" idx="10"/>
          </p:nvPr>
        </p:nvSpPr>
        <p:spPr/>
        <p:txBody>
          <a:bodyPr/>
          <a:lstStyle/>
          <a:p>
            <a:r>
              <a:rPr lang="en-US"/>
              <a:t>9/26/2018</a:t>
            </a:r>
          </a:p>
        </p:txBody>
      </p:sp>
      <p:sp>
        <p:nvSpPr>
          <p:cNvPr id="2" name="Slide Number Placeholder 1">
            <a:extLst>
              <a:ext uri="{FF2B5EF4-FFF2-40B4-BE49-F238E27FC236}">
                <a16:creationId xmlns:a16="http://schemas.microsoft.com/office/drawing/2014/main" id="{096AC257-207D-40F6-B109-DAA802463BDE}"/>
              </a:ext>
            </a:extLst>
          </p:cNvPr>
          <p:cNvSpPr>
            <a:spLocks noGrp="1"/>
          </p:cNvSpPr>
          <p:nvPr>
            <p:ph type="sldNum" sz="quarter" idx="12"/>
          </p:nvPr>
        </p:nvSpPr>
        <p:spPr/>
        <p:txBody>
          <a:bodyPr/>
          <a:lstStyle/>
          <a:p>
            <a:fld id="{210C1B2E-B291-4001-85F7-A98FC314394E}" type="slidenum">
              <a:rPr lang="en-US" smtClean="0"/>
              <a:t>40</a:t>
            </a:fld>
            <a:endParaRPr lang="en-US"/>
          </a:p>
        </p:txBody>
      </p:sp>
    </p:spTree>
    <p:extLst>
      <p:ext uri="{BB962C8B-B14F-4D97-AF65-F5344CB8AC3E}">
        <p14:creationId xmlns:p14="http://schemas.microsoft.com/office/powerpoint/2010/main" val="2993395292"/>
      </p:ext>
    </p:extLst>
  </p:cSld>
  <p:clrMapOvr>
    <a:masterClrMapping/>
  </p:clrMapOvr>
  <mc:AlternateContent xmlns:mc="http://schemas.openxmlformats.org/markup-compatibility/2006" xmlns:p14="http://schemas.microsoft.com/office/powerpoint/2010/main">
    <mc:Choice Requires="p14">
      <p:transition spd="slow" p14:dur="2000" advTm="5641"/>
    </mc:Choice>
    <mc:Fallback xmlns="">
      <p:transition spd="slow" advTm="5641"/>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txBox="1">
            <a:spLocks/>
          </p:cNvSpPr>
          <p:nvPr/>
        </p:nvSpPr>
        <p:spPr>
          <a:xfrm>
            <a:off x="495727" y="-2434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800" b="1" dirty="0">
                <a:solidFill>
                  <a:srgbClr val="002060"/>
                </a:solidFill>
              </a:rPr>
              <a:t>Reasons to investigate proton irradiation damage (1)</a:t>
            </a:r>
            <a:endParaRPr lang="en-US" sz="2800" b="1" dirty="0">
              <a:solidFill>
                <a:srgbClr val="002060"/>
              </a:solidFill>
            </a:endParaRPr>
          </a:p>
        </p:txBody>
      </p:sp>
      <p:cxnSp>
        <p:nvCxnSpPr>
          <p:cNvPr id="5" name="Straight Connector 4"/>
          <p:cNvCxnSpPr/>
          <p:nvPr/>
        </p:nvCxnSpPr>
        <p:spPr>
          <a:xfrm>
            <a:off x="0" y="620688"/>
            <a:ext cx="9144000" cy="0"/>
          </a:xfrm>
          <a:prstGeom prst="line">
            <a:avLst/>
          </a:prstGeom>
          <a:ln w="19050">
            <a:solidFill>
              <a:srgbClr val="002060"/>
            </a:solidFill>
          </a:ln>
        </p:spPr>
        <p:style>
          <a:lnRef idx="2">
            <a:schemeClr val="dk1"/>
          </a:lnRef>
          <a:fillRef idx="0">
            <a:schemeClr val="dk1"/>
          </a:fillRef>
          <a:effectRef idx="1">
            <a:schemeClr val="dk1"/>
          </a:effectRef>
          <a:fontRef idx="minor">
            <a:schemeClr val="tx1"/>
          </a:fontRef>
        </p:style>
      </p:cxn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733" t="25581" r="3024" b="12093"/>
          <a:stretch/>
        </p:blipFill>
        <p:spPr bwMode="auto">
          <a:xfrm>
            <a:off x="111087" y="1412776"/>
            <a:ext cx="8997417" cy="4555368"/>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7" name="Rectangle 6"/>
          <p:cNvSpPr/>
          <p:nvPr/>
        </p:nvSpPr>
        <p:spPr>
          <a:xfrm>
            <a:off x="3146098" y="822821"/>
            <a:ext cx="2927393" cy="461665"/>
          </a:xfrm>
          <a:prstGeom prst="rect">
            <a:avLst/>
          </a:prstGeom>
        </p:spPr>
        <p:txBody>
          <a:bodyPr wrap="square">
            <a:spAutoFit/>
          </a:bodyPr>
          <a:lstStyle/>
          <a:p>
            <a:r>
              <a:rPr lang="en-US" sz="2400" b="1" dirty="0">
                <a:latin typeface="Arial" pitchFamily="34" charset="0"/>
                <a:cs typeface="Arial" pitchFamily="34" charset="0"/>
              </a:rPr>
              <a:t>From literature…..</a:t>
            </a:r>
          </a:p>
        </p:txBody>
      </p:sp>
      <p:sp>
        <p:nvSpPr>
          <p:cNvPr id="9" name="Date Placeholder 8"/>
          <p:cNvSpPr>
            <a:spLocks noGrp="1"/>
          </p:cNvSpPr>
          <p:nvPr>
            <p:ph type="dt" sz="half" idx="10"/>
          </p:nvPr>
        </p:nvSpPr>
        <p:spPr/>
        <p:txBody>
          <a:bodyPr/>
          <a:lstStyle/>
          <a:p>
            <a:r>
              <a:rPr lang="en-US"/>
              <a:t>9/26/2018</a:t>
            </a:r>
          </a:p>
        </p:txBody>
      </p:sp>
      <p:sp>
        <p:nvSpPr>
          <p:cNvPr id="2" name="Slide Number Placeholder 1">
            <a:extLst>
              <a:ext uri="{FF2B5EF4-FFF2-40B4-BE49-F238E27FC236}">
                <a16:creationId xmlns:a16="http://schemas.microsoft.com/office/drawing/2014/main" id="{93FA7B4E-9DA7-4338-B3D4-33EE03BC7CE1}"/>
              </a:ext>
            </a:extLst>
          </p:cNvPr>
          <p:cNvSpPr>
            <a:spLocks noGrp="1"/>
          </p:cNvSpPr>
          <p:nvPr>
            <p:ph type="sldNum" sz="quarter" idx="12"/>
          </p:nvPr>
        </p:nvSpPr>
        <p:spPr/>
        <p:txBody>
          <a:bodyPr/>
          <a:lstStyle/>
          <a:p>
            <a:fld id="{210C1B2E-B291-4001-85F7-A98FC314394E}" type="slidenum">
              <a:rPr lang="en-US" smtClean="0"/>
              <a:t>41</a:t>
            </a:fld>
            <a:endParaRPr lang="en-US"/>
          </a:p>
        </p:txBody>
      </p:sp>
    </p:spTree>
    <p:extLst>
      <p:ext uri="{BB962C8B-B14F-4D97-AF65-F5344CB8AC3E}">
        <p14:creationId xmlns:p14="http://schemas.microsoft.com/office/powerpoint/2010/main" val="12871513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C:\Users\Tiziana\Desktop\Picture1.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2523226"/>
            <a:ext cx="4982988" cy="3481170"/>
          </a:xfrm>
          <a:prstGeom prst="rect">
            <a:avLst/>
          </a:prstGeom>
        </p:spPr>
        <p:style>
          <a:lnRef idx="2">
            <a:schemeClr val="dk1"/>
          </a:lnRef>
          <a:fillRef idx="1">
            <a:schemeClr val="lt1"/>
          </a:fillRef>
          <a:effectRef idx="0">
            <a:schemeClr val="dk1"/>
          </a:effectRef>
          <a:fontRef idx="minor">
            <a:schemeClr val="dk1"/>
          </a:fontRef>
        </p:style>
      </p:pic>
      <p:sp>
        <p:nvSpPr>
          <p:cNvPr id="17" name="TextBox 16"/>
          <p:cNvSpPr txBox="1"/>
          <p:nvPr/>
        </p:nvSpPr>
        <p:spPr>
          <a:xfrm>
            <a:off x="0" y="1143834"/>
            <a:ext cx="2731838" cy="523220"/>
          </a:xfrm>
          <a:prstGeom prst="rect">
            <a:avLst/>
          </a:prstGeom>
          <a:noFill/>
        </p:spPr>
        <p:txBody>
          <a:bodyPr wrap="none" rtlCol="0">
            <a:spAutoFit/>
          </a:bodyPr>
          <a:lstStyle/>
          <a:p>
            <a:r>
              <a:rPr lang="it-IT" sz="2800" b="1" dirty="0">
                <a:solidFill>
                  <a:srgbClr val="FF0000"/>
                </a:solidFill>
              </a:rPr>
              <a:t>Stopping power:</a:t>
            </a:r>
            <a:endParaRPr lang="en-US" sz="2800" b="1" dirty="0">
              <a:solidFill>
                <a:srgbClr val="FF0000"/>
              </a:solidFill>
            </a:endParaRPr>
          </a:p>
        </p:txBody>
      </p:sp>
      <p:sp>
        <p:nvSpPr>
          <p:cNvPr id="19" name="Rectangle 18"/>
          <p:cNvSpPr/>
          <p:nvPr/>
        </p:nvSpPr>
        <p:spPr>
          <a:xfrm>
            <a:off x="251520" y="692696"/>
            <a:ext cx="8892480" cy="400110"/>
          </a:xfrm>
          <a:prstGeom prst="rect">
            <a:avLst/>
          </a:prstGeom>
        </p:spPr>
        <p:txBody>
          <a:bodyPr wrap="square">
            <a:spAutoFit/>
          </a:bodyPr>
          <a:lstStyle/>
          <a:p>
            <a:r>
              <a:rPr lang="en-US" sz="2000" b="1" dirty="0">
                <a:latin typeface="Arial" pitchFamily="34" charset="0"/>
                <a:cs typeface="Arial" pitchFamily="34" charset="0"/>
              </a:rPr>
              <a:t>….due to their charge they exhibit a different behavior inside the matter</a:t>
            </a:r>
          </a:p>
        </p:txBody>
      </p:sp>
      <p:sp>
        <p:nvSpPr>
          <p:cNvPr id="20" name="TextBox 19"/>
          <p:cNvSpPr txBox="1"/>
          <p:nvPr/>
        </p:nvSpPr>
        <p:spPr>
          <a:xfrm>
            <a:off x="3097048" y="4451235"/>
            <a:ext cx="1627422" cy="830997"/>
          </a:xfrm>
          <a:prstGeom prst="rect">
            <a:avLst/>
          </a:prstGeom>
          <a:noFill/>
        </p:spPr>
        <p:txBody>
          <a:bodyPr wrap="square" rtlCol="0">
            <a:spAutoFit/>
          </a:bodyPr>
          <a:lstStyle/>
          <a:p>
            <a:r>
              <a:rPr lang="it-IT" sz="1600" dirty="0"/>
              <a:t>10 MeV protons in Nb</a:t>
            </a:r>
            <a:r>
              <a:rPr lang="it-IT" sz="1600" baseline="-25000" dirty="0"/>
              <a:t>3</a:t>
            </a:r>
            <a:r>
              <a:rPr lang="it-IT" sz="1600" dirty="0"/>
              <a:t>Sn</a:t>
            </a:r>
          </a:p>
          <a:p>
            <a:r>
              <a:rPr lang="it-IT" sz="1600" dirty="0"/>
              <a:t>(FLUKA)</a:t>
            </a:r>
            <a:endParaRPr lang="en-US" sz="1600" dirty="0"/>
          </a:p>
        </p:txBody>
      </p:sp>
      <p:sp>
        <p:nvSpPr>
          <p:cNvPr id="21" name="TextBox 20"/>
          <p:cNvSpPr txBox="1"/>
          <p:nvPr/>
        </p:nvSpPr>
        <p:spPr>
          <a:xfrm>
            <a:off x="5158865" y="4456219"/>
            <a:ext cx="3877631" cy="880369"/>
          </a:xfrm>
          <a:prstGeom prst="rect">
            <a:avLst/>
          </a:prstGeom>
          <a:noFill/>
          <a:ln w="19050">
            <a:solidFill>
              <a:srgbClr val="00B050"/>
            </a:solidFill>
          </a:ln>
        </p:spPr>
        <p:txBody>
          <a:bodyPr wrap="square" rtlCol="0">
            <a:spAutoFit/>
          </a:bodyPr>
          <a:lstStyle/>
          <a:p>
            <a:pPr>
              <a:lnSpc>
                <a:spcPct val="150000"/>
              </a:lnSpc>
            </a:pPr>
            <a:r>
              <a:rPr lang="it-IT" sz="1600" b="1" u="sng" dirty="0">
                <a:solidFill>
                  <a:srgbClr val="00B050"/>
                </a:solidFill>
              </a:rPr>
              <a:t>Steady loss</a:t>
            </a:r>
            <a:r>
              <a:rPr lang="it-IT" sz="1800" b="1" dirty="0">
                <a:sym typeface="Wingdings" panose="05000000000000000000" pitchFamily="2" charset="2"/>
              </a:rPr>
              <a:t> homogeneous damage</a:t>
            </a:r>
          </a:p>
          <a:p>
            <a:pPr>
              <a:lnSpc>
                <a:spcPct val="150000"/>
              </a:lnSpc>
            </a:pPr>
            <a:r>
              <a:rPr lang="it-IT" sz="1800" b="1" dirty="0">
                <a:sym typeface="Wingdings" panose="05000000000000000000" pitchFamily="2" charset="2"/>
              </a:rPr>
              <a:t>(as for neutrons)</a:t>
            </a:r>
            <a:endParaRPr lang="it-IT" sz="1800" b="1" dirty="0"/>
          </a:p>
        </p:txBody>
      </p:sp>
      <p:sp>
        <p:nvSpPr>
          <p:cNvPr id="23" name="TextBox 22"/>
          <p:cNvSpPr txBox="1"/>
          <p:nvPr/>
        </p:nvSpPr>
        <p:spPr>
          <a:xfrm>
            <a:off x="5158863" y="5360541"/>
            <a:ext cx="3877631" cy="880369"/>
          </a:xfrm>
          <a:prstGeom prst="rect">
            <a:avLst/>
          </a:prstGeom>
          <a:noFill/>
          <a:ln w="19050">
            <a:solidFill>
              <a:srgbClr val="FF0000"/>
            </a:solidFill>
          </a:ln>
        </p:spPr>
        <p:txBody>
          <a:bodyPr wrap="square" rtlCol="0">
            <a:spAutoFit/>
          </a:bodyPr>
          <a:lstStyle/>
          <a:p>
            <a:pPr>
              <a:lnSpc>
                <a:spcPct val="150000"/>
              </a:lnSpc>
            </a:pPr>
            <a:r>
              <a:rPr lang="it-IT" sz="1600" b="1" u="sng" dirty="0">
                <a:solidFill>
                  <a:srgbClr val="FF0000"/>
                </a:solidFill>
              </a:rPr>
              <a:t>Bragg peak</a:t>
            </a:r>
            <a:r>
              <a:rPr lang="it-IT" sz="1800" b="1" dirty="0">
                <a:sym typeface="Wingdings" panose="05000000000000000000" pitchFamily="2" charset="2"/>
              </a:rPr>
              <a:t> higher damage</a:t>
            </a:r>
          </a:p>
          <a:p>
            <a:pPr>
              <a:lnSpc>
                <a:spcPct val="150000"/>
              </a:lnSpc>
            </a:pPr>
            <a:r>
              <a:rPr lang="it-IT" sz="1800" b="1" dirty="0">
                <a:sym typeface="Wingdings" panose="05000000000000000000" pitchFamily="2" charset="2"/>
              </a:rPr>
              <a:t>(no analogy with neutrons)</a:t>
            </a:r>
          </a:p>
        </p:txBody>
      </p:sp>
      <mc:AlternateContent xmlns:mc="http://schemas.openxmlformats.org/markup-compatibility/2006" xmlns:a14="http://schemas.microsoft.com/office/drawing/2010/main">
        <mc:Choice Requires="a14">
          <p:sp>
            <p:nvSpPr>
              <p:cNvPr id="9" name="Rectangle 8"/>
              <p:cNvSpPr/>
              <p:nvPr/>
            </p:nvSpPr>
            <p:spPr>
              <a:xfrm>
                <a:off x="3097048" y="1184131"/>
                <a:ext cx="3384376" cy="53565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14:m>
                  <m:oMath xmlns:m="http://schemas.openxmlformats.org/officeDocument/2006/math">
                    <m:r>
                      <a:rPr lang="en-US" sz="2000" i="1" smtClean="0">
                        <a:latin typeface="Cambria Math"/>
                      </a:rPr>
                      <m:t>𝑁𝑆</m:t>
                    </m:r>
                    <m:d>
                      <m:dPr>
                        <m:ctrlPr>
                          <a:rPr lang="en-US" sz="2000" i="1">
                            <a:latin typeface="Cambria Math" panose="02040503050406030204" pitchFamily="18" charset="0"/>
                          </a:rPr>
                        </m:ctrlPr>
                      </m:dPr>
                      <m:e>
                        <m:r>
                          <a:rPr lang="en-US" sz="2000" i="1">
                            <a:latin typeface="Cambria Math"/>
                          </a:rPr>
                          <m:t>𝐸</m:t>
                        </m:r>
                      </m:e>
                    </m:d>
                    <m:r>
                      <a:rPr lang="en-US" sz="2000" i="1">
                        <a:latin typeface="Cambria Math"/>
                      </a:rPr>
                      <m:t>=</m:t>
                    </m:r>
                    <m:sSub>
                      <m:sSubPr>
                        <m:ctrlPr>
                          <a:rPr lang="en-US" sz="2000" i="1">
                            <a:latin typeface="Cambria Math" panose="02040503050406030204" pitchFamily="18" charset="0"/>
                          </a:rPr>
                        </m:ctrlPr>
                      </m:sSubPr>
                      <m:e>
                        <m:r>
                          <a:rPr lang="en-US" sz="2000" i="1">
                            <a:latin typeface="Cambria Math"/>
                          </a:rPr>
                          <m:t>(−</m:t>
                        </m:r>
                        <m:f>
                          <m:fPr>
                            <m:ctrlPr>
                              <a:rPr lang="en-US" sz="2000" i="1">
                                <a:latin typeface="Cambria Math" panose="02040503050406030204" pitchFamily="18" charset="0"/>
                              </a:rPr>
                            </m:ctrlPr>
                          </m:fPr>
                          <m:num>
                            <m:r>
                              <a:rPr lang="en-US" sz="2000" i="1">
                                <a:latin typeface="Cambria Math"/>
                              </a:rPr>
                              <m:t>𝑑𝐸</m:t>
                            </m:r>
                          </m:num>
                          <m:den>
                            <m:r>
                              <a:rPr lang="en-US" sz="2000" i="1">
                                <a:latin typeface="Cambria Math"/>
                              </a:rPr>
                              <m:t>𝑑𝑥</m:t>
                            </m:r>
                          </m:den>
                        </m:f>
                        <m:r>
                          <a:rPr lang="en-US" sz="2000" i="1">
                            <a:latin typeface="Cambria Math"/>
                          </a:rPr>
                          <m:t>)</m:t>
                        </m:r>
                      </m:e>
                      <m:sub>
                        <m:r>
                          <a:rPr lang="en-US" sz="2000" i="1">
                            <a:latin typeface="Cambria Math"/>
                          </a:rPr>
                          <m:t>𝑡𝑜𝑡</m:t>
                        </m:r>
                      </m:sub>
                    </m:sSub>
                    <m:r>
                      <a:rPr lang="en-US" sz="2000" i="1">
                        <a:latin typeface="Cambria Math"/>
                      </a:rPr>
                      <m:t>=</m:t>
                    </m:r>
                    <m:sSub>
                      <m:sSubPr>
                        <m:ctrlPr>
                          <a:rPr lang="en-US" sz="2000" i="1">
                            <a:latin typeface="Cambria Math" panose="02040503050406030204" pitchFamily="18" charset="0"/>
                          </a:rPr>
                        </m:ctrlPr>
                      </m:sSubPr>
                      <m:e>
                        <m:r>
                          <a:rPr lang="it-IT" sz="2000" b="0" i="1" smtClean="0">
                            <a:latin typeface="Cambria Math"/>
                          </a:rPr>
                          <m:t>𝑆</m:t>
                        </m:r>
                      </m:e>
                      <m:sub>
                        <m:r>
                          <a:rPr lang="en-US" sz="2000" i="1">
                            <a:latin typeface="Cambria Math"/>
                          </a:rPr>
                          <m:t>𝑛</m:t>
                        </m:r>
                      </m:sub>
                    </m:sSub>
                    <m:r>
                      <a:rPr lang="en-US" sz="2000" i="1" smtClean="0">
                        <a:latin typeface="Cambria Math"/>
                      </a:rPr>
                      <m:t>+</m:t>
                    </m:r>
                    <m:sSub>
                      <m:sSubPr>
                        <m:ctrlPr>
                          <a:rPr lang="en-US" sz="2000" i="1" smtClean="0">
                            <a:latin typeface="Cambria Math" panose="02040503050406030204" pitchFamily="18" charset="0"/>
                          </a:rPr>
                        </m:ctrlPr>
                      </m:sSubPr>
                      <m:e>
                        <m:r>
                          <a:rPr lang="it-IT" sz="2000" b="0" i="1" smtClean="0">
                            <a:latin typeface="Cambria Math"/>
                          </a:rPr>
                          <m:t>𝑆</m:t>
                        </m:r>
                      </m:e>
                      <m:sub>
                        <m:r>
                          <a:rPr lang="en-US" sz="2000" i="1">
                            <a:latin typeface="Cambria Math"/>
                          </a:rPr>
                          <m:t>𝑒</m:t>
                        </m:r>
                      </m:sub>
                    </m:sSub>
                  </m:oMath>
                </a14:m>
                <a:r>
                  <a:rPr lang="en-US" sz="2000" dirty="0"/>
                  <a:t> </a:t>
                </a:r>
              </a:p>
            </p:txBody>
          </p:sp>
        </mc:Choice>
        <mc:Fallback xmlns="">
          <p:sp>
            <p:nvSpPr>
              <p:cNvPr id="9" name="Rectangle 8"/>
              <p:cNvSpPr>
                <a:spLocks noRot="1" noChangeAspect="1" noMove="1" noResize="1" noEditPoints="1" noAdjustHandles="1" noChangeArrowheads="1" noChangeShapeType="1" noTextEdit="1"/>
              </p:cNvSpPr>
              <p:nvPr/>
            </p:nvSpPr>
            <p:spPr>
              <a:xfrm>
                <a:off x="3097048" y="1184131"/>
                <a:ext cx="3384376" cy="535659"/>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691680" y="1916263"/>
                <a:ext cx="2725939" cy="550215"/>
              </a:xfrm>
              <a:prstGeom prst="rect">
                <a:avLst/>
              </a:prstGeom>
              <a:ln>
                <a:solidFill>
                  <a:srgbClr val="00B050"/>
                </a:solidFill>
              </a:ln>
            </p:spPr>
            <p:style>
              <a:lnRef idx="2">
                <a:schemeClr val="dk1"/>
              </a:lnRef>
              <a:fillRef idx="1">
                <a:schemeClr val="lt1"/>
              </a:fillRef>
              <a:effectRef idx="0">
                <a:schemeClr val="dk1"/>
              </a:effectRef>
              <a:fontRef idx="minor">
                <a:schemeClr val="dk1"/>
              </a:fontRef>
            </p:style>
            <p:txBody>
              <a:bodyPr wrap="none">
                <a:spAutoFit/>
              </a:bodyPr>
              <a:lstStyle/>
              <a:p>
                <a:r>
                  <a:rPr lang="en-US" sz="2000" dirty="0"/>
                  <a:t>S(E)=</a:t>
                </a:r>
                <a14:m>
                  <m:oMath xmlns:m="http://schemas.openxmlformats.org/officeDocument/2006/math">
                    <m:nary>
                      <m:naryPr>
                        <m:limLoc m:val="subSup"/>
                        <m:ctrlPr>
                          <a:rPr lang="en-US" sz="2000" i="1">
                            <a:latin typeface="Cambria Math" panose="02040503050406030204" pitchFamily="18" charset="0"/>
                          </a:rPr>
                        </m:ctrlPr>
                      </m:naryPr>
                      <m:sub>
                        <m:sSub>
                          <m:sSubPr>
                            <m:ctrlPr>
                              <a:rPr lang="en-US" sz="2000" i="1">
                                <a:latin typeface="Cambria Math" panose="02040503050406030204" pitchFamily="18" charset="0"/>
                              </a:rPr>
                            </m:ctrlPr>
                          </m:sSubPr>
                          <m:e>
                            <m:r>
                              <a:rPr lang="en-US" sz="2000" i="1">
                                <a:latin typeface="Cambria Math"/>
                              </a:rPr>
                              <m:t>𝑇</m:t>
                            </m:r>
                          </m:e>
                          <m:sub>
                            <m:r>
                              <a:rPr lang="en-US" sz="2000" i="1">
                                <a:latin typeface="Cambria Math"/>
                              </a:rPr>
                              <m:t>𝑚𝑖𝑛</m:t>
                            </m:r>
                          </m:sub>
                        </m:sSub>
                      </m:sub>
                      <m:sup>
                        <m:sSub>
                          <m:sSubPr>
                            <m:ctrlPr>
                              <a:rPr lang="en-US" sz="2000" i="1">
                                <a:latin typeface="Cambria Math" panose="02040503050406030204" pitchFamily="18" charset="0"/>
                              </a:rPr>
                            </m:ctrlPr>
                          </m:sSubPr>
                          <m:e>
                            <m:r>
                              <a:rPr lang="en-US" sz="2000" i="1">
                                <a:latin typeface="Cambria Math"/>
                              </a:rPr>
                              <m:t>𝑇</m:t>
                            </m:r>
                          </m:e>
                          <m:sub>
                            <m:r>
                              <a:rPr lang="en-US" sz="2000" i="1">
                                <a:latin typeface="Cambria Math"/>
                              </a:rPr>
                              <m:t>𝑚𝑎𝑥</m:t>
                            </m:r>
                          </m:sub>
                        </m:sSub>
                      </m:sup>
                      <m:e>
                        <m:r>
                          <a:rPr lang="en-US" sz="2000" i="1">
                            <a:latin typeface="Cambria Math"/>
                          </a:rPr>
                          <m:t>𝑇</m:t>
                        </m:r>
                        <m:r>
                          <a:rPr lang="en-US" sz="2000" i="1">
                            <a:latin typeface="Cambria Math"/>
                          </a:rPr>
                          <m:t>𝜎</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a:rPr>
                                  <m:t>𝐸</m:t>
                                </m:r>
                              </m:e>
                              <m:sub>
                                <m:r>
                                  <a:rPr lang="en-US" sz="2000" i="1">
                                    <a:latin typeface="Cambria Math"/>
                                  </a:rPr>
                                  <m:t>𝑖</m:t>
                                </m:r>
                              </m:sub>
                            </m:sSub>
                            <m:r>
                              <a:rPr lang="en-US" sz="2000" i="1">
                                <a:latin typeface="Cambria Math"/>
                              </a:rPr>
                              <m:t>,</m:t>
                            </m:r>
                            <m:r>
                              <a:rPr lang="en-US" sz="2000" i="1">
                                <a:latin typeface="Cambria Math"/>
                              </a:rPr>
                              <m:t>𝑇</m:t>
                            </m:r>
                          </m:e>
                        </m:d>
                        <m:r>
                          <a:rPr lang="en-US" sz="2000" i="1">
                            <a:latin typeface="Cambria Math"/>
                          </a:rPr>
                          <m:t>𝑑𝑇</m:t>
                        </m:r>
                        <m:r>
                          <a:rPr lang="en-US" sz="2000" i="1">
                            <a:latin typeface="Cambria Math"/>
                          </a:rPr>
                          <m:t>.</m:t>
                        </m:r>
                      </m:e>
                    </m:nary>
                  </m:oMath>
                </a14:m>
                <a:endParaRPr lang="en-US" sz="2000" dirty="0"/>
              </a:p>
            </p:txBody>
          </p:sp>
        </mc:Choice>
        <mc:Fallback xmlns="">
          <p:sp>
            <p:nvSpPr>
              <p:cNvPr id="4" name="Rectangle 3"/>
              <p:cNvSpPr>
                <a:spLocks noRot="1" noChangeAspect="1" noMove="1" noResize="1" noEditPoints="1" noAdjustHandles="1" noChangeArrowheads="1" noChangeShapeType="1" noTextEdit="1"/>
              </p:cNvSpPr>
              <p:nvPr/>
            </p:nvSpPr>
            <p:spPr>
              <a:xfrm>
                <a:off x="1691680" y="1916263"/>
                <a:ext cx="2725939" cy="550215"/>
              </a:xfrm>
              <a:prstGeom prst="rect">
                <a:avLst/>
              </a:prstGeom>
              <a:blipFill>
                <a:blip r:embed="rId6"/>
                <a:stretch>
                  <a:fillRect l="-1996" b="-1053"/>
                </a:stretch>
              </a:blipFill>
              <a:ln>
                <a:solidFill>
                  <a:srgbClr val="00B050"/>
                </a:solidFill>
              </a:ln>
            </p:spPr>
            <p:txBody>
              <a:bodyPr/>
              <a:lstStyle/>
              <a:p>
                <a:r>
                  <a:rPr lang="en-US">
                    <a:noFill/>
                  </a:rPr>
                  <a:t> </a:t>
                </a:r>
              </a:p>
            </p:txBody>
          </p:sp>
        </mc:Fallback>
      </mc:AlternateContent>
      <p:pic>
        <p:nvPicPr>
          <p:cNvPr id="14" name="Picture 13" descr="C:\Users\Tiziana\Desktop\electronic and nuclear stopping power with penetration depth.tif"/>
          <p:cNvPicPr/>
          <p:nvPr/>
        </p:nvPicPr>
        <p:blipFill>
          <a:blip r:embed="rId7" cstate="print">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441495" y="1811115"/>
            <a:ext cx="3312368" cy="2542639"/>
          </a:xfrm>
          <a:prstGeom prst="rect">
            <a:avLst/>
          </a:prstGeom>
          <a:ln/>
        </p:spPr>
        <p:style>
          <a:lnRef idx="2">
            <a:schemeClr val="accent1"/>
          </a:lnRef>
          <a:fillRef idx="1">
            <a:schemeClr val="lt1"/>
          </a:fillRef>
          <a:effectRef idx="0">
            <a:schemeClr val="accent1"/>
          </a:effectRef>
          <a:fontRef idx="minor">
            <a:schemeClr val="dk1"/>
          </a:fontRef>
        </p:style>
      </p:pic>
      <p:sp>
        <p:nvSpPr>
          <p:cNvPr id="16" name="Title 1"/>
          <p:cNvSpPr txBox="1">
            <a:spLocks/>
          </p:cNvSpPr>
          <p:nvPr/>
        </p:nvSpPr>
        <p:spPr>
          <a:xfrm>
            <a:off x="495727" y="-2434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800" b="1" dirty="0">
                <a:solidFill>
                  <a:srgbClr val="002060"/>
                </a:solidFill>
              </a:rPr>
              <a:t>Reasons to investigate proton irradiation damage (2)</a:t>
            </a:r>
            <a:endParaRPr lang="en-US" sz="2800" b="1" dirty="0">
              <a:solidFill>
                <a:srgbClr val="002060"/>
              </a:solidFill>
            </a:endParaRPr>
          </a:p>
        </p:txBody>
      </p:sp>
      <p:cxnSp>
        <p:nvCxnSpPr>
          <p:cNvPr id="22" name="Straight Connector 21"/>
          <p:cNvCxnSpPr/>
          <p:nvPr/>
        </p:nvCxnSpPr>
        <p:spPr>
          <a:xfrm>
            <a:off x="0" y="620688"/>
            <a:ext cx="9144000" cy="0"/>
          </a:xfrm>
          <a:prstGeom prst="line">
            <a:avLst/>
          </a:prstGeom>
          <a:ln w="19050">
            <a:solidFill>
              <a:srgbClr val="002060"/>
            </a:solidFill>
          </a:ln>
        </p:spPr>
        <p:style>
          <a:lnRef idx="2">
            <a:schemeClr val="dk1"/>
          </a:lnRef>
          <a:fillRef idx="0">
            <a:schemeClr val="dk1"/>
          </a:fillRef>
          <a:effectRef idx="1">
            <a:schemeClr val="dk1"/>
          </a:effectRef>
          <a:fontRef idx="minor">
            <a:schemeClr val="tx1"/>
          </a:fontRef>
        </p:style>
      </p:cxnSp>
      <p:sp>
        <p:nvSpPr>
          <p:cNvPr id="6" name="Date Placeholder 5"/>
          <p:cNvSpPr>
            <a:spLocks noGrp="1"/>
          </p:cNvSpPr>
          <p:nvPr>
            <p:ph type="dt" sz="half" idx="10"/>
          </p:nvPr>
        </p:nvSpPr>
        <p:spPr/>
        <p:txBody>
          <a:bodyPr/>
          <a:lstStyle/>
          <a:p>
            <a:r>
              <a:rPr lang="en-US"/>
              <a:t>9/26/2018</a:t>
            </a:r>
          </a:p>
        </p:txBody>
      </p:sp>
      <p:sp>
        <p:nvSpPr>
          <p:cNvPr id="2" name="Slide Number Placeholder 1">
            <a:extLst>
              <a:ext uri="{FF2B5EF4-FFF2-40B4-BE49-F238E27FC236}">
                <a16:creationId xmlns:a16="http://schemas.microsoft.com/office/drawing/2014/main" id="{7A0801C1-B94D-45CD-8E7C-C0305155988C}"/>
              </a:ext>
            </a:extLst>
          </p:cNvPr>
          <p:cNvSpPr>
            <a:spLocks noGrp="1"/>
          </p:cNvSpPr>
          <p:nvPr>
            <p:ph type="sldNum" sz="quarter" idx="12"/>
          </p:nvPr>
        </p:nvSpPr>
        <p:spPr/>
        <p:txBody>
          <a:bodyPr/>
          <a:lstStyle/>
          <a:p>
            <a:fld id="{210C1B2E-B291-4001-85F7-A98FC314394E}" type="slidenum">
              <a:rPr lang="en-US" smtClean="0"/>
              <a:t>42</a:t>
            </a:fld>
            <a:endParaRPr lang="en-US"/>
          </a:p>
        </p:txBody>
      </p:sp>
    </p:spTree>
    <p:custDataLst>
      <p:tags r:id="rId1"/>
    </p:custDataLst>
    <p:extLst>
      <p:ext uri="{BB962C8B-B14F-4D97-AF65-F5344CB8AC3E}">
        <p14:creationId xmlns:p14="http://schemas.microsoft.com/office/powerpoint/2010/main" val="4034253195"/>
      </p:ext>
    </p:extLst>
  </p:cSld>
  <p:clrMapOvr>
    <a:masterClrMapping/>
  </p:clrMapOvr>
  <mc:AlternateContent xmlns:mc="http://schemas.openxmlformats.org/markup-compatibility/2006" xmlns:p14="http://schemas.microsoft.com/office/powerpoint/2010/main">
    <mc:Choice Requires="p14">
      <p:transition spd="slow" p14:dur="2000" advTm="40714"/>
    </mc:Choice>
    <mc:Fallback xmlns="">
      <p:transition spd="slow" advTm="407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3"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ZoneTexte 5"/>
          <p:cNvSpPr txBox="1">
            <a:spLocks noChangeArrowheads="1"/>
          </p:cNvSpPr>
          <p:nvPr/>
        </p:nvSpPr>
        <p:spPr bwMode="auto">
          <a:xfrm>
            <a:off x="2555776" y="692696"/>
            <a:ext cx="5869632" cy="4708981"/>
          </a:xfrm>
          <a:prstGeom prst="rect">
            <a:avLst/>
          </a:prstGeom>
          <a:solidFill>
            <a:srgbClr val="E7FAFF"/>
          </a:solidFill>
          <a:ln w="57150">
            <a:solidFill>
              <a:srgbClr val="0000FF"/>
            </a:solidFill>
            <a:miter lim="800000"/>
            <a:headEnd/>
            <a:tailEnd/>
          </a:ln>
        </p:spPr>
        <p:txBody>
          <a:bodyPr wrap="square">
            <a:spAutoFit/>
          </a:bodyPr>
          <a:lstStyle/>
          <a:p>
            <a:pPr algn="ctr">
              <a:lnSpc>
                <a:spcPct val="150000"/>
              </a:lnSpc>
            </a:pPr>
            <a:r>
              <a:rPr lang="en-US" sz="4000" b="1" dirty="0">
                <a:latin typeface="Arial" panose="020B0604020202020204" pitchFamily="34" charset="0"/>
                <a:cs typeface="Arial" panose="020B0604020202020204" pitchFamily="34" charset="0"/>
              </a:rPr>
              <a:t>It is necessary to know the behavior after proton irradiation as an example of charged particles</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7672" t="18147" r="29266" b="18146"/>
          <a:stretch/>
        </p:blipFill>
        <p:spPr>
          <a:xfrm>
            <a:off x="323528" y="1628800"/>
            <a:ext cx="1944217" cy="2160240"/>
          </a:xfrm>
          <a:prstGeom prst="rect">
            <a:avLst/>
          </a:prstGeom>
        </p:spPr>
      </p:pic>
      <p:sp>
        <p:nvSpPr>
          <p:cNvPr id="7" name="Date Placeholder 6"/>
          <p:cNvSpPr>
            <a:spLocks noGrp="1"/>
          </p:cNvSpPr>
          <p:nvPr>
            <p:ph type="dt" sz="half" idx="10"/>
          </p:nvPr>
        </p:nvSpPr>
        <p:spPr/>
        <p:txBody>
          <a:bodyPr/>
          <a:lstStyle/>
          <a:p>
            <a:r>
              <a:rPr lang="en-US"/>
              <a:t>9/26/2018</a:t>
            </a:r>
          </a:p>
        </p:txBody>
      </p:sp>
      <p:sp>
        <p:nvSpPr>
          <p:cNvPr id="2" name="Slide Number Placeholder 1">
            <a:extLst>
              <a:ext uri="{FF2B5EF4-FFF2-40B4-BE49-F238E27FC236}">
                <a16:creationId xmlns:a16="http://schemas.microsoft.com/office/drawing/2014/main" id="{3DD067AB-A8C2-4CB4-AD56-585C58BA1C9D}"/>
              </a:ext>
            </a:extLst>
          </p:cNvPr>
          <p:cNvSpPr>
            <a:spLocks noGrp="1"/>
          </p:cNvSpPr>
          <p:nvPr>
            <p:ph type="sldNum" sz="quarter" idx="12"/>
          </p:nvPr>
        </p:nvSpPr>
        <p:spPr/>
        <p:txBody>
          <a:bodyPr/>
          <a:lstStyle/>
          <a:p>
            <a:fld id="{210C1B2E-B291-4001-85F7-A98FC314394E}" type="slidenum">
              <a:rPr lang="en-US" smtClean="0"/>
              <a:t>43</a:t>
            </a:fld>
            <a:endParaRPr lang="en-US"/>
          </a:p>
        </p:txBody>
      </p:sp>
    </p:spTree>
    <p:extLst>
      <p:ext uri="{BB962C8B-B14F-4D97-AF65-F5344CB8AC3E}">
        <p14:creationId xmlns:p14="http://schemas.microsoft.com/office/powerpoint/2010/main" val="97491519"/>
      </p:ext>
    </p:extLst>
  </p:cSld>
  <p:clrMapOvr>
    <a:masterClrMapping/>
  </p:clrMapOvr>
  <mc:AlternateContent xmlns:mc="http://schemas.openxmlformats.org/markup-compatibility/2006" xmlns:p14="http://schemas.microsoft.com/office/powerpoint/2010/main">
    <mc:Choice Requires="p14">
      <p:transition spd="slow" p14:dur="2000" advTm="10570"/>
    </mc:Choice>
    <mc:Fallback xmlns="">
      <p:transition spd="slow" advTm="10570"/>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3563888" y="1286758"/>
            <a:ext cx="5328592" cy="3785652"/>
          </a:xfrm>
          <a:prstGeom prst="rect">
            <a:avLst/>
          </a:prstGeom>
          <a:solidFill>
            <a:srgbClr val="EFFBFF"/>
          </a:solidFill>
          <a:ln w="57150">
            <a:solidFill>
              <a:srgbClr val="0000FF"/>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fr-CH" sz="6000" b="1" dirty="0" err="1">
                <a:latin typeface="Arial" panose="020B0604020202020204" pitchFamily="34" charset="0"/>
                <a:cs typeface="Arial" panose="020B0604020202020204" pitchFamily="34" charset="0"/>
              </a:rPr>
              <a:t>What</a:t>
            </a:r>
            <a:r>
              <a:rPr lang="fr-CH" sz="6000" b="1" dirty="0">
                <a:latin typeface="Arial" panose="020B0604020202020204" pitchFamily="34" charset="0"/>
                <a:cs typeface="Arial" panose="020B0604020202020204" pitchFamily="34" charset="0"/>
              </a:rPr>
              <a:t> </a:t>
            </a:r>
            <a:r>
              <a:rPr lang="fr-CH" sz="6000" b="1" dirty="0" err="1">
                <a:latin typeface="Arial" panose="020B0604020202020204" pitchFamily="34" charset="0"/>
                <a:cs typeface="Arial" panose="020B0604020202020204" pitchFamily="34" charset="0"/>
              </a:rPr>
              <a:t>happens</a:t>
            </a:r>
            <a:r>
              <a:rPr lang="fr-CH" sz="6000" b="1" dirty="0">
                <a:latin typeface="Arial" panose="020B0604020202020204" pitchFamily="34" charset="0"/>
                <a:cs typeface="Arial" panose="020B0604020202020204" pitchFamily="34" charset="0"/>
              </a:rPr>
              <a:t> </a:t>
            </a:r>
            <a:r>
              <a:rPr lang="fr-CH" sz="6000" b="1" dirty="0" err="1">
                <a:latin typeface="Arial" panose="020B0604020202020204" pitchFamily="34" charset="0"/>
                <a:cs typeface="Arial" panose="020B0604020202020204" pitchFamily="34" charset="0"/>
              </a:rPr>
              <a:t>really</a:t>
            </a:r>
            <a:r>
              <a:rPr lang="fr-CH" sz="6000" b="1" dirty="0">
                <a:latin typeface="Arial" panose="020B0604020202020204" pitchFamily="34" charset="0"/>
                <a:cs typeface="Arial" panose="020B0604020202020204" pitchFamily="34" charset="0"/>
              </a:rPr>
              <a:t> in HL-LHC?</a:t>
            </a:r>
          </a:p>
        </p:txBody>
      </p:sp>
      <p:pic>
        <p:nvPicPr>
          <p:cNvPr id="5"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13185" t="23603" r="53787" b="8279"/>
          <a:stretch/>
        </p:blipFill>
        <p:spPr bwMode="auto">
          <a:xfrm>
            <a:off x="539552" y="1370429"/>
            <a:ext cx="2492086" cy="3858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Date Placeholder 6"/>
          <p:cNvSpPr>
            <a:spLocks noGrp="1"/>
          </p:cNvSpPr>
          <p:nvPr>
            <p:ph type="dt" sz="half" idx="10"/>
          </p:nvPr>
        </p:nvSpPr>
        <p:spPr/>
        <p:txBody>
          <a:bodyPr/>
          <a:lstStyle/>
          <a:p>
            <a:r>
              <a:rPr lang="en-US"/>
              <a:t>9/26/2018</a:t>
            </a:r>
          </a:p>
        </p:txBody>
      </p:sp>
      <p:sp>
        <p:nvSpPr>
          <p:cNvPr id="2" name="Slide Number Placeholder 1">
            <a:extLst>
              <a:ext uri="{FF2B5EF4-FFF2-40B4-BE49-F238E27FC236}">
                <a16:creationId xmlns:a16="http://schemas.microsoft.com/office/drawing/2014/main" id="{6EF46CED-3A66-4F7F-9C9C-41DB7A68DA45}"/>
              </a:ext>
            </a:extLst>
          </p:cNvPr>
          <p:cNvSpPr>
            <a:spLocks noGrp="1"/>
          </p:cNvSpPr>
          <p:nvPr>
            <p:ph type="sldNum" sz="quarter" idx="12"/>
          </p:nvPr>
        </p:nvSpPr>
        <p:spPr/>
        <p:txBody>
          <a:bodyPr/>
          <a:lstStyle/>
          <a:p>
            <a:fld id="{210C1B2E-B291-4001-85F7-A98FC314394E}" type="slidenum">
              <a:rPr lang="en-US" smtClean="0"/>
              <a:t>44</a:t>
            </a:fld>
            <a:endParaRPr lang="en-US"/>
          </a:p>
        </p:txBody>
      </p:sp>
    </p:spTree>
    <p:extLst>
      <p:ext uri="{BB962C8B-B14F-4D97-AF65-F5344CB8AC3E}">
        <p14:creationId xmlns:p14="http://schemas.microsoft.com/office/powerpoint/2010/main" val="666911628"/>
      </p:ext>
    </p:extLst>
  </p:cSld>
  <p:clrMapOvr>
    <a:masterClrMapping/>
  </p:clrMapOvr>
  <mc:AlternateContent xmlns:mc="http://schemas.openxmlformats.org/markup-compatibility/2006" xmlns:p14="http://schemas.microsoft.com/office/powerpoint/2010/main">
    <mc:Choice Requires="p14">
      <p:transition spd="slow" p14:dur="2000" advTm="5224"/>
    </mc:Choice>
    <mc:Fallback xmlns="">
      <p:transition spd="slow" advTm="5224"/>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3" name="ZoneTexte 22"/>
              <p:cNvSpPr txBox="1"/>
              <p:nvPr/>
            </p:nvSpPr>
            <p:spPr>
              <a:xfrm>
                <a:off x="467545" y="2485345"/>
                <a:ext cx="8489553"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14:m>
                  <m:oMath xmlns:m="http://schemas.openxmlformats.org/officeDocument/2006/math">
                    <m:r>
                      <a:rPr lang="en-US" sz="2000" b="1" i="1" smtClean="0">
                        <a:latin typeface="Cambria Math"/>
                        <a:ea typeface="Cambria Math"/>
                        <a:cs typeface="Arial" pitchFamily="34" charset="0"/>
                      </a:rPr>
                      <m:t>~</m:t>
                    </m:r>
                  </m:oMath>
                </a14:m>
                <a:r>
                  <a:rPr lang="en-US" sz="2000" b="1" dirty="0">
                    <a:latin typeface="Arial" pitchFamily="34" charset="0"/>
                    <a:cs typeface="Arial" pitchFamily="34" charset="0"/>
                  </a:rPr>
                  <a:t>30% of tot. </a:t>
                </a:r>
                <a:r>
                  <a:rPr lang="en-US" sz="2000" b="1" dirty="0" err="1">
                    <a:latin typeface="Arial" pitchFamily="34" charset="0"/>
                    <a:cs typeface="Arial" pitchFamily="34" charset="0"/>
                  </a:rPr>
                  <a:t>dpa</a:t>
                </a:r>
                <a:r>
                  <a:rPr lang="en-US" sz="2000" b="1" dirty="0">
                    <a:latin typeface="Arial" pitchFamily="34" charset="0"/>
                    <a:cs typeface="Arial" pitchFamily="34" charset="0"/>
                  </a:rPr>
                  <a:t> is due to charged particles: </a:t>
                </a:r>
              </a:p>
              <a:p>
                <a:r>
                  <a:rPr lang="en-US" sz="2000" b="1" dirty="0">
                    <a:latin typeface="Arial" pitchFamily="34" charset="0"/>
                    <a:cs typeface="Arial" pitchFamily="34" charset="0"/>
                    <a:sym typeface="Wingdings" panose="05000000000000000000" pitchFamily="2" charset="2"/>
                  </a:rPr>
                  <a:t> </a:t>
                </a:r>
                <a:r>
                  <a:rPr lang="en-US" sz="2000" b="1" dirty="0">
                    <a:latin typeface="Arial" pitchFamily="34" charset="0"/>
                    <a:cs typeface="Arial" pitchFamily="34" charset="0"/>
                  </a:rPr>
                  <a:t>many trajectories of charged particles (secondary ions from the interaction with W shield) end in the Nb</a:t>
                </a:r>
                <a:r>
                  <a:rPr lang="en-US" sz="2000" b="1" baseline="-25000" dirty="0">
                    <a:latin typeface="Arial" pitchFamily="34" charset="0"/>
                    <a:cs typeface="Arial" pitchFamily="34" charset="0"/>
                  </a:rPr>
                  <a:t>3</a:t>
                </a:r>
                <a:r>
                  <a:rPr lang="en-US" sz="2000" b="1" dirty="0">
                    <a:latin typeface="Arial" pitchFamily="34" charset="0"/>
                    <a:cs typeface="Arial" pitchFamily="34" charset="0"/>
                  </a:rPr>
                  <a:t>Sn filaments:</a:t>
                </a:r>
                <a:r>
                  <a:rPr lang="en-US" sz="2000" b="1" dirty="0">
                    <a:solidFill>
                      <a:srgbClr val="FF0000"/>
                    </a:solidFill>
                    <a:latin typeface="Arial" pitchFamily="34" charset="0"/>
                    <a:cs typeface="Arial" pitchFamily="34" charset="0"/>
                  </a:rPr>
                  <a:t> Bragg peaks.</a:t>
                </a:r>
                <a:endParaRPr lang="en-US" sz="2000" b="1" dirty="0">
                  <a:latin typeface="Arial" pitchFamily="34" charset="0"/>
                  <a:cs typeface="Arial" pitchFamily="34" charset="0"/>
                </a:endParaRPr>
              </a:p>
            </p:txBody>
          </p:sp>
        </mc:Choice>
        <mc:Fallback xmlns="">
          <p:sp>
            <p:nvSpPr>
              <p:cNvPr id="23" name="ZoneTexte 22"/>
              <p:cNvSpPr txBox="1">
                <a:spLocks noRot="1" noChangeAspect="1" noMove="1" noResize="1" noEditPoints="1" noAdjustHandles="1" noChangeArrowheads="1" noChangeShapeType="1" noTextEdit="1"/>
              </p:cNvSpPr>
              <p:nvPr/>
            </p:nvSpPr>
            <p:spPr>
              <a:xfrm>
                <a:off x="467545" y="2485345"/>
                <a:ext cx="8489553" cy="1015663"/>
              </a:xfrm>
              <a:prstGeom prst="rect">
                <a:avLst/>
              </a:prstGeom>
              <a:blipFill rotWithShape="1">
                <a:blip r:embed="rId4"/>
                <a:stretch>
                  <a:fillRect l="-645" t="-1176" b="-94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ZoneTexte 22"/>
              <p:cNvSpPr txBox="1"/>
              <p:nvPr/>
            </p:nvSpPr>
            <p:spPr>
              <a:xfrm>
                <a:off x="467545" y="1156682"/>
                <a:ext cx="4889153"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14:m>
                  <m:oMath xmlns:m="http://schemas.openxmlformats.org/officeDocument/2006/math">
                    <m:r>
                      <a:rPr lang="en-US" sz="2000" b="1" i="1">
                        <a:latin typeface="Cambria Math"/>
                        <a:ea typeface="Cambria Math"/>
                        <a:cs typeface="Arial" pitchFamily="34" charset="0"/>
                      </a:rPr>
                      <m:t>~ </m:t>
                    </m:r>
                  </m:oMath>
                </a14:m>
                <a:r>
                  <a:rPr lang="en-US" sz="2000" b="1" dirty="0">
                    <a:latin typeface="Arial" pitchFamily="34" charset="0"/>
                    <a:cs typeface="Arial" pitchFamily="34" charset="0"/>
                  </a:rPr>
                  <a:t>70% of tot. </a:t>
                </a:r>
                <a:r>
                  <a:rPr lang="en-US" sz="2000" b="1" dirty="0" err="1">
                    <a:latin typeface="Arial" pitchFamily="34" charset="0"/>
                    <a:cs typeface="Arial" pitchFamily="34" charset="0"/>
                  </a:rPr>
                  <a:t>dpa</a:t>
                </a:r>
                <a:r>
                  <a:rPr lang="en-US" sz="2000" b="1" dirty="0">
                    <a:latin typeface="Arial" pitchFamily="34" charset="0"/>
                    <a:cs typeface="Arial" pitchFamily="34" charset="0"/>
                  </a:rPr>
                  <a:t> is due to neutrons</a:t>
                </a:r>
                <a:endParaRPr lang="en-US" sz="2000" b="1" dirty="0">
                  <a:solidFill>
                    <a:srgbClr val="FF0000"/>
                  </a:solidFill>
                  <a:latin typeface="Arial" pitchFamily="34" charset="0"/>
                  <a:cs typeface="Arial" pitchFamily="34" charset="0"/>
                </a:endParaRPr>
              </a:p>
            </p:txBody>
          </p:sp>
        </mc:Choice>
        <mc:Fallback xmlns="">
          <p:sp>
            <p:nvSpPr>
              <p:cNvPr id="9" name="ZoneTexte 22"/>
              <p:cNvSpPr txBox="1">
                <a:spLocks noRot="1" noChangeAspect="1" noMove="1" noResize="1" noEditPoints="1" noAdjustHandles="1" noChangeArrowheads="1" noChangeShapeType="1" noTextEdit="1"/>
              </p:cNvSpPr>
              <p:nvPr/>
            </p:nvSpPr>
            <p:spPr>
              <a:xfrm>
                <a:off x="467545" y="1156682"/>
                <a:ext cx="4889153" cy="400110"/>
              </a:xfrm>
              <a:prstGeom prst="rect">
                <a:avLst/>
              </a:prstGeom>
              <a:blipFill rotWithShape="1">
                <a:blip r:embed="rId5"/>
                <a:stretch>
                  <a:fillRect t="-2899" b="-24638"/>
                </a:stretch>
              </a:blipFill>
            </p:spPr>
            <p:txBody>
              <a:bodyPr/>
              <a:lstStyle/>
              <a:p>
                <a:r>
                  <a:rPr lang="en-US">
                    <a:noFill/>
                  </a:rPr>
                  <a:t> </a:t>
                </a:r>
              </a:p>
            </p:txBody>
          </p:sp>
        </mc:Fallback>
      </mc:AlternateContent>
      <p:sp>
        <p:nvSpPr>
          <p:cNvPr id="3" name="TextBox 2"/>
          <p:cNvSpPr txBox="1"/>
          <p:nvPr/>
        </p:nvSpPr>
        <p:spPr>
          <a:xfrm>
            <a:off x="3851921" y="1825660"/>
            <a:ext cx="1088760" cy="523220"/>
          </a:xfrm>
          <a:prstGeom prst="rect">
            <a:avLst/>
          </a:prstGeom>
          <a:noFill/>
        </p:spPr>
        <p:txBody>
          <a:bodyPr wrap="none" rtlCol="0">
            <a:spAutoFit/>
          </a:bodyPr>
          <a:lstStyle/>
          <a:p>
            <a:r>
              <a:rPr lang="it-IT" sz="2800" b="1" dirty="0"/>
              <a:t>But....</a:t>
            </a:r>
            <a:endParaRPr lang="en-US" sz="2800" b="1" dirty="0"/>
          </a:p>
        </p:txBody>
      </p:sp>
      <p:pic>
        <p:nvPicPr>
          <p:cNvPr id="13"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38523" t="42007" r="23470" b="29828"/>
          <a:stretch/>
        </p:blipFill>
        <p:spPr bwMode="auto">
          <a:xfrm>
            <a:off x="1343173" y="3900663"/>
            <a:ext cx="6469188" cy="2696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395536" y="836712"/>
            <a:ext cx="8568952" cy="304698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150000"/>
              </a:lnSpc>
            </a:pPr>
            <a:r>
              <a:rPr lang="en-US" sz="3200" b="1" dirty="0"/>
              <a:t>No study </a:t>
            </a:r>
            <a:r>
              <a:rPr lang="en-US" sz="3200" dirty="0"/>
              <a:t>is known so far about the decrease of the Bragg Williams LRO parameter S (and thus of T</a:t>
            </a:r>
            <a:r>
              <a:rPr lang="en-US" sz="3200" baseline="-25000" dirty="0"/>
              <a:t>c</a:t>
            </a:r>
            <a:r>
              <a:rPr lang="en-US" sz="3200" dirty="0"/>
              <a:t>) due to </a:t>
            </a:r>
            <a:r>
              <a:rPr lang="en-US" sz="3200" b="1" u="sng" dirty="0"/>
              <a:t>the proton radiation damage at the location of the Bragg peaks in Nb</a:t>
            </a:r>
            <a:r>
              <a:rPr lang="en-US" sz="3200" b="1" u="sng" baseline="-25000" dirty="0"/>
              <a:t>3</a:t>
            </a:r>
            <a:r>
              <a:rPr lang="en-US" sz="3200" b="1" u="sng" dirty="0"/>
              <a:t>Sn</a:t>
            </a:r>
            <a:r>
              <a:rPr lang="en-US" sz="3200" dirty="0"/>
              <a:t>. </a:t>
            </a:r>
          </a:p>
        </p:txBody>
      </p:sp>
      <p:sp>
        <p:nvSpPr>
          <p:cNvPr id="12" name="Title 1"/>
          <p:cNvSpPr txBox="1">
            <a:spLocks/>
          </p:cNvSpPr>
          <p:nvPr/>
        </p:nvSpPr>
        <p:spPr>
          <a:xfrm>
            <a:off x="662880" y="-251965"/>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b="1" dirty="0">
                <a:solidFill>
                  <a:srgbClr val="002060"/>
                </a:solidFill>
              </a:rPr>
              <a:t>What happens really in HL-LHC?</a:t>
            </a:r>
            <a:endParaRPr lang="en-US" b="1" dirty="0">
              <a:solidFill>
                <a:srgbClr val="002060"/>
              </a:solidFill>
            </a:endParaRPr>
          </a:p>
        </p:txBody>
      </p:sp>
      <p:cxnSp>
        <p:nvCxnSpPr>
          <p:cNvPr id="14" name="Straight Connector 13"/>
          <p:cNvCxnSpPr/>
          <p:nvPr/>
        </p:nvCxnSpPr>
        <p:spPr>
          <a:xfrm>
            <a:off x="0" y="620688"/>
            <a:ext cx="9144000" cy="0"/>
          </a:xfrm>
          <a:prstGeom prst="line">
            <a:avLst/>
          </a:prstGeom>
          <a:ln w="19050">
            <a:solidFill>
              <a:srgbClr val="002060"/>
            </a:solidFill>
          </a:ln>
        </p:spPr>
        <p:style>
          <a:lnRef idx="2">
            <a:schemeClr val="dk1"/>
          </a:lnRef>
          <a:fillRef idx="0">
            <a:schemeClr val="dk1"/>
          </a:fillRef>
          <a:effectRef idx="1">
            <a:schemeClr val="dk1"/>
          </a:effectRef>
          <a:fontRef idx="minor">
            <a:schemeClr val="tx1"/>
          </a:fontRef>
        </p:style>
      </p:cxnSp>
      <p:sp>
        <p:nvSpPr>
          <p:cNvPr id="4" name="Date Placeholder 3"/>
          <p:cNvSpPr>
            <a:spLocks noGrp="1"/>
          </p:cNvSpPr>
          <p:nvPr>
            <p:ph type="dt" sz="half" idx="10"/>
          </p:nvPr>
        </p:nvSpPr>
        <p:spPr/>
        <p:txBody>
          <a:bodyPr/>
          <a:lstStyle/>
          <a:p>
            <a:r>
              <a:rPr lang="en-US"/>
              <a:t>9/26/2018</a:t>
            </a:r>
          </a:p>
        </p:txBody>
      </p:sp>
      <p:sp>
        <p:nvSpPr>
          <p:cNvPr id="2" name="Slide Number Placeholder 1">
            <a:extLst>
              <a:ext uri="{FF2B5EF4-FFF2-40B4-BE49-F238E27FC236}">
                <a16:creationId xmlns:a16="http://schemas.microsoft.com/office/drawing/2014/main" id="{0D5087E2-7E9F-443F-97B2-7BFC348CB244}"/>
              </a:ext>
            </a:extLst>
          </p:cNvPr>
          <p:cNvSpPr>
            <a:spLocks noGrp="1"/>
          </p:cNvSpPr>
          <p:nvPr>
            <p:ph type="sldNum" sz="quarter" idx="12"/>
          </p:nvPr>
        </p:nvSpPr>
        <p:spPr/>
        <p:txBody>
          <a:bodyPr/>
          <a:lstStyle/>
          <a:p>
            <a:fld id="{210C1B2E-B291-4001-85F7-A98FC314394E}" type="slidenum">
              <a:rPr lang="en-US" smtClean="0"/>
              <a:t>45</a:t>
            </a:fld>
            <a:endParaRPr lang="en-US"/>
          </a:p>
        </p:txBody>
      </p:sp>
    </p:spTree>
    <p:custDataLst>
      <p:tags r:id="rId1"/>
    </p:custDataLst>
    <p:extLst>
      <p:ext uri="{BB962C8B-B14F-4D97-AF65-F5344CB8AC3E}">
        <p14:creationId xmlns:p14="http://schemas.microsoft.com/office/powerpoint/2010/main" val="7450451"/>
      </p:ext>
    </p:extLst>
  </p:cSld>
  <p:clrMapOvr>
    <a:masterClrMapping/>
  </p:clrMapOvr>
  <mc:AlternateContent xmlns:mc="http://schemas.openxmlformats.org/markup-compatibility/2006" xmlns:p14="http://schemas.microsoft.com/office/powerpoint/2010/main">
    <mc:Choice Requires="p14">
      <p:transition spd="slow" p14:dur="2000" advTm="61558"/>
    </mc:Choice>
    <mc:Fallback xmlns="">
      <p:transition spd="slow" advTm="615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9" grpId="0" animBg="1"/>
      <p:bldP spid="3" grpId="0"/>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87" name="Picture 3" descr="C:\Users\Tiziana\Desktop\exp BP.tif"/>
          <p:cNvPicPr>
            <a:picLocks noChangeAspect="1" noChangeArrowheads="1"/>
          </p:cNvPicPr>
          <p:nvPr/>
        </p:nvPicPr>
        <p:blipFill rotWithShape="1">
          <a:blip r:embed="rId3">
            <a:extLst>
              <a:ext uri="{28A0092B-C50C-407E-A947-70E740481C1C}">
                <a14:useLocalDpi xmlns:a14="http://schemas.microsoft.com/office/drawing/2010/main" val="0"/>
              </a:ext>
            </a:extLst>
          </a:blip>
          <a:srcRect b="11745"/>
          <a:stretch/>
        </p:blipFill>
        <p:spPr bwMode="auto">
          <a:xfrm>
            <a:off x="959265" y="891035"/>
            <a:ext cx="3697078" cy="2962609"/>
          </a:xfrm>
          <a:prstGeom prst="rect">
            <a:avLst/>
          </a:prstGeom>
        </p:spPr>
        <p:style>
          <a:lnRef idx="2">
            <a:schemeClr val="dk1"/>
          </a:lnRef>
          <a:fillRef idx="1">
            <a:schemeClr val="lt1"/>
          </a:fillRef>
          <a:effectRef idx="0">
            <a:schemeClr val="dk1"/>
          </a:effectRef>
          <a:fontRef idx="minor">
            <a:schemeClr val="dk1"/>
          </a:fontRef>
        </p:style>
      </p:pic>
      <p:sp>
        <p:nvSpPr>
          <p:cNvPr id="10" name="TextBox 9"/>
          <p:cNvSpPr txBox="1"/>
          <p:nvPr/>
        </p:nvSpPr>
        <p:spPr>
          <a:xfrm>
            <a:off x="5597431" y="4221088"/>
            <a:ext cx="3367057" cy="1938992"/>
          </a:xfrm>
          <a:prstGeom prst="rect">
            <a:avLst/>
          </a:prstGeom>
          <a:ln w="38100">
            <a:prstDash val="dashDot"/>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400" i="1" dirty="0"/>
              <a:t>Proton irradiation at the </a:t>
            </a:r>
            <a:r>
              <a:rPr lang="en-US" sz="2400" b="1" i="1" dirty="0"/>
              <a:t>cyclotron U-150 </a:t>
            </a:r>
            <a:r>
              <a:rPr lang="en-US" sz="2400" i="1" dirty="0"/>
              <a:t>of the National Research Centre in </a:t>
            </a:r>
            <a:r>
              <a:rPr lang="en-US" sz="2400" i="1" dirty="0" err="1"/>
              <a:t>Kurchatov</a:t>
            </a:r>
            <a:r>
              <a:rPr lang="en-US" sz="2400" i="1" dirty="0"/>
              <a:t> Institute (</a:t>
            </a:r>
            <a:r>
              <a:rPr lang="en-US" sz="2400" i="1" u="sng" dirty="0"/>
              <a:t>NRC-KI</a:t>
            </a:r>
            <a:r>
              <a:rPr lang="en-US" sz="2400" i="1" dirty="0"/>
              <a:t>), Russia. </a:t>
            </a:r>
            <a:endParaRPr lang="en-US" sz="2400" i="1" dirty="0">
              <a:latin typeface="Arial Narrow" panose="020B0606020202030204" pitchFamily="34" charset="0"/>
            </a:endParaRPr>
          </a:p>
        </p:txBody>
      </p:sp>
      <p:pic>
        <p:nvPicPr>
          <p:cNvPr id="11" name="Picture 3" descr="C:\Users\Tiziana\Downloads\sur_fond50.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4369" y="35984"/>
            <a:ext cx="1238711" cy="444665"/>
          </a:xfrm>
          <a:prstGeom prst="rect">
            <a:avLst/>
          </a:prstGeom>
          <a:ln w="57150">
            <a:noFill/>
          </a:ln>
        </p:spPr>
        <p:style>
          <a:lnRef idx="2">
            <a:schemeClr val="dk1"/>
          </a:lnRef>
          <a:fillRef idx="1">
            <a:schemeClr val="lt1"/>
          </a:fillRef>
          <a:effectRef idx="0">
            <a:schemeClr val="dk1"/>
          </a:effectRef>
          <a:fontRef idx="minor">
            <a:schemeClr val="dk1"/>
          </a:fontRef>
        </p:style>
      </p:pic>
      <p:sp>
        <p:nvSpPr>
          <p:cNvPr id="14" name="Title 1"/>
          <p:cNvSpPr txBox="1">
            <a:spLocks/>
          </p:cNvSpPr>
          <p:nvPr/>
        </p:nvSpPr>
        <p:spPr>
          <a:xfrm>
            <a:off x="395536" y="-251965"/>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b="1" dirty="0">
                <a:solidFill>
                  <a:srgbClr val="002060"/>
                </a:solidFill>
              </a:rPr>
              <a:t>The Bragg peak experiment</a:t>
            </a:r>
            <a:endParaRPr lang="en-US" b="1" dirty="0">
              <a:solidFill>
                <a:srgbClr val="002060"/>
              </a:solidFill>
            </a:endParaRPr>
          </a:p>
        </p:txBody>
      </p:sp>
      <p:cxnSp>
        <p:nvCxnSpPr>
          <p:cNvPr id="15" name="Straight Connector 14"/>
          <p:cNvCxnSpPr/>
          <p:nvPr/>
        </p:nvCxnSpPr>
        <p:spPr>
          <a:xfrm>
            <a:off x="0" y="620688"/>
            <a:ext cx="9144000" cy="0"/>
          </a:xfrm>
          <a:prstGeom prst="line">
            <a:avLst/>
          </a:prstGeom>
          <a:ln w="19050">
            <a:solidFill>
              <a:srgbClr val="002060"/>
            </a:solidFill>
          </a:ln>
        </p:spPr>
        <p:style>
          <a:lnRef idx="2">
            <a:schemeClr val="dk1"/>
          </a:lnRef>
          <a:fillRef idx="0">
            <a:schemeClr val="dk1"/>
          </a:fillRef>
          <a:effectRef idx="1">
            <a:schemeClr val="dk1"/>
          </a:effectRef>
          <a:fontRef idx="minor">
            <a:schemeClr val="tx1"/>
          </a:fontRef>
        </p:style>
      </p:cxnSp>
      <p:graphicFrame>
        <p:nvGraphicFramePr>
          <p:cNvPr id="17" name="Table 16"/>
          <p:cNvGraphicFramePr>
            <a:graphicFrameLocks noGrp="1"/>
          </p:cNvGraphicFramePr>
          <p:nvPr>
            <p:extLst/>
          </p:nvPr>
        </p:nvGraphicFramePr>
        <p:xfrm>
          <a:off x="395536" y="3933056"/>
          <a:ext cx="4896547" cy="2478466"/>
        </p:xfrm>
        <a:graphic>
          <a:graphicData uri="http://schemas.openxmlformats.org/drawingml/2006/table">
            <a:tbl>
              <a:tblPr firstRow="1" firstCol="1" bandRow="1">
                <a:tableStyleId>{5C22544A-7EE6-4342-B048-85BDC9FD1C3A}</a:tableStyleId>
              </a:tblPr>
              <a:tblGrid>
                <a:gridCol w="979105">
                  <a:extLst>
                    <a:ext uri="{9D8B030D-6E8A-4147-A177-3AD203B41FA5}">
                      <a16:colId xmlns:a16="http://schemas.microsoft.com/office/drawing/2014/main" val="20000"/>
                    </a:ext>
                  </a:extLst>
                </a:gridCol>
                <a:gridCol w="979105">
                  <a:extLst>
                    <a:ext uri="{9D8B030D-6E8A-4147-A177-3AD203B41FA5}">
                      <a16:colId xmlns:a16="http://schemas.microsoft.com/office/drawing/2014/main" val="20001"/>
                    </a:ext>
                  </a:extLst>
                </a:gridCol>
                <a:gridCol w="979105">
                  <a:extLst>
                    <a:ext uri="{9D8B030D-6E8A-4147-A177-3AD203B41FA5}">
                      <a16:colId xmlns:a16="http://schemas.microsoft.com/office/drawing/2014/main" val="20002"/>
                    </a:ext>
                  </a:extLst>
                </a:gridCol>
                <a:gridCol w="979616">
                  <a:extLst>
                    <a:ext uri="{9D8B030D-6E8A-4147-A177-3AD203B41FA5}">
                      <a16:colId xmlns:a16="http://schemas.microsoft.com/office/drawing/2014/main" val="20003"/>
                    </a:ext>
                  </a:extLst>
                </a:gridCol>
                <a:gridCol w="979616">
                  <a:extLst>
                    <a:ext uri="{9D8B030D-6E8A-4147-A177-3AD203B41FA5}">
                      <a16:colId xmlns:a16="http://schemas.microsoft.com/office/drawing/2014/main" val="20004"/>
                    </a:ext>
                  </a:extLst>
                </a:gridCol>
              </a:tblGrid>
              <a:tr h="311012">
                <a:tc rowSpan="2">
                  <a:txBody>
                    <a:bodyPr/>
                    <a:lstStyle/>
                    <a:p>
                      <a:pPr algn="ctr">
                        <a:lnSpc>
                          <a:spcPct val="115000"/>
                        </a:lnSpc>
                        <a:spcAft>
                          <a:spcPts val="0"/>
                        </a:spcAft>
                      </a:pPr>
                      <a:r>
                        <a:rPr lang="it-IT" sz="1800" dirty="0">
                          <a:effectLst/>
                        </a:rPr>
                        <a:t>Fluence [p/m</a:t>
                      </a:r>
                      <a:r>
                        <a:rPr lang="it-IT" sz="1800" baseline="30000" dirty="0">
                          <a:effectLst/>
                        </a:rPr>
                        <a:t>2</a:t>
                      </a:r>
                      <a:r>
                        <a:rPr lang="it-IT" sz="1800" dirty="0">
                          <a:effectLst/>
                        </a:rPr>
                        <a:t>]</a:t>
                      </a:r>
                      <a:endParaRPr lang="en-US" sz="1800" dirty="0">
                        <a:effectLst/>
                        <a:latin typeface="Calibri"/>
                        <a:ea typeface="Calibri"/>
                        <a:cs typeface="Times New Roman"/>
                      </a:endParaRPr>
                    </a:p>
                  </a:txBody>
                  <a:tcPr marL="68580" marR="68580" marT="0" marB="0"/>
                </a:tc>
                <a:tc rowSpan="2">
                  <a:txBody>
                    <a:bodyPr/>
                    <a:lstStyle/>
                    <a:p>
                      <a:pPr algn="ctr">
                        <a:lnSpc>
                          <a:spcPct val="115000"/>
                        </a:lnSpc>
                        <a:spcAft>
                          <a:spcPts val="0"/>
                        </a:spcAft>
                      </a:pPr>
                      <a:r>
                        <a:rPr lang="it-IT" sz="1800">
                          <a:effectLst/>
                        </a:rPr>
                        <a:t>Energy [MeV]</a:t>
                      </a:r>
                      <a:endParaRPr lang="en-US" sz="1800">
                        <a:effectLst/>
                        <a:latin typeface="Calibri"/>
                        <a:ea typeface="Calibri"/>
                        <a:cs typeface="Times New Roman"/>
                      </a:endParaRPr>
                    </a:p>
                  </a:txBody>
                  <a:tcPr marL="68580" marR="68580" marT="0" marB="0"/>
                </a:tc>
                <a:tc gridSpan="3">
                  <a:txBody>
                    <a:bodyPr/>
                    <a:lstStyle/>
                    <a:p>
                      <a:pPr algn="ctr">
                        <a:lnSpc>
                          <a:spcPct val="115000"/>
                        </a:lnSpc>
                        <a:spcAft>
                          <a:spcPts val="0"/>
                        </a:spcAft>
                      </a:pPr>
                      <a:r>
                        <a:rPr lang="it-IT" sz="1800">
                          <a:effectLst/>
                        </a:rPr>
                        <a:t>Thickness [mm]</a:t>
                      </a:r>
                      <a:endParaRPr lang="en-US" sz="1800">
                        <a:effectLst/>
                        <a:latin typeface="Calibri"/>
                        <a:ea typeface="Calibri"/>
                        <a:cs typeface="Times New Roman"/>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11012">
                <a:tc vMerge="1">
                  <a:txBody>
                    <a:bodyPr/>
                    <a:lstStyle/>
                    <a:p>
                      <a:endParaRPr lang="en-US"/>
                    </a:p>
                  </a:txBody>
                  <a:tcPr/>
                </a:tc>
                <a:tc vMerge="1">
                  <a:txBody>
                    <a:bodyPr/>
                    <a:lstStyle/>
                    <a:p>
                      <a:endParaRPr lang="en-US"/>
                    </a:p>
                  </a:txBody>
                  <a:tcPr/>
                </a:tc>
                <a:tc>
                  <a:txBody>
                    <a:bodyPr/>
                    <a:lstStyle/>
                    <a:p>
                      <a:pPr algn="ctr">
                        <a:lnSpc>
                          <a:spcPct val="115000"/>
                        </a:lnSpc>
                        <a:spcAft>
                          <a:spcPts val="0"/>
                        </a:spcAft>
                      </a:pPr>
                      <a:r>
                        <a:rPr lang="it-IT" sz="1800">
                          <a:effectLst/>
                        </a:rPr>
                        <a:t>Al</a:t>
                      </a:r>
                      <a:endParaRPr lang="en-US" sz="1800">
                        <a:effectLst/>
                        <a:latin typeface="Calibri"/>
                        <a:ea typeface="Calibri"/>
                        <a:cs typeface="Times New Roman"/>
                      </a:endParaRPr>
                    </a:p>
                  </a:txBody>
                  <a:tcPr marL="68580" marR="68580" marT="0" marB="0"/>
                </a:tc>
                <a:tc>
                  <a:txBody>
                    <a:bodyPr/>
                    <a:lstStyle/>
                    <a:p>
                      <a:pPr algn="ctr">
                        <a:lnSpc>
                          <a:spcPct val="115000"/>
                        </a:lnSpc>
                        <a:spcAft>
                          <a:spcPts val="0"/>
                        </a:spcAft>
                      </a:pPr>
                      <a:r>
                        <a:rPr lang="it-IT" sz="1800" dirty="0">
                          <a:effectLst/>
                        </a:rPr>
                        <a:t>Steady loss</a:t>
                      </a:r>
                      <a:endParaRPr lang="en-US" sz="18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it-IT" sz="1800" dirty="0">
                          <a:effectLst/>
                        </a:rPr>
                        <a:t>Bragg peak</a:t>
                      </a:r>
                      <a:endParaRPr lang="en-US" sz="1800" dirty="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311012">
                <a:tc>
                  <a:txBody>
                    <a:bodyPr/>
                    <a:lstStyle/>
                    <a:p>
                      <a:pPr algn="ctr">
                        <a:lnSpc>
                          <a:spcPct val="115000"/>
                        </a:lnSpc>
                        <a:spcAft>
                          <a:spcPts val="0"/>
                        </a:spcAft>
                      </a:pPr>
                      <a:r>
                        <a:rPr lang="it-IT" sz="1800">
                          <a:effectLst/>
                        </a:rPr>
                        <a:t>5x10</a:t>
                      </a:r>
                      <a:r>
                        <a:rPr lang="it-IT" sz="1800" baseline="30000">
                          <a:effectLst/>
                        </a:rPr>
                        <a:t>20</a:t>
                      </a:r>
                      <a:endParaRPr lang="en-US" sz="1800">
                        <a:effectLst/>
                        <a:latin typeface="Calibri"/>
                        <a:ea typeface="Calibri"/>
                        <a:cs typeface="Times New Roman"/>
                      </a:endParaRPr>
                    </a:p>
                  </a:txBody>
                  <a:tcPr marL="68580" marR="68580" marT="0" marB="0"/>
                </a:tc>
                <a:tc>
                  <a:txBody>
                    <a:bodyPr/>
                    <a:lstStyle/>
                    <a:p>
                      <a:pPr algn="ctr">
                        <a:lnSpc>
                          <a:spcPct val="115000"/>
                        </a:lnSpc>
                        <a:spcAft>
                          <a:spcPts val="0"/>
                        </a:spcAft>
                      </a:pPr>
                      <a:r>
                        <a:rPr lang="it-IT" sz="1800">
                          <a:effectLst/>
                        </a:rPr>
                        <a:t>11.85</a:t>
                      </a:r>
                      <a:endParaRPr lang="en-US" sz="1800">
                        <a:effectLst/>
                        <a:latin typeface="Calibri"/>
                        <a:ea typeface="Calibri"/>
                        <a:cs typeface="Times New Roman"/>
                      </a:endParaRPr>
                    </a:p>
                  </a:txBody>
                  <a:tcPr marL="68580" marR="68580" marT="0" marB="0"/>
                </a:tc>
                <a:tc>
                  <a:txBody>
                    <a:bodyPr/>
                    <a:lstStyle/>
                    <a:p>
                      <a:pPr algn="ctr">
                        <a:lnSpc>
                          <a:spcPct val="115000"/>
                        </a:lnSpc>
                        <a:spcAft>
                          <a:spcPts val="0"/>
                        </a:spcAft>
                      </a:pPr>
                      <a:r>
                        <a:rPr lang="it-IT" sz="1800">
                          <a:effectLst/>
                        </a:rPr>
                        <a:t>0.15</a:t>
                      </a:r>
                      <a:endParaRPr lang="en-US" sz="1800">
                        <a:effectLst/>
                        <a:latin typeface="Calibri"/>
                        <a:ea typeface="Calibri"/>
                        <a:cs typeface="Times New Roman"/>
                      </a:endParaRPr>
                    </a:p>
                  </a:txBody>
                  <a:tcPr marL="68580" marR="68580" marT="0" marB="0"/>
                </a:tc>
                <a:tc>
                  <a:txBody>
                    <a:bodyPr/>
                    <a:lstStyle/>
                    <a:p>
                      <a:pPr algn="ctr">
                        <a:lnSpc>
                          <a:spcPct val="115000"/>
                        </a:lnSpc>
                        <a:spcAft>
                          <a:spcPts val="0"/>
                        </a:spcAft>
                      </a:pPr>
                      <a:r>
                        <a:rPr lang="it-IT" sz="1800">
                          <a:effectLst/>
                        </a:rPr>
                        <a:t>I-1   0.18</a:t>
                      </a:r>
                      <a:endParaRPr lang="en-US" sz="1800">
                        <a:effectLst/>
                        <a:latin typeface="Calibri"/>
                        <a:ea typeface="Calibri"/>
                        <a:cs typeface="Times New Roman"/>
                      </a:endParaRPr>
                    </a:p>
                  </a:txBody>
                  <a:tcPr marL="68580" marR="68580" marT="0" marB="0"/>
                </a:tc>
                <a:tc>
                  <a:txBody>
                    <a:bodyPr/>
                    <a:lstStyle/>
                    <a:p>
                      <a:pPr algn="ctr">
                        <a:lnSpc>
                          <a:spcPct val="115000"/>
                        </a:lnSpc>
                        <a:spcAft>
                          <a:spcPts val="0"/>
                        </a:spcAft>
                      </a:pPr>
                      <a:r>
                        <a:rPr lang="it-IT" sz="1800">
                          <a:effectLst/>
                        </a:rPr>
                        <a:t>II-1  0.12</a:t>
                      </a:r>
                      <a:endParaRPr lang="en-US" sz="180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311012">
                <a:tc>
                  <a:txBody>
                    <a:bodyPr/>
                    <a:lstStyle/>
                    <a:p>
                      <a:pPr algn="ctr">
                        <a:lnSpc>
                          <a:spcPct val="115000"/>
                        </a:lnSpc>
                        <a:spcAft>
                          <a:spcPts val="0"/>
                        </a:spcAft>
                      </a:pPr>
                      <a:r>
                        <a:rPr lang="it-IT" sz="1800">
                          <a:effectLst/>
                        </a:rPr>
                        <a:t>1x10</a:t>
                      </a:r>
                      <a:r>
                        <a:rPr lang="it-IT" sz="1800" baseline="30000">
                          <a:effectLst/>
                        </a:rPr>
                        <a:t>21</a:t>
                      </a:r>
                      <a:endParaRPr lang="en-US" sz="1800">
                        <a:effectLst/>
                        <a:latin typeface="Calibri"/>
                        <a:ea typeface="Calibri"/>
                        <a:cs typeface="Times New Roman"/>
                      </a:endParaRPr>
                    </a:p>
                  </a:txBody>
                  <a:tcPr marL="68580" marR="68580" marT="0" marB="0"/>
                </a:tc>
                <a:tc>
                  <a:txBody>
                    <a:bodyPr/>
                    <a:lstStyle/>
                    <a:p>
                      <a:pPr algn="ctr">
                        <a:lnSpc>
                          <a:spcPct val="115000"/>
                        </a:lnSpc>
                        <a:spcAft>
                          <a:spcPts val="0"/>
                        </a:spcAft>
                      </a:pPr>
                      <a:r>
                        <a:rPr lang="it-IT" sz="1800">
                          <a:effectLst/>
                        </a:rPr>
                        <a:t>12.16</a:t>
                      </a:r>
                      <a:endParaRPr lang="en-US" sz="1800">
                        <a:effectLst/>
                        <a:latin typeface="Calibri"/>
                        <a:ea typeface="Calibri"/>
                        <a:cs typeface="Times New Roman"/>
                      </a:endParaRPr>
                    </a:p>
                  </a:txBody>
                  <a:tcPr marL="68580" marR="68580" marT="0" marB="0"/>
                </a:tc>
                <a:tc>
                  <a:txBody>
                    <a:bodyPr/>
                    <a:lstStyle/>
                    <a:p>
                      <a:pPr algn="ctr">
                        <a:lnSpc>
                          <a:spcPct val="115000"/>
                        </a:lnSpc>
                        <a:spcAft>
                          <a:spcPts val="0"/>
                        </a:spcAft>
                      </a:pPr>
                      <a:r>
                        <a:rPr lang="it-IT" sz="1800">
                          <a:effectLst/>
                        </a:rPr>
                        <a:t>0.15</a:t>
                      </a:r>
                      <a:endParaRPr lang="en-US" sz="1800">
                        <a:effectLst/>
                        <a:latin typeface="Calibri"/>
                        <a:ea typeface="Calibri"/>
                        <a:cs typeface="Times New Roman"/>
                      </a:endParaRPr>
                    </a:p>
                  </a:txBody>
                  <a:tcPr marL="68580" marR="68580" marT="0" marB="0"/>
                </a:tc>
                <a:tc>
                  <a:txBody>
                    <a:bodyPr/>
                    <a:lstStyle/>
                    <a:p>
                      <a:pPr algn="ctr">
                        <a:lnSpc>
                          <a:spcPct val="115000"/>
                        </a:lnSpc>
                        <a:spcAft>
                          <a:spcPts val="0"/>
                        </a:spcAft>
                      </a:pPr>
                      <a:r>
                        <a:rPr lang="it-IT" sz="1800">
                          <a:effectLst/>
                        </a:rPr>
                        <a:t>I-2   0.18</a:t>
                      </a:r>
                      <a:endParaRPr lang="en-US" sz="1800">
                        <a:effectLst/>
                        <a:latin typeface="Calibri"/>
                        <a:ea typeface="Calibri"/>
                        <a:cs typeface="Times New Roman"/>
                      </a:endParaRPr>
                    </a:p>
                  </a:txBody>
                  <a:tcPr marL="68580" marR="68580" marT="0" marB="0"/>
                </a:tc>
                <a:tc>
                  <a:txBody>
                    <a:bodyPr/>
                    <a:lstStyle/>
                    <a:p>
                      <a:pPr algn="ctr">
                        <a:lnSpc>
                          <a:spcPct val="115000"/>
                        </a:lnSpc>
                        <a:spcAft>
                          <a:spcPts val="0"/>
                        </a:spcAft>
                      </a:pPr>
                      <a:r>
                        <a:rPr lang="it-IT" sz="1800" dirty="0">
                          <a:effectLst/>
                        </a:rPr>
                        <a:t>II-2  0.14</a:t>
                      </a:r>
                      <a:endParaRPr lang="en-US" sz="1800" dirty="0">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r h="311012">
                <a:tc>
                  <a:txBody>
                    <a:bodyPr/>
                    <a:lstStyle/>
                    <a:p>
                      <a:pPr algn="ctr">
                        <a:lnSpc>
                          <a:spcPct val="115000"/>
                        </a:lnSpc>
                        <a:spcAft>
                          <a:spcPts val="0"/>
                        </a:spcAft>
                      </a:pPr>
                      <a:r>
                        <a:rPr lang="it-IT" sz="1800">
                          <a:effectLst/>
                        </a:rPr>
                        <a:t>3x10</a:t>
                      </a:r>
                      <a:r>
                        <a:rPr lang="it-IT" sz="1800" baseline="30000">
                          <a:effectLst/>
                        </a:rPr>
                        <a:t>21</a:t>
                      </a:r>
                      <a:endParaRPr lang="en-US" sz="1800">
                        <a:effectLst/>
                        <a:latin typeface="Calibri"/>
                        <a:ea typeface="Calibri"/>
                        <a:cs typeface="Times New Roman"/>
                      </a:endParaRPr>
                    </a:p>
                  </a:txBody>
                  <a:tcPr marL="68580" marR="68580" marT="0" marB="0"/>
                </a:tc>
                <a:tc>
                  <a:txBody>
                    <a:bodyPr/>
                    <a:lstStyle/>
                    <a:p>
                      <a:pPr algn="ctr">
                        <a:lnSpc>
                          <a:spcPct val="115000"/>
                        </a:lnSpc>
                        <a:spcAft>
                          <a:spcPts val="0"/>
                        </a:spcAft>
                      </a:pPr>
                      <a:r>
                        <a:rPr lang="it-IT" sz="1800">
                          <a:effectLst/>
                        </a:rPr>
                        <a:t>12.18</a:t>
                      </a:r>
                      <a:endParaRPr lang="en-US" sz="1800">
                        <a:effectLst/>
                        <a:latin typeface="Calibri"/>
                        <a:ea typeface="Calibri"/>
                        <a:cs typeface="Times New Roman"/>
                      </a:endParaRPr>
                    </a:p>
                  </a:txBody>
                  <a:tcPr marL="68580" marR="68580" marT="0" marB="0"/>
                </a:tc>
                <a:tc>
                  <a:txBody>
                    <a:bodyPr/>
                    <a:lstStyle/>
                    <a:p>
                      <a:pPr algn="ctr">
                        <a:lnSpc>
                          <a:spcPct val="115000"/>
                        </a:lnSpc>
                        <a:spcAft>
                          <a:spcPts val="0"/>
                        </a:spcAft>
                      </a:pPr>
                      <a:r>
                        <a:rPr lang="it-IT" sz="1800">
                          <a:effectLst/>
                        </a:rPr>
                        <a:t>0.15</a:t>
                      </a:r>
                      <a:endParaRPr lang="en-US" sz="1800">
                        <a:effectLst/>
                        <a:latin typeface="Calibri"/>
                        <a:ea typeface="Calibri"/>
                        <a:cs typeface="Times New Roman"/>
                      </a:endParaRPr>
                    </a:p>
                  </a:txBody>
                  <a:tcPr marL="68580" marR="68580" marT="0" marB="0"/>
                </a:tc>
                <a:tc>
                  <a:txBody>
                    <a:bodyPr/>
                    <a:lstStyle/>
                    <a:p>
                      <a:pPr algn="ctr">
                        <a:lnSpc>
                          <a:spcPct val="115000"/>
                        </a:lnSpc>
                        <a:spcAft>
                          <a:spcPts val="0"/>
                        </a:spcAft>
                      </a:pPr>
                      <a:r>
                        <a:rPr lang="it-IT" sz="1800">
                          <a:effectLst/>
                        </a:rPr>
                        <a:t>I-3   0.20</a:t>
                      </a:r>
                      <a:endParaRPr lang="en-US" sz="1800">
                        <a:effectLst/>
                        <a:latin typeface="Calibri"/>
                        <a:ea typeface="Calibri"/>
                        <a:cs typeface="Times New Roman"/>
                      </a:endParaRPr>
                    </a:p>
                  </a:txBody>
                  <a:tcPr marL="68580" marR="68580" marT="0" marB="0"/>
                </a:tc>
                <a:tc>
                  <a:txBody>
                    <a:bodyPr/>
                    <a:lstStyle/>
                    <a:p>
                      <a:pPr algn="ctr">
                        <a:lnSpc>
                          <a:spcPct val="115000"/>
                        </a:lnSpc>
                        <a:spcAft>
                          <a:spcPts val="0"/>
                        </a:spcAft>
                      </a:pPr>
                      <a:r>
                        <a:rPr lang="it-IT" sz="1800">
                          <a:effectLst/>
                        </a:rPr>
                        <a:t>II-3  0.18</a:t>
                      </a:r>
                      <a:endParaRPr lang="en-US" sz="1800">
                        <a:effectLst/>
                        <a:latin typeface="Calibri"/>
                        <a:ea typeface="Calibri"/>
                        <a:cs typeface="Times New Roman"/>
                      </a:endParaRPr>
                    </a:p>
                  </a:txBody>
                  <a:tcPr marL="68580" marR="68580" marT="0" marB="0"/>
                </a:tc>
                <a:extLst>
                  <a:ext uri="{0D108BD9-81ED-4DB2-BD59-A6C34878D82A}">
                    <a16:rowId xmlns:a16="http://schemas.microsoft.com/office/drawing/2014/main" val="10004"/>
                  </a:ext>
                </a:extLst>
              </a:tr>
              <a:tr h="311012">
                <a:tc>
                  <a:txBody>
                    <a:bodyPr/>
                    <a:lstStyle/>
                    <a:p>
                      <a:pPr algn="ctr">
                        <a:lnSpc>
                          <a:spcPct val="115000"/>
                        </a:lnSpc>
                        <a:spcAft>
                          <a:spcPts val="0"/>
                        </a:spcAft>
                      </a:pPr>
                      <a:r>
                        <a:rPr lang="it-IT" sz="1800">
                          <a:effectLst/>
                        </a:rPr>
                        <a:t>5x10</a:t>
                      </a:r>
                      <a:r>
                        <a:rPr lang="it-IT" sz="1800" baseline="30000">
                          <a:effectLst/>
                        </a:rPr>
                        <a:t>21</a:t>
                      </a:r>
                      <a:endParaRPr lang="en-US" sz="1800">
                        <a:effectLst/>
                        <a:latin typeface="Calibri"/>
                        <a:ea typeface="Calibri"/>
                        <a:cs typeface="Times New Roman"/>
                      </a:endParaRPr>
                    </a:p>
                  </a:txBody>
                  <a:tcPr marL="68580" marR="68580" marT="0" marB="0"/>
                </a:tc>
                <a:tc>
                  <a:txBody>
                    <a:bodyPr/>
                    <a:lstStyle/>
                    <a:p>
                      <a:pPr algn="ctr">
                        <a:lnSpc>
                          <a:spcPct val="115000"/>
                        </a:lnSpc>
                        <a:spcAft>
                          <a:spcPts val="0"/>
                        </a:spcAft>
                      </a:pPr>
                      <a:r>
                        <a:rPr lang="it-IT" sz="1800" dirty="0">
                          <a:effectLst/>
                        </a:rPr>
                        <a:t>11.99</a:t>
                      </a:r>
                      <a:endParaRPr lang="en-US" sz="18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it-IT" sz="1800">
                          <a:effectLst/>
                        </a:rPr>
                        <a:t>0.15</a:t>
                      </a:r>
                      <a:endParaRPr lang="en-US" sz="1800">
                        <a:effectLst/>
                        <a:latin typeface="Calibri"/>
                        <a:ea typeface="Calibri"/>
                        <a:cs typeface="Times New Roman"/>
                      </a:endParaRPr>
                    </a:p>
                  </a:txBody>
                  <a:tcPr marL="68580" marR="68580" marT="0" marB="0"/>
                </a:tc>
                <a:tc>
                  <a:txBody>
                    <a:bodyPr/>
                    <a:lstStyle/>
                    <a:p>
                      <a:pPr algn="ctr">
                        <a:lnSpc>
                          <a:spcPct val="115000"/>
                        </a:lnSpc>
                        <a:spcAft>
                          <a:spcPts val="0"/>
                        </a:spcAft>
                      </a:pPr>
                      <a:r>
                        <a:rPr lang="it-IT" sz="1800">
                          <a:effectLst/>
                        </a:rPr>
                        <a:t>I-4   0.17</a:t>
                      </a:r>
                      <a:endParaRPr lang="en-US" sz="1800">
                        <a:effectLst/>
                        <a:latin typeface="Calibri"/>
                        <a:ea typeface="Calibri"/>
                        <a:cs typeface="Times New Roman"/>
                      </a:endParaRPr>
                    </a:p>
                  </a:txBody>
                  <a:tcPr marL="68580" marR="68580" marT="0" marB="0"/>
                </a:tc>
                <a:tc>
                  <a:txBody>
                    <a:bodyPr/>
                    <a:lstStyle/>
                    <a:p>
                      <a:pPr algn="ctr">
                        <a:lnSpc>
                          <a:spcPct val="115000"/>
                        </a:lnSpc>
                        <a:spcAft>
                          <a:spcPts val="0"/>
                        </a:spcAft>
                      </a:pPr>
                      <a:r>
                        <a:rPr lang="it-IT" sz="1800">
                          <a:effectLst/>
                        </a:rPr>
                        <a:t>II-4  0.14</a:t>
                      </a:r>
                      <a:endParaRPr lang="en-US" sz="1800">
                        <a:effectLst/>
                        <a:latin typeface="Calibri"/>
                        <a:ea typeface="Calibri"/>
                        <a:cs typeface="Times New Roman"/>
                      </a:endParaRPr>
                    </a:p>
                  </a:txBody>
                  <a:tcPr marL="68580" marR="68580" marT="0" marB="0"/>
                </a:tc>
                <a:extLst>
                  <a:ext uri="{0D108BD9-81ED-4DB2-BD59-A6C34878D82A}">
                    <a16:rowId xmlns:a16="http://schemas.microsoft.com/office/drawing/2014/main" val="10005"/>
                  </a:ext>
                </a:extLst>
              </a:tr>
              <a:tr h="311012">
                <a:tc>
                  <a:txBody>
                    <a:bodyPr/>
                    <a:lstStyle/>
                    <a:p>
                      <a:pPr algn="ctr">
                        <a:lnSpc>
                          <a:spcPct val="115000"/>
                        </a:lnSpc>
                        <a:spcAft>
                          <a:spcPts val="0"/>
                        </a:spcAft>
                      </a:pPr>
                      <a:r>
                        <a:rPr lang="it-IT" sz="1800">
                          <a:effectLst/>
                        </a:rPr>
                        <a:t>1x10</a:t>
                      </a:r>
                      <a:r>
                        <a:rPr lang="it-IT" sz="1800" baseline="30000">
                          <a:effectLst/>
                        </a:rPr>
                        <a:t>22</a:t>
                      </a:r>
                      <a:endParaRPr lang="en-US" sz="1800">
                        <a:effectLst/>
                        <a:latin typeface="Calibri"/>
                        <a:ea typeface="Calibri"/>
                        <a:cs typeface="Times New Roman"/>
                      </a:endParaRPr>
                    </a:p>
                  </a:txBody>
                  <a:tcPr marL="68580" marR="68580" marT="0" marB="0"/>
                </a:tc>
                <a:tc>
                  <a:txBody>
                    <a:bodyPr/>
                    <a:lstStyle/>
                    <a:p>
                      <a:pPr algn="ctr">
                        <a:lnSpc>
                          <a:spcPct val="115000"/>
                        </a:lnSpc>
                        <a:spcAft>
                          <a:spcPts val="0"/>
                        </a:spcAft>
                      </a:pPr>
                      <a:r>
                        <a:rPr lang="it-IT" sz="1800">
                          <a:effectLst/>
                        </a:rPr>
                        <a:t>12.78</a:t>
                      </a:r>
                      <a:endParaRPr lang="en-US" sz="1800">
                        <a:effectLst/>
                        <a:latin typeface="Calibri"/>
                        <a:ea typeface="Calibri"/>
                        <a:cs typeface="Times New Roman"/>
                      </a:endParaRPr>
                    </a:p>
                  </a:txBody>
                  <a:tcPr marL="68580" marR="68580" marT="0" marB="0"/>
                </a:tc>
                <a:tc>
                  <a:txBody>
                    <a:bodyPr/>
                    <a:lstStyle/>
                    <a:p>
                      <a:pPr algn="ctr">
                        <a:lnSpc>
                          <a:spcPct val="115000"/>
                        </a:lnSpc>
                        <a:spcAft>
                          <a:spcPts val="0"/>
                        </a:spcAft>
                      </a:pPr>
                      <a:r>
                        <a:rPr lang="it-IT" sz="1800">
                          <a:effectLst/>
                        </a:rPr>
                        <a:t>0.15</a:t>
                      </a:r>
                      <a:endParaRPr lang="en-US" sz="1800">
                        <a:effectLst/>
                        <a:latin typeface="Calibri"/>
                        <a:ea typeface="Calibri"/>
                        <a:cs typeface="Times New Roman"/>
                      </a:endParaRPr>
                    </a:p>
                  </a:txBody>
                  <a:tcPr marL="68580" marR="68580" marT="0" marB="0"/>
                </a:tc>
                <a:tc>
                  <a:txBody>
                    <a:bodyPr/>
                    <a:lstStyle/>
                    <a:p>
                      <a:pPr algn="ctr">
                        <a:lnSpc>
                          <a:spcPct val="115000"/>
                        </a:lnSpc>
                        <a:spcAft>
                          <a:spcPts val="0"/>
                        </a:spcAft>
                      </a:pPr>
                      <a:r>
                        <a:rPr lang="it-IT" sz="1800" dirty="0">
                          <a:effectLst/>
                        </a:rPr>
                        <a:t>I-5   0.20</a:t>
                      </a:r>
                      <a:endParaRPr lang="en-US" sz="18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it-IT" sz="1800" dirty="0">
                          <a:effectLst/>
                        </a:rPr>
                        <a:t>II-5  0.18</a:t>
                      </a:r>
                      <a:endParaRPr lang="en-US" sz="1800" dirty="0">
                        <a:effectLst/>
                        <a:latin typeface="Calibri"/>
                        <a:ea typeface="Calibri"/>
                        <a:cs typeface="Times New Roman"/>
                      </a:endParaRPr>
                    </a:p>
                  </a:txBody>
                  <a:tcPr marL="68580" marR="68580" marT="0" marB="0"/>
                </a:tc>
                <a:extLst>
                  <a:ext uri="{0D108BD9-81ED-4DB2-BD59-A6C34878D82A}">
                    <a16:rowId xmlns:a16="http://schemas.microsoft.com/office/drawing/2014/main" val="10006"/>
                  </a:ext>
                </a:extLst>
              </a:tr>
            </a:tbl>
          </a:graphicData>
        </a:graphic>
      </p:graphicFrame>
      <p:sp>
        <p:nvSpPr>
          <p:cNvPr id="18" name="Rectangle 17"/>
          <p:cNvSpPr/>
          <p:nvPr/>
        </p:nvSpPr>
        <p:spPr>
          <a:xfrm>
            <a:off x="6231532" y="1755973"/>
            <a:ext cx="2430140" cy="1384995"/>
          </a:xfrm>
          <a:prstGeom prst="rect">
            <a:avLst/>
          </a:prstGeom>
          <a:ln w="76200">
            <a:solidFill>
              <a:srgbClr val="FF0000"/>
            </a:solidFill>
          </a:ln>
          <a:effectLst>
            <a:glow rad="228600">
              <a:schemeClr val="accent2">
                <a:satMod val="175000"/>
                <a:alpha val="40000"/>
              </a:schemeClr>
            </a:glow>
          </a:effectLst>
          <a:scene3d>
            <a:camera prst="orthographicFront"/>
            <a:lightRig rig="threePt" dir="t"/>
          </a:scene3d>
          <a:sp3d>
            <a:bevelT w="165100" h="165100" prst="angle"/>
          </a:sp3d>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2800" b="1" dirty="0"/>
              <a:t>Study of ∆S, ∆a and ∆ T</a:t>
            </a:r>
            <a:r>
              <a:rPr lang="en-US" sz="2800" b="1" baseline="-25000" dirty="0"/>
              <a:t>c</a:t>
            </a:r>
            <a:r>
              <a:rPr lang="en-US" sz="2800" b="1" dirty="0"/>
              <a:t> in both regions.</a:t>
            </a:r>
          </a:p>
        </p:txBody>
      </p:sp>
      <p:sp>
        <p:nvSpPr>
          <p:cNvPr id="21" name="TextBox 20"/>
          <p:cNvSpPr txBox="1"/>
          <p:nvPr/>
        </p:nvSpPr>
        <p:spPr>
          <a:xfrm>
            <a:off x="6385508" y="956378"/>
            <a:ext cx="2290948" cy="584775"/>
          </a:xfrm>
          <a:prstGeom prst="rect">
            <a:avLst/>
          </a:prstGeom>
          <a:noFill/>
        </p:spPr>
        <p:txBody>
          <a:bodyPr wrap="none" rtlCol="0">
            <a:spAutoFit/>
          </a:bodyPr>
          <a:lstStyle/>
          <a:p>
            <a:r>
              <a:rPr lang="it-IT" sz="3200" b="1" dirty="0"/>
              <a:t>Main target:</a:t>
            </a:r>
            <a:endParaRPr lang="en-US" sz="3200" b="1" dirty="0"/>
          </a:p>
        </p:txBody>
      </p:sp>
      <p:pic>
        <p:nvPicPr>
          <p:cNvPr id="22" name="Picture 3" descr="C:\Users\Tiziana\Desktop\kurchatov_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35984"/>
            <a:ext cx="366283" cy="504178"/>
          </a:xfrm>
          <a:prstGeom prst="rect">
            <a:avLst/>
          </a:prstGeom>
          <a:noFill/>
          <a:extLst>
            <a:ext uri="{909E8E84-426E-40DD-AFC4-6F175D3DCCD1}">
              <a14:hiddenFill xmlns:a14="http://schemas.microsoft.com/office/drawing/2010/main">
                <a:solidFill>
                  <a:srgbClr val="FFFFFF"/>
                </a:solidFill>
              </a14:hiddenFill>
            </a:ext>
          </a:extLst>
        </p:spPr>
      </p:pic>
      <p:pic>
        <p:nvPicPr>
          <p:cNvPr id="26" name="Image 8" descr="C:\Users\René\AppData\Local\Microsoft\Windows\INetCacheContent.Word\Fig.3b.tif"/>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1875" y="730157"/>
            <a:ext cx="4968552" cy="3181235"/>
          </a:xfrm>
          <a:prstGeom prst="rect">
            <a:avLst/>
          </a:prstGeom>
          <a:noFill/>
          <a:ln>
            <a:noFill/>
          </a:ln>
        </p:spPr>
      </p:pic>
      <p:sp>
        <p:nvSpPr>
          <p:cNvPr id="27" name="Rectangle 26"/>
          <p:cNvSpPr/>
          <p:nvPr/>
        </p:nvSpPr>
        <p:spPr>
          <a:xfrm>
            <a:off x="301455" y="813944"/>
            <a:ext cx="1842628" cy="400110"/>
          </a:xfrm>
          <a:prstGeom prst="rect">
            <a:avLst/>
          </a:prstGeom>
          <a:solidFill>
            <a:schemeClr val="accent3">
              <a:lumMod val="20000"/>
              <a:lumOff val="80000"/>
            </a:schemeClr>
          </a:solidFill>
          <a:scene3d>
            <a:camera prst="orthographicFront"/>
            <a:lightRig rig="soft" dir="t">
              <a:rot lat="0" lon="0" rev="10800000"/>
            </a:lightRig>
          </a:scene3d>
          <a:sp3d>
            <a:bevelT prst="angle"/>
          </a:sp3d>
        </p:spPr>
        <p:txBody>
          <a:bodyPr wrap="square" lIns="91440" tIns="45720" rIns="91440" bIns="45720">
            <a:spAutoFit/>
            <a:sp3d>
              <a:bevelT w="27940" h="12700"/>
              <a:contourClr>
                <a:srgbClr val="DDDDDD"/>
              </a:contourClr>
            </a:sp3d>
          </a:bodyPr>
          <a:lstStyle/>
          <a:p>
            <a:r>
              <a:rPr lang="en-US" sz="2000" b="1" cap="none" spc="150" dirty="0">
                <a:ln w="11430"/>
                <a:solidFill>
                  <a:srgbClr val="FF0000"/>
                </a:solidFill>
                <a:effectLst>
                  <a:outerShdw blurRad="25400" algn="tl" rotWithShape="0">
                    <a:srgbClr val="000000">
                      <a:alpha val="43000"/>
                    </a:srgbClr>
                  </a:outerShdw>
                </a:effectLst>
                <a:latin typeface="Vijaya" panose="020B0604020202020204" pitchFamily="34" charset="0"/>
                <a:ea typeface="Gulim" panose="020B0600000101010101" pitchFamily="34" charset="-127"/>
                <a:cs typeface="Vijaya" panose="020B0604020202020204" pitchFamily="34" charset="0"/>
              </a:rPr>
              <a:t>The Experiment</a:t>
            </a:r>
          </a:p>
        </p:txBody>
      </p:sp>
      <p:sp>
        <p:nvSpPr>
          <p:cNvPr id="3" name="Date Placeholder 2"/>
          <p:cNvSpPr>
            <a:spLocks noGrp="1"/>
          </p:cNvSpPr>
          <p:nvPr>
            <p:ph type="dt" sz="half" idx="10"/>
          </p:nvPr>
        </p:nvSpPr>
        <p:spPr/>
        <p:txBody>
          <a:bodyPr/>
          <a:lstStyle/>
          <a:p>
            <a:r>
              <a:rPr lang="en-US"/>
              <a:t>9/26/2018</a:t>
            </a:r>
          </a:p>
        </p:txBody>
      </p:sp>
      <p:sp>
        <p:nvSpPr>
          <p:cNvPr id="2" name="Slide Number Placeholder 1">
            <a:extLst>
              <a:ext uri="{FF2B5EF4-FFF2-40B4-BE49-F238E27FC236}">
                <a16:creationId xmlns:a16="http://schemas.microsoft.com/office/drawing/2014/main" id="{753F816C-D74F-45B0-82ED-BF20FBEB1C41}"/>
              </a:ext>
            </a:extLst>
          </p:cNvPr>
          <p:cNvSpPr>
            <a:spLocks noGrp="1"/>
          </p:cNvSpPr>
          <p:nvPr>
            <p:ph type="sldNum" sz="quarter" idx="12"/>
          </p:nvPr>
        </p:nvSpPr>
        <p:spPr/>
        <p:txBody>
          <a:bodyPr/>
          <a:lstStyle/>
          <a:p>
            <a:fld id="{210C1B2E-B291-4001-85F7-A98FC314394E}" type="slidenum">
              <a:rPr lang="en-US" smtClean="0"/>
              <a:t>46</a:t>
            </a:fld>
            <a:endParaRPr lang="en-US"/>
          </a:p>
        </p:txBody>
      </p:sp>
    </p:spTree>
    <p:custDataLst>
      <p:tags r:id="rId1"/>
    </p:custDataLst>
    <p:extLst>
      <p:ext uri="{BB962C8B-B14F-4D97-AF65-F5344CB8AC3E}">
        <p14:creationId xmlns:p14="http://schemas.microsoft.com/office/powerpoint/2010/main" val="1074780126"/>
      </p:ext>
    </p:extLst>
  </p:cSld>
  <p:clrMapOvr>
    <a:masterClrMapping/>
  </p:clrMapOvr>
  <mc:AlternateContent xmlns:mc="http://schemas.openxmlformats.org/markup-compatibility/2006" xmlns:p14="http://schemas.microsoft.com/office/powerpoint/2010/main">
    <mc:Choice Requires="p14">
      <p:transition spd="slow" p14:dur="2000" advTm="55228"/>
    </mc:Choice>
    <mc:Fallback xmlns="">
      <p:transition spd="slow" advTm="5522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8" grpId="0" animBg="1"/>
      <p:bldP spid="21" grpId="0"/>
      <p:bldP spid="27"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p:cNvPicPr/>
          <p:nvPr/>
        </p:nvPicPr>
        <p:blipFill rotWithShape="1">
          <a:blip r:embed="rId3" cstate="print">
            <a:extLst>
              <a:ext uri="{28A0092B-C50C-407E-A947-70E740481C1C}">
                <a14:useLocalDpi xmlns:a14="http://schemas.microsoft.com/office/drawing/2010/main" val="0"/>
              </a:ext>
            </a:extLst>
          </a:blip>
          <a:srcRect t="14620"/>
          <a:stretch/>
        </p:blipFill>
        <p:spPr>
          <a:xfrm>
            <a:off x="4572000" y="978987"/>
            <a:ext cx="4348695" cy="2808312"/>
          </a:xfrm>
          <a:prstGeom prst="rect">
            <a:avLst/>
          </a:prstGeom>
          <a:effectLst>
            <a:glow rad="139700">
              <a:schemeClr val="accent2">
                <a:satMod val="175000"/>
                <a:alpha val="40000"/>
              </a:schemeClr>
            </a:glow>
            <a:outerShdw blurRad="40000" dist="23000" dir="5400000" rotWithShape="0">
              <a:srgbClr val="000000">
                <a:alpha val="35000"/>
              </a:srgbClr>
            </a:outerShdw>
            <a:softEdge rad="127000"/>
          </a:effectLst>
        </p:spPr>
        <p:style>
          <a:lnRef idx="0">
            <a:schemeClr val="accent1"/>
          </a:lnRef>
          <a:fillRef idx="3">
            <a:schemeClr val="accent1"/>
          </a:fillRef>
          <a:effectRef idx="3">
            <a:schemeClr val="accent1"/>
          </a:effectRef>
          <a:fontRef idx="minor">
            <a:schemeClr val="lt1"/>
          </a:fontRef>
        </p:style>
      </p:pic>
      <p:pic>
        <p:nvPicPr>
          <p:cNvPr id="10" name="Picture 9"/>
          <p:cNvPicPr/>
          <p:nvPr/>
        </p:nvPicPr>
        <p:blipFill rotWithShape="1">
          <a:blip r:embed="rId4">
            <a:extLst>
              <a:ext uri="{28A0092B-C50C-407E-A947-70E740481C1C}">
                <a14:useLocalDpi xmlns:a14="http://schemas.microsoft.com/office/drawing/2010/main" val="0"/>
              </a:ext>
            </a:extLst>
          </a:blip>
          <a:srcRect t="6670" r="27889"/>
          <a:stretch/>
        </p:blipFill>
        <p:spPr>
          <a:xfrm>
            <a:off x="300432" y="978987"/>
            <a:ext cx="3960440" cy="2808312"/>
          </a:xfrm>
          <a:prstGeom prst="rect">
            <a:avLst/>
          </a:prstGeom>
          <a:effectLst>
            <a:glow rad="139700">
              <a:schemeClr val="accent3">
                <a:satMod val="175000"/>
                <a:alpha val="40000"/>
              </a:schemeClr>
            </a:glow>
            <a:softEdge rad="127000"/>
          </a:effectLst>
          <a:scene3d>
            <a:camera prst="orthographicFront"/>
            <a:lightRig rig="threePt" dir="t"/>
          </a:scene3d>
          <a:sp3d>
            <a:bevelT/>
          </a:sp3d>
        </p:spPr>
        <p:style>
          <a:lnRef idx="0">
            <a:scrgbClr r="0" g="0" b="0"/>
          </a:lnRef>
          <a:fillRef idx="1002">
            <a:schemeClr val="lt1"/>
          </a:fillRef>
          <a:effectRef idx="0">
            <a:scrgbClr r="0" g="0" b="0"/>
          </a:effectRef>
          <a:fontRef idx="major"/>
        </p:style>
      </p:pic>
      <p:pic>
        <p:nvPicPr>
          <p:cNvPr id="13" name="Picture 12"/>
          <p:cNvPicPr/>
          <p:nvPr/>
        </p:nvPicPr>
        <p:blipFill>
          <a:blip r:embed="rId5" cstate="print">
            <a:extLst>
              <a:ext uri="{28A0092B-C50C-407E-A947-70E740481C1C}">
                <a14:useLocalDpi xmlns:a14="http://schemas.microsoft.com/office/drawing/2010/main" val="0"/>
              </a:ext>
            </a:extLst>
          </a:blip>
          <a:stretch>
            <a:fillRect/>
          </a:stretch>
        </p:blipFill>
        <p:spPr>
          <a:xfrm>
            <a:off x="395536" y="4374396"/>
            <a:ext cx="3865336" cy="2150948"/>
          </a:xfrm>
          <a:prstGeom prst="rect">
            <a:avLst/>
          </a:prstGeom>
          <a:effectLst>
            <a:glow rad="139700">
              <a:schemeClr val="accent5">
                <a:satMod val="175000"/>
                <a:alpha val="40000"/>
              </a:schemeClr>
            </a:glow>
            <a:outerShdw blurRad="40000" dist="23000" dir="5400000" rotWithShape="0">
              <a:srgbClr val="000000">
                <a:alpha val="35000"/>
              </a:srgbClr>
            </a:outerShdw>
            <a:softEdge rad="127000"/>
          </a:effectLst>
        </p:spPr>
        <p:style>
          <a:lnRef idx="0">
            <a:schemeClr val="accent4"/>
          </a:lnRef>
          <a:fillRef idx="3">
            <a:schemeClr val="accent4"/>
          </a:fillRef>
          <a:effectRef idx="3">
            <a:schemeClr val="accent4"/>
          </a:effectRef>
          <a:fontRef idx="minor">
            <a:schemeClr val="lt1"/>
          </a:fontRef>
        </p:style>
      </p:pic>
      <p:pic>
        <p:nvPicPr>
          <p:cNvPr id="14" name="Picture 13"/>
          <p:cNvPicPr/>
          <p:nvPr/>
        </p:nvPicPr>
        <p:blipFill>
          <a:blip r:embed="rId6">
            <a:extLst>
              <a:ext uri="{28A0092B-C50C-407E-A947-70E740481C1C}">
                <a14:useLocalDpi xmlns:a14="http://schemas.microsoft.com/office/drawing/2010/main" val="0"/>
              </a:ext>
            </a:extLst>
          </a:blip>
          <a:stretch>
            <a:fillRect/>
          </a:stretch>
        </p:blipFill>
        <p:spPr>
          <a:xfrm>
            <a:off x="4572000" y="4077072"/>
            <a:ext cx="4348695" cy="2664296"/>
          </a:xfrm>
          <a:prstGeom prst="rect">
            <a:avLst/>
          </a:prstGeom>
          <a:ln>
            <a:noFill/>
          </a:ln>
          <a:effectLst>
            <a:glow rad="139700">
              <a:schemeClr val="accent4">
                <a:satMod val="175000"/>
                <a:alpha val="40000"/>
              </a:schemeClr>
            </a:glow>
            <a:outerShdw blurRad="40000" dist="23000" dir="5400000" rotWithShape="0">
              <a:srgbClr val="000000">
                <a:alpha val="35000"/>
              </a:srgbClr>
            </a:outerShdw>
            <a:softEdge rad="127000"/>
          </a:effectLst>
        </p:spPr>
        <p:style>
          <a:lnRef idx="0">
            <a:schemeClr val="accent5"/>
          </a:lnRef>
          <a:fillRef idx="3">
            <a:schemeClr val="accent5"/>
          </a:fillRef>
          <a:effectRef idx="3">
            <a:schemeClr val="accent5"/>
          </a:effectRef>
          <a:fontRef idx="minor">
            <a:schemeClr val="lt1"/>
          </a:fontRef>
        </p:style>
      </p:pic>
      <p:pic>
        <p:nvPicPr>
          <p:cNvPr id="15" name="Picture 3" descr="C:\Users\Tiziana\Downloads\sur_fond50.t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49244" y="44625"/>
            <a:ext cx="1475656" cy="529723"/>
          </a:xfrm>
          <a:prstGeom prst="rect">
            <a:avLst/>
          </a:prstGeom>
          <a:ln w="57150">
            <a:noFill/>
          </a:ln>
        </p:spPr>
        <p:style>
          <a:lnRef idx="2">
            <a:schemeClr val="dk1"/>
          </a:lnRef>
          <a:fillRef idx="1">
            <a:schemeClr val="lt1"/>
          </a:fillRef>
          <a:effectRef idx="0">
            <a:schemeClr val="dk1"/>
          </a:effectRef>
          <a:fontRef idx="minor">
            <a:schemeClr val="dk1"/>
          </a:fontRef>
        </p:style>
      </p:pic>
      <p:sp>
        <p:nvSpPr>
          <p:cNvPr id="16" name="Title 1"/>
          <p:cNvSpPr txBox="1">
            <a:spLocks/>
          </p:cNvSpPr>
          <p:nvPr/>
        </p:nvSpPr>
        <p:spPr>
          <a:xfrm>
            <a:off x="-254737" y="-283589"/>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b="1" dirty="0">
                <a:solidFill>
                  <a:srgbClr val="002060"/>
                </a:solidFill>
              </a:rPr>
              <a:t>What was needed...</a:t>
            </a:r>
            <a:endParaRPr lang="en-US" b="1" dirty="0">
              <a:solidFill>
                <a:srgbClr val="002060"/>
              </a:solidFill>
            </a:endParaRPr>
          </a:p>
        </p:txBody>
      </p:sp>
      <p:cxnSp>
        <p:nvCxnSpPr>
          <p:cNvPr id="17" name="Straight Connector 16"/>
          <p:cNvCxnSpPr/>
          <p:nvPr/>
        </p:nvCxnSpPr>
        <p:spPr>
          <a:xfrm>
            <a:off x="0" y="548680"/>
            <a:ext cx="9144000" cy="0"/>
          </a:xfrm>
          <a:prstGeom prst="line">
            <a:avLst/>
          </a:prstGeom>
          <a:ln w="19050">
            <a:solidFill>
              <a:srgbClr val="002060"/>
            </a:solidFill>
          </a:ln>
        </p:spPr>
        <p:style>
          <a:lnRef idx="2">
            <a:schemeClr val="dk1"/>
          </a:lnRef>
          <a:fillRef idx="0">
            <a:schemeClr val="dk1"/>
          </a:fillRef>
          <a:effectRef idx="1">
            <a:schemeClr val="dk1"/>
          </a:effectRef>
          <a:fontRef idx="minor">
            <a:schemeClr val="tx1"/>
          </a:fontRef>
        </p:style>
      </p:cxnSp>
      <p:sp>
        <p:nvSpPr>
          <p:cNvPr id="19" name="CasellaDiTesto 7"/>
          <p:cNvSpPr txBox="1"/>
          <p:nvPr/>
        </p:nvSpPr>
        <p:spPr>
          <a:xfrm>
            <a:off x="179512" y="548680"/>
            <a:ext cx="4464496" cy="369332"/>
          </a:xfrm>
          <a:prstGeom prst="rect">
            <a:avLst/>
          </a:prstGeom>
          <a:noFill/>
        </p:spPr>
        <p:txBody>
          <a:bodyPr wrap="square" rtlCol="0">
            <a:spAutoFit/>
          </a:bodyPr>
          <a:lstStyle/>
          <a:p>
            <a:pPr marL="285750" indent="-285750">
              <a:buFont typeface="Wingdings" panose="05000000000000000000" pitchFamily="2" charset="2"/>
              <a:buChar char="Ø"/>
            </a:pPr>
            <a:r>
              <a:rPr lang="en-US" b="1" dirty="0"/>
              <a:t>HIP (Hot </a:t>
            </a:r>
            <a:r>
              <a:rPr lang="en-US" b="1" dirty="0" err="1"/>
              <a:t>Isostatic</a:t>
            </a:r>
            <a:r>
              <a:rPr lang="en-US" b="1" dirty="0"/>
              <a:t> Pressure)</a:t>
            </a:r>
            <a:endParaRPr lang="en-US" sz="1600" dirty="0"/>
          </a:p>
        </p:txBody>
      </p:sp>
      <p:sp>
        <p:nvSpPr>
          <p:cNvPr id="21" name="CasellaDiTesto 10"/>
          <p:cNvSpPr txBox="1"/>
          <p:nvPr/>
        </p:nvSpPr>
        <p:spPr>
          <a:xfrm>
            <a:off x="4427984" y="548680"/>
            <a:ext cx="3744415" cy="369332"/>
          </a:xfrm>
          <a:prstGeom prst="rect">
            <a:avLst/>
          </a:prstGeom>
          <a:noFill/>
        </p:spPr>
        <p:txBody>
          <a:bodyPr wrap="square" rtlCol="0">
            <a:spAutoFit/>
          </a:bodyPr>
          <a:lstStyle/>
          <a:p>
            <a:pPr marL="285750" indent="-285750">
              <a:buFont typeface="Wingdings" panose="05000000000000000000" pitchFamily="2" charset="2"/>
              <a:buChar char="Ø"/>
            </a:pPr>
            <a:r>
              <a:rPr lang="en-US" b="1" dirty="0"/>
              <a:t>Spark erosion  and Polishing</a:t>
            </a:r>
            <a:endParaRPr lang="en-US" dirty="0"/>
          </a:p>
        </p:txBody>
      </p:sp>
      <p:sp>
        <p:nvSpPr>
          <p:cNvPr id="24" name="CasellaDiTesto 10"/>
          <p:cNvSpPr txBox="1"/>
          <p:nvPr/>
        </p:nvSpPr>
        <p:spPr>
          <a:xfrm>
            <a:off x="274252" y="4005064"/>
            <a:ext cx="3744415" cy="369332"/>
          </a:xfrm>
          <a:prstGeom prst="rect">
            <a:avLst/>
          </a:prstGeom>
          <a:noFill/>
        </p:spPr>
        <p:txBody>
          <a:bodyPr wrap="square" rtlCol="0">
            <a:spAutoFit/>
          </a:bodyPr>
          <a:lstStyle/>
          <a:p>
            <a:pPr marL="285750" indent="-285750">
              <a:buFont typeface="Wingdings" panose="05000000000000000000" pitchFamily="2" charset="2"/>
              <a:buChar char="Ø"/>
            </a:pPr>
            <a:r>
              <a:rPr lang="en-US" b="1" dirty="0"/>
              <a:t>Flash annealing:  </a:t>
            </a:r>
            <a:r>
              <a:rPr lang="en-US" dirty="0"/>
              <a:t>900°C/10’</a:t>
            </a:r>
          </a:p>
        </p:txBody>
      </p:sp>
      <p:sp>
        <p:nvSpPr>
          <p:cNvPr id="25" name="Right Arrow 24"/>
          <p:cNvSpPr/>
          <p:nvPr/>
        </p:nvSpPr>
        <p:spPr>
          <a:xfrm>
            <a:off x="4067944" y="5157192"/>
            <a:ext cx="599160" cy="504056"/>
          </a:xfrm>
          <a:prstGeom prst="rightArrow">
            <a:avLst/>
          </a:prstGeom>
          <a:effectLst>
            <a:innerShdw blurRad="63500" dist="50800">
              <a:prstClr val="black">
                <a:alpha val="50000"/>
              </a:prstClr>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r>
              <a:rPr lang="en-US"/>
              <a:t>9/26/2018</a:t>
            </a:r>
          </a:p>
        </p:txBody>
      </p:sp>
      <p:sp>
        <p:nvSpPr>
          <p:cNvPr id="2" name="Slide Number Placeholder 1">
            <a:extLst>
              <a:ext uri="{FF2B5EF4-FFF2-40B4-BE49-F238E27FC236}">
                <a16:creationId xmlns:a16="http://schemas.microsoft.com/office/drawing/2014/main" id="{D8F7D287-D3F8-4666-BE07-21D29D18D0C0}"/>
              </a:ext>
            </a:extLst>
          </p:cNvPr>
          <p:cNvSpPr>
            <a:spLocks noGrp="1"/>
          </p:cNvSpPr>
          <p:nvPr>
            <p:ph type="sldNum" sz="quarter" idx="12"/>
          </p:nvPr>
        </p:nvSpPr>
        <p:spPr/>
        <p:txBody>
          <a:bodyPr/>
          <a:lstStyle/>
          <a:p>
            <a:fld id="{210C1B2E-B291-4001-85F7-A98FC314394E}" type="slidenum">
              <a:rPr lang="en-US" smtClean="0"/>
              <a:t>47</a:t>
            </a:fld>
            <a:endParaRPr lang="en-US"/>
          </a:p>
        </p:txBody>
      </p:sp>
    </p:spTree>
    <p:extLst>
      <p:ext uri="{BB962C8B-B14F-4D97-AF65-F5344CB8AC3E}">
        <p14:creationId xmlns:p14="http://schemas.microsoft.com/office/powerpoint/2010/main" val="98117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4" grpId="0"/>
      <p:bldP spid="25"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p:nvPr/>
        </p:nvPicPr>
        <p:blipFill>
          <a:blip r:embed="rId4">
            <a:extLst>
              <a:ext uri="{28A0092B-C50C-407E-A947-70E740481C1C}">
                <a14:useLocalDpi xmlns:a14="http://schemas.microsoft.com/office/drawing/2010/main" val="0"/>
              </a:ext>
            </a:extLst>
          </a:blip>
          <a:stretch>
            <a:fillRect/>
          </a:stretch>
        </p:blipFill>
        <p:spPr>
          <a:xfrm>
            <a:off x="148908" y="1209880"/>
            <a:ext cx="2595315" cy="2304255"/>
          </a:xfrm>
          <a:prstGeom prst="rect">
            <a:avLst/>
          </a:prstGeom>
          <a:ln w="57150">
            <a:solidFill>
              <a:srgbClr val="FFC000"/>
            </a:solidFill>
          </a:ln>
        </p:spPr>
      </p:pic>
      <p:sp>
        <p:nvSpPr>
          <p:cNvPr id="6" name="TextBox 5"/>
          <p:cNvSpPr txBox="1"/>
          <p:nvPr/>
        </p:nvSpPr>
        <p:spPr>
          <a:xfrm>
            <a:off x="208985" y="792440"/>
            <a:ext cx="2920297" cy="400110"/>
          </a:xfrm>
          <a:prstGeom prst="rect">
            <a:avLst/>
          </a:prstGeom>
          <a:noFill/>
        </p:spPr>
        <p:txBody>
          <a:bodyPr wrap="square" rtlCol="0">
            <a:spAutoFit/>
          </a:bodyPr>
          <a:lstStyle/>
          <a:p>
            <a:r>
              <a:rPr lang="it-IT" sz="2000" b="1" dirty="0"/>
              <a:t>SEM analysis</a:t>
            </a:r>
            <a:endParaRPr lang="en-US" sz="2000" dirty="0"/>
          </a:p>
        </p:txBody>
      </p:sp>
      <p:pic>
        <p:nvPicPr>
          <p:cNvPr id="7" name="Picture 6"/>
          <p:cNvPicPr/>
          <p:nvPr/>
        </p:nvPicPr>
        <p:blipFill rotWithShape="1">
          <a:blip r:embed="rId5" cstate="print">
            <a:extLst>
              <a:ext uri="{28A0092B-C50C-407E-A947-70E740481C1C}">
                <a14:useLocalDpi xmlns:a14="http://schemas.microsoft.com/office/drawing/2010/main" val="0"/>
              </a:ext>
            </a:extLst>
          </a:blip>
          <a:srcRect r="47346"/>
          <a:stretch/>
        </p:blipFill>
        <p:spPr bwMode="auto">
          <a:xfrm>
            <a:off x="5054732" y="1345140"/>
            <a:ext cx="2749872" cy="2168995"/>
          </a:xfrm>
          <a:prstGeom prst="rect">
            <a:avLst/>
          </a:prstGeom>
          <a:ln w="57150">
            <a:solidFill>
              <a:schemeClr val="bg2">
                <a:lumMod val="50000"/>
              </a:schemeClr>
            </a:solidFill>
          </a:ln>
          <a:extLst>
            <a:ext uri="{53640926-AAD7-44D8-BBD7-CCE9431645EC}">
              <a14:shadowObscured xmlns:a14="http://schemas.microsoft.com/office/drawing/2010/main"/>
            </a:ext>
          </a:extLst>
        </p:spPr>
      </p:pic>
      <p:sp>
        <p:nvSpPr>
          <p:cNvPr id="8" name="TextBox 7"/>
          <p:cNvSpPr txBox="1"/>
          <p:nvPr/>
        </p:nvSpPr>
        <p:spPr>
          <a:xfrm>
            <a:off x="5052152" y="918985"/>
            <a:ext cx="3673685" cy="400110"/>
          </a:xfrm>
          <a:prstGeom prst="rect">
            <a:avLst/>
          </a:prstGeom>
          <a:noFill/>
        </p:spPr>
        <p:txBody>
          <a:bodyPr wrap="square" rtlCol="0">
            <a:spAutoFit/>
          </a:bodyPr>
          <a:lstStyle/>
          <a:p>
            <a:r>
              <a:rPr lang="it-IT" sz="2000" b="1" dirty="0"/>
              <a:t>SQUID measurement</a:t>
            </a:r>
            <a:endParaRPr lang="en-US" sz="2000" dirty="0"/>
          </a:p>
        </p:txBody>
      </p:sp>
      <p:pic>
        <p:nvPicPr>
          <p:cNvPr id="9" name="Picture 8"/>
          <p:cNvPicPr/>
          <p:nvPr/>
        </p:nvPicPr>
        <p:blipFill>
          <a:blip r:embed="rId6">
            <a:extLst>
              <a:ext uri="{28A0092B-C50C-407E-A947-70E740481C1C}">
                <a14:useLocalDpi xmlns:a14="http://schemas.microsoft.com/office/drawing/2010/main" val="0"/>
              </a:ext>
            </a:extLst>
          </a:blip>
          <a:stretch>
            <a:fillRect/>
          </a:stretch>
        </p:blipFill>
        <p:spPr>
          <a:xfrm>
            <a:off x="1100348" y="4221088"/>
            <a:ext cx="3780037" cy="2232248"/>
          </a:xfrm>
          <a:prstGeom prst="rect">
            <a:avLst/>
          </a:prstGeom>
          <a:ln w="76200">
            <a:solidFill>
              <a:srgbClr val="FF0000"/>
            </a:solidFill>
          </a:ln>
        </p:spPr>
      </p:pic>
      <p:sp>
        <p:nvSpPr>
          <p:cNvPr id="10" name="Rectangle 9"/>
          <p:cNvSpPr/>
          <p:nvPr/>
        </p:nvSpPr>
        <p:spPr>
          <a:xfrm>
            <a:off x="1097768" y="3626970"/>
            <a:ext cx="4198842" cy="369332"/>
          </a:xfrm>
          <a:prstGeom prst="rect">
            <a:avLst/>
          </a:prstGeom>
        </p:spPr>
        <p:txBody>
          <a:bodyPr wrap="none">
            <a:spAutoFit/>
          </a:bodyPr>
          <a:lstStyle/>
          <a:p>
            <a:r>
              <a:rPr lang="en-US" b="1" dirty="0"/>
              <a:t>Rietveld refinement (FULL PROF software)</a:t>
            </a:r>
            <a:endParaRPr lang="en-US" dirty="0"/>
          </a:p>
        </p:txBody>
      </p:sp>
      <mc:AlternateContent xmlns:mc="http://schemas.openxmlformats.org/markup-compatibility/2006" xmlns:a14="http://schemas.microsoft.com/office/drawing/2010/main">
        <mc:Choice Requires="a14">
          <p:sp>
            <p:nvSpPr>
              <p:cNvPr id="12" name="Rectangle 11"/>
              <p:cNvSpPr/>
              <p:nvPr/>
            </p:nvSpPr>
            <p:spPr>
              <a:xfrm>
                <a:off x="5198142" y="5106380"/>
                <a:ext cx="3810903" cy="46166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400" b="1" dirty="0"/>
                  <a:t>S  </a:t>
                </a:r>
                <a14:m>
                  <m:oMath xmlns:m="http://schemas.openxmlformats.org/officeDocument/2006/math">
                    <m:r>
                      <a:rPr lang="en-US" sz="2400" b="1" i="1">
                        <a:latin typeface="Cambria Math"/>
                      </a:rPr>
                      <m:t>⋍</m:t>
                    </m:r>
                  </m:oMath>
                </a14:m>
                <a:r>
                  <a:rPr lang="en-US" sz="2400" b="1" dirty="0"/>
                  <a:t>  S</a:t>
                </a:r>
                <a:r>
                  <a:rPr lang="en-US" sz="2400" b="1" baseline="-25000" dirty="0"/>
                  <a:t>a</a:t>
                </a:r>
                <a:r>
                  <a:rPr lang="en-US" sz="2400" b="1" dirty="0"/>
                  <a:t> </a:t>
                </a:r>
                <a:r>
                  <a:rPr lang="en-US" sz="2400" b="1" baseline="-25000" dirty="0"/>
                  <a:t> </a:t>
                </a:r>
                <a:r>
                  <a:rPr lang="en-US" sz="2400" b="1" dirty="0"/>
                  <a:t>= S</a:t>
                </a:r>
                <a:r>
                  <a:rPr lang="en-US" sz="2400" b="1" baseline="-25000" dirty="0"/>
                  <a:t>b</a:t>
                </a:r>
                <a:r>
                  <a:rPr lang="en-US" sz="2400" b="1" dirty="0"/>
                  <a:t> = 0,98 ± 0,02</a:t>
                </a:r>
              </a:p>
            </p:txBody>
          </p:sp>
        </mc:Choice>
        <mc:Fallback xmlns="">
          <p:sp>
            <p:nvSpPr>
              <p:cNvPr id="12" name="Rectangle 11"/>
              <p:cNvSpPr>
                <a:spLocks noRot="1" noChangeAspect="1" noMove="1" noResize="1" noEditPoints="1" noAdjustHandles="1" noChangeArrowheads="1" noChangeShapeType="1" noTextEdit="1"/>
              </p:cNvSpPr>
              <p:nvPr/>
            </p:nvSpPr>
            <p:spPr>
              <a:xfrm>
                <a:off x="5198141" y="5106379"/>
                <a:ext cx="3810902" cy="461665"/>
              </a:xfrm>
              <a:prstGeom prst="rect">
                <a:avLst/>
              </a:prstGeom>
              <a:blipFill rotWithShape="1">
                <a:blip r:embed="rId7"/>
                <a:stretch>
                  <a:fillRect/>
                </a:stretch>
              </a:blipFill>
            </p:spPr>
            <p:txBody>
              <a:bodyPr/>
              <a:lstStyle/>
              <a:p>
                <a:r>
                  <a:rPr lang="en-US">
                    <a:noFill/>
                  </a:rPr>
                  <a:t> </a:t>
                </a:r>
              </a:p>
            </p:txBody>
          </p:sp>
        </mc:Fallback>
      </mc:AlternateContent>
      <p:sp>
        <p:nvSpPr>
          <p:cNvPr id="13" name="Rectangle 12"/>
          <p:cNvSpPr/>
          <p:nvPr/>
        </p:nvSpPr>
        <p:spPr>
          <a:xfrm>
            <a:off x="5297946" y="5760839"/>
            <a:ext cx="2372765" cy="461665"/>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r>
              <a:rPr lang="en-US" sz="2400" b="1" dirty="0"/>
              <a:t>a = 5,291±0,002Å</a:t>
            </a:r>
          </a:p>
        </p:txBody>
      </p:sp>
      <p:sp>
        <p:nvSpPr>
          <p:cNvPr id="14" name="Rectangle 13"/>
          <p:cNvSpPr/>
          <p:nvPr/>
        </p:nvSpPr>
        <p:spPr>
          <a:xfrm>
            <a:off x="7941098" y="1319739"/>
            <a:ext cx="996555" cy="369332"/>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r>
              <a:rPr lang="en-US" b="1"/>
              <a:t>T</a:t>
            </a:r>
            <a:r>
              <a:rPr lang="en-US" b="1" baseline="-25000"/>
              <a:t>c</a:t>
            </a:r>
            <a:r>
              <a:rPr lang="en-US" b="1"/>
              <a:t>=17.9K</a:t>
            </a:r>
            <a:endParaRPr lang="en-US" dirty="0"/>
          </a:p>
        </p:txBody>
      </p:sp>
      <p:sp>
        <p:nvSpPr>
          <p:cNvPr id="15" name="Rectangle 14"/>
          <p:cNvSpPr/>
          <p:nvPr/>
        </p:nvSpPr>
        <p:spPr>
          <a:xfrm>
            <a:off x="2889229" y="1353541"/>
            <a:ext cx="1991155" cy="64633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b="1" dirty="0"/>
              <a:t>average grain size of 20 µm</a:t>
            </a:r>
            <a:endParaRPr lang="en-US" dirty="0"/>
          </a:p>
        </p:txBody>
      </p:sp>
      <p:pic>
        <p:nvPicPr>
          <p:cNvPr id="17" name="Picture 3" descr="C:\Users\Tiziana\Downloads\sur_fond50.t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00393" y="83956"/>
            <a:ext cx="1024508" cy="367772"/>
          </a:xfrm>
          <a:prstGeom prst="rect">
            <a:avLst/>
          </a:prstGeom>
          <a:ln w="57150">
            <a:noFill/>
          </a:ln>
        </p:spPr>
        <p:style>
          <a:lnRef idx="2">
            <a:schemeClr val="dk1"/>
          </a:lnRef>
          <a:fillRef idx="1">
            <a:schemeClr val="lt1"/>
          </a:fillRef>
          <a:effectRef idx="0">
            <a:schemeClr val="dk1"/>
          </a:effectRef>
          <a:fontRef idx="minor">
            <a:schemeClr val="dk1"/>
          </a:fontRef>
        </p:style>
      </p:pic>
      <p:sp>
        <p:nvSpPr>
          <p:cNvPr id="11" name="Rectangle 10"/>
          <p:cNvSpPr/>
          <p:nvPr/>
        </p:nvSpPr>
        <p:spPr>
          <a:xfrm>
            <a:off x="1332844" y="3832124"/>
            <a:ext cx="3241465" cy="369332"/>
          </a:xfrm>
          <a:prstGeom prst="rect">
            <a:avLst/>
          </a:prstGeom>
        </p:spPr>
        <p:txBody>
          <a:bodyPr wrap="none">
            <a:spAutoFit/>
          </a:bodyPr>
          <a:lstStyle/>
          <a:p>
            <a:r>
              <a:rPr lang="en-US" dirty="0">
                <a:hlinkClick r:id="rId9"/>
              </a:rPr>
              <a:t>http://www.ill.eu/sites/fullprof/</a:t>
            </a:r>
            <a:r>
              <a:rPr lang="en-US" dirty="0"/>
              <a:t> </a:t>
            </a:r>
          </a:p>
        </p:txBody>
      </p:sp>
      <p:sp>
        <p:nvSpPr>
          <p:cNvPr id="2" name="TextBox 1"/>
          <p:cNvSpPr txBox="1"/>
          <p:nvPr/>
        </p:nvSpPr>
        <p:spPr>
          <a:xfrm>
            <a:off x="5110970" y="4178677"/>
            <a:ext cx="3793797" cy="646331"/>
          </a:xfrm>
          <a:prstGeom prst="rect">
            <a:avLst/>
          </a:prstGeom>
          <a:noFill/>
        </p:spPr>
        <p:txBody>
          <a:bodyPr wrap="square" rtlCol="0">
            <a:spAutoFit/>
          </a:bodyPr>
          <a:lstStyle/>
          <a:p>
            <a:pPr algn="ctr"/>
            <a:r>
              <a:rPr lang="it-IT" b="1" dirty="0">
                <a:solidFill>
                  <a:srgbClr val="FF0000"/>
                </a:solidFill>
              </a:rPr>
              <a:t>First complete Rietveld Refinement of S for Nb</a:t>
            </a:r>
            <a:r>
              <a:rPr lang="it-IT" b="1" baseline="-25000" dirty="0">
                <a:solidFill>
                  <a:srgbClr val="FF0000"/>
                </a:solidFill>
              </a:rPr>
              <a:t>3</a:t>
            </a:r>
            <a:r>
              <a:rPr lang="it-IT" b="1" dirty="0">
                <a:solidFill>
                  <a:srgbClr val="FF0000"/>
                </a:solidFill>
              </a:rPr>
              <a:t>Sn by means of X-ray data</a:t>
            </a:r>
            <a:endParaRPr lang="en-US" b="1" dirty="0">
              <a:solidFill>
                <a:srgbClr val="FF0000"/>
              </a:solidFill>
            </a:endParaRPr>
          </a:p>
        </p:txBody>
      </p:sp>
      <p:sp>
        <p:nvSpPr>
          <p:cNvPr id="19" name="Title 1"/>
          <p:cNvSpPr txBox="1">
            <a:spLocks/>
          </p:cNvSpPr>
          <p:nvPr/>
        </p:nvSpPr>
        <p:spPr>
          <a:xfrm>
            <a:off x="-57200" y="-283589"/>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b="1" dirty="0">
                <a:solidFill>
                  <a:srgbClr val="002060"/>
                </a:solidFill>
              </a:rPr>
              <a:t>Characterization before irradiation</a:t>
            </a:r>
            <a:endParaRPr lang="en-US" b="1" dirty="0">
              <a:solidFill>
                <a:srgbClr val="002060"/>
              </a:solidFill>
            </a:endParaRPr>
          </a:p>
        </p:txBody>
      </p:sp>
      <p:cxnSp>
        <p:nvCxnSpPr>
          <p:cNvPr id="20" name="Straight Connector 19"/>
          <p:cNvCxnSpPr/>
          <p:nvPr/>
        </p:nvCxnSpPr>
        <p:spPr>
          <a:xfrm>
            <a:off x="0" y="620688"/>
            <a:ext cx="9144000" cy="0"/>
          </a:xfrm>
          <a:prstGeom prst="line">
            <a:avLst/>
          </a:prstGeom>
          <a:ln w="19050">
            <a:solidFill>
              <a:srgbClr val="002060"/>
            </a:solidFill>
          </a:ln>
        </p:spPr>
        <p:style>
          <a:lnRef idx="2">
            <a:schemeClr val="dk1"/>
          </a:lnRef>
          <a:fillRef idx="0">
            <a:schemeClr val="dk1"/>
          </a:fillRef>
          <a:effectRef idx="1">
            <a:schemeClr val="dk1"/>
          </a:effectRef>
          <a:fontRef idx="minor">
            <a:schemeClr val="tx1"/>
          </a:fontRef>
        </p:style>
      </p:cxnSp>
      <p:sp>
        <p:nvSpPr>
          <p:cNvPr id="4" name="Date Placeholder 3"/>
          <p:cNvSpPr>
            <a:spLocks noGrp="1"/>
          </p:cNvSpPr>
          <p:nvPr>
            <p:ph type="dt" sz="half" idx="10"/>
          </p:nvPr>
        </p:nvSpPr>
        <p:spPr/>
        <p:txBody>
          <a:bodyPr/>
          <a:lstStyle/>
          <a:p>
            <a:r>
              <a:rPr lang="en-US"/>
              <a:t>9/26/2018</a:t>
            </a:r>
          </a:p>
        </p:txBody>
      </p:sp>
      <p:sp>
        <p:nvSpPr>
          <p:cNvPr id="3" name="Slide Number Placeholder 2">
            <a:extLst>
              <a:ext uri="{FF2B5EF4-FFF2-40B4-BE49-F238E27FC236}">
                <a16:creationId xmlns:a16="http://schemas.microsoft.com/office/drawing/2014/main" id="{2A8847A9-A729-4ED9-9DDC-D9FD60CC8798}"/>
              </a:ext>
            </a:extLst>
          </p:cNvPr>
          <p:cNvSpPr>
            <a:spLocks noGrp="1"/>
          </p:cNvSpPr>
          <p:nvPr>
            <p:ph type="sldNum" sz="quarter" idx="12"/>
          </p:nvPr>
        </p:nvSpPr>
        <p:spPr/>
        <p:txBody>
          <a:bodyPr/>
          <a:lstStyle/>
          <a:p>
            <a:fld id="{210C1B2E-B291-4001-85F7-A98FC314394E}" type="slidenum">
              <a:rPr lang="en-US" smtClean="0"/>
              <a:t>48</a:t>
            </a:fld>
            <a:endParaRPr lang="en-US"/>
          </a:p>
        </p:txBody>
      </p:sp>
    </p:spTree>
    <p:custDataLst>
      <p:tags r:id="rId1"/>
    </p:custDataLst>
    <p:extLst>
      <p:ext uri="{BB962C8B-B14F-4D97-AF65-F5344CB8AC3E}">
        <p14:creationId xmlns:p14="http://schemas.microsoft.com/office/powerpoint/2010/main" val="133914986"/>
      </p:ext>
    </p:extLst>
  </p:cSld>
  <p:clrMapOvr>
    <a:masterClrMapping/>
  </p:clrMapOvr>
  <mc:AlternateContent xmlns:mc="http://schemas.openxmlformats.org/markup-compatibility/2006" xmlns:p14="http://schemas.microsoft.com/office/powerpoint/2010/main">
    <mc:Choice Requires="p14">
      <p:transition spd="slow" p14:dur="2000" advTm="82271"/>
    </mc:Choice>
    <mc:Fallback xmlns="">
      <p:transition spd="slow" advTm="822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animBg="1"/>
      <p:bldP spid="13" grpId="0" animBg="1"/>
      <p:bldP spid="14" grpId="0" animBg="1"/>
      <p:bldP spid="15" grpId="0" animBg="1"/>
      <p:bldP spid="11" grpId="0"/>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Image 24" descr="C:\Users\René\AppData\Local\Microsoft\Windows\INetCacheContent.Word\Fig.8.tif"/>
          <p:cNvPicPr/>
          <p:nvPr/>
        </p:nvPicPr>
        <p:blipFill rotWithShape="1">
          <a:blip r:embed="rId4" cstate="print">
            <a:extLst>
              <a:ext uri="{28A0092B-C50C-407E-A947-70E740481C1C}">
                <a14:useLocalDpi xmlns:a14="http://schemas.microsoft.com/office/drawing/2010/main" val="0"/>
              </a:ext>
            </a:extLst>
          </a:blip>
          <a:srcRect l="4716" t="9250" r="12035" b="4005"/>
          <a:stretch/>
        </p:blipFill>
        <p:spPr bwMode="auto">
          <a:xfrm>
            <a:off x="4644008" y="948759"/>
            <a:ext cx="3315816" cy="2480241"/>
          </a:xfrm>
          <a:prstGeom prst="rect">
            <a:avLst/>
          </a:prstGeom>
          <a:noFill/>
          <a:ln>
            <a:noFill/>
          </a:ln>
          <a:effectLst>
            <a:glow rad="101600">
              <a:schemeClr val="accent4">
                <a:satMod val="175000"/>
                <a:alpha val="40000"/>
              </a:schemeClr>
            </a:glow>
          </a:effectLst>
        </p:spPr>
      </p:pic>
      <p:pic>
        <p:nvPicPr>
          <p:cNvPr id="14" name="Image 20" descr="C:\Users\René\AppData\Local\Microsoft\Windows\INetCacheContent.Word\Fig.6.tif"/>
          <p:cNvPicPr/>
          <p:nvPr/>
        </p:nvPicPr>
        <p:blipFill rotWithShape="1">
          <a:blip r:embed="rId5" cstate="print">
            <a:extLst>
              <a:ext uri="{28A0092B-C50C-407E-A947-70E740481C1C}">
                <a14:useLocalDpi xmlns:a14="http://schemas.microsoft.com/office/drawing/2010/main" val="0"/>
              </a:ext>
            </a:extLst>
          </a:blip>
          <a:srcRect l="6310" t="10415" r="12826" b="4185"/>
          <a:stretch/>
        </p:blipFill>
        <p:spPr bwMode="auto">
          <a:xfrm>
            <a:off x="1187624" y="980728"/>
            <a:ext cx="3168352" cy="2459717"/>
          </a:xfrm>
          <a:prstGeom prst="rect">
            <a:avLst/>
          </a:prstGeom>
          <a:noFill/>
          <a:ln>
            <a:noFill/>
          </a:ln>
          <a:effectLst>
            <a:glow rad="139700">
              <a:schemeClr val="accent3">
                <a:satMod val="175000"/>
                <a:alpha val="40000"/>
              </a:schemeClr>
            </a:glow>
          </a:effectLst>
        </p:spPr>
      </p:pic>
      <p:sp>
        <p:nvSpPr>
          <p:cNvPr id="16" name="Rectangle 15"/>
          <p:cNvSpPr/>
          <p:nvPr/>
        </p:nvSpPr>
        <p:spPr>
          <a:xfrm>
            <a:off x="0" y="-25643"/>
            <a:ext cx="8687355" cy="646331"/>
          </a:xfrm>
          <a:prstGeom prst="rect">
            <a:avLst/>
          </a:prstGeom>
        </p:spPr>
        <p:txBody>
          <a:bodyPr wrap="square">
            <a:spAutoFit/>
          </a:bodyPr>
          <a:lstStyle/>
          <a:p>
            <a:pPr lvl="2" algn="ctr"/>
            <a:r>
              <a:rPr lang="en-US" sz="3600" b="1" dirty="0">
                <a:solidFill>
                  <a:srgbClr val="002060"/>
                </a:solidFill>
              </a:rPr>
              <a:t>Results on Nb</a:t>
            </a:r>
            <a:r>
              <a:rPr lang="en-US" sz="3600" b="1" baseline="-25000" dirty="0">
                <a:solidFill>
                  <a:srgbClr val="002060"/>
                </a:solidFill>
              </a:rPr>
              <a:t>3</a:t>
            </a:r>
            <a:r>
              <a:rPr lang="en-US" sz="3600" b="1" dirty="0">
                <a:solidFill>
                  <a:srgbClr val="002060"/>
                </a:solidFill>
              </a:rPr>
              <a:t>Sn platelets</a:t>
            </a:r>
          </a:p>
        </p:txBody>
      </p:sp>
      <p:cxnSp>
        <p:nvCxnSpPr>
          <p:cNvPr id="17" name="Straight Connector 16"/>
          <p:cNvCxnSpPr/>
          <p:nvPr/>
        </p:nvCxnSpPr>
        <p:spPr>
          <a:xfrm>
            <a:off x="0" y="620688"/>
            <a:ext cx="9144000" cy="0"/>
          </a:xfrm>
          <a:prstGeom prst="line">
            <a:avLst/>
          </a:prstGeom>
          <a:ln w="19050">
            <a:solidFill>
              <a:srgbClr val="002060"/>
            </a:solidFill>
          </a:ln>
        </p:spPr>
        <p:style>
          <a:lnRef idx="2">
            <a:schemeClr val="dk1"/>
          </a:lnRef>
          <a:fillRef idx="0">
            <a:schemeClr val="dk1"/>
          </a:fillRef>
          <a:effectRef idx="1">
            <a:schemeClr val="dk1"/>
          </a:effectRef>
          <a:fontRef idx="minor">
            <a:schemeClr val="tx1"/>
          </a:fontRef>
        </p:style>
      </p:cxnSp>
      <p:pic>
        <p:nvPicPr>
          <p:cNvPr id="18" name="Picture 2" descr="C:\Users\Tiziana\Desktop\the Bragg peak paper\final pictures\Tc vs fluence new.tif"/>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489" t="10810" r="13107" b="2777"/>
          <a:stretch/>
        </p:blipFill>
        <p:spPr bwMode="auto">
          <a:xfrm>
            <a:off x="1394996" y="3769125"/>
            <a:ext cx="2960980" cy="2540195"/>
          </a:xfrm>
          <a:prstGeom prst="rect">
            <a:avLst/>
          </a:prstGeom>
          <a:noFill/>
          <a:effectLst>
            <a:glow rad="101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9" name="Picture 18"/>
          <p:cNvPicPr/>
          <p:nvPr/>
        </p:nvPicPr>
        <p:blipFill rotWithShape="1">
          <a:blip r:embed="rId7" cstate="print">
            <a:extLst>
              <a:ext uri="{28A0092B-C50C-407E-A947-70E740481C1C}">
                <a14:useLocalDpi xmlns:a14="http://schemas.microsoft.com/office/drawing/2010/main" val="0"/>
              </a:ext>
            </a:extLst>
          </a:blip>
          <a:srcRect l="8077" t="10680" r="12588" b="4186"/>
          <a:stretch/>
        </p:blipFill>
        <p:spPr bwMode="auto">
          <a:xfrm>
            <a:off x="4902410" y="3815087"/>
            <a:ext cx="3057413" cy="2448272"/>
          </a:xfrm>
          <a:prstGeom prst="rect">
            <a:avLst/>
          </a:prstGeom>
          <a:ln>
            <a:noFill/>
          </a:ln>
          <a:effectLst>
            <a:glow rad="101600">
              <a:schemeClr val="accent5">
                <a:satMod val="175000"/>
                <a:alpha val="40000"/>
              </a:schemeClr>
            </a:glow>
          </a:effectLst>
          <a:extLst>
            <a:ext uri="{53640926-AAD7-44D8-BBD7-CCE9431645EC}">
              <a14:shadowObscured xmlns:a14="http://schemas.microsoft.com/office/drawing/2010/main"/>
            </a:ext>
          </a:extLst>
        </p:spPr>
        <p:style>
          <a:lnRef idx="2">
            <a:schemeClr val="dk1"/>
          </a:lnRef>
          <a:fillRef idx="1">
            <a:schemeClr val="lt1"/>
          </a:fillRef>
          <a:effectRef idx="0">
            <a:schemeClr val="dk1"/>
          </a:effectRef>
          <a:fontRef idx="minor">
            <a:schemeClr val="dk1"/>
          </a:fontRef>
        </p:style>
      </p:pic>
      <p:sp>
        <p:nvSpPr>
          <p:cNvPr id="20" name="Rectangle 19"/>
          <p:cNvSpPr/>
          <p:nvPr/>
        </p:nvSpPr>
        <p:spPr>
          <a:xfrm>
            <a:off x="1511737" y="6381328"/>
            <a:ext cx="6372631" cy="369332"/>
          </a:xfrm>
          <a:prstGeom prst="rect">
            <a:avLst/>
          </a:prstGeom>
          <a:scene3d>
            <a:camera prst="orthographicFront"/>
            <a:lightRig rig="threePt" dir="t"/>
          </a:scene3d>
          <a:sp3d>
            <a:bevelT prst="angle"/>
          </a:sp3d>
        </p:spPr>
        <p:style>
          <a:lnRef idx="1">
            <a:schemeClr val="accent3"/>
          </a:lnRef>
          <a:fillRef idx="2">
            <a:schemeClr val="accent3"/>
          </a:fillRef>
          <a:effectRef idx="1">
            <a:schemeClr val="accent3"/>
          </a:effectRef>
          <a:fontRef idx="minor">
            <a:schemeClr val="dk1"/>
          </a:fontRef>
        </p:style>
        <p:txBody>
          <a:bodyPr wrap="square">
            <a:spAutoFit/>
          </a:bodyPr>
          <a:lstStyle/>
          <a:p>
            <a:r>
              <a:rPr lang="en-US" b="1" dirty="0"/>
              <a:t>Higher damage induced into the A15 structure by the Bragg peak</a:t>
            </a:r>
          </a:p>
        </p:txBody>
      </p:sp>
      <p:sp>
        <p:nvSpPr>
          <p:cNvPr id="11" name="TextBox 10"/>
          <p:cNvSpPr txBox="1"/>
          <p:nvPr/>
        </p:nvSpPr>
        <p:spPr>
          <a:xfrm>
            <a:off x="1331640" y="602104"/>
            <a:ext cx="2304256" cy="369332"/>
          </a:xfrm>
          <a:prstGeom prst="rect">
            <a:avLst/>
          </a:prstGeom>
          <a:noFill/>
        </p:spPr>
        <p:txBody>
          <a:bodyPr wrap="square" rtlCol="0">
            <a:spAutoFit/>
          </a:bodyPr>
          <a:lstStyle/>
          <a:p>
            <a:pPr marL="285750" indent="-285750">
              <a:buFont typeface="Wingdings" panose="05000000000000000000" pitchFamily="2" charset="2"/>
              <a:buChar char="Ø"/>
            </a:pPr>
            <a:r>
              <a:rPr lang="it-IT" b="1" dirty="0"/>
              <a:t>Microstrain</a:t>
            </a:r>
            <a:endParaRPr lang="en-US" b="1" dirty="0"/>
          </a:p>
        </p:txBody>
      </p:sp>
      <p:sp>
        <p:nvSpPr>
          <p:cNvPr id="22" name="TextBox 21"/>
          <p:cNvSpPr txBox="1"/>
          <p:nvPr/>
        </p:nvSpPr>
        <p:spPr>
          <a:xfrm>
            <a:off x="5004048" y="611396"/>
            <a:ext cx="2304256" cy="369332"/>
          </a:xfrm>
          <a:prstGeom prst="rect">
            <a:avLst/>
          </a:prstGeom>
          <a:noFill/>
        </p:spPr>
        <p:txBody>
          <a:bodyPr wrap="square" rtlCol="0">
            <a:spAutoFit/>
          </a:bodyPr>
          <a:lstStyle/>
          <a:p>
            <a:pPr marL="285750" indent="-285750">
              <a:buFont typeface="Wingdings" panose="05000000000000000000" pitchFamily="2" charset="2"/>
              <a:buChar char="Ø"/>
            </a:pPr>
            <a:r>
              <a:rPr lang="it-IT" b="1" dirty="0"/>
              <a:t>Lattice constant</a:t>
            </a:r>
            <a:endParaRPr lang="en-US" b="1" dirty="0"/>
          </a:p>
        </p:txBody>
      </p:sp>
      <p:sp>
        <p:nvSpPr>
          <p:cNvPr id="23" name="TextBox 22"/>
          <p:cNvSpPr txBox="1"/>
          <p:nvPr/>
        </p:nvSpPr>
        <p:spPr>
          <a:xfrm>
            <a:off x="1547664" y="3429000"/>
            <a:ext cx="2632618" cy="369332"/>
          </a:xfrm>
          <a:prstGeom prst="rect">
            <a:avLst/>
          </a:prstGeom>
          <a:noFill/>
        </p:spPr>
        <p:txBody>
          <a:bodyPr wrap="square" rtlCol="0">
            <a:spAutoFit/>
          </a:bodyPr>
          <a:lstStyle/>
          <a:p>
            <a:pPr marL="285750" indent="-285750">
              <a:buFont typeface="Wingdings" panose="05000000000000000000" pitchFamily="2" charset="2"/>
              <a:buChar char="Ø"/>
            </a:pPr>
            <a:r>
              <a:rPr lang="it-IT" b="1" dirty="0"/>
              <a:t>Critical temperature</a:t>
            </a:r>
            <a:endParaRPr lang="en-US" b="1" dirty="0"/>
          </a:p>
        </p:txBody>
      </p:sp>
      <p:sp>
        <p:nvSpPr>
          <p:cNvPr id="24" name="TextBox 23"/>
          <p:cNvSpPr txBox="1"/>
          <p:nvPr/>
        </p:nvSpPr>
        <p:spPr>
          <a:xfrm>
            <a:off x="4716016" y="3471801"/>
            <a:ext cx="3889364" cy="369332"/>
          </a:xfrm>
          <a:prstGeom prst="rect">
            <a:avLst/>
          </a:prstGeom>
          <a:noFill/>
        </p:spPr>
        <p:txBody>
          <a:bodyPr wrap="square" rtlCol="0">
            <a:spAutoFit/>
          </a:bodyPr>
          <a:lstStyle/>
          <a:p>
            <a:pPr marL="285750" indent="-285750">
              <a:buFont typeface="Wingdings" panose="05000000000000000000" pitchFamily="2" charset="2"/>
              <a:buChar char="Ø"/>
            </a:pPr>
            <a:r>
              <a:rPr lang="it-IT" b="1" dirty="0"/>
              <a:t>Bragg Williams LRO parameter</a:t>
            </a:r>
            <a:endParaRPr lang="en-US" b="1" dirty="0"/>
          </a:p>
        </p:txBody>
      </p:sp>
      <p:sp>
        <p:nvSpPr>
          <p:cNvPr id="25" name="TextBox 24"/>
          <p:cNvSpPr txBox="1"/>
          <p:nvPr/>
        </p:nvSpPr>
        <p:spPr>
          <a:xfrm>
            <a:off x="2483768" y="1638092"/>
            <a:ext cx="1006109" cy="307777"/>
          </a:xfrm>
          <a:prstGeom prst="rect">
            <a:avLst/>
          </a:prstGeom>
          <a:scene3d>
            <a:camera prst="orthographicFront"/>
            <a:lightRig rig="threePt" dir="t"/>
          </a:scene3d>
          <a:sp3d>
            <a:bevelT prst="angle"/>
          </a:sp3d>
        </p:spPr>
        <p:style>
          <a:lnRef idx="1">
            <a:schemeClr val="accent3"/>
          </a:lnRef>
          <a:fillRef idx="2">
            <a:schemeClr val="accent3"/>
          </a:fillRef>
          <a:effectRef idx="1">
            <a:schemeClr val="accent3"/>
          </a:effectRef>
          <a:fontRef idx="minor">
            <a:schemeClr val="dk1"/>
          </a:fontRef>
        </p:style>
        <p:txBody>
          <a:bodyPr wrap="none" rtlCol="0">
            <a:spAutoFit/>
          </a:bodyPr>
          <a:lstStyle/>
          <a:p>
            <a:r>
              <a:rPr lang="it-IT" sz="1400" b="1" dirty="0"/>
              <a:t>Bragg peak</a:t>
            </a:r>
            <a:endParaRPr lang="en-US" sz="1400" b="1" dirty="0"/>
          </a:p>
        </p:txBody>
      </p:sp>
      <p:sp>
        <p:nvSpPr>
          <p:cNvPr id="26" name="TextBox 25"/>
          <p:cNvSpPr txBox="1"/>
          <p:nvPr/>
        </p:nvSpPr>
        <p:spPr>
          <a:xfrm>
            <a:off x="6447561" y="1476106"/>
            <a:ext cx="1006109" cy="307777"/>
          </a:xfrm>
          <a:prstGeom prst="rect">
            <a:avLst/>
          </a:prstGeom>
          <a:scene3d>
            <a:camera prst="orthographicFront"/>
            <a:lightRig rig="threePt" dir="t"/>
          </a:scene3d>
          <a:sp3d>
            <a:bevelT prst="angle"/>
          </a:sp3d>
        </p:spPr>
        <p:style>
          <a:lnRef idx="1">
            <a:schemeClr val="accent3"/>
          </a:lnRef>
          <a:fillRef idx="2">
            <a:schemeClr val="accent3"/>
          </a:fillRef>
          <a:effectRef idx="1">
            <a:schemeClr val="accent3"/>
          </a:effectRef>
          <a:fontRef idx="minor">
            <a:schemeClr val="dk1"/>
          </a:fontRef>
        </p:style>
        <p:txBody>
          <a:bodyPr wrap="none" rtlCol="0">
            <a:spAutoFit/>
          </a:bodyPr>
          <a:lstStyle/>
          <a:p>
            <a:r>
              <a:rPr lang="it-IT" sz="1400" b="1" dirty="0"/>
              <a:t>Bragg peak</a:t>
            </a:r>
            <a:endParaRPr lang="en-US" sz="1400" b="1" dirty="0"/>
          </a:p>
        </p:txBody>
      </p:sp>
      <p:sp>
        <p:nvSpPr>
          <p:cNvPr id="27" name="TextBox 26"/>
          <p:cNvSpPr txBox="1"/>
          <p:nvPr/>
        </p:nvSpPr>
        <p:spPr>
          <a:xfrm>
            <a:off x="2253581" y="5040638"/>
            <a:ext cx="1006109" cy="307777"/>
          </a:xfrm>
          <a:prstGeom prst="rect">
            <a:avLst/>
          </a:prstGeom>
          <a:scene3d>
            <a:camera prst="orthographicFront"/>
            <a:lightRig rig="threePt" dir="t"/>
          </a:scene3d>
          <a:sp3d>
            <a:bevelT prst="angle"/>
          </a:sp3d>
        </p:spPr>
        <p:style>
          <a:lnRef idx="1">
            <a:schemeClr val="accent3"/>
          </a:lnRef>
          <a:fillRef idx="2">
            <a:schemeClr val="accent3"/>
          </a:fillRef>
          <a:effectRef idx="1">
            <a:schemeClr val="accent3"/>
          </a:effectRef>
          <a:fontRef idx="minor">
            <a:schemeClr val="dk1"/>
          </a:fontRef>
        </p:style>
        <p:txBody>
          <a:bodyPr wrap="none" rtlCol="0">
            <a:spAutoFit/>
          </a:bodyPr>
          <a:lstStyle/>
          <a:p>
            <a:r>
              <a:rPr lang="it-IT" sz="1400" b="1" dirty="0"/>
              <a:t>Bragg peak</a:t>
            </a:r>
            <a:endParaRPr lang="en-US" sz="1400" b="1" dirty="0"/>
          </a:p>
        </p:txBody>
      </p:sp>
      <p:sp>
        <p:nvSpPr>
          <p:cNvPr id="28" name="TextBox 27"/>
          <p:cNvSpPr txBox="1"/>
          <p:nvPr/>
        </p:nvSpPr>
        <p:spPr>
          <a:xfrm>
            <a:off x="6161510" y="5225304"/>
            <a:ext cx="1006109" cy="307777"/>
          </a:xfrm>
          <a:prstGeom prst="rect">
            <a:avLst/>
          </a:prstGeom>
          <a:scene3d>
            <a:camera prst="orthographicFront"/>
            <a:lightRig rig="threePt" dir="t"/>
          </a:scene3d>
          <a:sp3d>
            <a:bevelT prst="angle"/>
          </a:sp3d>
        </p:spPr>
        <p:style>
          <a:lnRef idx="1">
            <a:schemeClr val="accent3"/>
          </a:lnRef>
          <a:fillRef idx="2">
            <a:schemeClr val="accent3"/>
          </a:fillRef>
          <a:effectRef idx="1">
            <a:schemeClr val="accent3"/>
          </a:effectRef>
          <a:fontRef idx="minor">
            <a:schemeClr val="dk1"/>
          </a:fontRef>
        </p:style>
        <p:txBody>
          <a:bodyPr wrap="none" rtlCol="0">
            <a:spAutoFit/>
          </a:bodyPr>
          <a:lstStyle/>
          <a:p>
            <a:r>
              <a:rPr lang="it-IT" sz="1400" b="1" dirty="0"/>
              <a:t>Bragg peak</a:t>
            </a:r>
            <a:endParaRPr lang="en-US" sz="1400" b="1" dirty="0"/>
          </a:p>
        </p:txBody>
      </p:sp>
      <p:sp>
        <p:nvSpPr>
          <p:cNvPr id="29" name="Plus 28"/>
          <p:cNvSpPr/>
          <p:nvPr/>
        </p:nvSpPr>
        <p:spPr>
          <a:xfrm>
            <a:off x="2281907" y="1710100"/>
            <a:ext cx="201861" cy="206732"/>
          </a:xfrm>
          <a:prstGeom prst="mathPlus">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lus 29"/>
          <p:cNvSpPr/>
          <p:nvPr/>
        </p:nvSpPr>
        <p:spPr>
          <a:xfrm>
            <a:off x="6219440" y="1556792"/>
            <a:ext cx="201861" cy="206732"/>
          </a:xfrm>
          <a:prstGeom prst="mathPlus">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Minus 30"/>
          <p:cNvSpPr/>
          <p:nvPr/>
        </p:nvSpPr>
        <p:spPr>
          <a:xfrm>
            <a:off x="1907704" y="5165185"/>
            <a:ext cx="259109" cy="136023"/>
          </a:xfrm>
          <a:prstGeom prst="mathMinus">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Minus 31"/>
          <p:cNvSpPr/>
          <p:nvPr/>
        </p:nvSpPr>
        <p:spPr>
          <a:xfrm>
            <a:off x="5825059" y="5317585"/>
            <a:ext cx="259109" cy="136023"/>
          </a:xfrm>
          <a:prstGeom prst="mathMinus">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 descr="C:\Users\Tiziana\Desktop\kurchatov_log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504" y="35984"/>
            <a:ext cx="366283" cy="504178"/>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r>
              <a:rPr lang="en-US"/>
              <a:t>9/26/2018</a:t>
            </a:r>
          </a:p>
        </p:txBody>
      </p:sp>
      <p:sp>
        <p:nvSpPr>
          <p:cNvPr id="2" name="Slide Number Placeholder 1">
            <a:extLst>
              <a:ext uri="{FF2B5EF4-FFF2-40B4-BE49-F238E27FC236}">
                <a16:creationId xmlns:a16="http://schemas.microsoft.com/office/drawing/2014/main" id="{FAC889F0-90B4-4B1A-973E-E6307C28C1D3}"/>
              </a:ext>
            </a:extLst>
          </p:cNvPr>
          <p:cNvSpPr>
            <a:spLocks noGrp="1"/>
          </p:cNvSpPr>
          <p:nvPr>
            <p:ph type="sldNum" sz="quarter" idx="12"/>
          </p:nvPr>
        </p:nvSpPr>
        <p:spPr/>
        <p:txBody>
          <a:bodyPr/>
          <a:lstStyle/>
          <a:p>
            <a:fld id="{210C1B2E-B291-4001-85F7-A98FC314394E}" type="slidenum">
              <a:rPr lang="en-US" smtClean="0"/>
              <a:t>49</a:t>
            </a:fld>
            <a:endParaRPr lang="en-US"/>
          </a:p>
        </p:txBody>
      </p:sp>
    </p:spTree>
    <p:custDataLst>
      <p:tags r:id="rId1"/>
    </p:custDataLst>
    <p:extLst>
      <p:ext uri="{BB962C8B-B14F-4D97-AF65-F5344CB8AC3E}">
        <p14:creationId xmlns:p14="http://schemas.microsoft.com/office/powerpoint/2010/main" val="3439876486"/>
      </p:ext>
    </p:extLst>
  </p:cSld>
  <p:clrMapOvr>
    <a:masterClrMapping/>
  </p:clrMapOvr>
  <mc:AlternateContent xmlns:mc="http://schemas.openxmlformats.org/markup-compatibility/2006" xmlns:p14="http://schemas.microsoft.com/office/powerpoint/2010/main">
    <mc:Choice Requires="p14">
      <p:transition spd="slow" p14:dur="2000" advTm="129946"/>
    </mc:Choice>
    <mc:Fallback xmlns="">
      <p:transition spd="slow" advTm="1299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p:bldP spid="22" grpId="0"/>
      <p:bldP spid="23" grpId="0"/>
      <p:bldP spid="24" grpId="0"/>
      <p:bldP spid="25" grpId="0" animBg="1"/>
      <p:bldP spid="26" grpId="0" animBg="1"/>
      <p:bldP spid="27" grpId="0" animBg="1"/>
      <p:bldP spid="28" grpId="0" animBg="1"/>
      <p:bldP spid="29" grpId="0" animBg="1"/>
      <p:bldP spid="30" grpId="0" animBg="1"/>
      <p:bldP spid="31"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Tiziana\Desktop\HL LHC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8344" y="83649"/>
            <a:ext cx="1403648" cy="60044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50938" t="40741" r="24579" b="50000"/>
          <a:stretch/>
        </p:blipFill>
        <p:spPr bwMode="auto">
          <a:xfrm>
            <a:off x="597964" y="3495246"/>
            <a:ext cx="4766125" cy="1013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669" y="930126"/>
            <a:ext cx="8383347" cy="1708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Left Brace 13"/>
          <p:cNvSpPr/>
          <p:nvPr/>
        </p:nvSpPr>
        <p:spPr>
          <a:xfrm rot="16200000">
            <a:off x="3907100" y="1861654"/>
            <a:ext cx="360040" cy="90244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TextBox 17"/>
              <p:cNvSpPr txBox="1"/>
              <p:nvPr/>
            </p:nvSpPr>
            <p:spPr>
              <a:xfrm>
                <a:off x="3527322" y="2483604"/>
                <a:ext cx="2124799" cy="400110"/>
              </a:xfrm>
              <a:prstGeom prst="rect">
                <a:avLst/>
              </a:prstGeom>
              <a:noFill/>
            </p:spPr>
            <p:txBody>
              <a:bodyPr wrap="square" rtlCol="0">
                <a:spAutoFit/>
              </a:bodyPr>
              <a:lstStyle/>
              <a:p>
                <a14:m>
                  <m:oMath xmlns:m="http://schemas.openxmlformats.org/officeDocument/2006/math">
                    <m:r>
                      <a:rPr lang="it-IT" sz="2000" b="1" i="1">
                        <a:latin typeface="Cambria Math"/>
                        <a:ea typeface="Cambria Math"/>
                      </a:rPr>
                      <m:t>~</m:t>
                    </m:r>
                  </m:oMath>
                </a14:m>
                <a:r>
                  <a:rPr lang="en-US" sz="2000" b="1" dirty="0"/>
                  <a:t>30m from IP</a:t>
                </a:r>
              </a:p>
            </p:txBody>
          </p:sp>
        </mc:Choice>
        <mc:Fallback xmlns="">
          <p:sp>
            <p:nvSpPr>
              <p:cNvPr id="18" name="TextBox 17"/>
              <p:cNvSpPr txBox="1">
                <a:spLocks noRot="1" noChangeAspect="1" noMove="1" noResize="1" noEditPoints="1" noAdjustHandles="1" noChangeArrowheads="1" noChangeShapeType="1" noTextEdit="1"/>
              </p:cNvSpPr>
              <p:nvPr/>
            </p:nvSpPr>
            <p:spPr>
              <a:xfrm>
                <a:off x="3527322" y="2483604"/>
                <a:ext cx="2124798" cy="400110"/>
              </a:xfrm>
              <a:prstGeom prst="rect">
                <a:avLst/>
              </a:prstGeom>
              <a:blipFill rotWithShape="1">
                <a:blip r:embed="rId8"/>
                <a:stretch>
                  <a:fillRect t="-7576" b="-25758"/>
                </a:stretch>
              </a:blipFill>
            </p:spPr>
            <p:txBody>
              <a:bodyPr/>
              <a:lstStyle/>
              <a:p>
                <a:r>
                  <a:rPr lang="en-US">
                    <a:noFill/>
                  </a:rPr>
                  <a:t> </a:t>
                </a:r>
              </a:p>
            </p:txBody>
          </p:sp>
        </mc:Fallback>
      </mc:AlternateContent>
      <p:cxnSp>
        <p:nvCxnSpPr>
          <p:cNvPr id="6" name="Straight Connector 5"/>
          <p:cNvCxnSpPr/>
          <p:nvPr/>
        </p:nvCxnSpPr>
        <p:spPr>
          <a:xfrm flipH="1">
            <a:off x="584593" y="2330874"/>
            <a:ext cx="2517475" cy="1164373"/>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519682" y="2307113"/>
            <a:ext cx="1844407" cy="1199891"/>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580112" y="2729032"/>
            <a:ext cx="3456384" cy="34163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lnSpc>
                <a:spcPct val="150000"/>
              </a:lnSpc>
            </a:pPr>
            <a:r>
              <a:rPr lang="it-IT" sz="2400" dirty="0"/>
              <a:t>Due to their proximity to the Interaction Points (IP), the inner triplets are exposed to a complex and intense radiation field up to 100 GeV. </a:t>
            </a:r>
            <a:endParaRPr lang="en-US" sz="2400" dirty="0"/>
          </a:p>
        </p:txBody>
      </p:sp>
      <p:pic>
        <p:nvPicPr>
          <p:cNvPr id="16"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6994" t="33408" r="22135" b="19401"/>
          <a:stretch/>
        </p:blipFill>
        <p:spPr bwMode="auto">
          <a:xfrm>
            <a:off x="2159678" y="4754037"/>
            <a:ext cx="1884780" cy="122413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5" name="TextBox 24"/>
          <p:cNvSpPr txBox="1"/>
          <p:nvPr/>
        </p:nvSpPr>
        <p:spPr>
          <a:xfrm>
            <a:off x="387847" y="4713818"/>
            <a:ext cx="1663819" cy="1015663"/>
          </a:xfrm>
          <a:prstGeom prst="rect">
            <a:avLst/>
          </a:prstGeom>
          <a:noFill/>
        </p:spPr>
        <p:txBody>
          <a:bodyPr wrap="square" rtlCol="0">
            <a:spAutoFit/>
          </a:bodyPr>
          <a:lstStyle/>
          <a:p>
            <a:pPr algn="ctr"/>
            <a:r>
              <a:rPr lang="it-IT" sz="2000" b="1" dirty="0"/>
              <a:t>QXF </a:t>
            </a:r>
          </a:p>
          <a:p>
            <a:pPr algn="ctr"/>
            <a:r>
              <a:rPr lang="it-IT" sz="2000" b="1" dirty="0"/>
              <a:t>(Nb</a:t>
            </a:r>
            <a:r>
              <a:rPr lang="it-IT" sz="2000" b="1" baseline="-25000" dirty="0"/>
              <a:t>3</a:t>
            </a:r>
            <a:r>
              <a:rPr lang="it-IT" sz="2000" b="1" dirty="0"/>
              <a:t>Sn low </a:t>
            </a:r>
            <a:r>
              <a:rPr lang="el-GR" sz="2000" b="1" dirty="0"/>
              <a:t>β</a:t>
            </a:r>
            <a:r>
              <a:rPr lang="it-IT" sz="2000" b="1" dirty="0"/>
              <a:t> quadrupoles)</a:t>
            </a:r>
            <a:endParaRPr lang="en-US" sz="2000" b="1" dirty="0"/>
          </a:p>
        </p:txBody>
      </p:sp>
      <p:sp>
        <p:nvSpPr>
          <p:cNvPr id="19" name="Title 1"/>
          <p:cNvSpPr txBox="1">
            <a:spLocks/>
          </p:cNvSpPr>
          <p:nvPr/>
        </p:nvSpPr>
        <p:spPr>
          <a:xfrm>
            <a:off x="-94619" y="-100987"/>
            <a:ext cx="9073008" cy="73630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b="1" dirty="0">
                <a:solidFill>
                  <a:srgbClr val="002060"/>
                </a:solidFill>
              </a:rPr>
              <a:t>The Nb</a:t>
            </a:r>
            <a:r>
              <a:rPr lang="it-IT" b="1" baseline="-25000" dirty="0">
                <a:solidFill>
                  <a:srgbClr val="002060"/>
                </a:solidFill>
              </a:rPr>
              <a:t>3</a:t>
            </a:r>
            <a:r>
              <a:rPr lang="it-IT" b="1" dirty="0">
                <a:solidFill>
                  <a:srgbClr val="002060"/>
                </a:solidFill>
              </a:rPr>
              <a:t>Sn triplet</a:t>
            </a:r>
            <a:endParaRPr lang="en-US" b="1" dirty="0">
              <a:solidFill>
                <a:srgbClr val="002060"/>
              </a:solidFill>
            </a:endParaRPr>
          </a:p>
        </p:txBody>
      </p:sp>
      <p:cxnSp>
        <p:nvCxnSpPr>
          <p:cNvPr id="21" name="Straight Connector 20"/>
          <p:cNvCxnSpPr/>
          <p:nvPr/>
        </p:nvCxnSpPr>
        <p:spPr>
          <a:xfrm>
            <a:off x="0" y="620688"/>
            <a:ext cx="9144000" cy="0"/>
          </a:xfrm>
          <a:prstGeom prst="line">
            <a:avLst/>
          </a:prstGeom>
          <a:ln w="19050">
            <a:solidFill>
              <a:srgbClr val="002060"/>
            </a:solidFill>
          </a:ln>
        </p:spPr>
        <p:style>
          <a:lnRef idx="2">
            <a:schemeClr val="dk1"/>
          </a:lnRef>
          <a:fillRef idx="0">
            <a:schemeClr val="dk1"/>
          </a:fillRef>
          <a:effectRef idx="1">
            <a:schemeClr val="dk1"/>
          </a:effectRef>
          <a:fontRef idx="minor">
            <a:schemeClr val="tx1"/>
          </a:fontRef>
        </p:style>
      </p:cxnSp>
      <p:sp>
        <p:nvSpPr>
          <p:cNvPr id="3" name="Date Placeholder 2"/>
          <p:cNvSpPr>
            <a:spLocks noGrp="1"/>
          </p:cNvSpPr>
          <p:nvPr>
            <p:ph type="dt" sz="half" idx="10"/>
          </p:nvPr>
        </p:nvSpPr>
        <p:spPr/>
        <p:txBody>
          <a:bodyPr/>
          <a:lstStyle/>
          <a:p>
            <a:r>
              <a:rPr lang="en-US"/>
              <a:t>9/26/2018</a:t>
            </a:r>
          </a:p>
        </p:txBody>
      </p:sp>
      <p:pic>
        <p:nvPicPr>
          <p:cNvPr id="17" name="Picture 13"/>
          <p:cNvPicPr>
            <a:picLocks noChangeAspect="1" noChangeArrowheads="1"/>
          </p:cNvPicPr>
          <p:nvPr/>
        </p:nvPicPr>
        <p:blipFill>
          <a:blip r:embed="rId10" cstate="print">
            <a:extLst>
              <a:ext uri="{28A0092B-C50C-407E-A947-70E740481C1C}">
                <a14:useLocalDpi xmlns:a14="http://schemas.microsoft.com/office/drawing/2010/main" val="0"/>
              </a:ext>
            </a:extLst>
          </a:blip>
          <a:srcRect r="1060" b="1387"/>
          <a:stretch>
            <a:fillRect/>
          </a:stretch>
        </p:blipFill>
        <p:spPr bwMode="auto">
          <a:xfrm>
            <a:off x="113723" y="62110"/>
            <a:ext cx="465891" cy="454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7D683A61-455C-4C60-A5BA-4258E25F9301}"/>
              </a:ext>
            </a:extLst>
          </p:cNvPr>
          <p:cNvSpPr>
            <a:spLocks noGrp="1"/>
          </p:cNvSpPr>
          <p:nvPr>
            <p:ph type="sldNum" sz="quarter" idx="12"/>
          </p:nvPr>
        </p:nvSpPr>
        <p:spPr/>
        <p:txBody>
          <a:bodyPr/>
          <a:lstStyle/>
          <a:p>
            <a:fld id="{210C1B2E-B291-4001-85F7-A98FC314394E}" type="slidenum">
              <a:rPr lang="en-US" smtClean="0"/>
              <a:t>5</a:t>
            </a:fld>
            <a:endParaRPr lang="en-US"/>
          </a:p>
        </p:txBody>
      </p:sp>
    </p:spTree>
    <p:custDataLst>
      <p:tags r:id="rId1"/>
    </p:custDataLst>
    <p:extLst>
      <p:ext uri="{BB962C8B-B14F-4D97-AF65-F5344CB8AC3E}">
        <p14:creationId xmlns:p14="http://schemas.microsoft.com/office/powerpoint/2010/main" val="170120066"/>
      </p:ext>
    </p:extLst>
  </p:cSld>
  <p:clrMapOvr>
    <a:masterClrMapping/>
  </p:clrMapOvr>
  <mc:AlternateContent xmlns:mc="http://schemas.openxmlformats.org/markup-compatibility/2006" xmlns:p14="http://schemas.microsoft.com/office/powerpoint/2010/main">
    <mc:Choice Requires="p14">
      <p:transition spd="slow" p14:dur="2000" advTm="37606"/>
    </mc:Choice>
    <mc:Fallback xmlns="">
      <p:transition spd="slow" advTm="376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p:bldP spid="12"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Image 26" descr="C:\Users\René\AppData\Local\Microsoft\Windows\INetCacheContent.Word\Fig.9a.tif"/>
          <p:cNvPicPr/>
          <p:nvPr/>
        </p:nvPicPr>
        <p:blipFill rotWithShape="1">
          <a:blip r:embed="rId3">
            <a:extLst>
              <a:ext uri="{28A0092B-C50C-407E-A947-70E740481C1C}">
                <a14:useLocalDpi xmlns:a14="http://schemas.microsoft.com/office/drawing/2010/main" val="0"/>
              </a:ext>
            </a:extLst>
          </a:blip>
          <a:srcRect l="5697" t="7826" r="12792" b="4412"/>
          <a:stretch/>
        </p:blipFill>
        <p:spPr bwMode="auto">
          <a:xfrm>
            <a:off x="300608" y="1199887"/>
            <a:ext cx="4343400" cy="3702313"/>
          </a:xfrm>
          <a:prstGeom prst="rect">
            <a:avLst/>
          </a:prstGeom>
          <a:noFill/>
          <a:ln>
            <a:noFill/>
          </a:ln>
          <a:extLst>
            <a:ext uri="{53640926-AAD7-44D8-BBD7-CCE9431645EC}">
              <a14:shadowObscured xmlns:a14="http://schemas.microsoft.com/office/drawing/2010/main"/>
            </a:ext>
          </a:extLst>
        </p:spPr>
      </p:pic>
      <p:pic>
        <p:nvPicPr>
          <p:cNvPr id="10" name="Picture 9"/>
          <p:cNvPicPr/>
          <p:nvPr/>
        </p:nvPicPr>
        <p:blipFill rotWithShape="1">
          <a:blip r:embed="rId4" cstate="print">
            <a:extLst>
              <a:ext uri="{28A0092B-C50C-407E-A947-70E740481C1C}">
                <a14:useLocalDpi xmlns:a14="http://schemas.microsoft.com/office/drawing/2010/main" val="0"/>
              </a:ext>
            </a:extLst>
          </a:blip>
          <a:srcRect l="8077" t="10680" r="12588" b="4186"/>
          <a:stretch/>
        </p:blipFill>
        <p:spPr bwMode="auto">
          <a:xfrm>
            <a:off x="4719384" y="1340768"/>
            <a:ext cx="4389120" cy="3665855"/>
          </a:xfrm>
          <a:prstGeom prst="rect">
            <a:avLst/>
          </a:prstGeom>
          <a:ln>
            <a:noFill/>
          </a:ln>
          <a:extLst>
            <a:ext uri="{53640926-AAD7-44D8-BBD7-CCE9431645EC}">
              <a14:shadowObscured xmlns:a14="http://schemas.microsoft.com/office/drawing/2010/main"/>
            </a:ext>
          </a:extLst>
        </p:spPr>
        <p:style>
          <a:lnRef idx="2">
            <a:schemeClr val="dk1"/>
          </a:lnRef>
          <a:fillRef idx="1">
            <a:schemeClr val="lt1"/>
          </a:fillRef>
          <a:effectRef idx="0">
            <a:schemeClr val="dk1"/>
          </a:effectRef>
          <a:fontRef idx="minor">
            <a:schemeClr val="dk1"/>
          </a:fontRef>
        </p:style>
      </p:pic>
      <p:sp>
        <p:nvSpPr>
          <p:cNvPr id="14" name="TextBox 13"/>
          <p:cNvSpPr txBox="1"/>
          <p:nvPr/>
        </p:nvSpPr>
        <p:spPr>
          <a:xfrm>
            <a:off x="5220072" y="5229199"/>
            <a:ext cx="3744417" cy="954107"/>
          </a:xfrm>
          <a:prstGeom prst="rect">
            <a:avLst/>
          </a:prstGeom>
          <a:ln w="57150">
            <a:solidFill>
              <a:srgbClr val="92D05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it-IT" sz="2800" b="1" dirty="0">
                <a:solidFill>
                  <a:srgbClr val="FF0000"/>
                </a:solidFill>
                <a:latin typeface="Arial Rounded MT Bold" panose="020F0704030504030204" pitchFamily="34" charset="0"/>
              </a:rPr>
              <a:t>First relationship between S and dpa</a:t>
            </a:r>
            <a:endParaRPr lang="en-US" sz="2800" b="1" dirty="0">
              <a:solidFill>
                <a:srgbClr val="FF0000"/>
              </a:solidFill>
              <a:latin typeface="Arial Rounded MT Bold" panose="020F0704030504030204" pitchFamily="34" charset="0"/>
            </a:endParaRPr>
          </a:p>
        </p:txBody>
      </p:sp>
      <p:sp>
        <p:nvSpPr>
          <p:cNvPr id="15" name="Rectangle 14"/>
          <p:cNvSpPr/>
          <p:nvPr/>
        </p:nvSpPr>
        <p:spPr>
          <a:xfrm>
            <a:off x="1475656" y="-27384"/>
            <a:ext cx="6390709" cy="646331"/>
          </a:xfrm>
          <a:prstGeom prst="rect">
            <a:avLst/>
          </a:prstGeom>
        </p:spPr>
        <p:txBody>
          <a:bodyPr wrap="square">
            <a:spAutoFit/>
          </a:bodyPr>
          <a:lstStyle/>
          <a:p>
            <a:pPr lvl="2" algn="ctr"/>
            <a:r>
              <a:rPr lang="it-IT" sz="3600" b="1" dirty="0">
                <a:solidFill>
                  <a:srgbClr val="002060"/>
                </a:solidFill>
              </a:rPr>
              <a:t>Comparisons: a, S</a:t>
            </a:r>
            <a:endParaRPr lang="en-US" sz="3600" b="1" dirty="0">
              <a:solidFill>
                <a:srgbClr val="002060"/>
              </a:solidFill>
            </a:endParaRPr>
          </a:p>
        </p:txBody>
      </p:sp>
      <p:cxnSp>
        <p:nvCxnSpPr>
          <p:cNvPr id="16" name="Straight Connector 15"/>
          <p:cNvCxnSpPr/>
          <p:nvPr/>
        </p:nvCxnSpPr>
        <p:spPr>
          <a:xfrm>
            <a:off x="0" y="620688"/>
            <a:ext cx="9144000" cy="0"/>
          </a:xfrm>
          <a:prstGeom prst="line">
            <a:avLst/>
          </a:prstGeom>
          <a:ln w="19050">
            <a:solidFill>
              <a:srgbClr val="002060"/>
            </a:solidFill>
          </a:ln>
        </p:spPr>
        <p:style>
          <a:lnRef idx="2">
            <a:schemeClr val="dk1"/>
          </a:lnRef>
          <a:fillRef idx="0">
            <a:schemeClr val="dk1"/>
          </a:fillRef>
          <a:effectRef idx="1">
            <a:schemeClr val="dk1"/>
          </a:effectRef>
          <a:fontRef idx="minor">
            <a:schemeClr val="tx1"/>
          </a:fontRef>
        </p:style>
      </p:cxnSp>
      <p:sp>
        <p:nvSpPr>
          <p:cNvPr id="17" name="TextBox 16"/>
          <p:cNvSpPr txBox="1"/>
          <p:nvPr/>
        </p:nvSpPr>
        <p:spPr>
          <a:xfrm>
            <a:off x="284684" y="5085184"/>
            <a:ext cx="4320480" cy="1200329"/>
          </a:xfrm>
          <a:prstGeom prst="rect">
            <a:avLst/>
          </a:prstGeom>
          <a:ln w="57150">
            <a:solidFill>
              <a:srgbClr val="92D05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it-IT" sz="2400" b="1" dirty="0">
                <a:solidFill>
                  <a:srgbClr val="FF0000"/>
                </a:solidFill>
                <a:latin typeface="Arial Rounded MT Bold" panose="020F0704030504030204" pitchFamily="34" charset="0"/>
              </a:rPr>
              <a:t>dpa: </a:t>
            </a:r>
          </a:p>
          <a:p>
            <a:pPr algn="ctr"/>
            <a:r>
              <a:rPr lang="it-IT" sz="2400" b="1" dirty="0">
                <a:solidFill>
                  <a:srgbClr val="FF0000"/>
                </a:solidFill>
                <a:latin typeface="Arial Rounded MT Bold" panose="020F0704030504030204" pitchFamily="34" charset="0"/>
              </a:rPr>
              <a:t>universal parameter for a and S </a:t>
            </a:r>
            <a:endParaRPr lang="en-US" sz="2400" b="1" dirty="0">
              <a:solidFill>
                <a:srgbClr val="FF0000"/>
              </a:solidFill>
              <a:latin typeface="Arial Rounded MT Bold" panose="020F0704030504030204" pitchFamily="34" charset="0"/>
            </a:endParaRPr>
          </a:p>
        </p:txBody>
      </p:sp>
      <p:pic>
        <p:nvPicPr>
          <p:cNvPr id="18" name="Image 30" descr="C:\Users\René\AppData\Local\Microsoft\Windows\INetCacheContent.Word\Fig.9b.tif"/>
          <p:cNvPicPr/>
          <p:nvPr/>
        </p:nvPicPr>
        <p:blipFill rotWithShape="1">
          <a:blip r:embed="rId5" cstate="print">
            <a:extLst>
              <a:ext uri="{28A0092B-C50C-407E-A947-70E740481C1C}">
                <a14:useLocalDpi xmlns:a14="http://schemas.microsoft.com/office/drawing/2010/main" val="0"/>
              </a:ext>
            </a:extLst>
          </a:blip>
          <a:srcRect l="4595" t="8578" r="9785" b="4946"/>
          <a:stretch/>
        </p:blipFill>
        <p:spPr bwMode="auto">
          <a:xfrm>
            <a:off x="-36512" y="1278506"/>
            <a:ext cx="4680520" cy="3628401"/>
          </a:xfrm>
          <a:prstGeom prst="rect">
            <a:avLst/>
          </a:prstGeom>
          <a:noFill/>
          <a:ln>
            <a:noFill/>
          </a:ln>
          <a:extLst>
            <a:ext uri="{53640926-AAD7-44D8-BBD7-CCE9431645EC}">
              <a14:shadowObscured xmlns:a14="http://schemas.microsoft.com/office/drawing/2010/main"/>
            </a:ext>
          </a:extLst>
        </p:spPr>
      </p:pic>
      <p:pic>
        <p:nvPicPr>
          <p:cNvPr id="18435" name="Picture 3" descr="C:\Users\Tiziana\Desktop\S vs dpa.tif"/>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240" t="11281" r="12957" b="5120"/>
          <a:stretch/>
        </p:blipFill>
        <p:spPr bwMode="auto">
          <a:xfrm>
            <a:off x="4612789" y="1340768"/>
            <a:ext cx="4495716" cy="366585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36512" y="1061387"/>
            <a:ext cx="5616624" cy="276999"/>
          </a:xfrm>
          <a:prstGeom prst="rect">
            <a:avLst/>
          </a:prstGeom>
        </p:spPr>
        <p:txBody>
          <a:bodyPr wrap="square">
            <a:spAutoFit/>
          </a:bodyPr>
          <a:lstStyle/>
          <a:p>
            <a:r>
              <a:rPr lang="en-GB" sz="1200" dirty="0"/>
              <a:t>Neutron data from: “</a:t>
            </a:r>
            <a:r>
              <a:rPr lang="en-GB" sz="1200" i="1" dirty="0" err="1"/>
              <a:t>Sweedler</a:t>
            </a:r>
            <a:r>
              <a:rPr lang="en-GB" sz="1200" i="1" dirty="0"/>
              <a:t> A R, Cox D E and </a:t>
            </a:r>
            <a:r>
              <a:rPr lang="en-GB" sz="1200" i="1" dirty="0" err="1"/>
              <a:t>Moehlecke</a:t>
            </a:r>
            <a:r>
              <a:rPr lang="en-GB" sz="1200" i="1" dirty="0"/>
              <a:t> S 1978 J </a:t>
            </a:r>
            <a:r>
              <a:rPr lang="en-GB" sz="1200" i="1" dirty="0" err="1"/>
              <a:t>Nucl</a:t>
            </a:r>
            <a:r>
              <a:rPr lang="en-GB" sz="1200" i="1" dirty="0"/>
              <a:t> </a:t>
            </a:r>
            <a:r>
              <a:rPr lang="en-US" sz="1200" i="1" dirty="0"/>
              <a:t>Mater </a:t>
            </a:r>
            <a:r>
              <a:rPr lang="en-US" sz="1200" b="1" i="1" dirty="0"/>
              <a:t>72</a:t>
            </a:r>
            <a:r>
              <a:rPr lang="en-US" sz="1200" i="1" dirty="0"/>
              <a:t> 50 “</a:t>
            </a:r>
          </a:p>
        </p:txBody>
      </p:sp>
      <p:sp>
        <p:nvSpPr>
          <p:cNvPr id="20" name="Rectangle 19"/>
          <p:cNvSpPr/>
          <p:nvPr/>
        </p:nvSpPr>
        <p:spPr>
          <a:xfrm>
            <a:off x="815013" y="620688"/>
            <a:ext cx="3047244" cy="523220"/>
          </a:xfrm>
          <a:prstGeom prst="rect">
            <a:avLst/>
          </a:prstGeom>
          <a:noFill/>
        </p:spPr>
        <p:txBody>
          <a:bodyPr wrap="none" lIns="91440" tIns="45720" rIns="91440" bIns="45720">
            <a:spAutoFit/>
          </a:bodyPr>
          <a:lstStyle/>
          <a:p>
            <a:pPr algn="ctr"/>
            <a:r>
              <a:rPr lang="en-US" sz="2800" b="1" cap="all" spc="0" dirty="0">
                <a:ln w="9000" cmpd="sng">
                  <a:solidFill>
                    <a:schemeClr val="accent4">
                      <a:shade val="50000"/>
                      <a:satMod val="120000"/>
                    </a:schemeClr>
                  </a:solidFill>
                  <a:prstDash val="solid"/>
                </a:ln>
                <a:solidFill>
                  <a:schemeClr val="tx2">
                    <a:lumMod val="60000"/>
                    <a:lumOff val="40000"/>
                  </a:schemeClr>
                </a:solidFill>
                <a:effectLst>
                  <a:reflection blurRad="12700" stA="28000" endPos="45000" dist="1000" dir="5400000" sy="-100000" algn="bl" rotWithShape="0"/>
                </a:effectLst>
              </a:rPr>
              <a:t>Lattice constant</a:t>
            </a:r>
          </a:p>
        </p:txBody>
      </p:sp>
      <p:sp>
        <p:nvSpPr>
          <p:cNvPr id="23" name="Rectangle 22"/>
          <p:cNvSpPr/>
          <p:nvPr/>
        </p:nvSpPr>
        <p:spPr>
          <a:xfrm>
            <a:off x="5717342" y="620688"/>
            <a:ext cx="2707152" cy="523220"/>
          </a:xfrm>
          <a:prstGeom prst="rect">
            <a:avLst/>
          </a:prstGeom>
          <a:noFill/>
        </p:spPr>
        <p:txBody>
          <a:bodyPr wrap="none" lIns="91440" tIns="45720" rIns="91440" bIns="45720">
            <a:spAutoFit/>
          </a:bodyPr>
          <a:lstStyle/>
          <a:p>
            <a:pPr algn="ctr"/>
            <a:r>
              <a:rPr lang="en-US" sz="2800" b="1" cap="all" spc="0" dirty="0">
                <a:ln w="9000" cmpd="sng">
                  <a:solidFill>
                    <a:schemeClr val="accent4">
                      <a:shade val="50000"/>
                      <a:satMod val="120000"/>
                    </a:schemeClr>
                  </a:solidFill>
                  <a:prstDash val="solid"/>
                </a:ln>
                <a:solidFill>
                  <a:schemeClr val="tx2">
                    <a:lumMod val="60000"/>
                    <a:lumOff val="40000"/>
                  </a:schemeClr>
                </a:solidFill>
                <a:effectLst>
                  <a:reflection blurRad="12700" stA="28000" endPos="45000" dist="1000" dir="5400000" sy="-100000" algn="bl" rotWithShape="0"/>
                </a:effectLst>
              </a:rPr>
              <a:t>LRO Parameter</a:t>
            </a:r>
          </a:p>
        </p:txBody>
      </p:sp>
      <p:sp>
        <p:nvSpPr>
          <p:cNvPr id="3" name="Date Placeholder 2"/>
          <p:cNvSpPr>
            <a:spLocks noGrp="1"/>
          </p:cNvSpPr>
          <p:nvPr>
            <p:ph type="dt" sz="half" idx="10"/>
          </p:nvPr>
        </p:nvSpPr>
        <p:spPr/>
        <p:txBody>
          <a:bodyPr/>
          <a:lstStyle/>
          <a:p>
            <a:r>
              <a:rPr lang="en-US"/>
              <a:t>9/26/2018</a:t>
            </a:r>
          </a:p>
        </p:txBody>
      </p:sp>
      <p:sp>
        <p:nvSpPr>
          <p:cNvPr id="2" name="Slide Number Placeholder 1">
            <a:extLst>
              <a:ext uri="{FF2B5EF4-FFF2-40B4-BE49-F238E27FC236}">
                <a16:creationId xmlns:a16="http://schemas.microsoft.com/office/drawing/2014/main" id="{A75D9FBB-C11D-49F5-AA8D-AC35786A9946}"/>
              </a:ext>
            </a:extLst>
          </p:cNvPr>
          <p:cNvSpPr>
            <a:spLocks noGrp="1"/>
          </p:cNvSpPr>
          <p:nvPr>
            <p:ph type="sldNum" sz="quarter" idx="12"/>
          </p:nvPr>
        </p:nvSpPr>
        <p:spPr/>
        <p:txBody>
          <a:bodyPr/>
          <a:lstStyle/>
          <a:p>
            <a:fld id="{210C1B2E-B291-4001-85F7-A98FC314394E}" type="slidenum">
              <a:rPr lang="en-US" smtClean="0"/>
              <a:t>50</a:t>
            </a:fld>
            <a:endParaRPr lang="en-US"/>
          </a:p>
        </p:txBody>
      </p:sp>
    </p:spTree>
    <p:extLst>
      <p:ext uri="{BB962C8B-B14F-4D97-AF65-F5344CB8AC3E}">
        <p14:creationId xmlns:p14="http://schemas.microsoft.com/office/powerpoint/2010/main" val="185140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1" presetClass="entr" presetSubtype="1" fill="hold" nodeType="withEffect">
                                  <p:stCondLst>
                                    <p:cond delay="0"/>
                                  </p:stCondLst>
                                  <p:childTnLst>
                                    <p:set>
                                      <p:cBhvr>
                                        <p:cTn id="9" dur="1" fill="hold">
                                          <p:stCondLst>
                                            <p:cond delay="0"/>
                                          </p:stCondLst>
                                        </p:cTn>
                                        <p:tgtEl>
                                          <p:spTgt spid="18435"/>
                                        </p:tgtEl>
                                        <p:attrNameLst>
                                          <p:attrName>style.visibility</p:attrName>
                                        </p:attrNameLst>
                                      </p:cBhvr>
                                      <p:to>
                                        <p:strVal val="visible"/>
                                      </p:to>
                                    </p:set>
                                    <p:animEffect transition="in" filter="wheel(1)">
                                      <p:cBhvr>
                                        <p:cTn id="10" dur="2000"/>
                                        <p:tgtEl>
                                          <p:spTgt spid="1843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randombar(horizont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1134568" y="1373867"/>
            <a:ext cx="7274192" cy="1318181"/>
          </a:xfrm>
          <a:prstGeom prst="rect">
            <a:avLst/>
          </a:prstGeom>
          <a:ln/>
          <a:scene3d>
            <a:camera prst="orthographicFront"/>
            <a:lightRig rig="threePt" dir="t"/>
          </a:scene3d>
          <a:sp3d>
            <a:bevelT w="101600" h="101600" prst="angle"/>
          </a:sp3d>
        </p:spPr>
        <p:style>
          <a:lnRef idx="1">
            <a:schemeClr val="accent3"/>
          </a:lnRef>
          <a:fillRef idx="2">
            <a:schemeClr val="accent3"/>
          </a:fillRef>
          <a:effectRef idx="1">
            <a:schemeClr val="accent3"/>
          </a:effectRef>
          <a:fontRef idx="minor">
            <a:schemeClr val="dk1"/>
          </a:fontRef>
        </p:style>
        <p:txBody>
          <a:bodyPr wrap="square">
            <a:spAutoFit/>
          </a:bodyPr>
          <a:lstStyle/>
          <a:p>
            <a:pPr algn="ctr">
              <a:lnSpc>
                <a:spcPct val="150000"/>
              </a:lnSpc>
            </a:pPr>
            <a:r>
              <a:rPr lang="it-IT" sz="2800" u="sng" dirty="0">
                <a:solidFill>
                  <a:srgbClr val="FF0000"/>
                </a:solidFill>
                <a:cs typeface="Arial" panose="020B0604020202020204" pitchFamily="34" charset="0"/>
              </a:rPr>
              <a:t>First measurements </a:t>
            </a:r>
            <a:r>
              <a:rPr lang="it-IT" sz="2800" dirty="0">
                <a:cs typeface="Arial" panose="020B0604020202020204" pitchFamily="34" charset="0"/>
              </a:rPr>
              <a:t>of the effects at the </a:t>
            </a:r>
            <a:r>
              <a:rPr lang="it-IT" sz="2800" b="1" dirty="0">
                <a:cs typeface="Arial" panose="020B0604020202020204" pitchFamily="34" charset="0"/>
              </a:rPr>
              <a:t>Bragg peak</a:t>
            </a:r>
            <a:r>
              <a:rPr lang="it-IT" sz="2800" dirty="0">
                <a:cs typeface="Arial" panose="020B0604020202020204" pitchFamily="34" charset="0"/>
              </a:rPr>
              <a:t> of Nb</a:t>
            </a:r>
            <a:r>
              <a:rPr lang="it-IT" sz="2800" baseline="-25000" dirty="0">
                <a:cs typeface="Arial" panose="020B0604020202020204" pitchFamily="34" charset="0"/>
              </a:rPr>
              <a:t>3</a:t>
            </a:r>
            <a:r>
              <a:rPr lang="it-IT" sz="2800" dirty="0">
                <a:cs typeface="Arial" panose="020B0604020202020204" pitchFamily="34" charset="0"/>
              </a:rPr>
              <a:t>Sn crystallographic properties</a:t>
            </a:r>
            <a:endParaRPr lang="en-US" sz="2800" dirty="0">
              <a:cs typeface="Arial" panose="020B0604020202020204" pitchFamily="34" charset="0"/>
            </a:endParaRPr>
          </a:p>
        </p:txBody>
      </p:sp>
      <p:sp>
        <p:nvSpPr>
          <p:cNvPr id="7" name="TextBox 6"/>
          <p:cNvSpPr txBox="1"/>
          <p:nvPr/>
        </p:nvSpPr>
        <p:spPr>
          <a:xfrm>
            <a:off x="1134568" y="2780928"/>
            <a:ext cx="7274192"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buFont typeface="Wingdings"/>
              <a:buChar char="è"/>
            </a:pPr>
            <a:r>
              <a:rPr lang="it-IT" sz="2800" dirty="0">
                <a:cs typeface="Arial" panose="020B0604020202020204" pitchFamily="34" charset="0"/>
                <a:sym typeface="Wingdings" panose="05000000000000000000" pitchFamily="2" charset="2"/>
              </a:rPr>
              <a:t>Higher enhancement of a</a:t>
            </a:r>
          </a:p>
          <a:p>
            <a:pPr marL="285750" indent="-285750">
              <a:buFont typeface="Wingdings"/>
              <a:buChar char="è"/>
            </a:pPr>
            <a:r>
              <a:rPr lang="it-IT" sz="2800" dirty="0">
                <a:cs typeface="Arial" panose="020B0604020202020204" pitchFamily="34" charset="0"/>
                <a:sym typeface="Wingdings" panose="05000000000000000000" pitchFamily="2" charset="2"/>
              </a:rPr>
              <a:t>Higher decrease of T</a:t>
            </a:r>
            <a:r>
              <a:rPr lang="it-IT" sz="2800" baseline="-25000" dirty="0">
                <a:cs typeface="Arial" panose="020B0604020202020204" pitchFamily="34" charset="0"/>
                <a:sym typeface="Wingdings" panose="05000000000000000000" pitchFamily="2" charset="2"/>
              </a:rPr>
              <a:t>c</a:t>
            </a:r>
            <a:r>
              <a:rPr lang="it-IT" sz="2800" dirty="0">
                <a:cs typeface="Arial" panose="020B0604020202020204" pitchFamily="34" charset="0"/>
                <a:sym typeface="Wingdings" panose="05000000000000000000" pitchFamily="2" charset="2"/>
              </a:rPr>
              <a:t> and S </a:t>
            </a:r>
            <a:endParaRPr lang="en-US" sz="2800" dirty="0">
              <a:cs typeface="Arial" panose="020B0604020202020204" pitchFamily="34" charset="0"/>
            </a:endParaRPr>
          </a:p>
        </p:txBody>
      </p:sp>
      <p:sp>
        <p:nvSpPr>
          <p:cNvPr id="8" name="TextBox 7"/>
          <p:cNvSpPr txBox="1"/>
          <p:nvPr/>
        </p:nvSpPr>
        <p:spPr>
          <a:xfrm>
            <a:off x="1134568" y="4221088"/>
            <a:ext cx="7274192" cy="1384995"/>
          </a:xfrm>
          <a:prstGeom prst="rect">
            <a:avLst/>
          </a:prstGeom>
          <a:ln/>
          <a:scene3d>
            <a:camera prst="orthographicFront"/>
            <a:lightRig rig="threePt" dir="t"/>
          </a:scene3d>
          <a:sp3d>
            <a:bevelT w="101600" h="101600" prst="angle"/>
          </a:sp3d>
        </p:spPr>
        <p:style>
          <a:lnRef idx="1">
            <a:schemeClr val="accent3"/>
          </a:lnRef>
          <a:fillRef idx="2">
            <a:schemeClr val="accent3"/>
          </a:fillRef>
          <a:effectRef idx="1">
            <a:schemeClr val="accent3"/>
          </a:effectRef>
          <a:fontRef idx="minor">
            <a:schemeClr val="dk1"/>
          </a:fontRef>
        </p:style>
        <p:txBody>
          <a:bodyPr wrap="square" rtlCol="0">
            <a:spAutoFit/>
          </a:bodyPr>
          <a:lstStyle/>
          <a:p>
            <a:pPr>
              <a:lnSpc>
                <a:spcPct val="150000"/>
              </a:lnSpc>
            </a:pPr>
            <a:r>
              <a:rPr lang="it-IT" sz="2800" dirty="0">
                <a:cs typeface="Arial" panose="020B0604020202020204" pitchFamily="34" charset="0"/>
              </a:rPr>
              <a:t>A </a:t>
            </a:r>
            <a:r>
              <a:rPr lang="it-IT" sz="2800" u="sng" dirty="0">
                <a:cs typeface="Arial" panose="020B0604020202020204" pitchFamily="34" charset="0"/>
              </a:rPr>
              <a:t>direct correlation</a:t>
            </a:r>
            <a:r>
              <a:rPr lang="it-IT" sz="2800" dirty="0">
                <a:cs typeface="Arial" panose="020B0604020202020204" pitchFamily="34" charset="0"/>
              </a:rPr>
              <a:t> between the atomic order parameter, </a:t>
            </a:r>
            <a:r>
              <a:rPr lang="it-IT" sz="2800" b="1" dirty="0">
                <a:cs typeface="Arial" panose="020B0604020202020204" pitchFamily="34" charset="0"/>
              </a:rPr>
              <a:t>S</a:t>
            </a:r>
            <a:r>
              <a:rPr lang="it-IT" sz="2800" dirty="0">
                <a:cs typeface="Arial" panose="020B0604020202020204" pitchFamily="34" charset="0"/>
              </a:rPr>
              <a:t>, and the </a:t>
            </a:r>
            <a:r>
              <a:rPr lang="it-IT" sz="2800" b="1" dirty="0">
                <a:cs typeface="Arial" panose="020B0604020202020204" pitchFamily="34" charset="0"/>
              </a:rPr>
              <a:t>dpa</a:t>
            </a:r>
            <a:r>
              <a:rPr lang="it-IT" sz="2800" dirty="0">
                <a:cs typeface="Arial" panose="020B0604020202020204" pitchFamily="34" charset="0"/>
              </a:rPr>
              <a:t> value has been found</a:t>
            </a:r>
            <a:endParaRPr lang="en-US" sz="2800" dirty="0">
              <a:cs typeface="Arial" panose="020B0604020202020204" pitchFamily="34" charset="0"/>
            </a:endParaRPr>
          </a:p>
        </p:txBody>
      </p:sp>
      <p:sp>
        <p:nvSpPr>
          <p:cNvPr id="9" name="Right Arrow 8"/>
          <p:cNvSpPr/>
          <p:nvPr/>
        </p:nvSpPr>
        <p:spPr>
          <a:xfrm>
            <a:off x="467544" y="1700808"/>
            <a:ext cx="576064" cy="360040"/>
          </a:xfrm>
          <a:prstGeom prst="rightArrow">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39553" y="-27384"/>
            <a:ext cx="7869207" cy="707886"/>
          </a:xfrm>
          <a:prstGeom prst="rect">
            <a:avLst/>
          </a:prstGeom>
        </p:spPr>
        <p:txBody>
          <a:bodyPr wrap="square">
            <a:spAutoFit/>
          </a:bodyPr>
          <a:lstStyle/>
          <a:p>
            <a:pPr lvl="2" algn="ctr"/>
            <a:r>
              <a:rPr lang="en-US" sz="4000" b="1" dirty="0">
                <a:solidFill>
                  <a:srgbClr val="002060"/>
                </a:solidFill>
              </a:rPr>
              <a:t>Conclusions</a:t>
            </a:r>
          </a:p>
        </p:txBody>
      </p:sp>
      <p:cxnSp>
        <p:nvCxnSpPr>
          <p:cNvPr id="15" name="Straight Connector 14"/>
          <p:cNvCxnSpPr/>
          <p:nvPr/>
        </p:nvCxnSpPr>
        <p:spPr>
          <a:xfrm>
            <a:off x="0" y="620688"/>
            <a:ext cx="9144000" cy="0"/>
          </a:xfrm>
          <a:prstGeom prst="line">
            <a:avLst/>
          </a:prstGeom>
          <a:ln w="19050">
            <a:solidFill>
              <a:srgbClr val="002060"/>
            </a:solidFill>
          </a:ln>
        </p:spPr>
        <p:style>
          <a:lnRef idx="2">
            <a:schemeClr val="dk1"/>
          </a:lnRef>
          <a:fillRef idx="0">
            <a:schemeClr val="dk1"/>
          </a:fillRef>
          <a:effectRef idx="1">
            <a:schemeClr val="dk1"/>
          </a:effectRef>
          <a:fontRef idx="minor">
            <a:schemeClr val="tx1"/>
          </a:fontRef>
        </p:style>
      </p:cxnSp>
      <p:sp>
        <p:nvSpPr>
          <p:cNvPr id="16" name="Right Arrow 15"/>
          <p:cNvSpPr/>
          <p:nvPr/>
        </p:nvSpPr>
        <p:spPr>
          <a:xfrm>
            <a:off x="467544" y="4509120"/>
            <a:ext cx="576064" cy="360040"/>
          </a:xfrm>
          <a:prstGeom prst="rightArrow">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134568" y="5633631"/>
            <a:ext cx="7274192"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sz="2800" b="1" dirty="0">
                <a:cs typeface="Arial" panose="020B0604020202020204" pitchFamily="34" charset="0"/>
              </a:rPr>
              <a:t>dpa</a:t>
            </a:r>
            <a:r>
              <a:rPr lang="it-IT" sz="2800" dirty="0">
                <a:cs typeface="Arial" panose="020B0604020202020204" pitchFamily="34" charset="0"/>
              </a:rPr>
              <a:t>: </a:t>
            </a:r>
            <a:r>
              <a:rPr lang="it-IT" sz="2800" u="sng" dirty="0">
                <a:solidFill>
                  <a:srgbClr val="FF0000"/>
                </a:solidFill>
                <a:cs typeface="Arial" panose="020B0604020202020204" pitchFamily="34" charset="0"/>
              </a:rPr>
              <a:t>universal parameter</a:t>
            </a:r>
            <a:r>
              <a:rPr lang="it-IT" sz="2800" dirty="0">
                <a:cs typeface="Arial" panose="020B0604020202020204" pitchFamily="34" charset="0"/>
              </a:rPr>
              <a:t> for T</a:t>
            </a:r>
            <a:r>
              <a:rPr lang="it-IT" sz="2800" baseline="-25000" dirty="0">
                <a:cs typeface="Arial" panose="020B0604020202020204" pitchFamily="34" charset="0"/>
              </a:rPr>
              <a:t>c</a:t>
            </a:r>
            <a:r>
              <a:rPr lang="it-IT" sz="2800" dirty="0">
                <a:cs typeface="Arial" panose="020B0604020202020204" pitchFamily="34" charset="0"/>
              </a:rPr>
              <a:t>, S and a</a:t>
            </a:r>
            <a:endParaRPr lang="en-US" sz="2800" dirty="0">
              <a:cs typeface="Arial" panose="020B0604020202020204" pitchFamily="34" charset="0"/>
            </a:endParaRPr>
          </a:p>
        </p:txBody>
      </p:sp>
      <p:sp>
        <p:nvSpPr>
          <p:cNvPr id="3" name="Date Placeholder 2"/>
          <p:cNvSpPr>
            <a:spLocks noGrp="1"/>
          </p:cNvSpPr>
          <p:nvPr>
            <p:ph type="dt" sz="half" idx="10"/>
          </p:nvPr>
        </p:nvSpPr>
        <p:spPr/>
        <p:txBody>
          <a:bodyPr/>
          <a:lstStyle/>
          <a:p>
            <a:r>
              <a:rPr lang="en-US"/>
              <a:t>9/26/2018</a:t>
            </a:r>
          </a:p>
        </p:txBody>
      </p:sp>
      <p:sp>
        <p:nvSpPr>
          <p:cNvPr id="2" name="Slide Number Placeholder 1">
            <a:extLst>
              <a:ext uri="{FF2B5EF4-FFF2-40B4-BE49-F238E27FC236}">
                <a16:creationId xmlns:a16="http://schemas.microsoft.com/office/drawing/2014/main" id="{19E3E073-832D-4179-A12E-797148619932}"/>
              </a:ext>
            </a:extLst>
          </p:cNvPr>
          <p:cNvSpPr>
            <a:spLocks noGrp="1"/>
          </p:cNvSpPr>
          <p:nvPr>
            <p:ph type="sldNum" sz="quarter" idx="12"/>
          </p:nvPr>
        </p:nvSpPr>
        <p:spPr/>
        <p:txBody>
          <a:bodyPr/>
          <a:lstStyle/>
          <a:p>
            <a:fld id="{210C1B2E-B291-4001-85F7-A98FC314394E}" type="slidenum">
              <a:rPr lang="en-US" smtClean="0"/>
              <a:t>51</a:t>
            </a:fld>
            <a:endParaRPr lang="en-US"/>
          </a:p>
        </p:txBody>
      </p:sp>
    </p:spTree>
    <p:custDataLst>
      <p:tags r:id="rId1"/>
    </p:custDataLst>
    <p:extLst>
      <p:ext uri="{BB962C8B-B14F-4D97-AF65-F5344CB8AC3E}">
        <p14:creationId xmlns:p14="http://schemas.microsoft.com/office/powerpoint/2010/main" val="2502299641"/>
      </p:ext>
    </p:extLst>
  </p:cSld>
  <p:clrMapOvr>
    <a:masterClrMapping/>
  </p:clrMapOvr>
  <mc:AlternateContent xmlns:mc="http://schemas.openxmlformats.org/markup-compatibility/2006" xmlns:p14="http://schemas.microsoft.com/office/powerpoint/2010/main">
    <mc:Choice Requires="p14">
      <p:transition spd="slow" p14:dur="2000" advTm="41555"/>
    </mc:Choice>
    <mc:Fallback xmlns="">
      <p:transition spd="slow" advTm="4155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6" grpId="0" animBg="1"/>
      <p:bldP spid="17"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539553" y="-97651"/>
            <a:ext cx="7869207" cy="646331"/>
          </a:xfrm>
          <a:prstGeom prst="rect">
            <a:avLst/>
          </a:prstGeom>
        </p:spPr>
        <p:txBody>
          <a:bodyPr wrap="square">
            <a:spAutoFit/>
          </a:bodyPr>
          <a:lstStyle/>
          <a:p>
            <a:pPr lvl="2" algn="ctr"/>
            <a:r>
              <a:rPr lang="it-CH" sz="3600" b="1" dirty="0">
                <a:solidFill>
                  <a:srgbClr val="002060"/>
                </a:solidFill>
                <a:latin typeface="+mj-lt"/>
              </a:rPr>
              <a:t>References</a:t>
            </a:r>
            <a:endParaRPr lang="en-US" sz="3600" b="1" dirty="0">
              <a:solidFill>
                <a:srgbClr val="002060"/>
              </a:solidFill>
              <a:latin typeface="+mj-lt"/>
            </a:endParaRPr>
          </a:p>
        </p:txBody>
      </p:sp>
      <p:cxnSp>
        <p:nvCxnSpPr>
          <p:cNvPr id="5" name="Straight Connector 4"/>
          <p:cNvCxnSpPr/>
          <p:nvPr/>
        </p:nvCxnSpPr>
        <p:spPr>
          <a:xfrm>
            <a:off x="0" y="404664"/>
            <a:ext cx="9144000" cy="0"/>
          </a:xfrm>
          <a:prstGeom prst="line">
            <a:avLst/>
          </a:prstGeom>
          <a:ln w="19050">
            <a:solidFill>
              <a:srgbClr val="002060"/>
            </a:solidFill>
          </a:ln>
        </p:spPr>
        <p:style>
          <a:lnRef idx="2">
            <a:schemeClr val="dk1"/>
          </a:lnRef>
          <a:fillRef idx="0">
            <a:schemeClr val="dk1"/>
          </a:fillRef>
          <a:effectRef idx="1">
            <a:schemeClr val="dk1"/>
          </a:effectRef>
          <a:fontRef idx="minor">
            <a:schemeClr val="tx1"/>
          </a:fontRef>
        </p:style>
      </p:cxnSp>
      <p:sp>
        <p:nvSpPr>
          <p:cNvPr id="7" name="Rectangle 6"/>
          <p:cNvSpPr/>
          <p:nvPr/>
        </p:nvSpPr>
        <p:spPr>
          <a:xfrm>
            <a:off x="-72008" y="404664"/>
            <a:ext cx="9324528" cy="6070893"/>
          </a:xfrm>
          <a:prstGeom prst="rect">
            <a:avLst/>
          </a:prstGeom>
        </p:spPr>
        <p:txBody>
          <a:bodyPr wrap="square">
            <a:spAutoFit/>
          </a:bodyPr>
          <a:lstStyle/>
          <a:p>
            <a:r>
              <a:rPr lang="en-US" sz="1050" b="1" dirty="0"/>
              <a:t>1</a:t>
            </a:r>
            <a:r>
              <a:rPr lang="en-US" sz="1050" dirty="0"/>
              <a:t>.“Irradiation Effects in Superconductors: the case of Nb3Sn”, T Spina et al., to be published in invited </a:t>
            </a:r>
            <a:r>
              <a:rPr lang="en-US" sz="1050" dirty="0" err="1"/>
              <a:t>SuST</a:t>
            </a:r>
            <a:r>
              <a:rPr lang="en-US" sz="1050" dirty="0"/>
              <a:t> 2018.</a:t>
            </a:r>
          </a:p>
          <a:p>
            <a:r>
              <a:rPr lang="en-US" sz="1050" b="1" dirty="0"/>
              <a:t>2</a:t>
            </a:r>
            <a:r>
              <a:rPr lang="en-US" sz="1050" dirty="0"/>
              <a:t>.“Development of HTS Current Leads for the ITER Project”, P. Bauer, A. </a:t>
            </a:r>
            <a:r>
              <a:rPr lang="en-US" sz="1050" dirty="0" err="1"/>
              <a:t>Ballarino</a:t>
            </a:r>
            <a:r>
              <a:rPr lang="en-US" sz="1050" dirty="0"/>
              <a:t>, Y. Bi, N. Clayton, A. Devred1, K. Ding,  E. </a:t>
            </a:r>
            <a:r>
              <a:rPr lang="en-US" sz="1050" dirty="0" err="1"/>
              <a:t>Niu</a:t>
            </a:r>
            <a:r>
              <a:rPr lang="en-US" sz="1050" dirty="0"/>
              <a:t>, Q. Du, C.Y. Gung, Q. Han, R. Heller, X. Huang, T. Ichihara, S. Lee, C. Liu, C.L. Liu, K. Lu, N. Mitchell, Y. Song, T. Spina, Q. Ran, T. Taylor, S. Yamada, Y. Yang, T. Zhou, to be published in </a:t>
            </a:r>
            <a:r>
              <a:rPr lang="en-US" sz="1050" dirty="0" err="1"/>
              <a:t>SuST</a:t>
            </a:r>
            <a:r>
              <a:rPr lang="en-US" sz="1050" dirty="0"/>
              <a:t> 2018. </a:t>
            </a:r>
          </a:p>
          <a:p>
            <a:r>
              <a:rPr lang="en-US" sz="1050" b="1" dirty="0"/>
              <a:t>3</a:t>
            </a:r>
            <a:r>
              <a:rPr lang="en-US" sz="1050" dirty="0"/>
              <a:t>.“Impact of the Number of </a:t>
            </a:r>
            <a:r>
              <a:rPr lang="en-US" sz="1050" dirty="0" err="1"/>
              <a:t>dpa</a:t>
            </a:r>
            <a:r>
              <a:rPr lang="en-US" sz="1050" dirty="0"/>
              <a:t> on the Superconducting Properties in </a:t>
            </a:r>
            <a:r>
              <a:rPr lang="en-US" sz="1050" dirty="0" err="1"/>
              <a:t>HiLumi</a:t>
            </a:r>
            <a:r>
              <a:rPr lang="en-US" sz="1050" dirty="0"/>
              <a:t>-LHC and FCC Accelerators”,  R. </a:t>
            </a:r>
            <a:r>
              <a:rPr lang="en-US" sz="1050" dirty="0" err="1"/>
              <a:t>Flükiger</a:t>
            </a:r>
            <a:r>
              <a:rPr lang="en-US" sz="1050" dirty="0"/>
              <a:t>, T. Spina, F. </a:t>
            </a:r>
            <a:r>
              <a:rPr lang="en-US" sz="1050" dirty="0" err="1"/>
              <a:t>Cerutti</a:t>
            </a:r>
            <a:r>
              <a:rPr lang="en-US" sz="1050" dirty="0"/>
              <a:t>, M. I. Besana, C. </a:t>
            </a:r>
            <a:r>
              <a:rPr lang="en-US" sz="1050" dirty="0" err="1"/>
              <a:t>Scheuerlein</a:t>
            </a:r>
            <a:r>
              <a:rPr lang="en-US" sz="1050" dirty="0"/>
              <a:t>, A. </a:t>
            </a:r>
            <a:r>
              <a:rPr lang="en-US" sz="1050" dirty="0" err="1"/>
              <a:t>Ballarino</a:t>
            </a:r>
            <a:r>
              <a:rPr lang="en-US" sz="1050" dirty="0"/>
              <a:t> L. </a:t>
            </a:r>
            <a:r>
              <a:rPr lang="en-US" sz="1050" dirty="0" err="1"/>
              <a:t>Bottura</a:t>
            </a:r>
            <a:r>
              <a:rPr lang="en-US" sz="1050" dirty="0"/>
              <a:t>, to be published in IEEE Trans. App. </a:t>
            </a:r>
            <a:r>
              <a:rPr lang="en-US" sz="1050" dirty="0" err="1"/>
              <a:t>Superc</a:t>
            </a:r>
            <a:r>
              <a:rPr lang="en-US" sz="1050" dirty="0"/>
              <a:t>. 2018.</a:t>
            </a:r>
          </a:p>
          <a:p>
            <a:r>
              <a:rPr lang="en-US" sz="1050" b="1" dirty="0"/>
              <a:t>4</a:t>
            </a:r>
            <a:r>
              <a:rPr lang="en-US" sz="1050" dirty="0"/>
              <a:t>. “Variation of Tc, lattice parameter and atomic ordering in Nb3Sn platelets irradiated with 12MeV protons: correlation with the number of induced </a:t>
            </a:r>
            <a:r>
              <a:rPr lang="en-US" sz="1050" dirty="0" err="1"/>
              <a:t>Frenkel</a:t>
            </a:r>
            <a:r>
              <a:rPr lang="en-US" sz="1050" dirty="0"/>
              <a:t> defects”, R. </a:t>
            </a:r>
            <a:r>
              <a:rPr lang="en-US" sz="1050" dirty="0" err="1"/>
              <a:t>Flukiger</a:t>
            </a:r>
            <a:r>
              <a:rPr lang="en-US" sz="1050" dirty="0"/>
              <a:t>, T. Spina, F. </a:t>
            </a:r>
            <a:r>
              <a:rPr lang="en-US" sz="1050" dirty="0" err="1"/>
              <a:t>Cerutti</a:t>
            </a:r>
            <a:r>
              <a:rPr lang="en-US" sz="1050" dirty="0"/>
              <a:t>, A. </a:t>
            </a:r>
            <a:r>
              <a:rPr lang="en-US" sz="1050" dirty="0" err="1"/>
              <a:t>Ballarino</a:t>
            </a:r>
            <a:r>
              <a:rPr lang="en-US" sz="1050" dirty="0"/>
              <a:t>, C. </a:t>
            </a:r>
            <a:r>
              <a:rPr lang="en-US" sz="1050" dirty="0" err="1"/>
              <a:t>Scheurlein</a:t>
            </a:r>
            <a:r>
              <a:rPr lang="en-US" sz="1050" dirty="0"/>
              <a:t>, L. </a:t>
            </a:r>
            <a:r>
              <a:rPr lang="en-US" sz="1050" dirty="0" err="1"/>
              <a:t>Bottura</a:t>
            </a:r>
            <a:r>
              <a:rPr lang="en-US" sz="1050" dirty="0"/>
              <a:t>, Y. </a:t>
            </a:r>
            <a:r>
              <a:rPr lang="en-US" sz="1050" dirty="0" err="1"/>
              <a:t>Zubavichus</a:t>
            </a:r>
            <a:r>
              <a:rPr lang="en-US" sz="1050" dirty="0"/>
              <a:t>, A. </a:t>
            </a:r>
            <a:r>
              <a:rPr lang="en-US" sz="1050" dirty="0" err="1"/>
              <a:t>Ryazanov</a:t>
            </a:r>
            <a:r>
              <a:rPr lang="en-US" sz="1050" dirty="0"/>
              <a:t>, R. D. </a:t>
            </a:r>
            <a:r>
              <a:rPr lang="en-US" sz="1050" dirty="0" err="1"/>
              <a:t>Svetogovov</a:t>
            </a:r>
            <a:r>
              <a:rPr lang="en-US" sz="1050" dirty="0"/>
              <a:t>, S. </a:t>
            </a:r>
            <a:r>
              <a:rPr lang="en-US" sz="1050" dirty="0" err="1"/>
              <a:t>Shavkin</a:t>
            </a:r>
            <a:r>
              <a:rPr lang="en-US" sz="1050" dirty="0"/>
              <a:t>, P. </a:t>
            </a:r>
            <a:r>
              <a:rPr lang="en-US" sz="1050" dirty="0" err="1"/>
              <a:t>Degtyarenko</a:t>
            </a:r>
            <a:r>
              <a:rPr lang="en-US" sz="1050" dirty="0"/>
              <a:t>, Y. Semenov, C. </a:t>
            </a:r>
            <a:r>
              <a:rPr lang="en-US" sz="1050" dirty="0" err="1"/>
              <a:t>Senatore</a:t>
            </a:r>
            <a:r>
              <a:rPr lang="en-US" sz="1050" dirty="0"/>
              <a:t> and R. </a:t>
            </a:r>
            <a:r>
              <a:rPr lang="en-US" sz="1050" dirty="0" err="1"/>
              <a:t>Cerny</a:t>
            </a:r>
            <a:r>
              <a:rPr lang="en-US" sz="1050" dirty="0"/>
              <a:t>, </a:t>
            </a:r>
            <a:r>
              <a:rPr lang="en-US" sz="1050" dirty="0" err="1"/>
              <a:t>Supercond</a:t>
            </a:r>
            <a:r>
              <a:rPr lang="en-US" sz="1050" dirty="0"/>
              <a:t>. Sci. Technol. 30 (2017) 054003 (11pp).</a:t>
            </a:r>
          </a:p>
          <a:p>
            <a:r>
              <a:rPr lang="en-US" sz="1050" b="1" dirty="0"/>
              <a:t>5</a:t>
            </a:r>
            <a:r>
              <a:rPr lang="en-US" sz="1050" dirty="0"/>
              <a:t>.“Artificial Pinning in Nb3Sn Wires”, T. </a:t>
            </a:r>
            <a:r>
              <a:rPr lang="en-US" sz="1050" dirty="0" err="1"/>
              <a:t>Spinaret</a:t>
            </a:r>
            <a:r>
              <a:rPr lang="en-US" sz="1050" dirty="0"/>
              <a:t>, A. </a:t>
            </a:r>
            <a:r>
              <a:rPr lang="en-US" sz="1050" dirty="0" err="1"/>
              <a:t>Ballarino</a:t>
            </a:r>
            <a:r>
              <a:rPr lang="en-US" sz="1050" dirty="0"/>
              <a:t>, L. </a:t>
            </a:r>
            <a:r>
              <a:rPr lang="en-US" sz="1050" dirty="0" err="1"/>
              <a:t>Bottura</a:t>
            </a:r>
            <a:r>
              <a:rPr lang="en-US" sz="1050" dirty="0"/>
              <a:t>, C. </a:t>
            </a:r>
            <a:r>
              <a:rPr lang="en-US" sz="1050" dirty="0" err="1"/>
              <a:t>Scheuerlein</a:t>
            </a:r>
            <a:r>
              <a:rPr lang="en-US" sz="1050" dirty="0"/>
              <a:t> and R. </a:t>
            </a:r>
            <a:r>
              <a:rPr lang="en-US" sz="1050" dirty="0" err="1"/>
              <a:t>Flukiger</a:t>
            </a:r>
            <a:r>
              <a:rPr lang="en-US" sz="1050" dirty="0"/>
              <a:t>, IEEE Trans, App. </a:t>
            </a:r>
            <a:r>
              <a:rPr lang="en-US" sz="1050" dirty="0" err="1"/>
              <a:t>Superc</a:t>
            </a:r>
            <a:r>
              <a:rPr lang="en-US" sz="1050" dirty="0"/>
              <a:t>., vol. 27, no. 4, June 2017.</a:t>
            </a:r>
          </a:p>
          <a:p>
            <a:r>
              <a:rPr lang="en-US" sz="1050" b="1" dirty="0"/>
              <a:t>6</a:t>
            </a:r>
            <a:r>
              <a:rPr lang="en-US" sz="1050" dirty="0"/>
              <a:t>.“Effect of Irradiation with 32 MeV Protons on Critical Parameters of Modern Nb3Sn-Based Superconducting Composite Wires”, P. N. </a:t>
            </a:r>
            <a:r>
              <a:rPr lang="en-US" sz="1050" dirty="0" err="1"/>
              <a:t>Degtyarenko</a:t>
            </a:r>
            <a:r>
              <a:rPr lang="en-US" sz="1050" dirty="0"/>
              <a:t>, A. </a:t>
            </a:r>
            <a:r>
              <a:rPr lang="en-US" sz="1050" dirty="0" err="1"/>
              <a:t>Ballarino</a:t>
            </a:r>
            <a:r>
              <a:rPr lang="en-US" sz="1050" dirty="0"/>
              <a:t>, L. </a:t>
            </a:r>
            <a:r>
              <a:rPr lang="en-US" sz="1050" dirty="0" err="1"/>
              <a:t>Bottura</a:t>
            </a:r>
            <a:r>
              <a:rPr lang="en-US" sz="1050" dirty="0"/>
              <a:t>, S. Yu. </a:t>
            </a:r>
            <a:r>
              <a:rPr lang="en-US" sz="1050" dirty="0" err="1"/>
              <a:t>Gavrilkin</a:t>
            </a:r>
            <a:r>
              <a:rPr lang="en-US" sz="1050" dirty="0"/>
              <a:t>, R. </a:t>
            </a:r>
            <a:r>
              <a:rPr lang="en-US" sz="1050" dirty="0" err="1"/>
              <a:t>Flukiger</a:t>
            </a:r>
            <a:r>
              <a:rPr lang="en-US" sz="1050" dirty="0"/>
              <a:t>, V. S. </a:t>
            </a:r>
            <a:r>
              <a:rPr lang="en-US" sz="1050" dirty="0" err="1"/>
              <a:t>Kruglov</a:t>
            </a:r>
            <a:r>
              <a:rPr lang="en-US" sz="1050" dirty="0"/>
              <a:t>, S. T. </a:t>
            </a:r>
            <a:r>
              <a:rPr lang="en-US" sz="1050" dirty="0" err="1"/>
              <a:t>Latushkin</a:t>
            </a:r>
            <a:r>
              <a:rPr lang="en-US" sz="1050" dirty="0"/>
              <a:t>, C. </a:t>
            </a:r>
            <a:r>
              <a:rPr lang="en-US" sz="1050" dirty="0" err="1"/>
              <a:t>Scheuerlein</a:t>
            </a:r>
            <a:r>
              <a:rPr lang="en-US" sz="1050" dirty="0"/>
              <a:t>, A. I. </a:t>
            </a:r>
            <a:r>
              <a:rPr lang="en-US" sz="1050" dirty="0" err="1"/>
              <a:t>Ryazanov</a:t>
            </a:r>
            <a:r>
              <a:rPr lang="en-US" sz="1050" dirty="0"/>
              <a:t>, E. V. Semenov, T. Spina, S. V. </a:t>
            </a:r>
            <a:r>
              <a:rPr lang="en-US" sz="1050" dirty="0" err="1"/>
              <a:t>Shavkin</a:t>
            </a:r>
            <a:r>
              <a:rPr lang="en-US" sz="1050" dirty="0"/>
              <a:t>, V. N. </a:t>
            </a:r>
            <a:r>
              <a:rPr lang="en-US" sz="1050" dirty="0" err="1"/>
              <a:t>Unezhev</a:t>
            </a:r>
            <a:r>
              <a:rPr lang="en-US" sz="1050" dirty="0"/>
              <a:t>, Technical Physics Letters, 2017, Vol. 43, No. 6, pp. 574-576.</a:t>
            </a:r>
          </a:p>
          <a:p>
            <a:r>
              <a:rPr lang="en-US" sz="1050" b="1" dirty="0"/>
              <a:t>7</a:t>
            </a:r>
            <a:r>
              <a:rPr lang="en-US" sz="1050" dirty="0"/>
              <a:t>.“Influence of fast proton irradiation with energies of 12.4 and 12.8MeV on magnetic characteristics and microstructure changes of superconducting intermetallic compound Nb3Sn”, P. N. </a:t>
            </a:r>
            <a:r>
              <a:rPr lang="en-US" sz="1050" dirty="0" err="1"/>
              <a:t>Degtyarenko</a:t>
            </a:r>
            <a:r>
              <a:rPr lang="en-US" sz="1050" dirty="0"/>
              <a:t>, A. </a:t>
            </a:r>
            <a:r>
              <a:rPr lang="en-US" sz="1050" dirty="0" err="1"/>
              <a:t>Ballarino</a:t>
            </a:r>
            <a:r>
              <a:rPr lang="en-US" sz="1050" dirty="0"/>
              <a:t>, L. </a:t>
            </a:r>
            <a:r>
              <a:rPr lang="en-US" sz="1050" dirty="0" err="1"/>
              <a:t>Bottura</a:t>
            </a:r>
            <a:r>
              <a:rPr lang="en-US" sz="1050" dirty="0"/>
              <a:t>, S. Y. </a:t>
            </a:r>
            <a:r>
              <a:rPr lang="en-US" sz="1050" dirty="0" err="1"/>
              <a:t>Gavrilkin</a:t>
            </a:r>
            <a:r>
              <a:rPr lang="en-US" sz="1050" dirty="0"/>
              <a:t>, R. </a:t>
            </a:r>
            <a:r>
              <a:rPr lang="en-US" sz="1050" dirty="0" err="1"/>
              <a:t>Flukiger</a:t>
            </a:r>
            <a:r>
              <a:rPr lang="en-US" sz="1050" dirty="0"/>
              <a:t>, I. A. </a:t>
            </a:r>
            <a:r>
              <a:rPr lang="en-US" sz="1050" dirty="0" err="1"/>
              <a:t>Karateev</a:t>
            </a:r>
            <a:r>
              <a:rPr lang="en-US" sz="1050" dirty="0"/>
              <a:t>, V. S. </a:t>
            </a:r>
            <a:r>
              <a:rPr lang="en-US" sz="1050" dirty="0" err="1"/>
              <a:t>Kruglov</a:t>
            </a:r>
            <a:r>
              <a:rPr lang="en-US" sz="1050" dirty="0"/>
              <a:t>, S. T. </a:t>
            </a:r>
            <a:r>
              <a:rPr lang="en-US" sz="1050" dirty="0" err="1"/>
              <a:t>Latushkin</a:t>
            </a:r>
            <a:r>
              <a:rPr lang="en-US" sz="1050" dirty="0"/>
              <a:t>, C. </a:t>
            </a:r>
            <a:r>
              <a:rPr lang="en-US" sz="1050" dirty="0" err="1"/>
              <a:t>Scheuerlein</a:t>
            </a:r>
            <a:r>
              <a:rPr lang="en-US" sz="1050" dirty="0"/>
              <a:t>, A. I. </a:t>
            </a:r>
            <a:r>
              <a:rPr lang="en-US" sz="1050" dirty="0" err="1"/>
              <a:t>Ryazanov</a:t>
            </a:r>
            <a:r>
              <a:rPr lang="en-US" sz="1050" dirty="0"/>
              <a:t>, E. V. Semenov, T. Spina, V. N. </a:t>
            </a:r>
            <a:r>
              <a:rPr lang="en-US" sz="1050" dirty="0" err="1"/>
              <a:t>Unezhev</a:t>
            </a:r>
            <a:r>
              <a:rPr lang="en-US" sz="1050" dirty="0"/>
              <a:t>, A. L. </a:t>
            </a:r>
            <a:r>
              <a:rPr lang="en-US" sz="1050" dirty="0" err="1"/>
              <a:t>Vasiliev</a:t>
            </a:r>
            <a:r>
              <a:rPr lang="en-US" sz="1050" dirty="0"/>
              <a:t>, Journal of physics: Conference Series 747 (2016) 012030</a:t>
            </a:r>
          </a:p>
          <a:p>
            <a:r>
              <a:rPr lang="en-US" sz="1050" b="1" dirty="0"/>
              <a:t>8</a:t>
            </a:r>
            <a:r>
              <a:rPr lang="en-US" sz="1050" dirty="0"/>
              <a:t>.“Correlation Between the Number of Displacements Per Atom and Tc After High-Energy Irradiations of Nb3Sn wires for the HL-LHC”, T. Spina, C. </a:t>
            </a:r>
            <a:r>
              <a:rPr lang="en-US" sz="1050" dirty="0" err="1"/>
              <a:t>Scheuerlein</a:t>
            </a:r>
            <a:r>
              <a:rPr lang="en-US" sz="1050" dirty="0"/>
              <a:t>, D. Richter, A. </a:t>
            </a:r>
            <a:r>
              <a:rPr lang="en-US" sz="1050" dirty="0" err="1"/>
              <a:t>Ballarino</a:t>
            </a:r>
            <a:r>
              <a:rPr lang="en-US" sz="1050" dirty="0"/>
              <a:t>, F. </a:t>
            </a:r>
            <a:r>
              <a:rPr lang="en-US" sz="1050" dirty="0" err="1"/>
              <a:t>Cerutti</a:t>
            </a:r>
            <a:r>
              <a:rPr lang="en-US" sz="1050" dirty="0"/>
              <a:t>, L. S. Esposito, A. </a:t>
            </a:r>
            <a:r>
              <a:rPr lang="en-US" sz="1050" dirty="0" err="1"/>
              <a:t>Lechner</a:t>
            </a:r>
            <a:r>
              <a:rPr lang="en-US" sz="1050" dirty="0"/>
              <a:t>, L. </a:t>
            </a:r>
            <a:r>
              <a:rPr lang="en-US" sz="1050" dirty="0" err="1"/>
              <a:t>Bottura</a:t>
            </a:r>
            <a:r>
              <a:rPr lang="en-US" sz="1050" dirty="0"/>
              <a:t> and R. </a:t>
            </a:r>
            <a:r>
              <a:rPr lang="en-US" sz="1050" dirty="0" err="1"/>
              <a:t>Flukiger</a:t>
            </a:r>
            <a:r>
              <a:rPr lang="en-US" sz="1050" dirty="0"/>
              <a:t>, IEEE Trans. App. </a:t>
            </a:r>
            <a:r>
              <a:rPr lang="en-US" sz="1050" dirty="0" err="1"/>
              <a:t>Superc</a:t>
            </a:r>
            <a:r>
              <a:rPr lang="en-US" sz="1050" dirty="0"/>
              <a:t>., vol. 26, no.3, April 2016</a:t>
            </a:r>
          </a:p>
          <a:p>
            <a:r>
              <a:rPr lang="en-US" sz="1050" b="1" dirty="0"/>
              <a:t>9</a:t>
            </a:r>
            <a:r>
              <a:rPr lang="en-US" sz="1050" dirty="0"/>
              <a:t>.“Variation of the critical properties of alloyed </a:t>
            </a:r>
            <a:r>
              <a:rPr lang="en-US" sz="1050" dirty="0" err="1"/>
              <a:t>Nb</a:t>
            </a:r>
            <a:r>
              <a:rPr lang="en-US" sz="1050" dirty="0"/>
              <a:t>-Sn wires after proton irradiation at 65MeV and 24GeV” T. Spina, C. </a:t>
            </a:r>
            <a:r>
              <a:rPr lang="en-US" sz="1050" dirty="0" err="1"/>
              <a:t>Scheuerlein</a:t>
            </a:r>
            <a:r>
              <a:rPr lang="en-US" sz="1050" dirty="0"/>
              <a:t>, D. Richter, B. </a:t>
            </a:r>
            <a:r>
              <a:rPr lang="en-US" sz="1050" dirty="0" err="1"/>
              <a:t>Bordini</a:t>
            </a:r>
            <a:r>
              <a:rPr lang="en-US" sz="1050" dirty="0"/>
              <a:t>, L. </a:t>
            </a:r>
            <a:r>
              <a:rPr lang="en-US" sz="1050" dirty="0" err="1"/>
              <a:t>Bottura</a:t>
            </a:r>
            <a:r>
              <a:rPr lang="en-US" sz="1050" dirty="0"/>
              <a:t>, A. </a:t>
            </a:r>
            <a:r>
              <a:rPr lang="en-US" sz="1050" dirty="0" err="1"/>
              <a:t>Ballarino</a:t>
            </a:r>
            <a:r>
              <a:rPr lang="en-US" sz="1050" dirty="0"/>
              <a:t> and R. </a:t>
            </a:r>
            <a:r>
              <a:rPr lang="en-US" sz="1050" dirty="0" err="1"/>
              <a:t>Flukiger</a:t>
            </a:r>
            <a:r>
              <a:rPr lang="en-US" sz="1050" dirty="0"/>
              <a:t>, IEEE Trans. App. </a:t>
            </a:r>
            <a:r>
              <a:rPr lang="en-US" sz="1050" dirty="0" err="1"/>
              <a:t>Superc</a:t>
            </a:r>
            <a:r>
              <a:rPr lang="en-US" sz="1050" dirty="0"/>
              <a:t>., vol. 25, no. 3, June 2015.</a:t>
            </a:r>
          </a:p>
          <a:p>
            <a:r>
              <a:rPr lang="en-US" sz="1050" b="1" dirty="0"/>
              <a:t>10</a:t>
            </a:r>
            <a:r>
              <a:rPr lang="en-US" sz="1050" dirty="0"/>
              <a:t>.“Critical current density of Nb3Sn wires after irradiation with 65MeV and 24GeV protons”, T. Spina, C. </a:t>
            </a:r>
            <a:r>
              <a:rPr lang="en-US" sz="1050" dirty="0" err="1"/>
              <a:t>Scheuerlein</a:t>
            </a:r>
            <a:r>
              <a:rPr lang="en-US" sz="1050" dirty="0"/>
              <a:t>, D. Richter, L. </a:t>
            </a:r>
            <a:r>
              <a:rPr lang="en-US" sz="1050" dirty="0" err="1"/>
              <a:t>Bottura</a:t>
            </a:r>
            <a:r>
              <a:rPr lang="en-US" sz="1050" dirty="0"/>
              <a:t>, A. </a:t>
            </a:r>
            <a:r>
              <a:rPr lang="en-US" sz="1050" dirty="0" err="1"/>
              <a:t>Ballarino</a:t>
            </a:r>
            <a:r>
              <a:rPr lang="en-US" sz="1050" dirty="0"/>
              <a:t>, R. </a:t>
            </a:r>
            <a:r>
              <a:rPr lang="en-US" sz="1050" dirty="0" err="1"/>
              <a:t>Flukiger</a:t>
            </a:r>
            <a:r>
              <a:rPr lang="en-US" sz="1050" dirty="0"/>
              <a:t> Journal of Physics: Conference Series 507 (2014) 022035 doi:10.1088/17426596/507/2/022035</a:t>
            </a:r>
          </a:p>
          <a:p>
            <a:r>
              <a:rPr lang="en-US" sz="1050" b="1" dirty="0"/>
              <a:t>11</a:t>
            </a:r>
            <a:r>
              <a:rPr lang="en-US" sz="1050" dirty="0"/>
              <a:t>.“Experimental and numerical analysis of </a:t>
            </a:r>
            <a:r>
              <a:rPr lang="en-US" sz="1050" dirty="0" err="1"/>
              <a:t>interfilament</a:t>
            </a:r>
            <a:r>
              <a:rPr lang="en-US" sz="1050" dirty="0"/>
              <a:t> resistances in </a:t>
            </a:r>
            <a:r>
              <a:rPr lang="en-US" sz="1050" dirty="0" err="1"/>
              <a:t>NbTi</a:t>
            </a:r>
            <a:r>
              <a:rPr lang="en-US" sz="1050" dirty="0"/>
              <a:t> strands”, M. </a:t>
            </a:r>
            <a:r>
              <a:rPr lang="en-US" sz="1050" dirty="0" err="1"/>
              <a:t>Breschi</a:t>
            </a:r>
            <a:r>
              <a:rPr lang="en-US" sz="1050" dirty="0"/>
              <a:t>, M. </a:t>
            </a:r>
            <a:r>
              <a:rPr lang="en-US" sz="1050" dirty="0" err="1"/>
              <a:t>Massimini</a:t>
            </a:r>
            <a:r>
              <a:rPr lang="en-US" sz="1050" dirty="0"/>
              <a:t>, P. L. </a:t>
            </a:r>
            <a:r>
              <a:rPr lang="en-US" sz="1050" dirty="0" err="1"/>
              <a:t>Ribani</a:t>
            </a:r>
            <a:r>
              <a:rPr lang="en-US" sz="1050" dirty="0"/>
              <a:t>, T. Spina and V. </a:t>
            </a:r>
            <a:r>
              <a:rPr lang="en-US" sz="1050" dirty="0" err="1"/>
              <a:t>Corato</a:t>
            </a:r>
            <a:r>
              <a:rPr lang="en-US" sz="1050" dirty="0"/>
              <a:t>, </a:t>
            </a:r>
            <a:r>
              <a:rPr lang="en-US" sz="1050" dirty="0" err="1"/>
              <a:t>Supercond</a:t>
            </a:r>
            <a:r>
              <a:rPr lang="en-US" sz="1050" dirty="0"/>
              <a:t>. Sci. </a:t>
            </a:r>
            <a:r>
              <a:rPr lang="en-US" sz="1050" dirty="0" err="1"/>
              <a:t>Technolo</a:t>
            </a:r>
            <a:r>
              <a:rPr lang="en-US" sz="1050" dirty="0"/>
              <a:t>. 27 (2014) 055021</a:t>
            </a:r>
          </a:p>
          <a:p>
            <a:r>
              <a:rPr lang="en-US" sz="1050" b="1" dirty="0"/>
              <a:t>12</a:t>
            </a:r>
            <a:r>
              <a:rPr lang="en-US" sz="1050" dirty="0"/>
              <a:t>.“The behavior of copper in view of radiation damage in the LHC luminosity upgrade”, R. </a:t>
            </a:r>
            <a:r>
              <a:rPr lang="en-US" sz="1050" dirty="0" err="1"/>
              <a:t>Flukiger</a:t>
            </a:r>
            <a:r>
              <a:rPr lang="en-US" sz="1050" dirty="0"/>
              <a:t> and T. Spina, Internal Note in </a:t>
            </a:r>
            <a:r>
              <a:rPr lang="en-US" sz="1050" dirty="0" err="1"/>
              <a:t>Indico</a:t>
            </a:r>
            <a:r>
              <a:rPr lang="en-US" sz="1050" dirty="0"/>
              <a:t>, CERN, Geneva, Switzerland (2012).</a:t>
            </a:r>
          </a:p>
          <a:p>
            <a:r>
              <a:rPr lang="en-US" sz="1050" b="1" dirty="0"/>
              <a:t>13</a:t>
            </a:r>
            <a:r>
              <a:rPr lang="en-US" sz="1050" dirty="0"/>
              <a:t>.“Variation of (</a:t>
            </a:r>
            <a:r>
              <a:rPr lang="en-US" sz="1050" dirty="0" err="1"/>
              <a:t>Jc</a:t>
            </a:r>
            <a:r>
              <a:rPr lang="en-US" sz="1050" dirty="0"/>
              <a:t>/Jc0)max of binary and ternary alloyed RRP and PIT Nb3Sn wires exposed to fast neutron irradiation at 300K”, R. </a:t>
            </a:r>
            <a:r>
              <a:rPr lang="en-US" sz="1050" dirty="0" err="1"/>
              <a:t>Flukiger</a:t>
            </a:r>
            <a:r>
              <a:rPr lang="en-US" sz="1050" dirty="0"/>
              <a:t>, T. Baumgartner, M. </a:t>
            </a:r>
            <a:r>
              <a:rPr lang="en-US" sz="1050" dirty="0" err="1"/>
              <a:t>Eisterer</a:t>
            </a:r>
            <a:r>
              <a:rPr lang="en-US" sz="1050" dirty="0"/>
              <a:t>, H. W. Weber, T. Spina, C. </a:t>
            </a:r>
            <a:r>
              <a:rPr lang="en-US" sz="1050" dirty="0" err="1"/>
              <a:t>Scheuerlein</a:t>
            </a:r>
            <a:r>
              <a:rPr lang="en-US" sz="1050" dirty="0"/>
              <a:t>, C. </a:t>
            </a:r>
            <a:r>
              <a:rPr lang="en-US" sz="1050" dirty="0" err="1"/>
              <a:t>Senatore</a:t>
            </a:r>
            <a:r>
              <a:rPr lang="en-US" sz="1050" dirty="0"/>
              <a:t>, A. </a:t>
            </a:r>
            <a:r>
              <a:rPr lang="en-US" sz="1050" dirty="0" err="1"/>
              <a:t>Ballarino</a:t>
            </a:r>
            <a:r>
              <a:rPr lang="en-US" sz="1050" dirty="0"/>
              <a:t> and L. </a:t>
            </a:r>
            <a:r>
              <a:rPr lang="en-US" sz="1050" dirty="0" err="1"/>
              <a:t>Bottura</a:t>
            </a:r>
            <a:r>
              <a:rPr lang="en-US" sz="1050" dirty="0"/>
              <a:t>, IEEE Trans. App. Sup. Vol.23, no. 3, June 2013.</a:t>
            </a:r>
          </a:p>
          <a:p>
            <a:r>
              <a:rPr lang="en-US" sz="1050" b="1" dirty="0"/>
              <a:t>14</a:t>
            </a:r>
            <a:r>
              <a:rPr lang="en-US" sz="1050" dirty="0"/>
              <a:t>.“Experimental investigation of the transverse resistivity in Nb3Sn wires through ac susceptibility”, P. </a:t>
            </a:r>
            <a:r>
              <a:rPr lang="en-US" sz="1050" dirty="0" err="1"/>
              <a:t>Fabbricatore</a:t>
            </a:r>
            <a:r>
              <a:rPr lang="en-US" sz="1050" dirty="0"/>
              <a:t>, S. </a:t>
            </a:r>
            <a:r>
              <a:rPr lang="en-US" sz="1050" dirty="0" err="1"/>
              <a:t>Farinon</a:t>
            </a:r>
            <a:r>
              <a:rPr lang="en-US" sz="1050" dirty="0"/>
              <a:t>, V. </a:t>
            </a:r>
            <a:r>
              <a:rPr lang="en-US" sz="1050" dirty="0" err="1"/>
              <a:t>Corato</a:t>
            </a:r>
            <a:r>
              <a:rPr lang="en-US" sz="1050" dirty="0"/>
              <a:t>, G. De </a:t>
            </a:r>
            <a:r>
              <a:rPr lang="en-US" sz="1050" dirty="0" err="1"/>
              <a:t>Marzi</a:t>
            </a:r>
            <a:r>
              <a:rPr lang="en-US" sz="1050" dirty="0"/>
              <a:t>, T. Spina, U. Gambardella and A. </a:t>
            </a:r>
            <a:r>
              <a:rPr lang="en-US" sz="1050" dirty="0" err="1"/>
              <a:t>Saggese</a:t>
            </a:r>
            <a:r>
              <a:rPr lang="en-US" sz="1050" dirty="0"/>
              <a:t>, </a:t>
            </a:r>
            <a:r>
              <a:rPr lang="en-US" sz="1050" dirty="0" err="1"/>
              <a:t>Supercond</a:t>
            </a:r>
            <a:r>
              <a:rPr lang="en-US" sz="1050" dirty="0"/>
              <a:t>. Sci. </a:t>
            </a:r>
            <a:r>
              <a:rPr lang="en-US" sz="1050" dirty="0" err="1"/>
              <a:t>Technolo</a:t>
            </a:r>
            <a:r>
              <a:rPr lang="en-US" sz="1050" dirty="0"/>
              <a:t>. 26 (2013) 085001</a:t>
            </a:r>
          </a:p>
          <a:p>
            <a:r>
              <a:rPr lang="en-US" sz="1050" b="1" dirty="0"/>
              <a:t>15</a:t>
            </a:r>
            <a:r>
              <a:rPr lang="en-US" sz="1050" dirty="0"/>
              <a:t>.“Comparison of direct inter-filament resistance measurement on Nb3Sn strands between University of </a:t>
            </a:r>
            <a:r>
              <a:rPr lang="en-US" sz="1050" dirty="0" err="1"/>
              <a:t>Twente</a:t>
            </a:r>
            <a:r>
              <a:rPr lang="en-US" sz="1050" dirty="0"/>
              <a:t> and ENEA”, C. Zhou, M. </a:t>
            </a:r>
            <a:r>
              <a:rPr lang="en-US" sz="1050" dirty="0" err="1"/>
              <a:t>Dhalle</a:t>
            </a:r>
            <a:r>
              <a:rPr lang="en-US" sz="1050" dirty="0"/>
              <a:t>’, A. </a:t>
            </a:r>
            <a:r>
              <a:rPr lang="en-US" sz="1050" dirty="0" err="1"/>
              <a:t>Nijhuis</a:t>
            </a:r>
            <a:r>
              <a:rPr lang="en-US" sz="1050" dirty="0"/>
              <a:t>, M. </a:t>
            </a:r>
            <a:r>
              <a:rPr lang="en-US" sz="1050" dirty="0" err="1"/>
              <a:t>Breschi</a:t>
            </a:r>
            <a:r>
              <a:rPr lang="en-US" sz="1050" dirty="0"/>
              <a:t>, T. Spina, A. </a:t>
            </a:r>
            <a:r>
              <a:rPr lang="en-US" sz="1050" dirty="0" err="1"/>
              <a:t>della</a:t>
            </a:r>
            <a:r>
              <a:rPr lang="en-US" sz="1050" dirty="0"/>
              <a:t> Corte and V. </a:t>
            </a:r>
            <a:r>
              <a:rPr lang="en-US" sz="1050" dirty="0" err="1"/>
              <a:t>Corato</a:t>
            </a:r>
            <a:r>
              <a:rPr lang="en-US" sz="1050" dirty="0"/>
              <a:t>, Applied Superconductivity, IEEE Transactions Volume: 2, Issue: 3, Part: 3, 2013</a:t>
            </a:r>
          </a:p>
          <a:p>
            <a:r>
              <a:rPr lang="en-US" sz="1050" b="1" dirty="0"/>
              <a:t>16</a:t>
            </a:r>
            <a:r>
              <a:rPr lang="en-US" sz="1050" dirty="0"/>
              <a:t>.“Direct observation of Nb3Sn lattice deformation by high energy X-ray diffraction in internal-tin Nb3Sn wires subject to mechanical loads at 4.2K”, L. </a:t>
            </a:r>
            <a:r>
              <a:rPr lang="en-US" sz="1050" dirty="0" err="1"/>
              <a:t>Muzzi</a:t>
            </a:r>
            <a:r>
              <a:rPr lang="en-US" sz="1050" dirty="0"/>
              <a:t>, V. </a:t>
            </a:r>
            <a:r>
              <a:rPr lang="en-US" sz="1050" dirty="0" err="1"/>
              <a:t>Corato</a:t>
            </a:r>
            <a:r>
              <a:rPr lang="en-US" sz="1050" dirty="0"/>
              <a:t>, A. </a:t>
            </a:r>
            <a:r>
              <a:rPr lang="en-US" sz="1050" dirty="0" err="1"/>
              <a:t>della</a:t>
            </a:r>
            <a:r>
              <a:rPr lang="en-US" sz="1050" dirty="0"/>
              <a:t> Corte, G. De </a:t>
            </a:r>
            <a:r>
              <a:rPr lang="en-US" sz="1050" dirty="0" err="1"/>
              <a:t>Marzi</a:t>
            </a:r>
            <a:r>
              <a:rPr lang="en-US" sz="1050" dirty="0"/>
              <a:t>, T. Spina, J. Daniels, M. Di </a:t>
            </a:r>
            <a:r>
              <a:rPr lang="en-US" sz="1050" dirty="0" err="1"/>
              <a:t>Michiel</a:t>
            </a:r>
            <a:r>
              <a:rPr lang="en-US" sz="1050" dirty="0"/>
              <a:t>, F. </a:t>
            </a:r>
            <a:r>
              <a:rPr lang="en-US" sz="1050" dirty="0" err="1"/>
              <a:t>Buta</a:t>
            </a:r>
            <a:r>
              <a:rPr lang="en-US" sz="1050" dirty="0"/>
              <a:t>, G. </a:t>
            </a:r>
            <a:r>
              <a:rPr lang="en-US" sz="1050" dirty="0" err="1"/>
              <a:t>Mondonico</a:t>
            </a:r>
            <a:r>
              <a:rPr lang="en-US" sz="1050" dirty="0"/>
              <a:t>, B. </a:t>
            </a:r>
            <a:r>
              <a:rPr lang="en-US" sz="1050" dirty="0" err="1"/>
              <a:t>Seeber</a:t>
            </a:r>
            <a:r>
              <a:rPr lang="en-US" sz="1050" dirty="0"/>
              <a:t>, R. </a:t>
            </a:r>
            <a:r>
              <a:rPr lang="en-US" sz="1050" dirty="0" err="1"/>
              <a:t>Flukiger</a:t>
            </a:r>
            <a:r>
              <a:rPr lang="en-US" sz="1050" dirty="0"/>
              <a:t> and C. </a:t>
            </a:r>
            <a:r>
              <a:rPr lang="en-US" sz="1050" dirty="0" err="1"/>
              <a:t>Senatore</a:t>
            </a:r>
            <a:r>
              <a:rPr lang="en-US" sz="1050" dirty="0"/>
              <a:t>, </a:t>
            </a:r>
            <a:r>
              <a:rPr lang="en-US" sz="1050" dirty="0" err="1"/>
              <a:t>Supercond</a:t>
            </a:r>
            <a:r>
              <a:rPr lang="en-US" sz="1050" dirty="0"/>
              <a:t>. Sci. Technol. 25 054006, 2012</a:t>
            </a:r>
          </a:p>
          <a:p>
            <a:r>
              <a:rPr lang="en-US" sz="1050" b="1" dirty="0"/>
              <a:t>17</a:t>
            </a:r>
            <a:r>
              <a:rPr lang="en-US" sz="1050" dirty="0"/>
              <a:t>.“Comparison between direct and indirect measurements of the transverse resistivity in </a:t>
            </a:r>
            <a:r>
              <a:rPr lang="en-US" sz="1050" dirty="0" err="1"/>
              <a:t>NbTi</a:t>
            </a:r>
            <a:r>
              <a:rPr lang="en-US" sz="1050" dirty="0"/>
              <a:t> strands”, Tiziana Spina, Valentina </a:t>
            </a:r>
            <a:r>
              <a:rPr lang="en-US" sz="1050" dirty="0" err="1"/>
              <a:t>Corato</a:t>
            </a:r>
            <a:r>
              <a:rPr lang="en-US" sz="1050" dirty="0"/>
              <a:t>, </a:t>
            </a:r>
            <a:r>
              <a:rPr lang="en-US" sz="1050" dirty="0" err="1"/>
              <a:t>Gianluca</a:t>
            </a:r>
            <a:r>
              <a:rPr lang="en-US" sz="1050" dirty="0"/>
              <a:t> De </a:t>
            </a:r>
            <a:r>
              <a:rPr lang="en-US" sz="1050" dirty="0" err="1"/>
              <a:t>Marzi</a:t>
            </a:r>
            <a:r>
              <a:rPr lang="en-US" sz="1050" dirty="0"/>
              <a:t>, </a:t>
            </a:r>
            <a:r>
              <a:rPr lang="en-US" sz="1050" dirty="0" err="1"/>
              <a:t>Chiarasole</a:t>
            </a:r>
            <a:r>
              <a:rPr lang="en-US" sz="1050" dirty="0"/>
              <a:t> </a:t>
            </a:r>
            <a:r>
              <a:rPr lang="en-US" sz="1050" dirty="0" err="1"/>
              <a:t>Fiamozzi</a:t>
            </a:r>
            <a:r>
              <a:rPr lang="en-US" sz="1050" dirty="0"/>
              <a:t> </a:t>
            </a:r>
            <a:r>
              <a:rPr lang="en-US" sz="1050" dirty="0" err="1"/>
              <a:t>Zignani</a:t>
            </a:r>
            <a:r>
              <a:rPr lang="en-US" sz="1050" dirty="0"/>
              <a:t>, Luigi </a:t>
            </a:r>
            <a:r>
              <a:rPr lang="en-US" sz="1050" dirty="0" err="1"/>
              <a:t>Muzzi</a:t>
            </a:r>
            <a:r>
              <a:rPr lang="en-US" sz="1050" dirty="0"/>
              <a:t>, Umberto Gambardella, Pasquale </a:t>
            </a:r>
            <a:r>
              <a:rPr lang="en-US" sz="1050" dirty="0" err="1"/>
              <a:t>Fabbricatore</a:t>
            </a:r>
            <a:r>
              <a:rPr lang="en-US" sz="1050" dirty="0"/>
              <a:t>, and Antonio </a:t>
            </a:r>
            <a:r>
              <a:rPr lang="en-US" sz="1050" dirty="0" err="1"/>
              <a:t>della</a:t>
            </a:r>
            <a:r>
              <a:rPr lang="en-US" sz="1050" dirty="0"/>
              <a:t> Corte, Elsevier Ltd. Physics Procedia, 2011 available online at www.sciencedirect.com</a:t>
            </a:r>
          </a:p>
          <a:p>
            <a:endParaRPr lang="en-US" sz="1050" dirty="0"/>
          </a:p>
        </p:txBody>
      </p:sp>
      <p:sp>
        <p:nvSpPr>
          <p:cNvPr id="3" name="Date Placeholder 2"/>
          <p:cNvSpPr>
            <a:spLocks noGrp="1"/>
          </p:cNvSpPr>
          <p:nvPr>
            <p:ph type="dt" sz="half" idx="10"/>
          </p:nvPr>
        </p:nvSpPr>
        <p:spPr/>
        <p:txBody>
          <a:bodyPr/>
          <a:lstStyle/>
          <a:p>
            <a:r>
              <a:rPr lang="en-US"/>
              <a:t>9/26/2018</a:t>
            </a:r>
          </a:p>
        </p:txBody>
      </p:sp>
      <p:sp>
        <p:nvSpPr>
          <p:cNvPr id="2" name="Slide Number Placeholder 1">
            <a:extLst>
              <a:ext uri="{FF2B5EF4-FFF2-40B4-BE49-F238E27FC236}">
                <a16:creationId xmlns:a16="http://schemas.microsoft.com/office/drawing/2014/main" id="{FC886287-FA0B-4389-85BD-59A779919962}"/>
              </a:ext>
            </a:extLst>
          </p:cNvPr>
          <p:cNvSpPr>
            <a:spLocks noGrp="1"/>
          </p:cNvSpPr>
          <p:nvPr>
            <p:ph type="sldNum" sz="quarter" idx="12"/>
          </p:nvPr>
        </p:nvSpPr>
        <p:spPr/>
        <p:txBody>
          <a:bodyPr/>
          <a:lstStyle/>
          <a:p>
            <a:fld id="{210C1B2E-B291-4001-85F7-A98FC314394E}" type="slidenum">
              <a:rPr lang="en-US" smtClean="0"/>
              <a:t>52</a:t>
            </a:fld>
            <a:endParaRPr lang="en-US"/>
          </a:p>
        </p:txBody>
      </p:sp>
    </p:spTree>
    <p:extLst>
      <p:ext uri="{BB962C8B-B14F-4D97-AF65-F5344CB8AC3E}">
        <p14:creationId xmlns:p14="http://schemas.microsoft.com/office/powerpoint/2010/main" val="110571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6"/>
          <p:cNvSpPr txBox="1"/>
          <p:nvPr/>
        </p:nvSpPr>
        <p:spPr>
          <a:xfrm>
            <a:off x="347516" y="976660"/>
            <a:ext cx="8616972" cy="1754326"/>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just">
              <a:lnSpc>
                <a:spcPct val="150000"/>
              </a:lnSpc>
            </a:pPr>
            <a:r>
              <a:rPr lang="en-US" sz="2400" b="1" dirty="0">
                <a:solidFill>
                  <a:schemeClr val="tx1"/>
                </a:solidFill>
                <a:latin typeface="Arial" pitchFamily="34" charset="0"/>
                <a:cs typeface="Arial" pitchFamily="34" charset="0"/>
              </a:rPr>
              <a:t>Evaluate the </a:t>
            </a:r>
            <a:r>
              <a:rPr lang="en-US" sz="2400" b="1" dirty="0">
                <a:solidFill>
                  <a:srgbClr val="FF0000"/>
                </a:solidFill>
                <a:latin typeface="Arial" pitchFamily="34" charset="0"/>
                <a:cs typeface="Arial" pitchFamily="34" charset="0"/>
              </a:rPr>
              <a:t>damage</a:t>
            </a:r>
            <a:r>
              <a:rPr lang="en-US" sz="2400" b="1" dirty="0">
                <a:solidFill>
                  <a:schemeClr val="tx1"/>
                </a:solidFill>
                <a:latin typeface="Arial" pitchFamily="34" charset="0"/>
                <a:cs typeface="Arial" pitchFamily="34" charset="0"/>
              </a:rPr>
              <a:t> caused by high energy irradiation on the superconducting properties of Nb</a:t>
            </a:r>
            <a:r>
              <a:rPr lang="en-US" sz="2400" b="1" baseline="-25000" dirty="0">
                <a:solidFill>
                  <a:schemeClr val="tx1"/>
                </a:solidFill>
                <a:latin typeface="Arial" pitchFamily="34" charset="0"/>
                <a:cs typeface="Arial" pitchFamily="34" charset="0"/>
              </a:rPr>
              <a:t>3</a:t>
            </a:r>
            <a:r>
              <a:rPr lang="en-US" sz="2400" b="1" dirty="0">
                <a:solidFill>
                  <a:schemeClr val="tx1"/>
                </a:solidFill>
                <a:latin typeface="Arial" pitchFamily="34" charset="0"/>
                <a:cs typeface="Arial" pitchFamily="34" charset="0"/>
              </a:rPr>
              <a:t>Sn wires for the quadrupoles of </a:t>
            </a:r>
            <a:r>
              <a:rPr lang="en-US" sz="2400" b="1" dirty="0">
                <a:solidFill>
                  <a:srgbClr val="0070C0"/>
                </a:solidFill>
                <a:latin typeface="Arial" pitchFamily="34" charset="0"/>
                <a:cs typeface="Arial" pitchFamily="34" charset="0"/>
              </a:rPr>
              <a:t>HL-LHC.</a:t>
            </a:r>
          </a:p>
        </p:txBody>
      </p:sp>
      <p:sp>
        <p:nvSpPr>
          <p:cNvPr id="2" name="TextBox 1"/>
          <p:cNvSpPr txBox="1"/>
          <p:nvPr/>
        </p:nvSpPr>
        <p:spPr>
          <a:xfrm>
            <a:off x="87813" y="3265820"/>
            <a:ext cx="3135726" cy="523220"/>
          </a:xfrm>
          <a:prstGeom prst="rect">
            <a:avLst/>
          </a:prstGeom>
          <a:noFill/>
        </p:spPr>
        <p:txBody>
          <a:bodyPr wrap="square" rtlCol="0">
            <a:spAutoFit/>
          </a:bodyPr>
          <a:lstStyle/>
          <a:p>
            <a:r>
              <a:rPr lang="it-IT" sz="2800" b="1" dirty="0">
                <a:solidFill>
                  <a:srgbClr val="FF0000"/>
                </a:solidFill>
              </a:rPr>
              <a:t>What is known:</a:t>
            </a:r>
            <a:endParaRPr lang="en-US" sz="2800" b="1" dirty="0">
              <a:solidFill>
                <a:srgbClr val="FF0000"/>
              </a:solidFill>
            </a:endParaRPr>
          </a:p>
        </p:txBody>
      </p:sp>
      <p:sp>
        <p:nvSpPr>
          <p:cNvPr id="9" name="TextBox 8"/>
          <p:cNvSpPr txBox="1"/>
          <p:nvPr/>
        </p:nvSpPr>
        <p:spPr>
          <a:xfrm>
            <a:off x="2771801" y="2983884"/>
            <a:ext cx="6264696" cy="108709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sz="3200" b="1" dirty="0"/>
              <a:t>Number of total </a:t>
            </a:r>
            <a:r>
              <a:rPr lang="it-IT" sz="3200" b="1" i="1" dirty="0">
                <a:solidFill>
                  <a:srgbClr val="FF0000"/>
                </a:solidFill>
              </a:rPr>
              <a:t>dpa</a:t>
            </a:r>
          </a:p>
          <a:p>
            <a:r>
              <a:rPr lang="it-IT" sz="3200" b="1" dirty="0"/>
              <a:t>(displacement per atom)</a:t>
            </a:r>
            <a:endParaRPr lang="en-US" sz="3200" b="1" dirty="0"/>
          </a:p>
        </p:txBody>
      </p:sp>
      <p:sp>
        <p:nvSpPr>
          <p:cNvPr id="8" name="TextBox 7"/>
          <p:cNvSpPr txBox="1"/>
          <p:nvPr/>
        </p:nvSpPr>
        <p:spPr>
          <a:xfrm>
            <a:off x="3095837" y="4149080"/>
            <a:ext cx="5616624" cy="707886"/>
          </a:xfrm>
          <a:prstGeom prst="rect">
            <a:avLst/>
          </a:prstGeom>
          <a:noFill/>
        </p:spPr>
        <p:txBody>
          <a:bodyPr wrap="square" rtlCol="0">
            <a:spAutoFit/>
          </a:bodyPr>
          <a:lstStyle/>
          <a:p>
            <a:r>
              <a:rPr lang="it-IT" sz="2000" i="1" dirty="0">
                <a:latin typeface="Arial" panose="020B0604020202020204" pitchFamily="34" charset="0"/>
                <a:cs typeface="Arial" panose="020B0604020202020204" pitchFamily="34" charset="0"/>
              </a:rPr>
              <a:t>From</a:t>
            </a:r>
            <a:r>
              <a:rPr lang="it-IT" sz="2000" b="1" i="1" dirty="0">
                <a:latin typeface="Arial" panose="020B0604020202020204" pitchFamily="34" charset="0"/>
                <a:cs typeface="Arial" panose="020B0604020202020204" pitchFamily="34" charset="0"/>
              </a:rPr>
              <a:t> FLUKA </a:t>
            </a:r>
            <a:r>
              <a:rPr lang="it-IT" sz="2000" i="1" dirty="0">
                <a:latin typeface="Arial" panose="020B0604020202020204" pitchFamily="34" charset="0"/>
                <a:cs typeface="Arial" panose="020B0604020202020204" pitchFamily="34" charset="0"/>
              </a:rPr>
              <a:t>calculations (</a:t>
            </a:r>
            <a:r>
              <a:rPr lang="it-IT" sz="2000" b="1" i="1" dirty="0">
                <a:latin typeface="Arial" panose="020B0604020202020204" pitchFamily="34" charset="0"/>
                <a:cs typeface="Arial" panose="020B0604020202020204" pitchFamily="34" charset="0"/>
              </a:rPr>
              <a:t>Monte Carlo</a:t>
            </a:r>
            <a:r>
              <a:rPr lang="it-IT" sz="2000" i="1" dirty="0">
                <a:latin typeface="Arial" panose="020B0604020202020204" pitchFamily="34" charset="0"/>
                <a:cs typeface="Arial" panose="020B0604020202020204" pitchFamily="34" charset="0"/>
              </a:rPr>
              <a:t> code):</a:t>
            </a:r>
          </a:p>
          <a:p>
            <a:r>
              <a:rPr lang="it-IT" sz="2000" i="1" dirty="0">
                <a:latin typeface="Arial" panose="020B0604020202020204" pitchFamily="34" charset="0"/>
                <a:cs typeface="Arial" panose="020B0604020202020204" pitchFamily="34" charset="0"/>
              </a:rPr>
              <a:t>(A. Lechner, F. Cerutti et al. 2014)</a:t>
            </a:r>
            <a:endParaRPr lang="en-US" sz="2000" i="1" dirty="0">
              <a:latin typeface="Arial" panose="020B0604020202020204" pitchFamily="34" charset="0"/>
              <a:cs typeface="Arial" panose="020B0604020202020204" pitchFamily="34" charset="0"/>
            </a:endParaRPr>
          </a:p>
        </p:txBody>
      </p:sp>
      <p:sp>
        <p:nvSpPr>
          <p:cNvPr id="12" name="TextBox 11"/>
          <p:cNvSpPr txBox="1"/>
          <p:nvPr/>
        </p:nvSpPr>
        <p:spPr>
          <a:xfrm>
            <a:off x="35497" y="5157192"/>
            <a:ext cx="3240359" cy="523220"/>
          </a:xfrm>
          <a:prstGeom prst="rect">
            <a:avLst/>
          </a:prstGeom>
          <a:noFill/>
        </p:spPr>
        <p:txBody>
          <a:bodyPr wrap="square" rtlCol="0">
            <a:spAutoFit/>
          </a:bodyPr>
          <a:lstStyle/>
          <a:p>
            <a:r>
              <a:rPr lang="it-IT" sz="2800" b="1" dirty="0"/>
              <a:t>Task:</a:t>
            </a:r>
            <a:r>
              <a:rPr lang="it-IT" sz="2800" b="1" dirty="0">
                <a:solidFill>
                  <a:srgbClr val="FF0000"/>
                </a:solidFill>
              </a:rPr>
              <a:t> to determine</a:t>
            </a:r>
            <a:endParaRPr lang="en-US" sz="2800" b="1" dirty="0">
              <a:solidFill>
                <a:srgbClr val="FF0000"/>
              </a:solidFill>
            </a:endParaRPr>
          </a:p>
        </p:txBody>
      </p:sp>
      <p:sp>
        <p:nvSpPr>
          <p:cNvPr id="7" name="TextBox 6"/>
          <p:cNvSpPr txBox="1"/>
          <p:nvPr/>
        </p:nvSpPr>
        <p:spPr>
          <a:xfrm>
            <a:off x="5580112" y="4941168"/>
            <a:ext cx="3456384" cy="1200329"/>
          </a:xfrm>
          <a:prstGeom prst="rect">
            <a:avLst/>
          </a:prstGeom>
          <a:solidFill>
            <a:srgbClr val="FFCCCC"/>
          </a:solidFill>
          <a:ln w="57150">
            <a:solidFill>
              <a:srgbClr val="FF0000"/>
            </a:solidFill>
          </a:ln>
          <a:scene3d>
            <a:camera prst="orthographicFront"/>
            <a:lightRig rig="threePt" dir="t"/>
          </a:scene3d>
          <a:sp3d>
            <a:bevelT prst="angle"/>
          </a:sp3d>
        </p:spPr>
        <p:txBody>
          <a:bodyPr wrap="square" rtlCol="0">
            <a:spAutoFit/>
          </a:bodyPr>
          <a:lstStyle/>
          <a:p>
            <a:pPr algn="ctr"/>
            <a:r>
              <a:rPr lang="fr-CH" b="1" dirty="0">
                <a:latin typeface="Arial" panose="020B0604020202020204" pitchFamily="34" charset="0"/>
                <a:cs typeface="Arial" panose="020B0604020202020204" pitchFamily="34" charset="0"/>
              </a:rPr>
              <a:t>These correlations have never been studied before </a:t>
            </a:r>
            <a:endParaRPr lang="en-GB" b="1" dirty="0">
              <a:latin typeface="Arial" panose="020B0604020202020204" pitchFamily="34" charset="0"/>
              <a:cs typeface="Arial" panose="020B0604020202020204" pitchFamily="34" charset="0"/>
            </a:endParaRPr>
          </a:p>
        </p:txBody>
      </p:sp>
      <p:sp>
        <p:nvSpPr>
          <p:cNvPr id="18" name="Title 1"/>
          <p:cNvSpPr txBox="1">
            <a:spLocks/>
          </p:cNvSpPr>
          <p:nvPr/>
        </p:nvSpPr>
        <p:spPr>
          <a:xfrm>
            <a:off x="495727" y="-16227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4000" b="1" dirty="0">
                <a:solidFill>
                  <a:srgbClr val="002060"/>
                </a:solidFill>
              </a:rPr>
              <a:t>Motivation of this work</a:t>
            </a:r>
            <a:endParaRPr lang="en-US" sz="4000" b="1" dirty="0">
              <a:solidFill>
                <a:srgbClr val="002060"/>
              </a:solidFill>
            </a:endParaRPr>
          </a:p>
        </p:txBody>
      </p:sp>
      <p:cxnSp>
        <p:nvCxnSpPr>
          <p:cNvPr id="19" name="Straight Connector 18"/>
          <p:cNvCxnSpPr/>
          <p:nvPr/>
        </p:nvCxnSpPr>
        <p:spPr>
          <a:xfrm>
            <a:off x="0" y="764704"/>
            <a:ext cx="9144000" cy="0"/>
          </a:xfrm>
          <a:prstGeom prst="line">
            <a:avLst/>
          </a:prstGeom>
          <a:ln w="19050">
            <a:solidFill>
              <a:srgbClr val="002060"/>
            </a:solidFill>
          </a:ln>
        </p:spPr>
        <p:style>
          <a:lnRef idx="2">
            <a:schemeClr val="dk1"/>
          </a:lnRef>
          <a:fillRef idx="0">
            <a:schemeClr val="dk1"/>
          </a:fillRef>
          <a:effectRef idx="1">
            <a:schemeClr val="dk1"/>
          </a:effectRef>
          <a:fontRef idx="minor">
            <a:schemeClr val="tx1"/>
          </a:fontRef>
        </p:style>
      </p:cxnSp>
      <p:pic>
        <p:nvPicPr>
          <p:cNvPr id="17" name="Picture 2" descr="C:\Users\Tiziana\Desktop\HL LHC 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2848" y="118120"/>
            <a:ext cx="1403648" cy="60044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3347865" y="5013176"/>
            <a:ext cx="2016223"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sz="3200" b="1" i="1" dirty="0">
                <a:solidFill>
                  <a:srgbClr val="FF0000"/>
                </a:solidFill>
              </a:rPr>
              <a:t>dpa</a:t>
            </a:r>
            <a:r>
              <a:rPr lang="it-IT" sz="3200" b="1" dirty="0"/>
              <a:t> vs. </a:t>
            </a:r>
            <a:r>
              <a:rPr lang="it-IT" sz="3200" b="1" dirty="0">
                <a:solidFill>
                  <a:srgbClr val="FF0000"/>
                </a:solidFill>
              </a:rPr>
              <a:t>∆T</a:t>
            </a:r>
            <a:r>
              <a:rPr lang="it-IT" sz="3200" b="1" baseline="-25000" dirty="0">
                <a:solidFill>
                  <a:srgbClr val="FF0000"/>
                </a:solidFill>
              </a:rPr>
              <a:t>c</a:t>
            </a:r>
            <a:r>
              <a:rPr lang="it-IT" sz="3200" b="1" dirty="0">
                <a:solidFill>
                  <a:srgbClr val="FF0000"/>
                </a:solidFill>
              </a:rPr>
              <a:t> </a:t>
            </a:r>
          </a:p>
          <a:p>
            <a:r>
              <a:rPr lang="it-IT" sz="3200" b="1" i="1" dirty="0">
                <a:solidFill>
                  <a:srgbClr val="FF0000"/>
                </a:solidFill>
              </a:rPr>
              <a:t>dpa</a:t>
            </a:r>
            <a:r>
              <a:rPr lang="it-IT" sz="3200" b="1" dirty="0">
                <a:solidFill>
                  <a:srgbClr val="FF0000"/>
                </a:solidFill>
              </a:rPr>
              <a:t> </a:t>
            </a:r>
            <a:r>
              <a:rPr lang="it-IT" sz="3200" b="1" dirty="0">
                <a:solidFill>
                  <a:schemeClr val="tx1"/>
                </a:solidFill>
              </a:rPr>
              <a:t>vs.</a:t>
            </a:r>
            <a:r>
              <a:rPr lang="it-IT" sz="3200" b="1" dirty="0"/>
              <a:t> </a:t>
            </a:r>
            <a:r>
              <a:rPr lang="it-IT" sz="3200" b="1" dirty="0">
                <a:solidFill>
                  <a:srgbClr val="FF0000"/>
                </a:solidFill>
              </a:rPr>
              <a:t>∆J</a:t>
            </a:r>
            <a:r>
              <a:rPr lang="it-IT" sz="3200" b="1" baseline="-25000" dirty="0">
                <a:solidFill>
                  <a:srgbClr val="FF0000"/>
                </a:solidFill>
              </a:rPr>
              <a:t>c</a:t>
            </a:r>
            <a:r>
              <a:rPr lang="it-IT" sz="3200" b="1" dirty="0">
                <a:solidFill>
                  <a:srgbClr val="FF0000"/>
                </a:solidFill>
              </a:rPr>
              <a:t> </a:t>
            </a:r>
          </a:p>
        </p:txBody>
      </p:sp>
      <p:sp>
        <p:nvSpPr>
          <p:cNvPr id="10" name="Date Placeholder 9"/>
          <p:cNvSpPr>
            <a:spLocks noGrp="1"/>
          </p:cNvSpPr>
          <p:nvPr>
            <p:ph type="dt" sz="half" idx="10"/>
          </p:nvPr>
        </p:nvSpPr>
        <p:spPr/>
        <p:txBody>
          <a:bodyPr/>
          <a:lstStyle/>
          <a:p>
            <a:r>
              <a:rPr lang="en-US"/>
              <a:t>9/26/2018</a:t>
            </a:r>
          </a:p>
        </p:txBody>
      </p:sp>
      <p:pic>
        <p:nvPicPr>
          <p:cNvPr id="13"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r="1060" b="1387"/>
          <a:stretch>
            <a:fillRect/>
          </a:stretch>
        </p:blipFill>
        <p:spPr bwMode="auto">
          <a:xfrm>
            <a:off x="177662" y="169532"/>
            <a:ext cx="465891" cy="454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9C399263-9882-4F33-B36D-E44462B825A3}"/>
              </a:ext>
            </a:extLst>
          </p:cNvPr>
          <p:cNvSpPr>
            <a:spLocks noGrp="1"/>
          </p:cNvSpPr>
          <p:nvPr>
            <p:ph type="sldNum" sz="quarter" idx="12"/>
          </p:nvPr>
        </p:nvSpPr>
        <p:spPr/>
        <p:txBody>
          <a:bodyPr/>
          <a:lstStyle/>
          <a:p>
            <a:fld id="{210C1B2E-B291-4001-85F7-A98FC314394E}" type="slidenum">
              <a:rPr lang="en-US" smtClean="0"/>
              <a:t>6</a:t>
            </a:fld>
            <a:endParaRPr lang="en-US"/>
          </a:p>
        </p:txBody>
      </p:sp>
    </p:spTree>
    <p:extLst>
      <p:ext uri="{BB962C8B-B14F-4D97-AF65-F5344CB8AC3E}">
        <p14:creationId xmlns:p14="http://schemas.microsoft.com/office/powerpoint/2010/main" val="138723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496" y="3465893"/>
            <a:ext cx="2595769" cy="1200329"/>
          </a:xfrm>
          <a:prstGeom prst="rect">
            <a:avLst/>
          </a:prstGeom>
          <a:ln w="19050">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it-IT" sz="2400" b="1" dirty="0">
                <a:latin typeface="Arial Narrow" panose="020B0606020202030204" pitchFamily="34" charset="0"/>
              </a:rPr>
              <a:t>Proton irradiation study</a:t>
            </a:r>
          </a:p>
          <a:p>
            <a:pPr algn="ctr"/>
            <a:r>
              <a:rPr lang="it-IT" sz="2400" b="1" dirty="0">
                <a:latin typeface="Arial Narrow" panose="020B0606020202030204" pitchFamily="34" charset="0"/>
              </a:rPr>
              <a:t>@ CERN</a:t>
            </a:r>
          </a:p>
        </p:txBody>
      </p:sp>
      <p:sp>
        <p:nvSpPr>
          <p:cNvPr id="5" name="TextBox 4"/>
          <p:cNvSpPr txBox="1"/>
          <p:nvPr/>
        </p:nvSpPr>
        <p:spPr>
          <a:xfrm>
            <a:off x="2724767" y="3480658"/>
            <a:ext cx="3175161" cy="1569660"/>
          </a:xfrm>
          <a:prstGeom prst="rect">
            <a:avLst/>
          </a:prstGeom>
          <a:noFill/>
          <a:ln w="19050">
            <a:solidFill>
              <a:srgbClr val="0070C0"/>
            </a:solidFill>
          </a:ln>
        </p:spPr>
        <p:txBody>
          <a:bodyPr wrap="square" rtlCol="0">
            <a:spAutoFit/>
          </a:bodyPr>
          <a:lstStyle/>
          <a:p>
            <a:pPr algn="ctr"/>
            <a:r>
              <a:rPr lang="it-IT" sz="2400" b="1" dirty="0">
                <a:solidFill>
                  <a:srgbClr val="0000FF"/>
                </a:solidFill>
                <a:latin typeface="Arial Narrow" panose="020B0606020202030204" pitchFamily="34" charset="0"/>
                <a:cs typeface="Arial" panose="020B0604020202020204" pitchFamily="34" charset="0"/>
              </a:rPr>
              <a:t>Neutron irradiation study</a:t>
            </a:r>
          </a:p>
          <a:p>
            <a:pPr algn="ctr"/>
            <a:r>
              <a:rPr lang="it-IT" sz="2400" b="1" dirty="0">
                <a:solidFill>
                  <a:srgbClr val="0000FF"/>
                </a:solidFill>
                <a:latin typeface="Arial Narrow" panose="020B0606020202030204" pitchFamily="34" charset="0"/>
              </a:rPr>
              <a:t>@ Atominstitut Vienna </a:t>
            </a:r>
          </a:p>
          <a:p>
            <a:pPr algn="ctr"/>
            <a:r>
              <a:rPr lang="it-IT" sz="2400" b="1" dirty="0">
                <a:solidFill>
                  <a:srgbClr val="0000FF"/>
                </a:solidFill>
                <a:latin typeface="Arial Narrow" panose="020B0606020202030204" pitchFamily="34" charset="0"/>
              </a:rPr>
              <a:t>(T. Baumgartner, </a:t>
            </a:r>
          </a:p>
          <a:p>
            <a:pPr algn="ctr"/>
            <a:r>
              <a:rPr lang="it-IT" sz="2400" b="1" dirty="0">
                <a:solidFill>
                  <a:srgbClr val="0000FF"/>
                </a:solidFill>
                <a:latin typeface="Arial Narrow" panose="020B0606020202030204" pitchFamily="34" charset="0"/>
              </a:rPr>
              <a:t>M. Eisterer et al.)</a:t>
            </a:r>
            <a:endParaRPr lang="en-US" sz="2400" b="1" dirty="0">
              <a:solidFill>
                <a:srgbClr val="0000FF"/>
              </a:solidFill>
              <a:latin typeface="Arial Narrow" panose="020B0606020202030204" pitchFamily="34" charset="0"/>
            </a:endParaRPr>
          </a:p>
        </p:txBody>
      </p:sp>
      <p:sp>
        <p:nvSpPr>
          <p:cNvPr id="6" name="TextBox 5"/>
          <p:cNvSpPr txBox="1"/>
          <p:nvPr/>
        </p:nvSpPr>
        <p:spPr>
          <a:xfrm>
            <a:off x="236074" y="908721"/>
            <a:ext cx="8784976" cy="1200329"/>
          </a:xfrm>
          <a:prstGeom prst="rect">
            <a:avLst/>
          </a:prstGeom>
          <a:noFill/>
        </p:spPr>
        <p:txBody>
          <a:bodyPr wrap="square" rtlCol="0">
            <a:spAutoFit/>
          </a:bodyPr>
          <a:lstStyle/>
          <a:p>
            <a:r>
              <a:rPr lang="it-IT" sz="2400" dirty="0">
                <a:solidFill>
                  <a:schemeClr val="bg1">
                    <a:lumMod val="50000"/>
                  </a:schemeClr>
                </a:solidFill>
                <a:latin typeface="Arial" panose="020B0604020202020204" pitchFamily="34" charset="0"/>
                <a:cs typeface="Arial" panose="020B0604020202020204" pitchFamily="34" charset="0"/>
              </a:rPr>
              <a:t>CERN launched a campaign to study the </a:t>
            </a:r>
            <a:r>
              <a:rPr lang="en-US" sz="2400" dirty="0">
                <a:solidFill>
                  <a:schemeClr val="bg1">
                    <a:lumMod val="50000"/>
                  </a:schemeClr>
                </a:solidFill>
                <a:latin typeface="Arial" panose="020B0604020202020204" pitchFamily="34" charset="0"/>
                <a:cs typeface="Arial" panose="020B0604020202020204" pitchFamily="34" charset="0"/>
              </a:rPr>
              <a:t>variation of the superconducting properties of Nb</a:t>
            </a:r>
            <a:r>
              <a:rPr lang="en-US" sz="2400" baseline="-25000" dirty="0">
                <a:solidFill>
                  <a:schemeClr val="bg1">
                    <a:lumMod val="50000"/>
                  </a:schemeClr>
                </a:solidFill>
                <a:latin typeface="Arial" panose="020B0604020202020204" pitchFamily="34" charset="0"/>
                <a:cs typeface="Arial" panose="020B0604020202020204" pitchFamily="34" charset="0"/>
              </a:rPr>
              <a:t>3</a:t>
            </a:r>
            <a:r>
              <a:rPr lang="en-US" sz="2400" dirty="0">
                <a:solidFill>
                  <a:schemeClr val="bg1">
                    <a:lumMod val="50000"/>
                  </a:schemeClr>
                </a:solidFill>
                <a:latin typeface="Arial" panose="020B0604020202020204" pitchFamily="34" charset="0"/>
                <a:cs typeface="Arial" panose="020B0604020202020204" pitchFamily="34" charset="0"/>
              </a:rPr>
              <a:t>Sn wires during the entire acceleration lifetime.</a:t>
            </a:r>
            <a:r>
              <a:rPr lang="it-IT" sz="2400" dirty="0">
                <a:solidFill>
                  <a:schemeClr val="bg1">
                    <a:lumMod val="50000"/>
                  </a:schemeClr>
                </a:solidFill>
                <a:latin typeface="Arial" panose="020B0604020202020204" pitchFamily="34" charset="0"/>
                <a:cs typeface="Arial" panose="020B0604020202020204" pitchFamily="34" charset="0"/>
              </a:rPr>
              <a:t> </a:t>
            </a:r>
            <a:endParaRPr lang="en-US" sz="2400" dirty="0">
              <a:solidFill>
                <a:schemeClr val="bg1">
                  <a:lumMod val="50000"/>
                </a:schemeClr>
              </a:solidFill>
              <a:latin typeface="Arial" panose="020B0604020202020204" pitchFamily="34" charset="0"/>
              <a:cs typeface="Arial" panose="020B0604020202020204" pitchFamily="34" charset="0"/>
            </a:endParaRPr>
          </a:p>
        </p:txBody>
      </p:sp>
      <p:cxnSp>
        <p:nvCxnSpPr>
          <p:cNvPr id="7" name="Straight Arrow Connector 6"/>
          <p:cNvCxnSpPr/>
          <p:nvPr/>
        </p:nvCxnSpPr>
        <p:spPr>
          <a:xfrm flipH="1">
            <a:off x="1335121" y="2797435"/>
            <a:ext cx="1296144" cy="576064"/>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320175" y="2764071"/>
            <a:ext cx="1121786" cy="631072"/>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r="1060" b="1387"/>
          <a:stretch>
            <a:fillRect/>
          </a:stretch>
        </p:blipFill>
        <p:spPr bwMode="auto">
          <a:xfrm>
            <a:off x="736827" y="4810238"/>
            <a:ext cx="936104" cy="912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429419" y="2154284"/>
            <a:ext cx="5698996" cy="461665"/>
          </a:xfrm>
          <a:prstGeom prst="rect">
            <a:avLst/>
          </a:prstGeom>
          <a:solidFill>
            <a:srgbClr val="B9EDFF"/>
          </a:solidFill>
          <a:ln>
            <a:solidFill>
              <a:srgbClr val="FF0000"/>
            </a:solidFill>
          </a:ln>
        </p:spPr>
        <p:txBody>
          <a:bodyPr wrap="none">
            <a:spAutoFit/>
          </a:bodyPr>
          <a:lstStyle/>
          <a:p>
            <a:r>
              <a:rPr lang="it-IT" sz="2400" b="1" dirty="0">
                <a:latin typeface="Arial Narrow" panose="020B0606020202030204" pitchFamily="34" charset="0"/>
                <a:cs typeface="Arial" panose="020B0604020202020204" pitchFamily="34" charset="0"/>
              </a:rPr>
              <a:t>Same industrial multifilamentary Nb</a:t>
            </a:r>
            <a:r>
              <a:rPr lang="it-IT" sz="2400" b="1" baseline="-25000" dirty="0">
                <a:latin typeface="Arial Narrow" panose="020B0606020202030204" pitchFamily="34" charset="0"/>
                <a:cs typeface="Arial" panose="020B0604020202020204" pitchFamily="34" charset="0"/>
              </a:rPr>
              <a:t>3</a:t>
            </a:r>
            <a:r>
              <a:rPr lang="it-IT" sz="2400" b="1" dirty="0">
                <a:latin typeface="Arial Narrow" panose="020B0606020202030204" pitchFamily="34" charset="0"/>
                <a:cs typeface="Arial" panose="020B0604020202020204" pitchFamily="34" charset="0"/>
              </a:rPr>
              <a:t>Sn wires </a:t>
            </a:r>
            <a:endParaRPr lang="en-US" sz="2400" b="1" dirty="0">
              <a:latin typeface="Arial Narrow" panose="020B0606020202030204" pitchFamily="34" charset="0"/>
              <a:cs typeface="Arial" panose="020B0604020202020204" pitchFamily="34" charset="0"/>
            </a:endParaRPr>
          </a:p>
        </p:txBody>
      </p:sp>
      <p:pic>
        <p:nvPicPr>
          <p:cNvPr id="1026" name="Picture 2" descr="C:\Users\Tiziana\Desktop\loghi\ati_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8271" y="5100389"/>
            <a:ext cx="1368152" cy="83357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12" name="ZoneTexte 11"/>
          <p:cNvSpPr txBox="1"/>
          <p:nvPr/>
        </p:nvSpPr>
        <p:spPr>
          <a:xfrm>
            <a:off x="6313207" y="2154284"/>
            <a:ext cx="2783759" cy="461665"/>
          </a:xfrm>
          <a:prstGeom prst="rect">
            <a:avLst/>
          </a:prstGeom>
          <a:solidFill>
            <a:srgbClr val="FFFF00"/>
          </a:solidFill>
          <a:ln>
            <a:solidFill>
              <a:srgbClr val="FF0000"/>
            </a:solidFill>
          </a:ln>
        </p:spPr>
        <p:txBody>
          <a:bodyPr wrap="square" rtlCol="0">
            <a:spAutoFit/>
          </a:bodyPr>
          <a:lstStyle/>
          <a:p>
            <a:r>
              <a:rPr lang="fr-CH" sz="2400" b="1" dirty="0">
                <a:latin typeface="Arial Narrow" panose="020B0606020202030204" pitchFamily="34" charset="0"/>
              </a:rPr>
              <a:t>Nb</a:t>
            </a:r>
            <a:r>
              <a:rPr lang="fr-CH" sz="2400" b="1" baseline="-25000" dirty="0">
                <a:latin typeface="Arial Narrow" panose="020B0606020202030204" pitchFamily="34" charset="0"/>
              </a:rPr>
              <a:t>3</a:t>
            </a:r>
            <a:r>
              <a:rPr lang="fr-CH" sz="2400" b="1" dirty="0">
                <a:latin typeface="Arial Narrow" panose="020B0606020202030204" pitchFamily="34" charset="0"/>
              </a:rPr>
              <a:t>Sn bulk samples</a:t>
            </a:r>
          </a:p>
        </p:txBody>
      </p:sp>
      <p:cxnSp>
        <p:nvCxnSpPr>
          <p:cNvPr id="14" name="Straight Arrow Connector 7"/>
          <p:cNvCxnSpPr>
            <a:cxnSpLocks/>
          </p:cNvCxnSpPr>
          <p:nvPr/>
        </p:nvCxnSpPr>
        <p:spPr>
          <a:xfrm>
            <a:off x="7749908" y="2661183"/>
            <a:ext cx="41883" cy="819475"/>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5987186" y="3485880"/>
            <a:ext cx="3156814" cy="1569660"/>
          </a:xfrm>
          <a:prstGeom prst="rect">
            <a:avLst/>
          </a:prstGeom>
          <a:solidFill>
            <a:srgbClr val="FFFFCC"/>
          </a:solidFill>
          <a:ln>
            <a:solidFill>
              <a:srgbClr val="0070C0"/>
            </a:solidFill>
          </a:ln>
        </p:spPr>
        <p:txBody>
          <a:bodyPr wrap="square" rtlCol="0">
            <a:spAutoFit/>
          </a:bodyPr>
          <a:lstStyle/>
          <a:p>
            <a:pPr algn="ctr"/>
            <a:r>
              <a:rPr lang="fr-CH" sz="2400" b="1" dirty="0">
                <a:latin typeface="Arial Narrow" panose="020B0606020202030204" pitchFamily="34" charset="0"/>
              </a:rPr>
              <a:t>Proton irradiation study</a:t>
            </a:r>
          </a:p>
          <a:p>
            <a:pPr algn="ctr"/>
            <a:r>
              <a:rPr lang="fr-CH" sz="2400" b="1" dirty="0">
                <a:latin typeface="Arial Narrow" panose="020B0606020202030204" pitchFamily="34" charset="0"/>
              </a:rPr>
              <a:t>NRC Kurchatov (Russia)</a:t>
            </a:r>
          </a:p>
          <a:p>
            <a:pPr algn="ctr"/>
            <a:r>
              <a:rPr lang="fr-CH" sz="2400" b="1" dirty="0">
                <a:latin typeface="Arial Narrow" panose="020B0606020202030204" pitchFamily="34" charset="0"/>
              </a:rPr>
              <a:t>(A. Ryazanov, </a:t>
            </a:r>
          </a:p>
          <a:p>
            <a:pPr algn="ctr"/>
            <a:r>
              <a:rPr lang="fr-CH" sz="2400" b="1" dirty="0">
                <a:latin typeface="Arial Narrow" panose="020B0606020202030204" pitchFamily="34" charset="0"/>
              </a:rPr>
              <a:t>Y. Zubavichus et al.) </a:t>
            </a:r>
          </a:p>
        </p:txBody>
      </p:sp>
      <p:sp>
        <p:nvSpPr>
          <p:cNvPr id="16" name="Title 1"/>
          <p:cNvSpPr txBox="1">
            <a:spLocks/>
          </p:cNvSpPr>
          <p:nvPr/>
        </p:nvSpPr>
        <p:spPr>
          <a:xfrm>
            <a:off x="501148" y="-1714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4000" b="1" dirty="0">
                <a:solidFill>
                  <a:srgbClr val="002060"/>
                </a:solidFill>
              </a:rPr>
              <a:t>Working strategy</a:t>
            </a:r>
            <a:endParaRPr lang="en-US" sz="4000" b="1" dirty="0">
              <a:solidFill>
                <a:srgbClr val="002060"/>
              </a:solidFill>
            </a:endParaRPr>
          </a:p>
        </p:txBody>
      </p:sp>
      <p:cxnSp>
        <p:nvCxnSpPr>
          <p:cNvPr id="17" name="Straight Connector 16"/>
          <p:cNvCxnSpPr/>
          <p:nvPr/>
        </p:nvCxnSpPr>
        <p:spPr>
          <a:xfrm>
            <a:off x="0" y="764704"/>
            <a:ext cx="9144000" cy="0"/>
          </a:xfrm>
          <a:prstGeom prst="line">
            <a:avLst/>
          </a:prstGeom>
          <a:ln w="19050">
            <a:solidFill>
              <a:srgbClr val="002060"/>
            </a:solidFill>
          </a:ln>
        </p:spPr>
        <p:style>
          <a:lnRef idx="2">
            <a:schemeClr val="dk1"/>
          </a:lnRef>
          <a:fillRef idx="0">
            <a:schemeClr val="dk1"/>
          </a:fillRef>
          <a:effectRef idx="1">
            <a:schemeClr val="dk1"/>
          </a:effectRef>
          <a:fontRef idx="minor">
            <a:schemeClr val="tx1"/>
          </a:fontRef>
        </p:style>
      </p:cxnSp>
      <p:pic>
        <p:nvPicPr>
          <p:cNvPr id="19" name="Picture 3" descr="C:\Users\Tiziana\Desktop\kurchatov_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8304" y="5100389"/>
            <a:ext cx="707754" cy="974203"/>
          </a:xfrm>
          <a:prstGeom prst="rect">
            <a:avLst/>
          </a:prstGeom>
          <a:noFill/>
          <a:extLst>
            <a:ext uri="{909E8E84-426E-40DD-AFC4-6F175D3DCCD1}">
              <a14:hiddenFill xmlns:a14="http://schemas.microsoft.com/office/drawing/2010/main">
                <a:solidFill>
                  <a:srgbClr val="FFFFFF"/>
                </a:solidFill>
              </a14:hiddenFill>
            </a:ext>
          </a:extLst>
        </p:spPr>
      </p:pic>
      <p:sp>
        <p:nvSpPr>
          <p:cNvPr id="9" name="Date Placeholder 8"/>
          <p:cNvSpPr>
            <a:spLocks noGrp="1"/>
          </p:cNvSpPr>
          <p:nvPr>
            <p:ph type="dt" sz="half" idx="10"/>
          </p:nvPr>
        </p:nvSpPr>
        <p:spPr/>
        <p:txBody>
          <a:bodyPr/>
          <a:lstStyle/>
          <a:p>
            <a:r>
              <a:rPr lang="en-US"/>
              <a:t>9/26/2018</a:t>
            </a:r>
          </a:p>
        </p:txBody>
      </p:sp>
      <p:sp>
        <p:nvSpPr>
          <p:cNvPr id="2" name="Slide Number Placeholder 1">
            <a:extLst>
              <a:ext uri="{FF2B5EF4-FFF2-40B4-BE49-F238E27FC236}">
                <a16:creationId xmlns:a16="http://schemas.microsoft.com/office/drawing/2014/main" id="{BEC56040-1E68-4DB7-8E2D-EE9C5F629F9F}"/>
              </a:ext>
            </a:extLst>
          </p:cNvPr>
          <p:cNvSpPr>
            <a:spLocks noGrp="1"/>
          </p:cNvSpPr>
          <p:nvPr>
            <p:ph type="sldNum" sz="quarter" idx="12"/>
          </p:nvPr>
        </p:nvSpPr>
        <p:spPr/>
        <p:txBody>
          <a:bodyPr/>
          <a:lstStyle/>
          <a:p>
            <a:fld id="{210C1B2E-B291-4001-85F7-A98FC314394E}" type="slidenum">
              <a:rPr lang="en-US" smtClean="0"/>
              <a:t>7</a:t>
            </a:fld>
            <a:endParaRPr lang="en-US"/>
          </a:p>
        </p:txBody>
      </p:sp>
    </p:spTree>
    <p:extLst>
      <p:ext uri="{BB962C8B-B14F-4D97-AF65-F5344CB8AC3E}">
        <p14:creationId xmlns:p14="http://schemas.microsoft.com/office/powerpoint/2010/main" val="26201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nodeType="with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500"/>
                                        <p:tgtEl>
                                          <p:spTgt spid="102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P spid="12"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15" name="Tableau 6"/>
              <p:cNvGraphicFramePr>
                <a:graphicFrameLocks noGrp="1"/>
              </p:cNvGraphicFramePr>
              <p:nvPr>
                <p:extLst/>
              </p:nvPr>
            </p:nvGraphicFramePr>
            <p:xfrm>
              <a:off x="429058" y="3774104"/>
              <a:ext cx="3532013" cy="2103168"/>
            </p:xfrm>
            <a:graphic>
              <a:graphicData uri="http://schemas.openxmlformats.org/drawingml/2006/table">
                <a:tbl>
                  <a:tblPr/>
                  <a:tblGrid>
                    <a:gridCol w="2379885">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tblGrid>
                  <a:tr h="159337">
                    <a:tc gridSpan="2">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it-IT"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Contribution to tot. dpa in Q1 [%]</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8" marR="91448" marT="45728" marB="4572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FFBFF"/>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600" b="0" i="0" u="none" strike="noStrike" cap="none" normalizeH="0" baseline="0" dirty="0">
                            <a:ln>
                              <a:noFill/>
                            </a:ln>
                            <a:solidFill>
                              <a:schemeClr val="tx1"/>
                            </a:solidFill>
                            <a:effectLst/>
                            <a:latin typeface="Arial" charset="0"/>
                          </a:endParaRPr>
                        </a:p>
                      </a:txBody>
                      <a:tcPr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59337">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dirty="0">
                              <a:ln>
                                <a:noFill/>
                              </a:ln>
                              <a:solidFill>
                                <a:srgbClr val="0000FF"/>
                              </a:solidFill>
                              <a:effectLst/>
                              <a:latin typeface="Arial" panose="020B0604020202020204" pitchFamily="34" charset="0"/>
                              <a:cs typeface="Arial" panose="020B0604020202020204" pitchFamily="34" charset="0"/>
                            </a:rPr>
                            <a:t>Neutrons</a:t>
                          </a:r>
                        </a:p>
                      </a:txBody>
                      <a:tcPr marL="91448" marR="91448"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FFBFF"/>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14:m>
                            <m:oMath xmlns:m="http://schemas.openxmlformats.org/officeDocument/2006/math">
                              <m:r>
                                <a:rPr lang="it-IT" sz="2000" b="1" i="1" smtClean="0">
                                  <a:solidFill>
                                    <a:srgbClr val="0000FF"/>
                                  </a:solidFill>
                                  <a:latin typeface="Cambria Math"/>
                                  <a:ea typeface="Cambria Math"/>
                                </a:rPr>
                                <m:t>~</m:t>
                              </m:r>
                            </m:oMath>
                          </a14:m>
                          <a:r>
                            <a:rPr kumimoji="0" lang="it-IT" sz="2000" b="1" i="0" u="none" strike="noStrike" cap="none" normalizeH="0" baseline="0" dirty="0">
                              <a:ln>
                                <a:noFill/>
                              </a:ln>
                              <a:solidFill>
                                <a:srgbClr val="0000FF"/>
                              </a:solidFill>
                              <a:effectLst/>
                              <a:latin typeface="Arial" panose="020B0604020202020204" pitchFamily="34" charset="0"/>
                              <a:cs typeface="Arial" panose="020B0604020202020204" pitchFamily="34" charset="0"/>
                            </a:rPr>
                            <a:t>70</a:t>
                          </a:r>
                          <a:endParaRPr kumimoji="0" lang="en-US" sz="2000" b="1" i="0" u="none" strike="noStrike" cap="none" normalizeH="0" baseline="0" dirty="0">
                            <a:ln>
                              <a:noFill/>
                            </a:ln>
                            <a:solidFill>
                              <a:srgbClr val="0000FF"/>
                            </a:solidFill>
                            <a:effectLst/>
                            <a:latin typeface="Arial" panose="020B0604020202020204" pitchFamily="34" charset="0"/>
                            <a:cs typeface="Arial" panose="020B0604020202020204" pitchFamily="34" charset="0"/>
                          </a:endParaRPr>
                        </a:p>
                      </a:txBody>
                      <a:tcPr marL="91448" marR="91448" marT="45728" marB="45728"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FFBFF"/>
                        </a:solidFill>
                      </a:tcPr>
                    </a:tc>
                    <a:extLst>
                      <a:ext uri="{0D108BD9-81ED-4DB2-BD59-A6C34878D82A}">
                        <a16:rowId xmlns:a16="http://schemas.microsoft.com/office/drawing/2014/main" val="10001"/>
                      </a:ext>
                    </a:extLst>
                  </a:tr>
                  <a:tr h="27086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defRPr/>
                          </a:pPr>
                          <a:r>
                            <a:rPr kumimoji="0" lang="en-US" sz="20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Charged particles </a:t>
                          </a:r>
                          <a:r>
                            <a:rPr kumimoji="0" lang="it-IT" sz="20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(protons, pions, ions above E</a:t>
                          </a:r>
                          <a:r>
                            <a:rPr kumimoji="0" lang="it-IT" sz="2000" b="1" i="0" u="none" strike="noStrike" cap="none" normalizeH="0" baseline="-25000" dirty="0">
                              <a:ln>
                                <a:noFill/>
                              </a:ln>
                              <a:solidFill>
                                <a:srgbClr val="FF0000"/>
                              </a:solidFill>
                              <a:effectLst/>
                              <a:latin typeface="Arial" panose="020B0604020202020204" pitchFamily="34" charset="0"/>
                              <a:cs typeface="Arial" panose="020B0604020202020204" pitchFamily="34" charset="0"/>
                            </a:rPr>
                            <a:t>th</a:t>
                          </a:r>
                          <a:r>
                            <a:rPr kumimoji="0" lang="it-IT" sz="20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a:t>
                          </a:r>
                          <a:endParaRPr kumimoji="0" lang="en-US" sz="2000" b="1" i="0" u="none" strike="noStrike" cap="none" normalizeH="0" baseline="-25000" dirty="0">
                            <a:ln>
                              <a:noFill/>
                            </a:ln>
                            <a:solidFill>
                              <a:srgbClr val="FF0000"/>
                            </a:solidFill>
                            <a:effectLst/>
                            <a:latin typeface="Arial" panose="020B0604020202020204" pitchFamily="34" charset="0"/>
                            <a:cs typeface="Arial" panose="020B0604020202020204" pitchFamily="34" charset="0"/>
                          </a:endParaRPr>
                        </a:p>
                      </a:txBody>
                      <a:tcPr marL="91448" marR="91448"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FFBFF"/>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14:m>
                            <m:oMath xmlns:m="http://schemas.openxmlformats.org/officeDocument/2006/math">
                              <m:r>
                                <a:rPr lang="it-IT" sz="2000" b="1" i="1" smtClean="0">
                                  <a:solidFill>
                                    <a:srgbClr val="FF0000"/>
                                  </a:solidFill>
                                  <a:latin typeface="Cambria Math"/>
                                  <a:ea typeface="Cambria Math"/>
                                </a:rPr>
                                <m:t>~</m:t>
                              </m:r>
                            </m:oMath>
                          </a14:m>
                          <a:r>
                            <a:rPr kumimoji="0" lang="it-IT" sz="20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30</a:t>
                          </a:r>
                          <a:endParaRPr kumimoji="0" lang="en-US" sz="2000" b="1"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marL="91448" marR="91448" marT="45728" marB="45728"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FFBFF"/>
                        </a:solidFill>
                      </a:tcPr>
                    </a:tc>
                    <a:extLst>
                      <a:ext uri="{0D108BD9-81ED-4DB2-BD59-A6C34878D82A}">
                        <a16:rowId xmlns:a16="http://schemas.microsoft.com/office/drawing/2014/main" val="10002"/>
                      </a:ext>
                    </a:extLst>
                  </a:tr>
                </a:tbl>
              </a:graphicData>
            </a:graphic>
          </p:graphicFrame>
        </mc:Choice>
        <mc:Fallback xmlns="">
          <p:graphicFrame>
            <p:nvGraphicFramePr>
              <p:cNvPr id="15" name="Tableau 6"/>
              <p:cNvGraphicFramePr>
                <a:graphicFrameLocks noGrp="1"/>
              </p:cNvGraphicFramePr>
              <p:nvPr>
                <p:extLst>
                  <p:ext uri="{D42A27DB-BD31-4B8C-83A1-F6EECF244321}">
                    <p14:modId xmlns:p14="http://schemas.microsoft.com/office/powerpoint/2010/main" val="891042474"/>
                  </p:ext>
                </p:extLst>
              </p:nvPr>
            </p:nvGraphicFramePr>
            <p:xfrm>
              <a:off x="429058" y="3774104"/>
              <a:ext cx="3532013" cy="2103168"/>
            </p:xfrm>
            <a:graphic>
              <a:graphicData uri="http://schemas.openxmlformats.org/drawingml/2006/table">
                <a:tbl>
                  <a:tblPr/>
                  <a:tblGrid>
                    <a:gridCol w="2379885"/>
                    <a:gridCol w="1152128"/>
                  </a:tblGrid>
                  <a:tr h="701056">
                    <a:tc gridSpan="2">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it-IT" sz="20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Contribution to tot. dpa in Q1 [%]</a:t>
                          </a:r>
                          <a:endParaRPr kumimoji="0" lang="en-US" sz="20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91448" marR="91448" marT="45728" marB="4572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FFBFF"/>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600" b="0" i="0" u="none" strike="noStrike" cap="none" normalizeH="0" baseline="0" dirty="0" smtClean="0">
                            <a:ln>
                              <a:noFill/>
                            </a:ln>
                            <a:solidFill>
                              <a:schemeClr val="tx1"/>
                            </a:solidFill>
                            <a:effectLst/>
                            <a:latin typeface="Arial" charset="0"/>
                          </a:endParaRPr>
                        </a:p>
                      </a:txBody>
                      <a:tcPr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56">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dirty="0" smtClean="0">
                              <a:ln>
                                <a:noFill/>
                              </a:ln>
                              <a:solidFill>
                                <a:srgbClr val="0000FF"/>
                              </a:solidFill>
                              <a:effectLst/>
                              <a:latin typeface="Arial" panose="020B0604020202020204" pitchFamily="34" charset="0"/>
                              <a:cs typeface="Arial" panose="020B0604020202020204" pitchFamily="34" charset="0"/>
                            </a:rPr>
                            <a:t>Neutrons</a:t>
                          </a:r>
                        </a:p>
                      </a:txBody>
                      <a:tcPr marL="91448" marR="91448"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FFBFF"/>
                        </a:solidFill>
                      </a:tcPr>
                    </a:tc>
                    <a:tc>
                      <a:txBody>
                        <a:bodyPr/>
                        <a:lstStyle/>
                        <a:p>
                          <a:endParaRPr lang="en-US"/>
                        </a:p>
                      </a:txBody>
                      <a:tcPr marL="91448" marR="91448" marT="45728" marB="45728"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rotWithShape="1">
                          <a:blip r:embed="rId4"/>
                          <a:stretch>
                            <a:fillRect l="-212169" t="-183077" r="-529" b="-283077"/>
                          </a:stretch>
                        </a:blipFill>
                      </a:tcPr>
                    </a:tc>
                  </a:tr>
                  <a:tr h="1005856">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defRPr/>
                          </a:pPr>
                          <a:r>
                            <a:rPr kumimoji="0" lang="en-US" sz="20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rPr>
                            <a:t>Charged particles </a:t>
                          </a:r>
                          <a:r>
                            <a:rPr kumimoji="0" lang="it-IT" sz="20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rPr>
                            <a:t>(protons, pions, ions above E</a:t>
                          </a:r>
                          <a:r>
                            <a:rPr kumimoji="0" lang="it-IT" sz="2000" b="1" i="0" u="none" strike="noStrike" cap="none" normalizeH="0" baseline="-25000" dirty="0" smtClean="0">
                              <a:ln>
                                <a:noFill/>
                              </a:ln>
                              <a:solidFill>
                                <a:srgbClr val="FF0000"/>
                              </a:solidFill>
                              <a:effectLst/>
                              <a:latin typeface="Arial" panose="020B0604020202020204" pitchFamily="34" charset="0"/>
                              <a:cs typeface="Arial" panose="020B0604020202020204" pitchFamily="34" charset="0"/>
                            </a:rPr>
                            <a:t>th</a:t>
                          </a:r>
                          <a:r>
                            <a:rPr kumimoji="0" lang="it-IT" sz="20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rPr>
                            <a:t>)</a:t>
                          </a:r>
                          <a:endParaRPr kumimoji="0" lang="en-US" sz="2000" b="1" i="0" u="none" strike="noStrike" cap="none" normalizeH="0" baseline="-25000" dirty="0" smtClean="0">
                            <a:ln>
                              <a:noFill/>
                            </a:ln>
                            <a:solidFill>
                              <a:srgbClr val="FF0000"/>
                            </a:solidFill>
                            <a:effectLst/>
                            <a:latin typeface="Arial" panose="020B0604020202020204" pitchFamily="34" charset="0"/>
                            <a:cs typeface="Arial" panose="020B0604020202020204" pitchFamily="34" charset="0"/>
                          </a:endParaRPr>
                        </a:p>
                      </a:txBody>
                      <a:tcPr marL="91448" marR="91448"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FFBFF"/>
                        </a:solidFill>
                      </a:tcPr>
                    </a:tc>
                    <a:tc>
                      <a:txBody>
                        <a:bodyPr/>
                        <a:lstStyle/>
                        <a:p>
                          <a:endParaRPr lang="en-US"/>
                        </a:p>
                      </a:txBody>
                      <a:tcPr marL="91448" marR="91448" marT="45728" marB="45728"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rotWithShape="1">
                          <a:blip r:embed="rId4"/>
                          <a:stretch>
                            <a:fillRect l="-212169" t="-111515" r="-529" b="-11515"/>
                          </a:stretch>
                        </a:blipFill>
                      </a:tcPr>
                    </a:tc>
                  </a:tr>
                </a:tbl>
              </a:graphicData>
            </a:graphic>
          </p:graphicFrame>
        </mc:Fallback>
      </mc:AlternateContent>
      <p:sp>
        <p:nvSpPr>
          <p:cNvPr id="3" name="Rectangle 2"/>
          <p:cNvSpPr/>
          <p:nvPr/>
        </p:nvSpPr>
        <p:spPr>
          <a:xfrm>
            <a:off x="157989" y="1015879"/>
            <a:ext cx="4103562" cy="923330"/>
          </a:xfrm>
          <a:prstGeom prst="rect">
            <a:avLst/>
          </a:prstGeom>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800" b="1" dirty="0">
                <a:latin typeface="Arial" panose="020B0604020202020204" pitchFamily="34" charset="0"/>
                <a:cs typeface="Arial" panose="020B0604020202020204" pitchFamily="34" charset="0"/>
              </a:rPr>
              <a:t>FLUKA calculations</a:t>
            </a:r>
          </a:p>
          <a:p>
            <a:pPr algn="ctr"/>
            <a:r>
              <a:rPr lang="en-US" sz="1800" b="1" dirty="0">
                <a:latin typeface="Arial" panose="020B0604020202020204" pitchFamily="34" charset="0"/>
                <a:cs typeface="Arial" panose="020B0604020202020204" pitchFamily="34" charset="0"/>
              </a:rPr>
              <a:t>with W shielding </a:t>
            </a:r>
          </a:p>
          <a:p>
            <a:pPr algn="ctr"/>
            <a:r>
              <a:rPr lang="it-IT" sz="1800" dirty="0">
                <a:latin typeface="Arial" panose="020B0604020202020204" pitchFamily="34" charset="0"/>
                <a:cs typeface="Arial" panose="020B0604020202020204" pitchFamily="34" charset="0"/>
              </a:rPr>
              <a:t>(A. Lechner, F. Cerutti et al. 2014 )</a:t>
            </a:r>
            <a:endParaRPr lang="en-US" sz="1800" dirty="0">
              <a:latin typeface="Arial" panose="020B0604020202020204" pitchFamily="34" charset="0"/>
              <a:cs typeface="Arial" panose="020B0604020202020204" pitchFamily="34" charset="0"/>
            </a:endParaRPr>
          </a:p>
        </p:txBody>
      </p:sp>
      <p:sp>
        <p:nvSpPr>
          <p:cNvPr id="4" name="Rectangle 3"/>
          <p:cNvSpPr/>
          <p:nvPr/>
        </p:nvSpPr>
        <p:spPr>
          <a:xfrm>
            <a:off x="2201453" y="622429"/>
            <a:ext cx="6831874" cy="646331"/>
          </a:xfrm>
          <a:prstGeom prst="rect">
            <a:avLst/>
          </a:prstGeom>
        </p:spPr>
        <p:txBody>
          <a:bodyPr wrap="square">
            <a:spAutoFit/>
          </a:bodyPr>
          <a:lstStyle/>
          <a:p>
            <a:r>
              <a:rPr lang="en-US" sz="1800" b="1" dirty="0">
                <a:latin typeface="Arial" panose="020B0604020202020204" pitchFamily="34" charset="0"/>
                <a:cs typeface="Arial" panose="020B0604020202020204" pitchFamily="34" charset="0"/>
              </a:rPr>
              <a:t>Integrated luminosity: </a:t>
            </a:r>
            <a:r>
              <a:rPr lang="en-US" sz="1800" b="1" dirty="0">
                <a:solidFill>
                  <a:srgbClr val="FF0000"/>
                </a:solidFill>
                <a:latin typeface="Arial" panose="020B0604020202020204" pitchFamily="34" charset="0"/>
                <a:cs typeface="Arial" panose="020B0604020202020204" pitchFamily="34" charset="0"/>
              </a:rPr>
              <a:t>4000 fb</a:t>
            </a:r>
            <a:r>
              <a:rPr lang="en-US" sz="1800" b="1" baseline="30000" dirty="0">
                <a:solidFill>
                  <a:srgbClr val="FF0000"/>
                </a:solidFill>
                <a:latin typeface="Arial" panose="020B0604020202020204" pitchFamily="34" charset="0"/>
                <a:cs typeface="Arial" panose="020B0604020202020204" pitchFamily="34" charset="0"/>
              </a:rPr>
              <a:t>-1</a:t>
            </a:r>
            <a:endParaRPr lang="fr-CH" sz="1800" dirty="0">
              <a:latin typeface="Arial" panose="020B0604020202020204" pitchFamily="34" charset="0"/>
              <a:cs typeface="Arial" panose="020B0604020202020204" pitchFamily="34" charset="0"/>
            </a:endParaRPr>
          </a:p>
          <a:p>
            <a:endParaRPr lang="fr-CH" sz="1800" dirty="0">
              <a:latin typeface="Arial" panose="020B0604020202020204" pitchFamily="34" charset="0"/>
              <a:cs typeface="Arial" panose="020B0604020202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4083862585"/>
              </p:ext>
            </p:extLst>
          </p:nvPr>
        </p:nvGraphicFramePr>
        <p:xfrm>
          <a:off x="4388186" y="3356992"/>
          <a:ext cx="3332409" cy="2499360"/>
        </p:xfrm>
        <a:graphic>
          <a:graphicData uri="http://schemas.openxmlformats.org/drawingml/2006/table">
            <a:tbl>
              <a:tblPr firstRow="1" bandRow="1">
                <a:tableStyleId>{5C22544A-7EE6-4342-B048-85BDC9FD1C3A}</a:tableStyleId>
              </a:tblPr>
              <a:tblGrid>
                <a:gridCol w="1316185">
                  <a:extLst>
                    <a:ext uri="{9D8B030D-6E8A-4147-A177-3AD203B41FA5}">
                      <a16:colId xmlns:a16="http://schemas.microsoft.com/office/drawing/2014/main" val="20000"/>
                    </a:ext>
                  </a:extLst>
                </a:gridCol>
                <a:gridCol w="2016224">
                  <a:extLst>
                    <a:ext uri="{9D8B030D-6E8A-4147-A177-3AD203B41FA5}">
                      <a16:colId xmlns:a16="http://schemas.microsoft.com/office/drawing/2014/main" val="20001"/>
                    </a:ext>
                  </a:extLst>
                </a:gridCol>
              </a:tblGrid>
              <a:tr h="648072">
                <a:tc>
                  <a:txBody>
                    <a:bodyPr/>
                    <a:lstStyle/>
                    <a:p>
                      <a:pPr algn="ctr"/>
                      <a:endParaRPr lang="it-IT" sz="1400" dirty="0">
                        <a:solidFill>
                          <a:schemeClr val="tx1"/>
                        </a:solidFill>
                      </a:endParaRPr>
                    </a:p>
                    <a:p>
                      <a:pPr algn="ctr"/>
                      <a:r>
                        <a:rPr lang="it-IT" sz="1400" dirty="0">
                          <a:solidFill>
                            <a:schemeClr val="tx1"/>
                          </a:solidFill>
                        </a:rPr>
                        <a:t>Particles</a:t>
                      </a:r>
                      <a:endParaRPr lang="en-US" sz="1400" dirty="0">
                        <a:solidFill>
                          <a:schemeClr val="tx1"/>
                        </a:solidFill>
                      </a:endParaRPr>
                    </a:p>
                  </a:txBody>
                  <a:tcPr>
                    <a:solidFill>
                      <a:srgbClr val="FFCCCC">
                        <a:alpha val="54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400" dirty="0">
                          <a:solidFill>
                            <a:schemeClr val="tx1"/>
                          </a:solidFill>
                        </a:rPr>
                        <a:t>Peak Fluence max in Q1 </a:t>
                      </a:r>
                    </a:p>
                    <a:p>
                      <a:pPr marL="0" marR="0" indent="0" algn="ctr" defTabSz="914400" rtl="0" eaLnBrk="1" fontAlgn="auto" latinLnBrk="0" hangingPunct="1">
                        <a:lnSpc>
                          <a:spcPct val="100000"/>
                        </a:lnSpc>
                        <a:spcBef>
                          <a:spcPts val="0"/>
                        </a:spcBef>
                        <a:spcAft>
                          <a:spcPts val="0"/>
                        </a:spcAft>
                        <a:buClrTx/>
                        <a:buSzTx/>
                        <a:buFontTx/>
                        <a:buNone/>
                        <a:tabLst/>
                        <a:defRPr/>
                      </a:pPr>
                      <a:r>
                        <a:rPr lang="it-IT" sz="1400" dirty="0">
                          <a:solidFill>
                            <a:schemeClr val="tx1"/>
                          </a:solidFill>
                        </a:rPr>
                        <a:t>After</a:t>
                      </a:r>
                      <a:r>
                        <a:rPr lang="it-IT" sz="1400" baseline="0" dirty="0">
                          <a:solidFill>
                            <a:schemeClr val="tx1"/>
                          </a:solidFill>
                        </a:rPr>
                        <a:t> 4</a:t>
                      </a:r>
                      <a:r>
                        <a:rPr lang="it-IT" sz="1400" dirty="0">
                          <a:solidFill>
                            <a:schemeClr val="tx1"/>
                          </a:solidFill>
                        </a:rPr>
                        <a:t>000 fb</a:t>
                      </a:r>
                      <a:r>
                        <a:rPr lang="it-IT" sz="1400" baseline="30000" dirty="0">
                          <a:solidFill>
                            <a:schemeClr val="tx1"/>
                          </a:solidFill>
                        </a:rPr>
                        <a:t>-1</a:t>
                      </a:r>
                      <a:endParaRPr lang="en-US" sz="1400" baseline="30000" dirty="0">
                        <a:solidFill>
                          <a:schemeClr val="tx1"/>
                        </a:solidFill>
                      </a:endParaRPr>
                    </a:p>
                    <a:p>
                      <a:endParaRPr lang="en-US" sz="1400" dirty="0">
                        <a:solidFill>
                          <a:schemeClr val="tx1"/>
                        </a:solidFill>
                      </a:endParaRPr>
                    </a:p>
                  </a:txBody>
                  <a:tcPr>
                    <a:solidFill>
                      <a:srgbClr val="FFCCCC">
                        <a:alpha val="54000"/>
                      </a:srgbClr>
                    </a:solidFill>
                  </a:tcPr>
                </a:tc>
                <a:extLst>
                  <a:ext uri="{0D108BD9-81ED-4DB2-BD59-A6C34878D82A}">
                    <a16:rowId xmlns:a16="http://schemas.microsoft.com/office/drawing/2014/main" val="10000"/>
                  </a:ext>
                </a:extLst>
              </a:tr>
              <a:tr h="493596">
                <a:tc>
                  <a:txBody>
                    <a:bodyPr/>
                    <a:lstStyle/>
                    <a:p>
                      <a:r>
                        <a:rPr lang="fr-CH" sz="1400" b="1" dirty="0">
                          <a:solidFill>
                            <a:srgbClr val="0000FF"/>
                          </a:solidFill>
                          <a:latin typeface="Arial" pitchFamily="34" charset="0"/>
                          <a:cs typeface="Arial" pitchFamily="34" charset="0"/>
                        </a:rPr>
                        <a:t>Neutrons</a:t>
                      </a:r>
                      <a:endParaRPr lang="en-US" sz="1400" dirty="0">
                        <a:solidFill>
                          <a:srgbClr val="0000FF"/>
                        </a:solidFill>
                      </a:endParaRPr>
                    </a:p>
                  </a:txBody>
                  <a:tcPr>
                    <a:solidFill>
                      <a:srgbClr val="FFCCCC">
                        <a:alpha val="54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H" sz="1400" b="1" dirty="0">
                          <a:solidFill>
                            <a:srgbClr val="0000FF"/>
                          </a:solidFill>
                          <a:latin typeface="Arial" pitchFamily="34" charset="0"/>
                          <a:cs typeface="Arial" pitchFamily="34" charset="0"/>
                        </a:rPr>
                        <a:t>2,4x10</a:t>
                      </a:r>
                      <a:r>
                        <a:rPr lang="fr-CH" sz="1400" b="1" baseline="30000" dirty="0">
                          <a:solidFill>
                            <a:srgbClr val="0000FF"/>
                          </a:solidFill>
                          <a:latin typeface="Arial" pitchFamily="34" charset="0"/>
                          <a:cs typeface="Arial" pitchFamily="34" charset="0"/>
                        </a:rPr>
                        <a:t>21</a:t>
                      </a:r>
                      <a:r>
                        <a:rPr lang="fr-CH" sz="1400" b="1" dirty="0">
                          <a:solidFill>
                            <a:srgbClr val="0000FF"/>
                          </a:solidFill>
                          <a:latin typeface="Arial" pitchFamily="34" charset="0"/>
                          <a:cs typeface="Arial" pitchFamily="34" charset="0"/>
                        </a:rPr>
                        <a:t>n/m</a:t>
                      </a:r>
                      <a:r>
                        <a:rPr lang="fr-CH" sz="1400" b="1" baseline="30000" dirty="0">
                          <a:solidFill>
                            <a:srgbClr val="0000FF"/>
                          </a:solidFill>
                          <a:latin typeface="Arial" pitchFamily="34" charset="0"/>
                          <a:cs typeface="Arial" pitchFamily="34" charset="0"/>
                        </a:rPr>
                        <a:t>2</a:t>
                      </a:r>
                      <a:r>
                        <a:rPr lang="fr-CH" sz="1400" b="1" dirty="0">
                          <a:solidFill>
                            <a:srgbClr val="0000FF"/>
                          </a:solidFill>
                          <a:latin typeface="Arial" pitchFamily="34" charset="0"/>
                          <a:cs typeface="Arial" pitchFamily="34" charset="0"/>
                        </a:rPr>
                        <a:t>    </a:t>
                      </a:r>
                    </a:p>
                    <a:p>
                      <a:endParaRPr lang="en-US" sz="1400" dirty="0"/>
                    </a:p>
                  </a:txBody>
                  <a:tcPr>
                    <a:solidFill>
                      <a:srgbClr val="FFCCCC">
                        <a:alpha val="54000"/>
                      </a:srgbClr>
                    </a:solidFill>
                  </a:tcPr>
                </a:tc>
                <a:extLst>
                  <a:ext uri="{0D108BD9-81ED-4DB2-BD59-A6C34878D82A}">
                    <a16:rowId xmlns:a16="http://schemas.microsoft.com/office/drawing/2014/main" val="10001"/>
                  </a:ext>
                </a:extLst>
              </a:tr>
              <a:tr h="493596">
                <a:tc>
                  <a:txBody>
                    <a:bodyPr/>
                    <a:lstStyle/>
                    <a:p>
                      <a:r>
                        <a:rPr lang="it-IT" sz="1400" b="1" dirty="0">
                          <a:solidFill>
                            <a:srgbClr val="FF0000"/>
                          </a:solidFill>
                          <a:latin typeface="Arial" panose="020B0604020202020204" pitchFamily="34" charset="0"/>
                          <a:cs typeface="Arial" panose="020B0604020202020204" pitchFamily="34" charset="0"/>
                        </a:rPr>
                        <a:t>Protons</a:t>
                      </a:r>
                      <a:r>
                        <a:rPr lang="it-IT" sz="1400" dirty="0">
                          <a:solidFill>
                            <a:srgbClr val="FF0000"/>
                          </a:solidFill>
                          <a:latin typeface="Arial" panose="020B0604020202020204" pitchFamily="34" charset="0"/>
                          <a:cs typeface="Arial" panose="020B0604020202020204" pitchFamily="34" charset="0"/>
                        </a:rPr>
                        <a:t> </a:t>
                      </a:r>
                      <a:endParaRPr lang="en-US" sz="1400" dirty="0">
                        <a:solidFill>
                          <a:srgbClr val="FF0000"/>
                        </a:solidFill>
                        <a:latin typeface="Arial" panose="020B0604020202020204" pitchFamily="34" charset="0"/>
                        <a:cs typeface="Arial" panose="020B0604020202020204" pitchFamily="34" charset="0"/>
                      </a:endParaRPr>
                    </a:p>
                  </a:txBody>
                  <a:tcPr>
                    <a:solidFill>
                      <a:srgbClr val="FFCCCC">
                        <a:alpha val="54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H" sz="1400" b="1" dirty="0">
                          <a:solidFill>
                            <a:srgbClr val="FF0000"/>
                          </a:solidFill>
                          <a:latin typeface="Arial" pitchFamily="34" charset="0"/>
                          <a:cs typeface="Arial" pitchFamily="34" charset="0"/>
                        </a:rPr>
                        <a:t>&gt;4x10</a:t>
                      </a:r>
                      <a:r>
                        <a:rPr lang="fr-CH" sz="1400" b="1" baseline="30000" dirty="0">
                          <a:solidFill>
                            <a:srgbClr val="FF0000"/>
                          </a:solidFill>
                          <a:latin typeface="Arial" pitchFamily="34" charset="0"/>
                          <a:cs typeface="Arial" pitchFamily="34" charset="0"/>
                        </a:rPr>
                        <a:t>19</a:t>
                      </a:r>
                      <a:r>
                        <a:rPr lang="fr-CH" sz="1400" b="1" dirty="0">
                          <a:solidFill>
                            <a:srgbClr val="FF0000"/>
                          </a:solidFill>
                          <a:latin typeface="Arial" pitchFamily="34" charset="0"/>
                          <a:cs typeface="Arial" pitchFamily="34" charset="0"/>
                        </a:rPr>
                        <a:t>p/m</a:t>
                      </a:r>
                      <a:r>
                        <a:rPr lang="fr-CH" sz="1400" b="1" baseline="30000" dirty="0">
                          <a:solidFill>
                            <a:srgbClr val="FF0000"/>
                          </a:solidFill>
                          <a:latin typeface="Arial" pitchFamily="34" charset="0"/>
                          <a:cs typeface="Arial" pitchFamily="34" charset="0"/>
                        </a:rPr>
                        <a:t>2</a:t>
                      </a:r>
                    </a:p>
                    <a:p>
                      <a:endParaRPr lang="en-US" sz="1400" dirty="0"/>
                    </a:p>
                    <a:p>
                      <a:endParaRPr lang="en-US" sz="1400" dirty="0"/>
                    </a:p>
                  </a:txBody>
                  <a:tcPr>
                    <a:solidFill>
                      <a:srgbClr val="FFCCCC">
                        <a:alpha val="54000"/>
                      </a:srgbClr>
                    </a:solidFill>
                  </a:tcPr>
                </a:tc>
                <a:extLst>
                  <a:ext uri="{0D108BD9-81ED-4DB2-BD59-A6C34878D82A}">
                    <a16:rowId xmlns:a16="http://schemas.microsoft.com/office/drawing/2014/main" val="10002"/>
                  </a:ext>
                </a:extLst>
              </a:tr>
              <a:tr h="493596">
                <a:tc>
                  <a:txBody>
                    <a:bodyPr/>
                    <a:lstStyle/>
                    <a:p>
                      <a:r>
                        <a:rPr lang="fr-CH" sz="1400" b="1" dirty="0">
                          <a:solidFill>
                            <a:srgbClr val="FF0000"/>
                          </a:solidFill>
                          <a:latin typeface="Arial" pitchFamily="34" charset="0"/>
                          <a:cs typeface="Arial" pitchFamily="34" charset="0"/>
                        </a:rPr>
                        <a:t>Pions</a:t>
                      </a:r>
                      <a:endParaRPr lang="en-US" sz="1400" dirty="0">
                        <a:solidFill>
                          <a:srgbClr val="FF0000"/>
                        </a:solidFill>
                      </a:endParaRPr>
                    </a:p>
                  </a:txBody>
                  <a:tcPr>
                    <a:solidFill>
                      <a:srgbClr val="FFCCCC">
                        <a:alpha val="54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H" sz="1400" b="1" dirty="0">
                          <a:solidFill>
                            <a:srgbClr val="FF0000"/>
                          </a:solidFill>
                          <a:latin typeface="Arial" pitchFamily="34" charset="0"/>
                          <a:cs typeface="Arial" pitchFamily="34" charset="0"/>
                        </a:rPr>
                        <a:t>&gt;1x10</a:t>
                      </a:r>
                      <a:r>
                        <a:rPr lang="fr-CH" sz="1400" b="1" baseline="30000" dirty="0">
                          <a:solidFill>
                            <a:srgbClr val="FF0000"/>
                          </a:solidFill>
                          <a:latin typeface="Arial" pitchFamily="34" charset="0"/>
                          <a:cs typeface="Arial" pitchFamily="34" charset="0"/>
                        </a:rPr>
                        <a:t>20</a:t>
                      </a:r>
                      <a:r>
                        <a:rPr lang="fr-CH" sz="1400" b="1" dirty="0">
                          <a:solidFill>
                            <a:srgbClr val="FF0000"/>
                          </a:solidFill>
                          <a:latin typeface="Arial" pitchFamily="34" charset="0"/>
                          <a:cs typeface="Arial" pitchFamily="34" charset="0"/>
                        </a:rPr>
                        <a:t>pions/m</a:t>
                      </a:r>
                      <a:r>
                        <a:rPr lang="fr-CH" sz="1400" b="1" baseline="30000" dirty="0">
                          <a:solidFill>
                            <a:srgbClr val="FF0000"/>
                          </a:solidFill>
                          <a:latin typeface="Arial" pitchFamily="34" charset="0"/>
                          <a:cs typeface="Arial" pitchFamily="34" charset="0"/>
                        </a:rPr>
                        <a:t>2</a:t>
                      </a:r>
                    </a:p>
                    <a:p>
                      <a:endParaRPr lang="en-US" sz="1400" dirty="0"/>
                    </a:p>
                  </a:txBody>
                  <a:tcPr>
                    <a:solidFill>
                      <a:srgbClr val="FFCCCC">
                        <a:alpha val="54000"/>
                      </a:srgbClr>
                    </a:solidFill>
                  </a:tcPr>
                </a:tc>
                <a:extLst>
                  <a:ext uri="{0D108BD9-81ED-4DB2-BD59-A6C34878D82A}">
                    <a16:rowId xmlns:a16="http://schemas.microsoft.com/office/drawing/2014/main" val="10003"/>
                  </a:ext>
                </a:extLst>
              </a:tr>
            </a:tbl>
          </a:graphicData>
        </a:graphic>
      </p:graphicFrame>
      <mc:AlternateContent xmlns:mc="http://schemas.openxmlformats.org/markup-compatibility/2006" xmlns:a14="http://schemas.microsoft.com/office/drawing/2010/main">
        <mc:Choice Requires="a14">
          <p:sp>
            <p:nvSpPr>
              <p:cNvPr id="6" name="TextBox 5"/>
              <p:cNvSpPr txBox="1"/>
              <p:nvPr/>
            </p:nvSpPr>
            <p:spPr>
              <a:xfrm>
                <a:off x="157989" y="2653294"/>
                <a:ext cx="4032001" cy="468975"/>
              </a:xfrm>
              <a:prstGeom prst="rect">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it-IT" sz="2400" b="1" dirty="0">
                    <a:latin typeface="Arial" panose="020B0604020202020204" pitchFamily="34" charset="0"/>
                    <a:cs typeface="Arial" panose="020B0604020202020204" pitchFamily="34" charset="0"/>
                  </a:rPr>
                  <a:t>Tot. dpa in Q1 </a:t>
                </a:r>
                <a14:m>
                  <m:oMath xmlns:m="http://schemas.openxmlformats.org/officeDocument/2006/math">
                    <m:r>
                      <a:rPr lang="it-IT" sz="2400" b="1" i="1" smtClean="0">
                        <a:latin typeface="Cambria Math"/>
                        <a:ea typeface="Cambria Math"/>
                      </a:rPr>
                      <m:t>~</m:t>
                    </m:r>
                    <m:r>
                      <a:rPr lang="it-CH" sz="2400" b="1" i="1" smtClean="0">
                        <a:latin typeface="Cambria Math"/>
                        <a:ea typeface="Cambria Math"/>
                      </a:rPr>
                      <m:t>𝟐</m:t>
                    </m:r>
                    <m:r>
                      <a:rPr lang="it-CH" sz="2400" b="1" i="1" smtClean="0">
                        <a:latin typeface="Cambria Math"/>
                        <a:ea typeface="Cambria Math"/>
                      </a:rPr>
                      <m:t>,</m:t>
                    </m:r>
                    <m:r>
                      <a:rPr lang="it-CH" sz="2400" b="1" i="1" smtClean="0">
                        <a:latin typeface="Cambria Math"/>
                        <a:ea typeface="Cambria Math"/>
                      </a:rPr>
                      <m:t>𝟒</m:t>
                    </m:r>
                    <m:r>
                      <a:rPr lang="it-IT" sz="2400" b="1" i="1" smtClean="0">
                        <a:latin typeface="Cambria Math"/>
                        <a:ea typeface="Cambria Math"/>
                      </a:rPr>
                      <m:t>×</m:t>
                    </m:r>
                    <m:sSup>
                      <m:sSupPr>
                        <m:ctrlPr>
                          <a:rPr lang="it-IT" sz="2400" b="1" i="1" smtClean="0">
                            <a:latin typeface="Cambria Math" panose="02040503050406030204" pitchFamily="18" charset="0"/>
                            <a:ea typeface="Cambria Math"/>
                          </a:rPr>
                        </m:ctrlPr>
                      </m:sSupPr>
                      <m:e>
                        <m:r>
                          <a:rPr lang="it-IT" sz="2400" b="1" i="1" smtClean="0">
                            <a:latin typeface="Cambria Math"/>
                            <a:ea typeface="Cambria Math"/>
                          </a:rPr>
                          <m:t>𝟏𝟎</m:t>
                        </m:r>
                      </m:e>
                      <m:sup>
                        <m:r>
                          <a:rPr lang="it-IT" sz="2400" b="1" i="1" smtClean="0">
                            <a:latin typeface="Cambria Math"/>
                            <a:ea typeface="Cambria Math"/>
                          </a:rPr>
                          <m:t>−</m:t>
                        </m:r>
                        <m:r>
                          <a:rPr lang="it-IT" sz="2400" b="1" i="1" smtClean="0">
                            <a:latin typeface="Cambria Math"/>
                            <a:ea typeface="Cambria Math"/>
                          </a:rPr>
                          <m:t>𝟒</m:t>
                        </m:r>
                      </m:sup>
                    </m:sSup>
                  </m:oMath>
                </a14:m>
                <a:endParaRPr lang="en-US" sz="2400" b="1" dirty="0">
                  <a:latin typeface="Arial" panose="020B0604020202020204" pitchFamily="34" charset="0"/>
                  <a:cs typeface="Arial" panose="020B0604020202020204" pitchFamily="34"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57989" y="2653294"/>
                <a:ext cx="4032001" cy="468975"/>
              </a:xfrm>
              <a:prstGeom prst="rect">
                <a:avLst/>
              </a:prstGeom>
              <a:blipFill rotWithShape="1">
                <a:blip r:embed="rId5"/>
                <a:stretch>
                  <a:fillRect l="-2105" t="-4938" b="-25926"/>
                </a:stretch>
              </a:blipFill>
              <a:ln>
                <a:solidFill>
                  <a:srgbClr val="FF0000"/>
                </a:solidFill>
              </a:ln>
            </p:spPr>
            <p:txBody>
              <a:bodyPr/>
              <a:lstStyle/>
              <a:p>
                <a:r>
                  <a:rPr lang="en-US">
                    <a:noFill/>
                  </a:rPr>
                  <a:t> </a:t>
                </a:r>
              </a:p>
            </p:txBody>
          </p:sp>
        </mc:Fallback>
      </mc:AlternateContent>
      <p:pic>
        <p:nvPicPr>
          <p:cNvPr id="102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0000" t="25117" r="29308" b="7751"/>
          <a:stretch/>
        </p:blipFill>
        <p:spPr bwMode="auto">
          <a:xfrm>
            <a:off x="4453315" y="980728"/>
            <a:ext cx="2473491" cy="2295368"/>
          </a:xfrm>
          <a:prstGeom prst="rect">
            <a:avLst/>
          </a:prstGeom>
          <a:ln/>
        </p:spPr>
        <p:style>
          <a:lnRef idx="2">
            <a:schemeClr val="dk1"/>
          </a:lnRef>
          <a:fillRef idx="1">
            <a:schemeClr val="lt1"/>
          </a:fillRef>
          <a:effectRef idx="0">
            <a:schemeClr val="dk1"/>
          </a:effectRef>
          <a:fontRef idx="minor">
            <a:schemeClr val="dk1"/>
          </a:fontRef>
        </p:style>
      </p:pic>
      <p:sp>
        <p:nvSpPr>
          <p:cNvPr id="5" name="TextBox 4"/>
          <p:cNvSpPr txBox="1"/>
          <p:nvPr/>
        </p:nvSpPr>
        <p:spPr>
          <a:xfrm>
            <a:off x="5617390" y="1788653"/>
            <a:ext cx="466794" cy="369332"/>
          </a:xfrm>
          <a:prstGeom prst="rect">
            <a:avLst/>
          </a:prstGeom>
          <a:noFill/>
        </p:spPr>
        <p:txBody>
          <a:bodyPr wrap="none" rtlCol="0">
            <a:spAutoFit/>
          </a:bodyPr>
          <a:lstStyle/>
          <a:p>
            <a:r>
              <a:rPr lang="it-IT" dirty="0"/>
              <a:t>Q1</a:t>
            </a:r>
            <a:endParaRPr lang="en-US" dirty="0"/>
          </a:p>
        </p:txBody>
      </p:sp>
      <p:cxnSp>
        <p:nvCxnSpPr>
          <p:cNvPr id="10" name="Straight Arrow Connector 9"/>
          <p:cNvCxnSpPr/>
          <p:nvPr/>
        </p:nvCxnSpPr>
        <p:spPr>
          <a:xfrm flipH="1">
            <a:off x="6261568" y="1628800"/>
            <a:ext cx="1330476" cy="31970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376116" y="1180105"/>
            <a:ext cx="2236444" cy="1538883"/>
          </a:xfrm>
          <a:prstGeom prst="rect">
            <a:avLst/>
          </a:prstGeom>
          <a:noFill/>
        </p:spPr>
        <p:txBody>
          <a:bodyPr wrap="square" rtlCol="0">
            <a:spAutoFit/>
          </a:bodyPr>
          <a:lstStyle/>
          <a:p>
            <a:r>
              <a:rPr lang="it-IT" sz="4000" b="1" dirty="0"/>
              <a:t>   W</a:t>
            </a:r>
          </a:p>
          <a:p>
            <a:r>
              <a:rPr lang="it-IT" sz="1800" dirty="0"/>
              <a:t>(to reduce the </a:t>
            </a:r>
          </a:p>
          <a:p>
            <a:r>
              <a:rPr lang="it-IT" sz="1800" dirty="0"/>
              <a:t>dose from </a:t>
            </a:r>
          </a:p>
          <a:p>
            <a:r>
              <a:rPr lang="it-IT" sz="1800" b="1" dirty="0"/>
              <a:t>150</a:t>
            </a:r>
            <a:r>
              <a:rPr lang="it-IT" sz="1800" dirty="0"/>
              <a:t> to </a:t>
            </a:r>
            <a:r>
              <a:rPr lang="it-IT" sz="1800" b="1" dirty="0"/>
              <a:t>30 MGy</a:t>
            </a:r>
            <a:r>
              <a:rPr lang="it-IT" sz="1800" dirty="0"/>
              <a:t>)</a:t>
            </a:r>
            <a:endParaRPr lang="en-US" sz="1800" dirty="0"/>
          </a:p>
        </p:txBody>
      </p:sp>
      <p:sp>
        <p:nvSpPr>
          <p:cNvPr id="14" name="Right Brace 13"/>
          <p:cNvSpPr/>
          <p:nvPr/>
        </p:nvSpPr>
        <p:spPr>
          <a:xfrm>
            <a:off x="7625652" y="4614099"/>
            <a:ext cx="212679" cy="115212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p:nvPr/>
        </p:nvSpPr>
        <p:spPr>
          <a:xfrm>
            <a:off x="7863738" y="4553833"/>
            <a:ext cx="1280333" cy="1323439"/>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sz="2000" b="1" dirty="0">
                <a:solidFill>
                  <a:srgbClr val="FF0000"/>
                </a:solidFill>
                <a:latin typeface="Arial Narrow" panose="020B0606020202030204" pitchFamily="34" charset="0"/>
              </a:rPr>
              <a:t>Charged particles</a:t>
            </a:r>
          </a:p>
          <a:p>
            <a:r>
              <a:rPr lang="it-IT" sz="2000" b="1" dirty="0">
                <a:solidFill>
                  <a:srgbClr val="FF0000"/>
                </a:solidFill>
                <a:latin typeface="Arial Narrow" panose="020B0606020202030204" pitchFamily="34" charset="0"/>
              </a:rPr>
              <a:t>(Bragg peak)</a:t>
            </a:r>
            <a:endParaRPr lang="en-US" sz="2000" b="1" dirty="0">
              <a:solidFill>
                <a:srgbClr val="FF0000"/>
              </a:solidFill>
              <a:latin typeface="Arial Narrow" panose="020B0606020202030204" pitchFamily="34" charset="0"/>
            </a:endParaRPr>
          </a:p>
        </p:txBody>
      </p:sp>
      <p:cxnSp>
        <p:nvCxnSpPr>
          <p:cNvPr id="9" name="Straight Arrow Connector 8"/>
          <p:cNvCxnSpPr/>
          <p:nvPr/>
        </p:nvCxnSpPr>
        <p:spPr>
          <a:xfrm flipV="1">
            <a:off x="3275856" y="1340768"/>
            <a:ext cx="2545137" cy="131252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itle 1"/>
          <p:cNvSpPr txBox="1">
            <a:spLocks/>
          </p:cNvSpPr>
          <p:nvPr/>
        </p:nvSpPr>
        <p:spPr>
          <a:xfrm>
            <a:off x="495727" y="-2434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3600" b="1" dirty="0">
                <a:solidFill>
                  <a:srgbClr val="002060"/>
                </a:solidFill>
              </a:rPr>
              <a:t>Radiation environment in the HL-LHC coils</a:t>
            </a:r>
            <a:endParaRPr lang="en-US" sz="3600" b="1" dirty="0">
              <a:solidFill>
                <a:srgbClr val="002060"/>
              </a:solidFill>
            </a:endParaRPr>
          </a:p>
        </p:txBody>
      </p:sp>
      <p:cxnSp>
        <p:nvCxnSpPr>
          <p:cNvPr id="23" name="Straight Connector 22"/>
          <p:cNvCxnSpPr/>
          <p:nvPr/>
        </p:nvCxnSpPr>
        <p:spPr>
          <a:xfrm>
            <a:off x="0" y="620688"/>
            <a:ext cx="9144000" cy="0"/>
          </a:xfrm>
          <a:prstGeom prst="line">
            <a:avLst/>
          </a:prstGeom>
          <a:ln w="19050">
            <a:solidFill>
              <a:srgbClr val="002060"/>
            </a:solidFill>
          </a:ln>
        </p:spPr>
        <p:style>
          <a:lnRef idx="2">
            <a:schemeClr val="dk1"/>
          </a:lnRef>
          <a:fillRef idx="0">
            <a:schemeClr val="dk1"/>
          </a:fillRef>
          <a:effectRef idx="1">
            <a:schemeClr val="dk1"/>
          </a:effectRef>
          <a:fontRef idx="minor">
            <a:schemeClr val="tx1"/>
          </a:fontRef>
        </p:style>
      </p:cxnSp>
      <p:sp>
        <p:nvSpPr>
          <p:cNvPr id="8" name="Date Placeholder 7"/>
          <p:cNvSpPr>
            <a:spLocks noGrp="1"/>
          </p:cNvSpPr>
          <p:nvPr>
            <p:ph type="dt" sz="half" idx="10"/>
          </p:nvPr>
        </p:nvSpPr>
        <p:spPr/>
        <p:txBody>
          <a:bodyPr/>
          <a:lstStyle/>
          <a:p>
            <a:r>
              <a:rPr lang="en-US"/>
              <a:t>9/26/2018</a:t>
            </a:r>
          </a:p>
        </p:txBody>
      </p:sp>
      <p:sp>
        <p:nvSpPr>
          <p:cNvPr id="2" name="Slide Number Placeholder 1">
            <a:extLst>
              <a:ext uri="{FF2B5EF4-FFF2-40B4-BE49-F238E27FC236}">
                <a16:creationId xmlns:a16="http://schemas.microsoft.com/office/drawing/2014/main" id="{570130F4-F041-4564-94A3-50D5603866C7}"/>
              </a:ext>
            </a:extLst>
          </p:cNvPr>
          <p:cNvSpPr>
            <a:spLocks noGrp="1"/>
          </p:cNvSpPr>
          <p:nvPr>
            <p:ph type="sldNum" sz="quarter" idx="12"/>
          </p:nvPr>
        </p:nvSpPr>
        <p:spPr/>
        <p:txBody>
          <a:bodyPr/>
          <a:lstStyle/>
          <a:p>
            <a:fld id="{210C1B2E-B291-4001-85F7-A98FC314394E}" type="slidenum">
              <a:rPr lang="en-US" smtClean="0"/>
              <a:t>8</a:t>
            </a:fld>
            <a:endParaRPr lang="en-US"/>
          </a:p>
        </p:txBody>
      </p:sp>
    </p:spTree>
    <p:custDataLst>
      <p:tags r:id="rId1"/>
    </p:custDataLst>
    <p:extLst>
      <p:ext uri="{BB962C8B-B14F-4D97-AF65-F5344CB8AC3E}">
        <p14:creationId xmlns:p14="http://schemas.microsoft.com/office/powerpoint/2010/main" val="928744761"/>
      </p:ext>
    </p:extLst>
  </p:cSld>
  <p:clrMapOvr>
    <a:masterClrMapping/>
  </p:clrMapOvr>
  <mc:AlternateContent xmlns:mc="http://schemas.openxmlformats.org/markup-compatibility/2006" xmlns:p14="http://schemas.microsoft.com/office/powerpoint/2010/main">
    <mc:Choice Requires="p14">
      <p:transition spd="slow" p14:dur="2000" advTm="95829"/>
    </mc:Choice>
    <mc:Fallback xmlns="">
      <p:transition spd="slow" advTm="95829"/>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p:nvPr/>
        </p:nvPicPr>
        <p:blipFill>
          <a:blip r:embed="rId4">
            <a:extLst>
              <a:ext uri="{28A0092B-C50C-407E-A947-70E740481C1C}">
                <a14:useLocalDpi xmlns:a14="http://schemas.microsoft.com/office/drawing/2010/main" val="0"/>
              </a:ext>
            </a:extLst>
          </a:blip>
          <a:stretch>
            <a:fillRect/>
          </a:stretch>
        </p:blipFill>
        <p:spPr>
          <a:xfrm>
            <a:off x="120879" y="1974980"/>
            <a:ext cx="5354196" cy="4190325"/>
          </a:xfrm>
          <a:prstGeom prst="rect">
            <a:avLst/>
          </a:prstGeom>
        </p:spPr>
        <p:style>
          <a:lnRef idx="2">
            <a:schemeClr val="dk1"/>
          </a:lnRef>
          <a:fillRef idx="1">
            <a:schemeClr val="lt1"/>
          </a:fillRef>
          <a:effectRef idx="0">
            <a:schemeClr val="dk1"/>
          </a:effectRef>
          <a:fontRef idx="minor">
            <a:schemeClr val="dk1"/>
          </a:fontRef>
        </p:style>
      </p:pic>
      <p:sp>
        <p:nvSpPr>
          <p:cNvPr id="14" name="Rectangle 10"/>
          <p:cNvSpPr>
            <a:spLocks noChangeArrowheads="1"/>
          </p:cNvSpPr>
          <p:nvPr/>
        </p:nvSpPr>
        <p:spPr bwMode="auto">
          <a:xfrm>
            <a:off x="120881" y="1455168"/>
            <a:ext cx="5459233" cy="461665"/>
          </a:xfrm>
          <a:prstGeom prst="rect">
            <a:avLst/>
          </a:prstGeom>
          <a:solidFill>
            <a:srgbClr val="0000FF">
              <a:alpha val="11000"/>
            </a:srgb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fr-CH" sz="2400" b="1" dirty="0">
                <a:solidFill>
                  <a:srgbClr val="FF0000"/>
                </a:solidFill>
                <a:cs typeface="Arial" charset="0"/>
              </a:rPr>
              <a:t>Proton </a:t>
            </a:r>
            <a:r>
              <a:rPr lang="en-US" sz="2400" b="1" dirty="0">
                <a:cs typeface="Arial" charset="0"/>
              </a:rPr>
              <a:t>spectrum in the inner coil of Q1</a:t>
            </a:r>
          </a:p>
        </p:txBody>
      </p:sp>
      <p:sp>
        <p:nvSpPr>
          <p:cNvPr id="4" name="CasellaDiTesto 3"/>
          <p:cNvSpPr txBox="1"/>
          <p:nvPr/>
        </p:nvSpPr>
        <p:spPr>
          <a:xfrm>
            <a:off x="120877" y="1052736"/>
            <a:ext cx="5604291" cy="400110"/>
          </a:xfrm>
          <a:prstGeom prst="rect">
            <a:avLst/>
          </a:prstGeom>
          <a:noFill/>
        </p:spPr>
        <p:txBody>
          <a:bodyPr wrap="square" rtlCol="0">
            <a:spAutoFit/>
          </a:bodyPr>
          <a:lstStyle/>
          <a:p>
            <a:r>
              <a:rPr lang="en-US" sz="2000" b="1" i="1" dirty="0"/>
              <a:t>A. Lechner, F. Cerutti et al., 2014</a:t>
            </a:r>
          </a:p>
        </p:txBody>
      </p:sp>
      <p:sp>
        <p:nvSpPr>
          <p:cNvPr id="3" name="CasellaDiTesto 2"/>
          <p:cNvSpPr txBox="1"/>
          <p:nvPr/>
        </p:nvSpPr>
        <p:spPr>
          <a:xfrm>
            <a:off x="6181178" y="992922"/>
            <a:ext cx="2587974" cy="707886"/>
          </a:xfrm>
          <a:prstGeom prst="rect">
            <a:avLst/>
          </a:prstGeom>
          <a:solidFill>
            <a:schemeClr val="accent1">
              <a:alpha val="20000"/>
            </a:schemeClr>
          </a:solidFill>
          <a:ln w="38100">
            <a:solidFill>
              <a:srgbClr val="C0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000" b="1" dirty="0">
                <a:latin typeface="Arial" panose="020B0604020202020204" pitchFamily="34" charset="0"/>
                <a:cs typeface="Arial" panose="020B0604020202020204" pitchFamily="34" charset="0"/>
              </a:rPr>
              <a:t>Room temperature proton irradiations</a:t>
            </a:r>
          </a:p>
        </p:txBody>
      </p:sp>
      <p:sp>
        <p:nvSpPr>
          <p:cNvPr id="13" name="Rectangle 12"/>
          <p:cNvSpPr/>
          <p:nvPr/>
        </p:nvSpPr>
        <p:spPr>
          <a:xfrm>
            <a:off x="5711965" y="1974319"/>
            <a:ext cx="3279976" cy="2246769"/>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000" b="1" dirty="0">
                <a:solidFill>
                  <a:srgbClr val="FF0000"/>
                </a:solidFill>
                <a:latin typeface="Arial" panose="020B0604020202020204" pitchFamily="34" charset="0"/>
                <a:cs typeface="Arial" panose="020B0604020202020204" pitchFamily="34" charset="0"/>
              </a:rPr>
              <a:t>24 </a:t>
            </a:r>
            <a:r>
              <a:rPr lang="en-US" sz="2000" b="1" dirty="0" err="1">
                <a:solidFill>
                  <a:srgbClr val="FF0000"/>
                </a:solidFill>
                <a:latin typeface="Arial" panose="020B0604020202020204" pitchFamily="34" charset="0"/>
                <a:cs typeface="Arial" panose="020B0604020202020204" pitchFamily="34" charset="0"/>
              </a:rPr>
              <a:t>GeV</a:t>
            </a:r>
            <a:r>
              <a:rPr lang="en-US" sz="2000" b="1" dirty="0">
                <a:solidFill>
                  <a:srgbClr val="0070C0"/>
                </a:solidFill>
                <a:latin typeface="Arial" panose="020B0604020202020204" pitchFamily="34" charset="0"/>
                <a:cs typeface="Arial" panose="020B0604020202020204" pitchFamily="34" charset="0"/>
              </a:rPr>
              <a:t> </a:t>
            </a:r>
            <a:r>
              <a:rPr lang="en-US" sz="2000" b="1" dirty="0">
                <a:solidFill>
                  <a:srgbClr val="000000"/>
                </a:solidFill>
                <a:latin typeface="Arial" panose="020B0604020202020204" pitchFamily="34" charset="0"/>
                <a:cs typeface="Arial" panose="020B0604020202020204" pitchFamily="34" charset="0"/>
              </a:rPr>
              <a:t>protons, IRRAD1 (CERN); </a:t>
            </a:r>
          </a:p>
          <a:p>
            <a:r>
              <a:rPr lang="az-Cyrl-AZ" sz="2000" b="1" dirty="0">
                <a:solidFill>
                  <a:srgbClr val="000000"/>
                </a:solidFill>
                <a:latin typeface="Arial" panose="020B0604020202020204" pitchFamily="34" charset="0"/>
                <a:cs typeface="Arial" panose="020B0604020202020204" pitchFamily="34" charset="0"/>
              </a:rPr>
              <a:t>Ф</a:t>
            </a:r>
            <a:r>
              <a:rPr lang="en-US" sz="2000" b="1" dirty="0">
                <a:solidFill>
                  <a:srgbClr val="000000"/>
                </a:solidFill>
                <a:latin typeface="Arial" panose="020B0604020202020204" pitchFamily="34" charset="0"/>
                <a:cs typeface="Arial" panose="020B0604020202020204" pitchFamily="34" charset="0"/>
              </a:rPr>
              <a:t>t  ≤ 1.38×10</a:t>
            </a:r>
            <a:r>
              <a:rPr lang="en-US" sz="2000" b="1" baseline="30000" dirty="0">
                <a:solidFill>
                  <a:srgbClr val="000000"/>
                </a:solidFill>
                <a:latin typeface="Arial" panose="020B0604020202020204" pitchFamily="34" charset="0"/>
                <a:cs typeface="Arial" panose="020B0604020202020204" pitchFamily="34" charset="0"/>
              </a:rPr>
              <a:t>21</a:t>
            </a:r>
            <a:r>
              <a:rPr lang="en-US" sz="2000" b="1" dirty="0">
                <a:solidFill>
                  <a:srgbClr val="000000"/>
                </a:solidFill>
                <a:latin typeface="Arial" panose="020B0604020202020204" pitchFamily="34" charset="0"/>
                <a:cs typeface="Arial" panose="020B0604020202020204" pitchFamily="34" charset="0"/>
              </a:rPr>
              <a:t> p/m</a:t>
            </a:r>
            <a:r>
              <a:rPr lang="en-US" sz="2000" b="1" baseline="30000" dirty="0">
                <a:solidFill>
                  <a:srgbClr val="000000"/>
                </a:solidFill>
                <a:latin typeface="Arial" panose="020B0604020202020204" pitchFamily="34" charset="0"/>
                <a:cs typeface="Arial" panose="020B0604020202020204" pitchFamily="34" charset="0"/>
              </a:rPr>
              <a:t>2</a:t>
            </a:r>
          </a:p>
          <a:p>
            <a:endParaRPr lang="en-US" sz="2000" b="1" dirty="0">
              <a:solidFill>
                <a:srgbClr val="000000"/>
              </a:solidFill>
              <a:latin typeface="Arial" panose="020B0604020202020204" pitchFamily="34" charset="0"/>
              <a:cs typeface="Arial" panose="020B0604020202020204" pitchFamily="34" charset="0"/>
            </a:endParaRPr>
          </a:p>
          <a:p>
            <a:r>
              <a:rPr lang="en-US" sz="2000" b="1" dirty="0">
                <a:solidFill>
                  <a:srgbClr val="FF0000"/>
                </a:solidFill>
                <a:latin typeface="Arial" panose="020B0604020202020204" pitchFamily="34" charset="0"/>
                <a:cs typeface="Arial" panose="020B0604020202020204" pitchFamily="34" charset="0"/>
              </a:rPr>
              <a:t>65 MeV </a:t>
            </a:r>
            <a:r>
              <a:rPr lang="en-US" sz="2000" b="1" dirty="0">
                <a:solidFill>
                  <a:srgbClr val="000000"/>
                </a:solidFill>
                <a:latin typeface="Arial" panose="020B0604020202020204" pitchFamily="34" charset="0"/>
                <a:cs typeface="Arial" panose="020B0604020202020204" pitchFamily="34" charset="0"/>
              </a:rPr>
              <a:t>protons, </a:t>
            </a:r>
            <a:r>
              <a:rPr lang="fr-BE" sz="2000" b="1" dirty="0">
                <a:solidFill>
                  <a:srgbClr val="000000"/>
                </a:solidFill>
                <a:latin typeface="Arial" panose="020B0604020202020204" pitchFamily="34" charset="0"/>
                <a:cs typeface="Arial" panose="020B0604020202020204" pitchFamily="34" charset="0"/>
              </a:rPr>
              <a:t>Louvain-la-Neuve(B); </a:t>
            </a:r>
            <a:r>
              <a:rPr lang="az-Cyrl-AZ" sz="2000" b="1" dirty="0">
                <a:solidFill>
                  <a:srgbClr val="000000"/>
                </a:solidFill>
                <a:latin typeface="Arial" panose="020B0604020202020204" pitchFamily="34" charset="0"/>
                <a:cs typeface="Arial" panose="020B0604020202020204" pitchFamily="34" charset="0"/>
              </a:rPr>
              <a:t>Ф </a:t>
            </a:r>
            <a:r>
              <a:rPr lang="fr-BE" sz="2000" b="1" dirty="0">
                <a:solidFill>
                  <a:srgbClr val="000000"/>
                </a:solidFill>
                <a:latin typeface="Arial" panose="020B0604020202020204" pitchFamily="34" charset="0"/>
                <a:cs typeface="Arial" panose="020B0604020202020204" pitchFamily="34" charset="0"/>
              </a:rPr>
              <a:t>t ≤ 1</a:t>
            </a:r>
            <a:r>
              <a:rPr lang="en-US" sz="2000" b="1" dirty="0">
                <a:solidFill>
                  <a:srgbClr val="000000"/>
                </a:solidFill>
                <a:latin typeface="Arial" panose="020B0604020202020204" pitchFamily="34" charset="0"/>
                <a:cs typeface="Arial" panose="020B0604020202020204" pitchFamily="34" charset="0"/>
              </a:rPr>
              <a:t>×10</a:t>
            </a:r>
            <a:r>
              <a:rPr lang="en-US" sz="2000" b="1" baseline="30000" dirty="0">
                <a:solidFill>
                  <a:srgbClr val="000000"/>
                </a:solidFill>
                <a:latin typeface="Arial" panose="020B0604020202020204" pitchFamily="34" charset="0"/>
                <a:cs typeface="Arial" panose="020B0604020202020204" pitchFamily="34" charset="0"/>
              </a:rPr>
              <a:t>21</a:t>
            </a:r>
            <a:r>
              <a:rPr lang="en-US" sz="2000" b="1" dirty="0">
                <a:solidFill>
                  <a:srgbClr val="000000"/>
                </a:solidFill>
                <a:latin typeface="Arial" panose="020B0604020202020204" pitchFamily="34" charset="0"/>
                <a:cs typeface="Arial" panose="020B0604020202020204" pitchFamily="34" charset="0"/>
              </a:rPr>
              <a:t> p/m</a:t>
            </a:r>
            <a:r>
              <a:rPr lang="en-US" sz="2000" b="1" baseline="30000" dirty="0">
                <a:solidFill>
                  <a:srgbClr val="000000"/>
                </a:solidFill>
                <a:latin typeface="Arial" panose="020B0604020202020204" pitchFamily="34" charset="0"/>
                <a:cs typeface="Arial" panose="020B0604020202020204" pitchFamily="34" charset="0"/>
              </a:rPr>
              <a:t>2</a:t>
            </a:r>
          </a:p>
        </p:txBody>
      </p:sp>
      <p:sp>
        <p:nvSpPr>
          <p:cNvPr id="11" name="Title 1"/>
          <p:cNvSpPr txBox="1">
            <a:spLocks/>
          </p:cNvSpPr>
          <p:nvPr/>
        </p:nvSpPr>
        <p:spPr>
          <a:xfrm>
            <a:off x="539552" y="-23428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4000" b="1" dirty="0">
                <a:solidFill>
                  <a:srgbClr val="002060"/>
                </a:solidFill>
              </a:rPr>
              <a:t>Proton energies &amp; fluences </a:t>
            </a:r>
            <a:endParaRPr lang="en-US" sz="4000" b="1" dirty="0">
              <a:solidFill>
                <a:srgbClr val="002060"/>
              </a:solidFill>
            </a:endParaRPr>
          </a:p>
        </p:txBody>
      </p:sp>
      <p:cxnSp>
        <p:nvCxnSpPr>
          <p:cNvPr id="18" name="Straight Connector 17"/>
          <p:cNvCxnSpPr/>
          <p:nvPr/>
        </p:nvCxnSpPr>
        <p:spPr>
          <a:xfrm>
            <a:off x="0" y="620688"/>
            <a:ext cx="9144000" cy="0"/>
          </a:xfrm>
          <a:prstGeom prst="line">
            <a:avLst/>
          </a:prstGeom>
          <a:ln w="19050">
            <a:solidFill>
              <a:srgbClr val="002060"/>
            </a:solidFill>
          </a:ln>
        </p:spPr>
        <p:style>
          <a:lnRef idx="2">
            <a:schemeClr val="dk1"/>
          </a:lnRef>
          <a:fillRef idx="0">
            <a:schemeClr val="dk1"/>
          </a:fillRef>
          <a:effectRef idx="1">
            <a:schemeClr val="dk1"/>
          </a:effectRef>
          <a:fontRef idx="minor">
            <a:schemeClr val="tx1"/>
          </a:fontRef>
        </p:style>
      </p:cxnSp>
      <p:pic>
        <p:nvPicPr>
          <p:cNvPr id="19" name="Picture 2" descr="C:\Users\Tiziana\Desktop\HL LHC 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2400" y="96476"/>
            <a:ext cx="888769" cy="38019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noChangeArrowheads="1"/>
          </p:cNvPicPr>
          <p:nvPr/>
        </p:nvPicPr>
        <p:blipFill>
          <a:blip r:embed="rId6" cstate="print">
            <a:extLst>
              <a:ext uri="{28A0092B-C50C-407E-A947-70E740481C1C}">
                <a14:useLocalDpi xmlns:a14="http://schemas.microsoft.com/office/drawing/2010/main" val="0"/>
              </a:ext>
            </a:extLst>
          </a:blip>
          <a:srcRect r="1060" b="1387"/>
          <a:stretch>
            <a:fillRect/>
          </a:stretch>
        </p:blipFill>
        <p:spPr bwMode="auto">
          <a:xfrm>
            <a:off x="35496" y="44624"/>
            <a:ext cx="539552" cy="52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CasellaDiTesto 2"/>
          <p:cNvSpPr txBox="1"/>
          <p:nvPr/>
        </p:nvSpPr>
        <p:spPr>
          <a:xfrm>
            <a:off x="5724128" y="4365104"/>
            <a:ext cx="3279976" cy="1754326"/>
          </a:xfrm>
          <a:prstGeom prst="rect">
            <a:avLst/>
          </a:prstGeom>
          <a:solidFill>
            <a:srgbClr val="EFFBFF"/>
          </a:solidFill>
          <a:ln w="57150">
            <a:solidFill>
              <a:srgbClr val="0000FF"/>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it-IT" sz="1800" b="1" dirty="0">
                <a:latin typeface="Arial" panose="020B0604020202020204" pitchFamily="34" charset="0"/>
                <a:cs typeface="Arial" panose="020B0604020202020204" pitchFamily="34" charset="0"/>
              </a:rPr>
              <a:t>Investigated alloyed Nb</a:t>
            </a:r>
            <a:r>
              <a:rPr lang="it-IT" sz="1800" b="1" baseline="-25000" dirty="0">
                <a:latin typeface="Arial" panose="020B0604020202020204" pitchFamily="34" charset="0"/>
                <a:cs typeface="Arial" panose="020B0604020202020204" pitchFamily="34" charset="0"/>
              </a:rPr>
              <a:t>3</a:t>
            </a:r>
            <a:r>
              <a:rPr lang="it-IT" sz="1800" b="1" dirty="0">
                <a:latin typeface="Arial" panose="020B0604020202020204" pitchFamily="34" charset="0"/>
                <a:cs typeface="Arial" panose="020B0604020202020204" pitchFamily="34" charset="0"/>
              </a:rPr>
              <a:t>Sn wires:</a:t>
            </a:r>
          </a:p>
          <a:p>
            <a:endParaRPr lang="it-IT" sz="1800" b="1" dirty="0">
              <a:latin typeface="Arial" panose="020B0604020202020204" pitchFamily="34" charset="0"/>
              <a:cs typeface="Arial" panose="020B0604020202020204" pitchFamily="34" charset="0"/>
            </a:endParaRPr>
          </a:p>
          <a:p>
            <a:r>
              <a:rPr lang="fr-CH" sz="1800" b="1" dirty="0">
                <a:latin typeface="Arial" panose="020B0604020202020204" pitchFamily="34" charset="0"/>
                <a:cs typeface="Arial" panose="020B0604020202020204" pitchFamily="34" charset="0"/>
              </a:rPr>
              <a:t>RRP + Ta (#7419)      OST</a:t>
            </a:r>
          </a:p>
          <a:p>
            <a:r>
              <a:rPr lang="fr-CH" sz="1800" b="1" dirty="0">
                <a:latin typeface="Arial" panose="020B0604020202020204" pitchFamily="34" charset="0"/>
                <a:cs typeface="Arial" panose="020B0604020202020204" pitchFamily="34" charset="0"/>
              </a:rPr>
              <a:t>RRP + Ti (#11976)     OST</a:t>
            </a:r>
          </a:p>
          <a:p>
            <a:r>
              <a:rPr lang="fr-CH" sz="1800" b="1" dirty="0">
                <a:latin typeface="Arial" panose="020B0604020202020204" pitchFamily="34" charset="0"/>
                <a:cs typeface="Arial" panose="020B0604020202020204" pitchFamily="34" charset="0"/>
              </a:rPr>
              <a:t>PIT + Ta	 (#0904)       </a:t>
            </a:r>
            <a:r>
              <a:rPr lang="fr-CH" sz="1800" b="1" dirty="0" err="1">
                <a:latin typeface="Arial" panose="020B0604020202020204" pitchFamily="34" charset="0"/>
                <a:cs typeface="Arial" panose="020B0604020202020204" pitchFamily="34" charset="0"/>
              </a:rPr>
              <a:t>Bruker</a:t>
            </a:r>
            <a:endParaRPr lang="it-IT" sz="1800" b="1" dirty="0">
              <a:latin typeface="Arial" panose="020B0604020202020204" pitchFamily="34" charset="0"/>
              <a:cs typeface="Arial" panose="020B0604020202020204" pitchFamily="34" charset="0"/>
            </a:endParaRPr>
          </a:p>
        </p:txBody>
      </p:sp>
      <p:sp>
        <p:nvSpPr>
          <p:cNvPr id="5" name="Date Placeholder 4"/>
          <p:cNvSpPr>
            <a:spLocks noGrp="1"/>
          </p:cNvSpPr>
          <p:nvPr>
            <p:ph type="dt" sz="half" idx="10"/>
          </p:nvPr>
        </p:nvSpPr>
        <p:spPr/>
        <p:txBody>
          <a:bodyPr/>
          <a:lstStyle/>
          <a:p>
            <a:r>
              <a:rPr lang="en-US"/>
              <a:t>9/26/2018</a:t>
            </a:r>
          </a:p>
        </p:txBody>
      </p:sp>
      <p:sp>
        <p:nvSpPr>
          <p:cNvPr id="2" name="Slide Number Placeholder 1">
            <a:extLst>
              <a:ext uri="{FF2B5EF4-FFF2-40B4-BE49-F238E27FC236}">
                <a16:creationId xmlns:a16="http://schemas.microsoft.com/office/drawing/2014/main" id="{AB9FD442-D1EE-4A8A-92EE-C14D394EE7D6}"/>
              </a:ext>
            </a:extLst>
          </p:cNvPr>
          <p:cNvSpPr>
            <a:spLocks noGrp="1"/>
          </p:cNvSpPr>
          <p:nvPr>
            <p:ph type="sldNum" sz="quarter" idx="12"/>
          </p:nvPr>
        </p:nvSpPr>
        <p:spPr/>
        <p:txBody>
          <a:bodyPr/>
          <a:lstStyle/>
          <a:p>
            <a:fld id="{210C1B2E-B291-4001-85F7-A98FC314394E}" type="slidenum">
              <a:rPr lang="en-US" smtClean="0"/>
              <a:t>9</a:t>
            </a:fld>
            <a:endParaRPr lang="en-US"/>
          </a:p>
        </p:txBody>
      </p:sp>
    </p:spTree>
    <p:custDataLst>
      <p:tags r:id="rId1"/>
    </p:custDataLst>
    <p:extLst>
      <p:ext uri="{BB962C8B-B14F-4D97-AF65-F5344CB8AC3E}">
        <p14:creationId xmlns:p14="http://schemas.microsoft.com/office/powerpoint/2010/main" val="98157158"/>
      </p:ext>
    </p:extLst>
  </p:cSld>
  <p:clrMapOvr>
    <a:masterClrMapping/>
  </p:clrMapOvr>
  <mc:AlternateContent xmlns:mc="http://schemas.openxmlformats.org/markup-compatibility/2006" xmlns:p14="http://schemas.microsoft.com/office/powerpoint/2010/main">
    <mc:Choice Requires="p14">
      <p:transition spd="slow" p14:dur="2000" advTm="64999"/>
    </mc:Choice>
    <mc:Fallback xmlns="">
      <p:transition spd="slow" advTm="6499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9|21|2.7|16.5|20"/>
</p:tagLst>
</file>

<file path=ppt/tags/tag10.xml><?xml version="1.0" encoding="utf-8"?>
<p:tagLst xmlns:a="http://schemas.openxmlformats.org/drawingml/2006/main" xmlns:r="http://schemas.openxmlformats.org/officeDocument/2006/relationships" xmlns:p="http://schemas.openxmlformats.org/presentationml/2006/main">
  <p:tag name="TIMING" val="|30|17.2"/>
</p:tagLst>
</file>

<file path=ppt/tags/tag11.xml><?xml version="1.0" encoding="utf-8"?>
<p:tagLst xmlns:a="http://schemas.openxmlformats.org/drawingml/2006/main" xmlns:r="http://schemas.openxmlformats.org/officeDocument/2006/relationships" xmlns:p="http://schemas.openxmlformats.org/presentationml/2006/main">
  <p:tag name="TIMING" val="|19.8|5.1|4.9"/>
</p:tagLst>
</file>

<file path=ppt/tags/tag12.xml><?xml version="1.0" encoding="utf-8"?>
<p:tagLst xmlns:a="http://schemas.openxmlformats.org/drawingml/2006/main" xmlns:r="http://schemas.openxmlformats.org/officeDocument/2006/relationships" xmlns:p="http://schemas.openxmlformats.org/presentationml/2006/main">
  <p:tag name="TIMING" val="|29.3"/>
</p:tagLst>
</file>

<file path=ppt/tags/tag13.xml><?xml version="1.0" encoding="utf-8"?>
<p:tagLst xmlns:a="http://schemas.openxmlformats.org/drawingml/2006/main" xmlns:r="http://schemas.openxmlformats.org/officeDocument/2006/relationships" xmlns:p="http://schemas.openxmlformats.org/presentationml/2006/main">
  <p:tag name="TIMING" val="|9.1"/>
</p:tagLst>
</file>

<file path=ppt/tags/tag14.xml><?xml version="1.0" encoding="utf-8"?>
<p:tagLst xmlns:a="http://schemas.openxmlformats.org/drawingml/2006/main" xmlns:r="http://schemas.openxmlformats.org/officeDocument/2006/relationships" xmlns:p="http://schemas.openxmlformats.org/presentationml/2006/main">
  <p:tag name="TIMING" val="|17.6|18.5|9.4"/>
</p:tagLst>
</file>

<file path=ppt/tags/tag15.xml><?xml version="1.0" encoding="utf-8"?>
<p:tagLst xmlns:a="http://schemas.openxmlformats.org/drawingml/2006/main" xmlns:r="http://schemas.openxmlformats.org/officeDocument/2006/relationships" xmlns:p="http://schemas.openxmlformats.org/presentationml/2006/main">
  <p:tag name="TIMING" val="|8.3|8|5.2|10.9"/>
</p:tagLst>
</file>

<file path=ppt/tags/tag16.xml><?xml version="1.0" encoding="utf-8"?>
<p:tagLst xmlns:a="http://schemas.openxmlformats.org/drawingml/2006/main" xmlns:r="http://schemas.openxmlformats.org/officeDocument/2006/relationships" xmlns:p="http://schemas.openxmlformats.org/presentationml/2006/main">
  <p:tag name="TIMING" val="|14.4|11.2"/>
</p:tagLst>
</file>

<file path=ppt/tags/tag17.xml><?xml version="1.0" encoding="utf-8"?>
<p:tagLst xmlns:a="http://schemas.openxmlformats.org/drawingml/2006/main" xmlns:r="http://schemas.openxmlformats.org/officeDocument/2006/relationships" xmlns:p="http://schemas.openxmlformats.org/presentationml/2006/main">
  <p:tag name="TIMING" val="|0.5|28.6|40.2|22.3"/>
</p:tagLst>
</file>

<file path=ppt/tags/tag18.xml><?xml version="1.0" encoding="utf-8"?>
<p:tagLst xmlns:a="http://schemas.openxmlformats.org/drawingml/2006/main" xmlns:r="http://schemas.openxmlformats.org/officeDocument/2006/relationships" xmlns:p="http://schemas.openxmlformats.org/presentationml/2006/main">
  <p:tag name="TIMING" val="|10.7|32.2"/>
</p:tagLst>
</file>

<file path=ppt/tags/tag19.xml><?xml version="1.0" encoding="utf-8"?>
<p:tagLst xmlns:a="http://schemas.openxmlformats.org/drawingml/2006/main" xmlns:r="http://schemas.openxmlformats.org/officeDocument/2006/relationships" xmlns:p="http://schemas.openxmlformats.org/presentationml/2006/main">
  <p:tag name="TIMING" val="|17.6|22.7"/>
</p:tagLst>
</file>

<file path=ppt/tags/tag2.xml><?xml version="1.0" encoding="utf-8"?>
<p:tagLst xmlns:a="http://schemas.openxmlformats.org/drawingml/2006/main" xmlns:r="http://schemas.openxmlformats.org/officeDocument/2006/relationships" xmlns:p="http://schemas.openxmlformats.org/presentationml/2006/main">
  <p:tag name="TIMING" val="|8|14.2|7.9|19.4|10.5"/>
</p:tagLst>
</file>

<file path=ppt/tags/tag20.xml><?xml version="1.0" encoding="utf-8"?>
<p:tagLst xmlns:a="http://schemas.openxmlformats.org/drawingml/2006/main" xmlns:r="http://schemas.openxmlformats.org/officeDocument/2006/relationships" xmlns:p="http://schemas.openxmlformats.org/presentationml/2006/main">
  <p:tag name="TIMING" val="|21.5"/>
</p:tagLst>
</file>

<file path=ppt/tags/tag21.xml><?xml version="1.0" encoding="utf-8"?>
<p:tagLst xmlns:a="http://schemas.openxmlformats.org/drawingml/2006/main" xmlns:r="http://schemas.openxmlformats.org/officeDocument/2006/relationships" xmlns:p="http://schemas.openxmlformats.org/presentationml/2006/main">
  <p:tag name="TIMING" val="|2.6|23.3|24.7"/>
</p:tagLst>
</file>

<file path=ppt/tags/tag22.xml><?xml version="1.0" encoding="utf-8"?>
<p:tagLst xmlns:a="http://schemas.openxmlformats.org/drawingml/2006/main" xmlns:r="http://schemas.openxmlformats.org/officeDocument/2006/relationships" xmlns:p="http://schemas.openxmlformats.org/presentationml/2006/main">
  <p:tag name="TIMING" val="|18.5|10.9|8.3|14.5|19.6|8.3|7.7|2.6|27.8"/>
</p:tagLst>
</file>

<file path=ppt/tags/tag23.xml><?xml version="1.0" encoding="utf-8"?>
<p:tagLst xmlns:a="http://schemas.openxmlformats.org/drawingml/2006/main" xmlns:r="http://schemas.openxmlformats.org/officeDocument/2006/relationships" xmlns:p="http://schemas.openxmlformats.org/presentationml/2006/main">
  <p:tag name="TIMING" val="|0.4|26|5.2"/>
</p:tagLst>
</file>

<file path=ppt/tags/tag24.xml><?xml version="1.0" encoding="utf-8"?>
<p:tagLst xmlns:a="http://schemas.openxmlformats.org/drawingml/2006/main" xmlns:r="http://schemas.openxmlformats.org/officeDocument/2006/relationships" xmlns:p="http://schemas.openxmlformats.org/presentationml/2006/main">
  <p:tag name="TIMING" val="|38.7"/>
</p:tagLst>
</file>

<file path=ppt/tags/tag25.xml><?xml version="1.0" encoding="utf-8"?>
<p:tagLst xmlns:a="http://schemas.openxmlformats.org/drawingml/2006/main" xmlns:r="http://schemas.openxmlformats.org/officeDocument/2006/relationships" xmlns:p="http://schemas.openxmlformats.org/presentationml/2006/main">
  <p:tag name="TIMING" val="|25.3"/>
</p:tagLst>
</file>

<file path=ppt/tags/tag26.xml><?xml version="1.0" encoding="utf-8"?>
<p:tagLst xmlns:a="http://schemas.openxmlformats.org/drawingml/2006/main" xmlns:r="http://schemas.openxmlformats.org/officeDocument/2006/relationships" xmlns:p="http://schemas.openxmlformats.org/presentationml/2006/main">
  <p:tag name="TIMING" val="|3.2|11.9|9.4|17.7"/>
</p:tagLst>
</file>

<file path=ppt/tags/tag27.xml><?xml version="1.0" encoding="utf-8"?>
<p:tagLst xmlns:a="http://schemas.openxmlformats.org/drawingml/2006/main" xmlns:r="http://schemas.openxmlformats.org/officeDocument/2006/relationships" xmlns:p="http://schemas.openxmlformats.org/presentationml/2006/main">
  <p:tag name="TIMING" val="|38.5|23.8"/>
</p:tagLst>
</file>

<file path=ppt/tags/tag28.xml><?xml version="1.0" encoding="utf-8"?>
<p:tagLst xmlns:a="http://schemas.openxmlformats.org/drawingml/2006/main" xmlns:r="http://schemas.openxmlformats.org/officeDocument/2006/relationships" xmlns:p="http://schemas.openxmlformats.org/presentationml/2006/main">
  <p:tag name="TIMING" val="|0.9|24.1"/>
</p:tagLst>
</file>

<file path=ppt/tags/tag3.xml><?xml version="1.0" encoding="utf-8"?>
<p:tagLst xmlns:a="http://schemas.openxmlformats.org/drawingml/2006/main" xmlns:r="http://schemas.openxmlformats.org/officeDocument/2006/relationships" xmlns:p="http://schemas.openxmlformats.org/presentationml/2006/main">
  <p:tag name="TIMING" val="|28.2"/>
</p:tagLst>
</file>

<file path=ppt/tags/tag4.xml><?xml version="1.0" encoding="utf-8"?>
<p:tagLst xmlns:a="http://schemas.openxmlformats.org/drawingml/2006/main" xmlns:r="http://schemas.openxmlformats.org/officeDocument/2006/relationships" xmlns:p="http://schemas.openxmlformats.org/presentationml/2006/main">
  <p:tag name="TIMING" val="|1|35.4|21.3"/>
</p:tagLst>
</file>

<file path=ppt/tags/tag5.xml><?xml version="1.0" encoding="utf-8"?>
<p:tagLst xmlns:a="http://schemas.openxmlformats.org/drawingml/2006/main" xmlns:r="http://schemas.openxmlformats.org/officeDocument/2006/relationships" xmlns:p="http://schemas.openxmlformats.org/presentationml/2006/main">
  <p:tag name="TIMING" val="|0.5|16.6|24.1"/>
</p:tagLst>
</file>

<file path=ppt/tags/tag6.xml><?xml version="1.0" encoding="utf-8"?>
<p:tagLst xmlns:a="http://schemas.openxmlformats.org/drawingml/2006/main" xmlns:r="http://schemas.openxmlformats.org/officeDocument/2006/relationships" xmlns:p="http://schemas.openxmlformats.org/presentationml/2006/main">
  <p:tag name="TIMING" val="|18.3|12.5|6.7"/>
</p:tagLst>
</file>

<file path=ppt/tags/tag7.xml><?xml version="1.0" encoding="utf-8"?>
<p:tagLst xmlns:a="http://schemas.openxmlformats.org/drawingml/2006/main" xmlns:r="http://schemas.openxmlformats.org/officeDocument/2006/relationships" xmlns:p="http://schemas.openxmlformats.org/presentationml/2006/main">
  <p:tag name="TIMING" val="|2.5|18.9|11.7|4.7"/>
</p:tagLst>
</file>

<file path=ppt/tags/tag8.xml><?xml version="1.0" encoding="utf-8"?>
<p:tagLst xmlns:a="http://schemas.openxmlformats.org/drawingml/2006/main" xmlns:r="http://schemas.openxmlformats.org/officeDocument/2006/relationships" xmlns:p="http://schemas.openxmlformats.org/presentationml/2006/main">
  <p:tag name="TIMING" val="|26.9|25.6|2.4|8.9|21.1"/>
</p:tagLst>
</file>

<file path=ppt/tags/tag9.xml><?xml version="1.0" encoding="utf-8"?>
<p:tagLst xmlns:a="http://schemas.openxmlformats.org/drawingml/2006/main" xmlns:r="http://schemas.openxmlformats.org/officeDocument/2006/relationships" xmlns:p="http://schemas.openxmlformats.org/presentationml/2006/main">
  <p:tag name="TIMING" val="|41.6"/>
</p:tagLst>
</file>

<file path=ppt/theme/theme1.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FNAL_PowerPoint_4x3_100716</Template>
  <TotalTime>1909</TotalTime>
  <Words>5933</Words>
  <Application>Microsoft Office PowerPoint</Application>
  <PresentationFormat>On-screen Show (4:3)</PresentationFormat>
  <Paragraphs>681</Paragraphs>
  <Slides>52</Slides>
  <Notes>34</Notes>
  <HiddenSlides>22</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52</vt:i4>
      </vt:variant>
    </vt:vector>
  </HeadingPairs>
  <TitlesOfParts>
    <vt:vector size="68" baseType="lpstr">
      <vt:lpstr>Gulim</vt:lpstr>
      <vt:lpstr>ＭＳ Ｐゴシック</vt:lpstr>
      <vt:lpstr>Arial</vt:lpstr>
      <vt:lpstr>Arial Narrow</vt:lpstr>
      <vt:lpstr>Arial Rounded MT Bold</vt:lpstr>
      <vt:lpstr>Calibri</vt:lpstr>
      <vt:lpstr>Cambria Math</vt:lpstr>
      <vt:lpstr>Courier New</vt:lpstr>
      <vt:lpstr>Forte</vt:lpstr>
      <vt:lpstr>Geneva</vt:lpstr>
      <vt:lpstr>Helvetica</vt:lpstr>
      <vt:lpstr>Symbol</vt:lpstr>
      <vt:lpstr>Times New Roman</vt:lpstr>
      <vt:lpstr>Vijaya</vt:lpstr>
      <vt:lpstr>Wingdings</vt:lpstr>
      <vt:lpstr>Fermilab_PPT_090815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Tiziana Spina</dc:creator>
  <cp:lastModifiedBy>Tiziana Spina</cp:lastModifiedBy>
  <cp:revision>17</cp:revision>
  <cp:lastPrinted>2014-01-20T19:40:21Z</cp:lastPrinted>
  <dcterms:created xsi:type="dcterms:W3CDTF">2018-09-23T16:25:01Z</dcterms:created>
  <dcterms:modified xsi:type="dcterms:W3CDTF">2018-09-26T19:14:27Z</dcterms:modified>
</cp:coreProperties>
</file>