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  <p:sldMasterId id="2147484123" r:id="rId2"/>
  </p:sldMasterIdLst>
  <p:notesMasterIdLst>
    <p:notesMasterId r:id="rId23"/>
  </p:notesMasterIdLst>
  <p:handoutMasterIdLst>
    <p:handoutMasterId r:id="rId24"/>
  </p:handoutMasterIdLst>
  <p:sldIdLst>
    <p:sldId id="294" r:id="rId3"/>
    <p:sldId id="353" r:id="rId4"/>
    <p:sldId id="306" r:id="rId5"/>
    <p:sldId id="334" r:id="rId6"/>
    <p:sldId id="367" r:id="rId7"/>
    <p:sldId id="368" r:id="rId8"/>
    <p:sldId id="369" r:id="rId9"/>
    <p:sldId id="371" r:id="rId10"/>
    <p:sldId id="370" r:id="rId11"/>
    <p:sldId id="382" r:id="rId12"/>
    <p:sldId id="372" r:id="rId13"/>
    <p:sldId id="373" r:id="rId14"/>
    <p:sldId id="374" r:id="rId15"/>
    <p:sldId id="375" r:id="rId16"/>
    <p:sldId id="376" r:id="rId17"/>
    <p:sldId id="377" r:id="rId18"/>
    <p:sldId id="379" r:id="rId19"/>
    <p:sldId id="380" r:id="rId20"/>
    <p:sldId id="381" r:id="rId21"/>
    <p:sldId id="378" r:id="rId22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3666A"/>
    <a:srgbClr val="004C97"/>
    <a:srgbClr val="0F2D62"/>
    <a:srgbClr val="50504E"/>
    <a:srgbClr val="4E4E4E"/>
    <a:srgbClr val="404040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6747" autoAdjust="0"/>
  </p:normalViewPr>
  <p:slideViewPr>
    <p:cSldViewPr snapToGrid="0" snapToObjects="1" showGuides="1">
      <p:cViewPr varScale="1">
        <p:scale>
          <a:sx n="128" d="100"/>
          <a:sy n="128" d="100"/>
        </p:scale>
        <p:origin x="144" y="12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4790">
              <a:defRPr/>
            </a:pPr>
            <a:fld id="{CAD08E57-B576-F641-BEA6-C3D752DF7F66}" type="slidenum">
              <a:rPr lang="en-US">
                <a:solidFill>
                  <a:prstClr val="black"/>
                </a:solidFill>
              </a:rPr>
              <a:pPr defTabSz="464790"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77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4790">
              <a:defRPr/>
            </a:pPr>
            <a:fld id="{CAD08E57-B576-F641-BEA6-C3D752DF7F66}" type="slidenum">
              <a:rPr lang="en-US">
                <a:solidFill>
                  <a:prstClr val="black"/>
                </a:solidFill>
              </a:rPr>
              <a:pPr defTabSz="464790"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65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4790">
              <a:defRPr/>
            </a:pPr>
            <a:fld id="{CAD08E57-B576-F641-BEA6-C3D752DF7F66}" type="slidenum">
              <a:rPr lang="en-US">
                <a:solidFill>
                  <a:prstClr val="black"/>
                </a:solidFill>
              </a:rPr>
              <a:pPr defTabSz="464790"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127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4790">
              <a:defRPr/>
            </a:pPr>
            <a:fld id="{CAD08E57-B576-F641-BEA6-C3D752DF7F66}" type="slidenum">
              <a:rPr lang="en-US">
                <a:solidFill>
                  <a:prstClr val="black"/>
                </a:solidFill>
              </a:rPr>
              <a:pPr defTabSz="464790"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02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4790">
              <a:defRPr/>
            </a:pPr>
            <a:fld id="{CAD08E57-B576-F641-BEA6-C3D752DF7F66}" type="slidenum">
              <a:rPr lang="en-US">
                <a:solidFill>
                  <a:prstClr val="black"/>
                </a:solidFill>
              </a:rPr>
              <a:pPr defTabSz="464790"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87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4790">
              <a:defRPr/>
            </a:pPr>
            <a:fld id="{CAD08E57-B576-F641-BEA6-C3D752DF7F66}" type="slidenum">
              <a:rPr lang="en-US">
                <a:solidFill>
                  <a:prstClr val="black"/>
                </a:solidFill>
              </a:rPr>
              <a:pPr defTabSz="464790"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17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4790">
              <a:defRPr/>
            </a:pPr>
            <a:fld id="{CAD08E57-B576-F641-BEA6-C3D752DF7F66}" type="slidenum">
              <a:rPr lang="en-US">
                <a:solidFill>
                  <a:prstClr val="black"/>
                </a:solidFill>
              </a:rPr>
              <a:pPr defTabSz="464790"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436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4790">
              <a:defRPr/>
            </a:pPr>
            <a:fld id="{CAD08E57-B576-F641-BEA6-C3D752DF7F66}" type="slidenum">
              <a:rPr lang="en-US">
                <a:solidFill>
                  <a:prstClr val="black"/>
                </a:solidFill>
              </a:rPr>
              <a:pPr defTabSz="464790"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45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4790">
              <a:defRPr/>
            </a:pPr>
            <a:fld id="{CAD08E57-B576-F641-BEA6-C3D752DF7F66}" type="slidenum">
              <a:rPr lang="en-US">
                <a:solidFill>
                  <a:prstClr val="black"/>
                </a:solidFill>
              </a:rPr>
              <a:pPr defTabSz="464790"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399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4790">
              <a:defRPr/>
            </a:pPr>
            <a:fld id="{CAD08E57-B576-F641-BEA6-C3D752DF7F66}" type="slidenum">
              <a:rPr lang="en-US">
                <a:solidFill>
                  <a:prstClr val="black"/>
                </a:solidFill>
              </a:rPr>
              <a:pPr defTabSz="464790"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51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4790">
              <a:defRPr/>
            </a:pPr>
            <a:fld id="{CAD08E57-B576-F641-BEA6-C3D752DF7F66}" type="slidenum">
              <a:rPr lang="en-US">
                <a:solidFill>
                  <a:prstClr val="black"/>
                </a:solidFill>
              </a:rPr>
              <a:pPr defTabSz="464790"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38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4790">
              <a:defRPr/>
            </a:pPr>
            <a:fld id="{CAD08E57-B576-F641-BEA6-C3D752DF7F66}" type="slidenum">
              <a:rPr lang="en-US">
                <a:solidFill>
                  <a:prstClr val="black"/>
                </a:solidFill>
              </a:rPr>
              <a:pPr defTabSz="464790"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50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4790">
              <a:defRPr/>
            </a:pPr>
            <a:fld id="{CAD08E57-B576-F641-BEA6-C3D752DF7F66}" type="slidenum">
              <a:rPr lang="en-US">
                <a:solidFill>
                  <a:prstClr val="black"/>
                </a:solidFill>
              </a:rPr>
              <a:pPr defTabSz="464790"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99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4790">
              <a:defRPr/>
            </a:pPr>
            <a:fld id="{CAD08E57-B576-F641-BEA6-C3D752DF7F66}" type="slidenum">
              <a:rPr lang="en-US">
                <a:solidFill>
                  <a:prstClr val="black"/>
                </a:solidFill>
              </a:rPr>
              <a:pPr defTabSz="464790"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6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4790">
              <a:defRPr/>
            </a:pPr>
            <a:fld id="{CAD08E57-B576-F641-BEA6-C3D752DF7F66}" type="slidenum">
              <a:rPr lang="en-US">
                <a:solidFill>
                  <a:prstClr val="black"/>
                </a:solidFill>
              </a:rPr>
              <a:pPr defTabSz="464790"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26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4790">
              <a:defRPr/>
            </a:pPr>
            <a:fld id="{CAD08E57-B576-F641-BEA6-C3D752DF7F66}" type="slidenum">
              <a:rPr lang="en-US">
                <a:solidFill>
                  <a:prstClr val="black"/>
                </a:solidFill>
              </a:rPr>
              <a:pPr defTabSz="464790"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22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4790">
              <a:defRPr/>
            </a:pPr>
            <a:fld id="{CAD08E57-B576-F641-BEA6-C3D752DF7F66}" type="slidenum">
              <a:rPr lang="en-US">
                <a:solidFill>
                  <a:prstClr val="black"/>
                </a:solidFill>
              </a:rPr>
              <a:pPr defTabSz="464790"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01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4790">
              <a:defRPr/>
            </a:pPr>
            <a:fld id="{CAD08E57-B576-F641-BEA6-C3D752DF7F66}" type="slidenum">
              <a:rPr lang="en-US">
                <a:solidFill>
                  <a:prstClr val="black"/>
                </a:solidFill>
              </a:rPr>
              <a:pPr defTabSz="464790"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76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4790">
              <a:defRPr/>
            </a:pPr>
            <a:fld id="{CAD08E57-B576-F641-BEA6-C3D752DF7F66}" type="slidenum">
              <a:rPr lang="en-US">
                <a:solidFill>
                  <a:prstClr val="black"/>
                </a:solidFill>
              </a:rPr>
              <a:pPr defTabSz="464790"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78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5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558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706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99934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57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9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27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288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330422"/>
            <a:ext cx="8499231" cy="1390219"/>
          </a:xfrm>
        </p:spPr>
        <p:txBody>
          <a:bodyPr/>
          <a:lstStyle/>
          <a:p>
            <a:r>
              <a:rPr lang="en-US" dirty="0"/>
              <a:t>Stoyan Stoynev, Maria </a:t>
            </a:r>
            <a:r>
              <a:rPr lang="en-US" dirty="0" err="1"/>
              <a:t>Baldini</a:t>
            </a:r>
            <a:r>
              <a:rPr lang="en-US" dirty="0"/>
              <a:t>, Sandor </a:t>
            </a:r>
            <a:r>
              <a:rPr lang="en-US" dirty="0" err="1"/>
              <a:t>Feher</a:t>
            </a:r>
            <a:r>
              <a:rPr lang="en-US" dirty="0"/>
              <a:t> 	</a:t>
            </a:r>
          </a:p>
          <a:p>
            <a:r>
              <a:rPr lang="en-US" dirty="0"/>
              <a:t>MDP meeting</a:t>
            </a:r>
          </a:p>
          <a:p>
            <a:r>
              <a:rPr lang="en-US" dirty="0"/>
              <a:t>26 September 2018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Quench Current-boosting Device (QCD) concepts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6D10C5-41C5-4F1B-9460-B7749748D0F6}"/>
              </a:ext>
            </a:extLst>
          </p:cNvPr>
          <p:cNvSpPr txBox="1"/>
          <p:nvPr/>
        </p:nvSpPr>
        <p:spPr>
          <a:xfrm>
            <a:off x="5690569" y="6012755"/>
            <a:ext cx="33530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63666A"/>
                </a:solidFill>
              </a:rPr>
              <a:t>Material from various sources </a:t>
            </a:r>
          </a:p>
          <a:p>
            <a:r>
              <a:rPr lang="en-US" sz="2000" dirty="0">
                <a:solidFill>
                  <a:srgbClr val="63666A"/>
                </a:solidFill>
              </a:rPr>
              <a:t>(FNAL, LBNL, CERN)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sz="2600" dirty="0"/>
              <a:t>More history 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688CD63-0992-4AA6-811A-19EE6E0B0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67710"/>
            <a:ext cx="8672513" cy="5059363"/>
          </a:xfrm>
        </p:spPr>
        <p:txBody>
          <a:bodyPr/>
          <a:lstStyle/>
          <a:p>
            <a:r>
              <a:rPr lang="en-US" dirty="0"/>
              <a:t>The idea to test on LARP magnet (MQXFS1) was floated and proposed at FNAL a couple of years ago </a:t>
            </a:r>
          </a:p>
          <a:p>
            <a:endParaRPr lang="en-US" dirty="0"/>
          </a:p>
          <a:p>
            <a:r>
              <a:rPr lang="en-US" dirty="0"/>
              <a:t>Ever since there is (slow) on-going work on the subject, including the before-mentioned test</a:t>
            </a:r>
          </a:p>
          <a:p>
            <a:endParaRPr lang="en-US" dirty="0"/>
          </a:p>
          <a:p>
            <a:r>
              <a:rPr lang="en-US" dirty="0"/>
              <a:t>We initiated preliminary collaboration with Emanuele (LBNL) but it didn’t go far</a:t>
            </a:r>
          </a:p>
          <a:p>
            <a:endParaRPr lang="en-US" dirty="0"/>
          </a:p>
          <a:p>
            <a:r>
              <a:rPr lang="en-US" dirty="0"/>
              <a:t>We discussed with CERN people and suggested tests to be performed at CERN (as part of Hi-</a:t>
            </a:r>
            <a:r>
              <a:rPr lang="en-US" dirty="0" err="1"/>
              <a:t>Lumi</a:t>
            </a:r>
            <a:r>
              <a:rPr lang="en-US" dirty="0"/>
              <a:t>) 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chemeClr val="accent6"/>
                </a:solidFill>
              </a:rPr>
              <a:t>FNAL R&amp;D discussions, more data, tentative support from the Lab/TD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C06B24-D526-419C-BD11-522932A92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969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sz="2600" dirty="0"/>
              <a:t>CLIQ aside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688CD63-0992-4AA6-811A-19EE6E0B0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67711"/>
            <a:ext cx="8672513" cy="3075640"/>
          </a:xfrm>
        </p:spPr>
        <p:txBody>
          <a:bodyPr/>
          <a:lstStyle/>
          <a:p>
            <a:r>
              <a:rPr lang="en-US" dirty="0"/>
              <a:t>The CLIQ units have limited capacitance </a:t>
            </a:r>
          </a:p>
          <a:p>
            <a:endParaRPr lang="en-US" dirty="0"/>
          </a:p>
          <a:p>
            <a:r>
              <a:rPr lang="en-US" dirty="0"/>
              <a:t>They are for magnet protection and not optimized or necessarily adequate for other purposes</a:t>
            </a:r>
          </a:p>
          <a:p>
            <a:endParaRPr lang="en-US" dirty="0"/>
          </a:p>
          <a:p>
            <a:r>
              <a:rPr lang="en-US" dirty="0"/>
              <a:t>They are patented </a:t>
            </a:r>
          </a:p>
          <a:p>
            <a:endParaRPr lang="en-US" dirty="0"/>
          </a:p>
          <a:p>
            <a:r>
              <a:rPr lang="en-US" dirty="0"/>
              <a:t>The available ones are not FNAL property</a:t>
            </a:r>
          </a:p>
          <a:p>
            <a:endParaRPr lang="en-US" dirty="0"/>
          </a:p>
          <a:p>
            <a:r>
              <a:rPr lang="en-US" dirty="0"/>
              <a:t>There is a long lead time to buy one (from Europe)</a:t>
            </a:r>
          </a:p>
          <a:p>
            <a:endParaRPr lang="en-US" dirty="0"/>
          </a:p>
          <a:p>
            <a:r>
              <a:rPr lang="en-US" dirty="0"/>
              <a:t>They cost about $40,000 each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24FF63-DD6B-46EE-B178-A7F3C3B48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89B32F-4074-4C40-AEB7-B618DD0E0A74}"/>
              </a:ext>
            </a:extLst>
          </p:cNvPr>
          <p:cNvSpPr txBox="1"/>
          <p:nvPr/>
        </p:nvSpPr>
        <p:spPr>
          <a:xfrm>
            <a:off x="5309232" y="5168536"/>
            <a:ext cx="3509359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Note: An informal proposal to test the </a:t>
            </a:r>
          </a:p>
          <a:p>
            <a:r>
              <a:rPr lang="en-US" sz="1600" dirty="0"/>
              <a:t>idea with CLIQ within LARP/AUP/HL-LHC</a:t>
            </a:r>
          </a:p>
          <a:p>
            <a:r>
              <a:rPr lang="en-US" sz="1600" dirty="0"/>
              <a:t>was so far turned down at CERN and </a:t>
            </a:r>
          </a:p>
          <a:p>
            <a:r>
              <a:rPr lang="en-US" sz="1600" dirty="0"/>
              <a:t>previously at FNAL </a:t>
            </a:r>
          </a:p>
        </p:txBody>
      </p:sp>
    </p:spTree>
    <p:extLst>
      <p:ext uri="{BB962C8B-B14F-4D97-AF65-F5344CB8AC3E}">
        <p14:creationId xmlns:p14="http://schemas.microsoft.com/office/powerpoint/2010/main" val="3377664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sz="2600" dirty="0"/>
              <a:t>Quench Current-boosting Device (QCD)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688CD63-0992-4AA6-811A-19EE6E0B0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67711"/>
            <a:ext cx="8672513" cy="3075640"/>
          </a:xfrm>
        </p:spPr>
        <p:txBody>
          <a:bodyPr/>
          <a:lstStyle/>
          <a:p>
            <a:r>
              <a:rPr lang="en-US" sz="2200" dirty="0"/>
              <a:t>So, we are going to build one according to our needs – QCD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Alternative name: Quench-current Booster at Current Limit 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   (</a:t>
            </a:r>
            <a:r>
              <a:rPr lang="en-US" sz="2000" b="1" dirty="0">
                <a:solidFill>
                  <a:schemeClr val="tx1"/>
                </a:solidFill>
              </a:rPr>
              <a:t>QBCL</a:t>
            </a:r>
            <a:r>
              <a:rPr lang="en-US" sz="2000" dirty="0">
                <a:solidFill>
                  <a:schemeClr val="tx1"/>
                </a:solidFill>
              </a:rPr>
              <a:t>, read as “cubicle”)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2200" dirty="0"/>
              <a:t>We estimate we need at least few F in capacitor banks to address training in a whole accelerator magnet</a:t>
            </a:r>
          </a:p>
          <a:p>
            <a:r>
              <a:rPr lang="en-US" sz="2200" dirty="0"/>
              <a:t>Initial design studies performed by Howard P. and Matt K.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D71350-34C4-4C90-AD12-EB26A1B0B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3926042"/>
            <a:ext cx="4743450" cy="23235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F6993A-0DDE-4545-A1C0-A3AFD3461658}"/>
              </a:ext>
            </a:extLst>
          </p:cNvPr>
          <p:cNvSpPr txBox="1"/>
          <p:nvPr/>
        </p:nvSpPr>
        <p:spPr>
          <a:xfrm>
            <a:off x="1283991" y="5062077"/>
            <a:ext cx="1330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Magnet current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9BB590-4457-4D76-9CF5-70B1CA75CFAF}"/>
              </a:ext>
            </a:extLst>
          </p:cNvPr>
          <p:cNvSpPr txBox="1"/>
          <p:nvPr/>
        </p:nvSpPr>
        <p:spPr>
          <a:xfrm>
            <a:off x="4986337" y="3325906"/>
            <a:ext cx="43404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adequately tuned electrical </a:t>
            </a:r>
          </a:p>
          <a:p>
            <a:r>
              <a:rPr lang="en-US" dirty="0"/>
              <a:t>schematics we’ll have </a:t>
            </a:r>
          </a:p>
          <a:p>
            <a:r>
              <a:rPr lang="en-US" dirty="0"/>
              <a:t>overcurrent for hundred or so </a:t>
            </a:r>
          </a:p>
          <a:p>
            <a:r>
              <a:rPr lang="en-US" dirty="0"/>
              <a:t>milliseconds through the whole </a:t>
            </a:r>
          </a:p>
          <a:p>
            <a:r>
              <a:rPr lang="en-US" dirty="0"/>
              <a:t>magnet avoiding oscillations </a:t>
            </a:r>
          </a:p>
          <a:p>
            <a:r>
              <a:rPr lang="en-US" dirty="0"/>
              <a:t>altogether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27F0BA-8C70-47A1-BE0C-F82CFA87164A}"/>
              </a:ext>
            </a:extLst>
          </p:cNvPr>
          <p:cNvSpPr txBox="1"/>
          <p:nvPr/>
        </p:nvSpPr>
        <p:spPr>
          <a:xfrm>
            <a:off x="5339101" y="5689357"/>
            <a:ext cx="2453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We did a similar test with CLIQ </a:t>
            </a:r>
          </a:p>
          <a:p>
            <a:r>
              <a:rPr lang="en-US" sz="1400" dirty="0">
                <a:solidFill>
                  <a:srgbClr val="7030A0"/>
                </a:solidFill>
              </a:rPr>
              <a:t>and a conventional magnet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490585-BD69-4CA7-87CF-71D92A55F857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3448050" y="5689357"/>
            <a:ext cx="1891051" cy="261610"/>
          </a:xfrm>
          <a:prstGeom prst="straightConnector1">
            <a:avLst/>
          </a:prstGeom>
          <a:ln w="19050"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E5C41E0-78A2-49D6-BC83-70E02AC5B21A}"/>
              </a:ext>
            </a:extLst>
          </p:cNvPr>
          <p:cNvSpPr txBox="1"/>
          <p:nvPr/>
        </p:nvSpPr>
        <p:spPr>
          <a:xfrm>
            <a:off x="201316" y="3325906"/>
            <a:ext cx="3550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Those plots are simulations </a:t>
            </a:r>
          </a:p>
          <a:p>
            <a:r>
              <a:rPr lang="en-US" sz="1800" dirty="0"/>
              <a:t>of voltages and currents with a QCD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38C626-AAA7-435D-9BBF-3CEA1022303C}"/>
              </a:ext>
            </a:extLst>
          </p:cNvPr>
          <p:cNvSpPr txBox="1"/>
          <p:nvPr/>
        </p:nvSpPr>
        <p:spPr>
          <a:xfrm>
            <a:off x="1283991" y="4279904"/>
            <a:ext cx="731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1.9 F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10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mH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15 kA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4AE88C-2D8A-4B66-A354-439699BF6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85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sz="2600" dirty="0"/>
              <a:t>Funding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688CD63-0992-4AA6-811A-19EE6E0B0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67711"/>
            <a:ext cx="8672513" cy="3075640"/>
          </a:xfrm>
        </p:spPr>
        <p:txBody>
          <a:bodyPr/>
          <a:lstStyle/>
          <a:p>
            <a:r>
              <a:rPr lang="en-US" sz="2200" dirty="0"/>
              <a:t>At FNAL we are applying for a Lab grant</a:t>
            </a:r>
          </a:p>
          <a:p>
            <a:pPr lvl="1"/>
            <a:r>
              <a:rPr lang="en-US" sz="2000" dirty="0"/>
              <a:t>We have a tentative support from our department to launch studies and cost estimates without the grant, possibly parts procurement </a:t>
            </a:r>
          </a:p>
          <a:p>
            <a:endParaRPr lang="en-US" sz="2200" dirty="0"/>
          </a:p>
          <a:p>
            <a:r>
              <a:rPr lang="en-US" sz="2200" dirty="0"/>
              <a:t>We have a plan to follow</a:t>
            </a:r>
          </a:p>
          <a:p>
            <a:pPr lvl="1"/>
            <a:r>
              <a:rPr lang="en-US" sz="2000" dirty="0"/>
              <a:t>Develop and optimize QCD and electrical diagrams for tests</a:t>
            </a:r>
          </a:p>
          <a:p>
            <a:pPr lvl="1"/>
            <a:r>
              <a:rPr lang="en-US" sz="2000" dirty="0"/>
              <a:t>Procure parts, commission QCD</a:t>
            </a:r>
          </a:p>
          <a:p>
            <a:pPr lvl="1"/>
            <a:r>
              <a:rPr lang="en-US" sz="2000" dirty="0"/>
              <a:t>Model and simulation framework development</a:t>
            </a:r>
          </a:p>
          <a:p>
            <a:pPr lvl="1"/>
            <a:r>
              <a:rPr lang="en-US" sz="2000" dirty="0"/>
              <a:t>Use </a:t>
            </a:r>
            <a:r>
              <a:rPr lang="en-US" sz="2000" u="sng" dirty="0"/>
              <a:t>available</a:t>
            </a:r>
            <a:r>
              <a:rPr lang="en-US" sz="2000" dirty="0"/>
              <a:t> “11 T” program components for testing</a:t>
            </a:r>
          </a:p>
          <a:p>
            <a:pPr lvl="2"/>
            <a:r>
              <a:rPr lang="en-US" sz="1800" dirty="0"/>
              <a:t>Mirror structure</a:t>
            </a:r>
          </a:p>
          <a:p>
            <a:pPr lvl="2"/>
            <a:r>
              <a:rPr lang="en-US" sz="1800" dirty="0"/>
              <a:t>Coil never used/tested before</a:t>
            </a:r>
          </a:p>
          <a:p>
            <a:pPr lvl="1"/>
            <a:r>
              <a:rPr lang="en-US" sz="2000" dirty="0"/>
              <a:t>Test QCD with this mirror magnet and analyze the results</a:t>
            </a:r>
          </a:p>
          <a:p>
            <a:pPr lvl="1"/>
            <a:r>
              <a:rPr lang="en-US" sz="2000" dirty="0"/>
              <a:t>Further in future (&gt; 1 year): extend the project to include series of small magnets (coils?) for statistical precision and systematic deviation studies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3187D1-11BB-41C5-8E4C-3977F1329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359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sz="2600" dirty="0"/>
              <a:t>Relying on 11 T 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688CD63-0992-4AA6-811A-19EE6E0B0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67711"/>
            <a:ext cx="8672513" cy="3075640"/>
          </a:xfrm>
        </p:spPr>
        <p:txBody>
          <a:bodyPr/>
          <a:lstStyle/>
          <a:p>
            <a:r>
              <a:rPr lang="en-US" dirty="0"/>
              <a:t>We consider the use of 11 T components optimal and crucial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It may be possible to use a LARP coil later as a back up</a:t>
            </a:r>
          </a:p>
          <a:p>
            <a:r>
              <a:rPr lang="en-US" dirty="0"/>
              <a:t>It keeps the initial investment relatively low</a:t>
            </a:r>
          </a:p>
          <a:p>
            <a:endParaRPr lang="en-US" dirty="0"/>
          </a:p>
          <a:p>
            <a:r>
              <a:rPr lang="en-US" dirty="0"/>
              <a:t>It is a good base to compare to with its </a:t>
            </a:r>
          </a:p>
          <a:p>
            <a:pPr marL="0" indent="0">
              <a:buNone/>
            </a:pPr>
            <a:r>
              <a:rPr lang="en-US" dirty="0"/>
              <a:t>    consistent long coil training (magnets and a mirror)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D1EA29-EAC8-4BA5-B4CF-2C849AABF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19" y="3684653"/>
            <a:ext cx="4206211" cy="25685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8D8CE1-FB6A-447C-9A98-40474ECFDF9B}"/>
              </a:ext>
            </a:extLst>
          </p:cNvPr>
          <p:cNvSpPr txBox="1"/>
          <p:nvPr/>
        </p:nvSpPr>
        <p:spPr>
          <a:xfrm>
            <a:off x="1247775" y="3616524"/>
            <a:ext cx="1768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11 T magnets training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C7EDA0E-6345-42A2-B165-AD94E120CCAB}"/>
              </a:ext>
            </a:extLst>
          </p:cNvPr>
          <p:cNvSpPr txBox="1">
            <a:spLocks/>
          </p:cNvSpPr>
          <p:nvPr/>
        </p:nvSpPr>
        <p:spPr>
          <a:xfrm>
            <a:off x="4808614" y="3713977"/>
            <a:ext cx="4383012" cy="138429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also have the expertise </a:t>
            </a:r>
          </a:p>
          <a:p>
            <a:pPr marL="0" indent="0">
              <a:buNone/>
            </a:pPr>
            <a:r>
              <a:rPr lang="en-US" dirty="0"/>
              <a:t>    to build a new mirror magnet</a:t>
            </a:r>
          </a:p>
          <a:p>
            <a:pPr marL="0" indent="0">
              <a:buNone/>
            </a:pPr>
            <a:r>
              <a:rPr lang="en-US" dirty="0"/>
              <a:t>    of the series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4007CB-28C3-4674-8562-25E874D3A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354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sz="2600" dirty="0"/>
              <a:t>Modeling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688CD63-0992-4AA6-811A-19EE6E0B0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96361"/>
            <a:ext cx="8672513" cy="3075640"/>
          </a:xfrm>
        </p:spPr>
        <p:txBody>
          <a:bodyPr/>
          <a:lstStyle/>
          <a:p>
            <a:r>
              <a:rPr lang="en-US" dirty="0"/>
              <a:t>There is extensive work related to LARP/AUP magnet protection and our project will benefit from it</a:t>
            </a:r>
          </a:p>
          <a:p>
            <a:endParaRPr lang="en-US" dirty="0"/>
          </a:p>
          <a:p>
            <a:r>
              <a:rPr lang="en-US" dirty="0"/>
              <a:t>We will be simulating the mechanisms and effects behind the QCD    </a:t>
            </a:r>
          </a:p>
          <a:p>
            <a:endParaRPr lang="en-US" dirty="0"/>
          </a:p>
          <a:p>
            <a:r>
              <a:rPr lang="en-US" dirty="0"/>
              <a:t>We hope to have a full understanding of the processes and clarify the current controversial claims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AF12DF-AAFD-40B8-B10C-119312346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657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sz="2600" dirty="0"/>
              <a:t>Timeline and cost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688CD63-0992-4AA6-811A-19EE6E0B0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82036"/>
            <a:ext cx="8672513" cy="3075640"/>
          </a:xfrm>
        </p:spPr>
        <p:txBody>
          <a:bodyPr/>
          <a:lstStyle/>
          <a:p>
            <a:r>
              <a:rPr lang="en-US" dirty="0"/>
              <a:t>We plan to have the QCD and the mirror magnet assembled and ready in about 9 months (after starting the program)</a:t>
            </a:r>
          </a:p>
          <a:p>
            <a:r>
              <a:rPr lang="en-US" dirty="0"/>
              <a:t>Few months for test and analysis</a:t>
            </a:r>
          </a:p>
          <a:p>
            <a:endParaRPr lang="en-US" dirty="0"/>
          </a:p>
          <a:p>
            <a:r>
              <a:rPr lang="en-US" dirty="0"/>
              <a:t>The device itself will cost about $50,000</a:t>
            </a:r>
          </a:p>
          <a:p>
            <a:r>
              <a:rPr lang="en-US" dirty="0"/>
              <a:t>Work expenses will be twice that and over </a:t>
            </a:r>
          </a:p>
          <a:p>
            <a:pPr marL="0" indent="0">
              <a:buNone/>
            </a:pPr>
            <a:r>
              <a:rPr lang="en-US" dirty="0"/>
              <a:t>    (includes work on the magnet)</a:t>
            </a:r>
          </a:p>
          <a:p>
            <a:r>
              <a:rPr lang="en-US" dirty="0"/>
              <a:t>With overhead we are talking about $300,000</a:t>
            </a:r>
          </a:p>
          <a:p>
            <a:r>
              <a:rPr lang="en-US" dirty="0"/>
              <a:t>Better estimates will follow </a:t>
            </a:r>
          </a:p>
          <a:p>
            <a:endParaRPr lang="en-US" dirty="0"/>
          </a:p>
          <a:p>
            <a:r>
              <a:rPr lang="en-US" dirty="0"/>
              <a:t>The extension of the program will cost significantly more (magnet series) and needs a separate discussion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B00C38-E61E-4C91-8ED4-48A3D1E36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20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sz="2600" dirty="0"/>
              <a:t>Criticism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688CD63-0992-4AA6-811A-19EE6E0B0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2936"/>
            <a:ext cx="8672513" cy="3075640"/>
          </a:xfrm>
        </p:spPr>
        <p:txBody>
          <a:bodyPr/>
          <a:lstStyle/>
          <a:p>
            <a:r>
              <a:rPr lang="en-US" dirty="0"/>
              <a:t>The proposal is not widely supported at FNAL, there are couple of main objections</a:t>
            </a:r>
          </a:p>
          <a:p>
            <a:pPr marL="0" indent="0">
              <a:buNone/>
            </a:pPr>
            <a:endParaRPr lang="en-US" dirty="0"/>
          </a:p>
          <a:p>
            <a:pPr marL="914400" lvl="1" indent="-457200">
              <a:buAutoNum type="arabicParenBoth"/>
            </a:pPr>
            <a:r>
              <a:rPr lang="en-US" dirty="0"/>
              <a:t>Due to large L and limited </a:t>
            </a:r>
            <a:r>
              <a:rPr lang="en-US" dirty="0" err="1"/>
              <a:t>U</a:t>
            </a:r>
            <a:r>
              <a:rPr lang="en-US" baseline="-25000" dirty="0" err="1"/>
              <a:t>max</a:t>
            </a:r>
            <a:r>
              <a:rPr lang="en-US" dirty="0"/>
              <a:t> ( ~1 kV), significant acceleration of a long magnet training is impossible due to the quench protection limitations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      in essence, high inductance will limit the speed of current rise, 	will likely accelerate current discharge (quench-back), will 	reduce the time budget we have for delaying quench 	protection and ultimately will make impossible significant 	“over-current” for reasonable time in real accelerator magnets  </a:t>
            </a:r>
          </a:p>
          <a:p>
            <a:pPr marL="914400" lvl="1" indent="-457200">
              <a:buAutoNum type="arabicParenBoth"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(2) Resources, in particular workforce, will compete with other 	programs (for instance “15 T”) and this will create additional 	tension which may be impossible to overcome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B00C38-E61E-4C91-8ED4-48A3D1E36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38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sz="2600" dirty="0"/>
              <a:t>Responses to criticism (1)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688CD63-0992-4AA6-811A-19EE6E0B0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2936"/>
            <a:ext cx="8672513" cy="3075640"/>
          </a:xfrm>
        </p:spPr>
        <p:txBody>
          <a:bodyPr/>
          <a:lstStyle/>
          <a:p>
            <a:r>
              <a:rPr lang="en-US" sz="2000" b="1" dirty="0"/>
              <a:t>The proposed project is in part “proof of principle”</a:t>
            </a:r>
            <a:r>
              <a:rPr lang="en-US" sz="2000" dirty="0"/>
              <a:t> – in my opinion it is a scientific investigation and if it can be directly applied to a large magnet of the types developed today is irrelevant at this point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</a:rPr>
              <a:t>Part of the criticism was that such a proof is not needed at all, it was “obvious” that with “over-current” one could affect training; this is in contrast to what relevant people at CERN support (see some phenomenological reasoning previously); we plan to investigate   </a:t>
            </a:r>
          </a:p>
          <a:p>
            <a:r>
              <a:rPr lang="en-US" sz="2000" b="1" dirty="0"/>
              <a:t>The project also aims to create a tool </a:t>
            </a:r>
            <a:r>
              <a:rPr lang="en-US" sz="2000" dirty="0"/>
              <a:t>that is much more </a:t>
            </a:r>
            <a:r>
              <a:rPr lang="en-US" sz="2000" b="1" dirty="0"/>
              <a:t>suitable for training larger magnets </a:t>
            </a:r>
            <a:r>
              <a:rPr lang="en-US" sz="2000" dirty="0"/>
              <a:t>than CLIQ could ever be (factor of ~100 in C)</a:t>
            </a:r>
          </a:p>
          <a:p>
            <a:r>
              <a:rPr lang="en-US" sz="2000" dirty="0"/>
              <a:t>There is certainly agreement among all that large L is much harder to address and will have limitations. However,  </a:t>
            </a:r>
            <a:r>
              <a:rPr lang="en-US" sz="2000" b="1" dirty="0"/>
              <a:t>quantitative statements can not be given (or supported by us) without studying the problem </a:t>
            </a:r>
            <a:r>
              <a:rPr lang="en-US" sz="2000" dirty="0"/>
              <a:t>– even now the “inferior” CLIQ is able to deliver ~ 1 kA over-current to (half the) 4.5 m long magnet; maybe we’ll find that special non-trivial electrical scheme between magnets is needed, or that only magnets with given length can benefit, or that a different magnet design would be needed to apply QCD, … Better not to speculate, whatever it is will serve as input for decisions and an option in hand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B00C38-E61E-4C91-8ED4-48A3D1E36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235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sz="2600" dirty="0"/>
              <a:t>Responses to criticism (2)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688CD63-0992-4AA6-811A-19EE6E0B0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35323"/>
            <a:ext cx="8672513" cy="3075640"/>
          </a:xfrm>
        </p:spPr>
        <p:txBody>
          <a:bodyPr/>
          <a:lstStyle/>
          <a:p>
            <a:r>
              <a:rPr lang="en-US" sz="2000" dirty="0"/>
              <a:t>Workforce constraints are a very valid point</a:t>
            </a:r>
          </a:p>
          <a:p>
            <a:r>
              <a:rPr lang="en-US" sz="2000" dirty="0"/>
              <a:t>We rely on the Department (and Lab) to set priorities right</a:t>
            </a:r>
          </a:p>
          <a:p>
            <a:r>
              <a:rPr lang="en-US" sz="2000" dirty="0"/>
              <a:t>It may be that we’ll have to extend the period of project execution to accommodate those constraints</a:t>
            </a:r>
          </a:p>
          <a:p>
            <a:endParaRPr lang="en-US" sz="2000" dirty="0"/>
          </a:p>
          <a:p>
            <a:r>
              <a:rPr lang="en-US" sz="2000" dirty="0"/>
              <a:t>Nevertheless, this should not mean to refrain from proposing new</a:t>
            </a:r>
          </a:p>
          <a:p>
            <a:pPr marL="0" indent="0">
              <a:buNone/>
            </a:pPr>
            <a:r>
              <a:rPr lang="en-US" sz="2000" dirty="0"/>
              <a:t>     ideas and cut them short based on interference with other Lab activities –    </a:t>
            </a:r>
          </a:p>
          <a:p>
            <a:pPr marL="0" indent="0">
              <a:buNone/>
            </a:pPr>
            <a:r>
              <a:rPr lang="en-US" sz="2000" dirty="0"/>
              <a:t>     there is a phase where those could be channeled (delayed) or dis-favored  </a:t>
            </a:r>
          </a:p>
          <a:p>
            <a:pPr marL="0" indent="0">
              <a:buNone/>
            </a:pPr>
            <a:r>
              <a:rPr lang="en-US" sz="2000" dirty="0"/>
              <a:t>     but lack of resources shall not be the leading concern in R&amp;D thinking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B00C38-E61E-4C91-8ED4-48A3D1E36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77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001686"/>
            <a:ext cx="8672513" cy="4303740"/>
          </a:xfrm>
        </p:spPr>
        <p:txBody>
          <a:bodyPr/>
          <a:lstStyle/>
          <a:p>
            <a:r>
              <a:rPr lang="en-US" i="1" dirty="0"/>
              <a:t>Addressing a problem (training)</a:t>
            </a:r>
          </a:p>
          <a:p>
            <a:endParaRPr lang="en-US" i="1" dirty="0"/>
          </a:p>
          <a:p>
            <a:r>
              <a:rPr lang="en-US" i="1" dirty="0"/>
              <a:t>Following an idea (speeding up training)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i="1" dirty="0"/>
              <a:t>Contemporary context and by-product support </a:t>
            </a:r>
          </a:p>
          <a:p>
            <a:pPr marL="0" indent="0">
              <a:buNone/>
            </a:pPr>
            <a:r>
              <a:rPr lang="en-US" i="1" dirty="0"/>
              <a:t>    (what is going on indirectly related to this )</a:t>
            </a:r>
          </a:p>
          <a:p>
            <a:endParaRPr lang="en-US" dirty="0"/>
          </a:p>
          <a:p>
            <a:r>
              <a:rPr lang="en-US" i="1" dirty="0"/>
              <a:t>Preliminary tests and design (some work done)</a:t>
            </a:r>
          </a:p>
          <a:p>
            <a:endParaRPr lang="en-US" b="1" i="1" dirty="0"/>
          </a:p>
          <a:p>
            <a:r>
              <a:rPr lang="en-US" i="1" dirty="0"/>
              <a:t>Plan of action (toward QCD)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DF42DD-232F-4EB5-9123-E506260F6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34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sz="2600" dirty="0"/>
              <a:t>Summary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688CD63-0992-4AA6-811A-19EE6E0B0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15386"/>
            <a:ext cx="8672513" cy="3075640"/>
          </a:xfrm>
        </p:spPr>
        <p:txBody>
          <a:bodyPr/>
          <a:lstStyle/>
          <a:p>
            <a:r>
              <a:rPr lang="en-US" dirty="0"/>
              <a:t>A plan for Quench Current-boosting Device fabrication and testing is in place</a:t>
            </a:r>
          </a:p>
          <a:p>
            <a:endParaRPr lang="en-US" dirty="0"/>
          </a:p>
          <a:p>
            <a:r>
              <a:rPr lang="en-US" dirty="0"/>
              <a:t>Optimal approach adopted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Heavy use of existing elements and know-how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hope to have Lab support</a:t>
            </a:r>
          </a:p>
          <a:p>
            <a:endParaRPr lang="en-US" dirty="0"/>
          </a:p>
          <a:p>
            <a:r>
              <a:rPr lang="en-US" dirty="0"/>
              <a:t>Extension of the program is in later plans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6BA5CD-259D-4FAE-8651-F7601483D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206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magnet development and training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F9328A-C9B8-41B7-948C-2C0E668F8B48}"/>
              </a:ext>
            </a:extLst>
          </p:cNvPr>
          <p:cNvSpPr/>
          <p:nvPr/>
        </p:nvSpPr>
        <p:spPr>
          <a:xfrm>
            <a:off x="0" y="705861"/>
            <a:ext cx="9144000" cy="1631216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P5 report (May 2014): 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en-US" sz="1200" dirty="0">
                <a:solidFill>
                  <a:srgbClr val="004C97"/>
                </a:solidFill>
                <a:latin typeface="Calibri"/>
              </a:rPr>
              <a:t>“…a very </a:t>
            </a:r>
            <a:r>
              <a:rPr lang="en-US" sz="1200" dirty="0">
                <a:solidFill>
                  <a:srgbClr val="C00000"/>
                </a:solidFill>
                <a:latin typeface="Calibri"/>
              </a:rPr>
              <a:t>high-energy proton-proton collider </a:t>
            </a:r>
            <a:r>
              <a:rPr lang="en-US" sz="1200" dirty="0">
                <a:solidFill>
                  <a:srgbClr val="004C97"/>
                </a:solidFill>
                <a:latin typeface="Calibri"/>
              </a:rPr>
              <a:t>is the most powerful future tool for direct discovery of new particles and interactions under any scenario of physics results that can be acquired in the P5 time window… </a:t>
            </a:r>
            <a:r>
              <a:rPr lang="en-US" sz="1200" b="1" dirty="0">
                <a:solidFill>
                  <a:srgbClr val="C00000"/>
                </a:solidFill>
                <a:latin typeface="Calibri"/>
              </a:rPr>
              <a:t>The U.S. is the world leader </a:t>
            </a:r>
            <a:r>
              <a:rPr lang="en-US" sz="1200" dirty="0">
                <a:solidFill>
                  <a:srgbClr val="004C97"/>
                </a:solidFill>
                <a:latin typeface="Calibri"/>
              </a:rPr>
              <a:t>in R&amp;D on </a:t>
            </a:r>
            <a:r>
              <a:rPr lang="en-US" sz="1200" dirty="0">
                <a:solidFill>
                  <a:srgbClr val="C00000"/>
                </a:solidFill>
                <a:latin typeface="Calibri"/>
              </a:rPr>
              <a:t>high-field superconducting magnet technology</a:t>
            </a:r>
            <a:r>
              <a:rPr lang="en-US" sz="1200" dirty="0">
                <a:solidFill>
                  <a:srgbClr val="004C97"/>
                </a:solidFill>
                <a:latin typeface="Calibri"/>
              </a:rPr>
              <a:t>, which will be </a:t>
            </a:r>
            <a:r>
              <a:rPr lang="en-US" sz="1200" b="1" dirty="0">
                <a:solidFill>
                  <a:srgbClr val="C00000"/>
                </a:solidFill>
                <a:latin typeface="Calibri"/>
              </a:rPr>
              <a:t>a critical enabling technology for such a collider</a:t>
            </a:r>
            <a:r>
              <a:rPr lang="en-US" sz="1200" dirty="0">
                <a:solidFill>
                  <a:srgbClr val="004C97"/>
                </a:solidFill>
                <a:latin typeface="Calibri"/>
              </a:rPr>
              <a:t>.” </a:t>
            </a:r>
          </a:p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Recommendation 24: 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en-US" sz="1200" dirty="0">
                <a:solidFill>
                  <a:srgbClr val="004C97"/>
                </a:solidFill>
                <a:latin typeface="Calibri"/>
              </a:rPr>
              <a:t>“Participate in global </a:t>
            </a:r>
            <a:r>
              <a:rPr lang="en-US" sz="1200" b="1" dirty="0">
                <a:solidFill>
                  <a:srgbClr val="004C97"/>
                </a:solidFill>
                <a:latin typeface="Calibri"/>
              </a:rPr>
              <a:t>conceptual design studies and critical path R&amp;D for future very high-energy proton-proton colliders</a:t>
            </a:r>
            <a:r>
              <a:rPr lang="en-US" sz="1200" dirty="0">
                <a:solidFill>
                  <a:srgbClr val="004C97"/>
                </a:solidFill>
                <a:latin typeface="Calibri"/>
              </a:rPr>
              <a:t>. Continue to </a:t>
            </a:r>
            <a:r>
              <a:rPr lang="en-US" sz="1200" b="1" dirty="0">
                <a:solidFill>
                  <a:srgbClr val="004C97"/>
                </a:solidFill>
                <a:latin typeface="Calibri"/>
              </a:rPr>
              <a:t>play a leadership role in superconducting magnet technology </a:t>
            </a:r>
            <a:r>
              <a:rPr lang="en-US" sz="1200" dirty="0">
                <a:solidFill>
                  <a:srgbClr val="004C97"/>
                </a:solidFill>
                <a:latin typeface="Calibri"/>
              </a:rPr>
              <a:t>focused on </a:t>
            </a:r>
            <a:r>
              <a:rPr lang="en-US" sz="1200" b="1" dirty="0">
                <a:solidFill>
                  <a:srgbClr val="004C97"/>
                </a:solidFill>
                <a:latin typeface="Calibri"/>
              </a:rPr>
              <a:t>the dual goals of increasing performance and decreasing costs</a:t>
            </a:r>
            <a:r>
              <a:rPr lang="en-US" sz="1200" dirty="0">
                <a:solidFill>
                  <a:srgbClr val="004C97"/>
                </a:solidFill>
                <a:latin typeface="Calibri"/>
              </a:rPr>
              <a:t>.”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E7ADF6-4918-442C-AB84-5B19D61FB033}"/>
              </a:ext>
            </a:extLst>
          </p:cNvPr>
          <p:cNvSpPr/>
          <p:nvPr/>
        </p:nvSpPr>
        <p:spPr>
          <a:xfrm>
            <a:off x="17583" y="2517409"/>
            <a:ext cx="8915401" cy="954107"/>
          </a:xfrm>
          <a:prstGeom prst="rect">
            <a:avLst/>
          </a:prstGeom>
          <a:ln w="158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FNAL Accelerator Advisory Committee </a:t>
            </a: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(end of 2015) on the HFM program </a:t>
            </a:r>
          </a:p>
          <a:p>
            <a:endParaRPr 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C28F2DF-82EC-40BB-9C47-90CC3DAD0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15" y="3607580"/>
            <a:ext cx="1722807" cy="2607492"/>
          </a:xfrm>
          <a:prstGeom prst="rect">
            <a:avLst/>
          </a:prstGeom>
        </p:spPr>
      </p:pic>
      <p:pic>
        <p:nvPicPr>
          <p:cNvPr id="19" name="image12.tif" descr="image12.tif">
            <a:extLst>
              <a:ext uri="{FF2B5EF4-FFF2-40B4-BE49-F238E27FC236}">
                <a16:creationId xmlns:a16="http://schemas.microsoft.com/office/drawing/2014/main" id="{C8743335-1934-4D33-B946-3C15D655B1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b="69682"/>
          <a:stretch/>
        </p:blipFill>
        <p:spPr>
          <a:xfrm>
            <a:off x="6476608" y="4105434"/>
            <a:ext cx="2291484" cy="1464726"/>
          </a:xfrm>
          <a:prstGeom prst="rect">
            <a:avLst/>
          </a:prstGeom>
          <a:ln w="28575" cap="flat">
            <a:solidFill>
              <a:srgbClr val="C00000"/>
            </a:solidFill>
            <a:prstDash val="solid"/>
            <a:round/>
          </a:ln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3161935-8811-43FC-A5CA-81362C4EFD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533" b="60817"/>
          <a:stretch/>
        </p:blipFill>
        <p:spPr>
          <a:xfrm>
            <a:off x="2237143" y="3662208"/>
            <a:ext cx="4015842" cy="207550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7F58A3C-C010-4DCF-9A46-6BE819B1807A}"/>
              </a:ext>
            </a:extLst>
          </p:cNvPr>
          <p:cNvSpPr txBox="1"/>
          <p:nvPr/>
        </p:nvSpPr>
        <p:spPr>
          <a:xfrm>
            <a:off x="1373124" y="3523708"/>
            <a:ext cx="862737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Since 2015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FF8184E-286C-4079-BC8C-6B5E7B3F9F60}"/>
              </a:ext>
            </a:extLst>
          </p:cNvPr>
          <p:cNvCxnSpPr>
            <a:cxnSpLocks/>
          </p:cNvCxnSpPr>
          <p:nvPr/>
        </p:nvCxnSpPr>
        <p:spPr>
          <a:xfrm>
            <a:off x="2733675" y="4252214"/>
            <a:ext cx="33623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9D6A084-B152-4F99-944A-FDB230FD3231}"/>
              </a:ext>
            </a:extLst>
          </p:cNvPr>
          <p:cNvSpPr txBox="1"/>
          <p:nvPr/>
        </p:nvSpPr>
        <p:spPr>
          <a:xfrm>
            <a:off x="2208348" y="5753563"/>
            <a:ext cx="2498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MDP is collaboration between </a:t>
            </a:r>
          </a:p>
          <a:p>
            <a:r>
              <a:rPr lang="en-US" sz="1400" dirty="0"/>
              <a:t>FNAL/LBNL/BNL/FSU(NHMFL)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D4A4B8-51E0-4B73-BE4C-25519FDB89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4283" y="2919588"/>
            <a:ext cx="5103622" cy="5064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595C97-7238-4F3D-B800-06FA99CCA7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7005" y="2552996"/>
            <a:ext cx="3965910" cy="3136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B68031-365F-4D5F-8A14-CC6EF5BC0A15}"/>
              </a:ext>
            </a:extLst>
          </p:cNvPr>
          <p:cNvSpPr txBox="1"/>
          <p:nvPr/>
        </p:nvSpPr>
        <p:spPr>
          <a:xfrm>
            <a:off x="3804283" y="2523897"/>
            <a:ext cx="1035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/>
              <a:t>Comments: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C59507-2881-4183-B05B-6082606F3437}"/>
              </a:ext>
            </a:extLst>
          </p:cNvPr>
          <p:cNvSpPr txBox="1"/>
          <p:nvPr/>
        </p:nvSpPr>
        <p:spPr>
          <a:xfrm>
            <a:off x="2283259" y="3070442"/>
            <a:ext cx="1553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/>
              <a:t>Recommendation: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E09B76-7FBE-4130-A0B9-2B720386CF95}"/>
              </a:ext>
            </a:extLst>
          </p:cNvPr>
          <p:cNvCxnSpPr>
            <a:cxnSpLocks/>
          </p:cNvCxnSpPr>
          <p:nvPr/>
        </p:nvCxnSpPr>
        <p:spPr>
          <a:xfrm>
            <a:off x="5156865" y="2677785"/>
            <a:ext cx="36561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381811D-7503-4E63-A57A-57D82611AF1B}"/>
              </a:ext>
            </a:extLst>
          </p:cNvPr>
          <p:cNvCxnSpPr>
            <a:cxnSpLocks/>
          </p:cNvCxnSpPr>
          <p:nvPr/>
        </p:nvCxnSpPr>
        <p:spPr>
          <a:xfrm>
            <a:off x="2628900" y="4404614"/>
            <a:ext cx="723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990FA-6AB6-45AC-A1AB-70755187A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781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  Nb</a:t>
            </a:r>
            <a:r>
              <a:rPr lang="en-US" baseline="-25000" dirty="0"/>
              <a:t>3</a:t>
            </a:r>
            <a:r>
              <a:rPr lang="en-US" dirty="0"/>
              <a:t>Sn magnet quench training - challenges</a:t>
            </a:r>
          </a:p>
        </p:txBody>
      </p:sp>
      <p:pic>
        <p:nvPicPr>
          <p:cNvPr id="8" name="image12.tif" descr="image12.tif">
            <a:extLst>
              <a:ext uri="{FF2B5EF4-FFF2-40B4-BE49-F238E27FC236}">
                <a16:creationId xmlns:a16="http://schemas.microsoft.com/office/drawing/2014/main" id="{4D2C7556-087F-4DD9-AE36-5CE008A563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b="67105"/>
          <a:stretch/>
        </p:blipFill>
        <p:spPr>
          <a:xfrm>
            <a:off x="6684500" y="963445"/>
            <a:ext cx="2291484" cy="1589255"/>
          </a:xfrm>
          <a:prstGeom prst="rect">
            <a:avLst/>
          </a:prstGeom>
          <a:ln w="28575" cap="flat">
            <a:solidFill>
              <a:srgbClr val="C00000"/>
            </a:solidFill>
            <a:prstDash val="solid"/>
            <a:round/>
          </a:ln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2F7408-5B1E-4D11-BB9D-B00D4AB78B20}"/>
              </a:ext>
            </a:extLst>
          </p:cNvPr>
          <p:cNvCxnSpPr>
            <a:cxnSpLocks/>
          </p:cNvCxnSpPr>
          <p:nvPr/>
        </p:nvCxnSpPr>
        <p:spPr>
          <a:xfrm>
            <a:off x="7410606" y="2278192"/>
            <a:ext cx="131913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F3E727-9336-473E-ADC6-AEE05F3A7D40}"/>
              </a:ext>
            </a:extLst>
          </p:cNvPr>
          <p:cNvCxnSpPr>
            <a:cxnSpLocks/>
          </p:cNvCxnSpPr>
          <p:nvPr/>
        </p:nvCxnSpPr>
        <p:spPr>
          <a:xfrm>
            <a:off x="6766028" y="2430592"/>
            <a:ext cx="103215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9F6709D-85DD-48EE-BC6F-0B1BE9AFF9DB}"/>
              </a:ext>
            </a:extLst>
          </p:cNvPr>
          <p:cNvSpPr/>
          <p:nvPr/>
        </p:nvSpPr>
        <p:spPr>
          <a:xfrm>
            <a:off x="222250" y="3713270"/>
            <a:ext cx="8467725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1600" dirty="0">
                <a:solidFill>
                  <a:srgbClr val="404040"/>
                </a:solidFill>
                <a:latin typeface="Helvetica"/>
                <a:ea typeface="MS PGothic" panose="020B0600070205080204" pitchFamily="34" charset="-128"/>
              </a:rPr>
              <a:t>Current AUP plan for Nb</a:t>
            </a:r>
            <a:r>
              <a:rPr lang="en-US" sz="1600" baseline="-25000" dirty="0">
                <a:solidFill>
                  <a:srgbClr val="404040"/>
                </a:solidFill>
                <a:latin typeface="Helvetica"/>
                <a:ea typeface="MS PGothic" panose="020B0600070205080204" pitchFamily="34" charset="-128"/>
              </a:rPr>
              <a:t>3</a:t>
            </a:r>
            <a:r>
              <a:rPr lang="en-US" sz="1600" dirty="0">
                <a:solidFill>
                  <a:srgbClr val="404040"/>
                </a:solidFill>
                <a:latin typeface="Helvetica"/>
                <a:ea typeface="MS PGothic" panose="020B0600070205080204" pitchFamily="34" charset="-128"/>
              </a:rPr>
              <a:t>Sn magnet training ~ 9 days per magnet</a:t>
            </a:r>
          </a:p>
          <a:p>
            <a:pPr lvl="1">
              <a:spcBef>
                <a:spcPct val="20000"/>
              </a:spcBef>
            </a:pPr>
            <a:r>
              <a:rPr lang="en-US" sz="1600" b="1" dirty="0">
                <a:solidFill>
                  <a:srgbClr val="004C97"/>
                </a:solidFill>
                <a:latin typeface="Helvetica"/>
                <a:ea typeface="MS PGothic" panose="020B0600070205080204" pitchFamily="34" charset="-128"/>
              </a:rPr>
              <a:t>                   optimistically - one week per magnet for training</a:t>
            </a:r>
            <a:endParaRPr lang="en-US" sz="1600" dirty="0">
              <a:solidFill>
                <a:srgbClr val="404040"/>
              </a:solidFill>
              <a:latin typeface="Helvetica"/>
              <a:ea typeface="MS PGothic" panose="020B0600070205080204" pitchFamily="34" charset="-128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1600" dirty="0">
                <a:solidFill>
                  <a:srgbClr val="404040"/>
                </a:solidFill>
                <a:latin typeface="Helvetica"/>
                <a:ea typeface="MS PGothic" panose="020B0600070205080204" pitchFamily="34" charset="-128"/>
              </a:rPr>
              <a:t>In a future high energy accelerator the projected number of dipole magnets reaches ~5000 – roughly 5000 /52 ~ </a:t>
            </a:r>
            <a:r>
              <a:rPr lang="en-US" sz="1600" u="sng" dirty="0">
                <a:solidFill>
                  <a:srgbClr val="004C97"/>
                </a:solidFill>
                <a:latin typeface="Helvetica"/>
                <a:ea typeface="MS PGothic" panose="020B0600070205080204" pitchFamily="34" charset="-128"/>
              </a:rPr>
              <a:t>100 years/ # facilities for training  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1600" dirty="0">
                <a:solidFill>
                  <a:srgbClr val="404040"/>
                </a:solidFill>
                <a:latin typeface="Helvetica" panose="020B0604020202020204" pitchFamily="34" charset="0"/>
                <a:ea typeface="Geneva" pitchFamily="121" charset="-128"/>
              </a:rPr>
              <a:t>The cost itself is about </a:t>
            </a:r>
            <a:r>
              <a:rPr lang="en-US" altLang="en-US" sz="1600" u="sng" dirty="0">
                <a:solidFill>
                  <a:srgbClr val="004C97"/>
                </a:solidFill>
                <a:latin typeface="Helvetica" panose="020B0604020202020204" pitchFamily="34" charset="0"/>
                <a:ea typeface="Geneva" pitchFamily="121" charset="-128"/>
              </a:rPr>
              <a:t>15 k$ per quench </a:t>
            </a:r>
            <a:r>
              <a:rPr lang="en-US" altLang="en-US" sz="1600" dirty="0">
                <a:solidFill>
                  <a:srgbClr val="404040"/>
                </a:solidFill>
                <a:latin typeface="Helvetica" panose="020B0604020202020204" pitchFamily="34" charset="0"/>
                <a:ea typeface="Geneva" pitchFamily="121" charset="-128"/>
              </a:rPr>
              <a:t>(rough estimate based on AUP schedules)</a:t>
            </a:r>
          </a:p>
          <a:p>
            <a: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rgbClr val="404040"/>
              </a:solidFill>
              <a:latin typeface="Helvetica" panose="020B0604020202020204" pitchFamily="34" charset="0"/>
              <a:ea typeface="Geneva" pitchFamily="121" charset="-12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D53120-DE43-4506-9C14-9559C8D8E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32" y="906489"/>
            <a:ext cx="4168486" cy="249158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EA01F6D-543B-429E-81AD-40212409DB17}"/>
              </a:ext>
            </a:extLst>
          </p:cNvPr>
          <p:cNvCxnSpPr/>
          <p:nvPr/>
        </p:nvCxnSpPr>
        <p:spPr>
          <a:xfrm>
            <a:off x="1200150" y="1323975"/>
            <a:ext cx="29622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7299B73-0546-4062-8AC8-4BE223388264}"/>
              </a:ext>
            </a:extLst>
          </p:cNvPr>
          <p:cNvSpPr txBox="1"/>
          <p:nvPr/>
        </p:nvSpPr>
        <p:spPr>
          <a:xfrm>
            <a:off x="1530603" y="1048797"/>
            <a:ext cx="1806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conductor limit (1.9 K)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56853D-9F54-4FE4-87C3-A3EB783B0741}"/>
              </a:ext>
            </a:extLst>
          </p:cNvPr>
          <p:cNvSpPr txBox="1"/>
          <p:nvPr/>
        </p:nvSpPr>
        <p:spPr>
          <a:xfrm>
            <a:off x="4636605" y="2791863"/>
            <a:ext cx="43393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The typical Nb</a:t>
            </a:r>
            <a:r>
              <a:rPr lang="en-US" sz="1500" baseline="-25000" dirty="0"/>
              <a:t>3</a:t>
            </a:r>
            <a:r>
              <a:rPr lang="en-US" sz="1500" dirty="0"/>
              <a:t>Sn accelerator magnet training is very slow in contrast to </a:t>
            </a:r>
            <a:r>
              <a:rPr lang="en-US" sz="1500" dirty="0" err="1"/>
              <a:t>NbTi</a:t>
            </a:r>
            <a:r>
              <a:rPr lang="en-US" sz="1500" dirty="0"/>
              <a:t> magnets which need ~ one quench (LHC) to reach 80% of the conductor limit. 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3CD712-FEF3-4D35-8794-2883162DBDA1}"/>
              </a:ext>
            </a:extLst>
          </p:cNvPr>
          <p:cNvSpPr txBox="1"/>
          <p:nvPr/>
        </p:nvSpPr>
        <p:spPr>
          <a:xfrm>
            <a:off x="1869751" y="5586341"/>
            <a:ext cx="5021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The task to address those is not trivial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BC8451-CA5F-4406-BC42-676995387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80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The idea: magnet training by a capacitor discharge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688CD63-0992-4AA6-811A-19EE6E0B0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2640"/>
            <a:ext cx="8672513" cy="5059363"/>
          </a:xfrm>
        </p:spPr>
        <p:txBody>
          <a:bodyPr/>
          <a:lstStyle/>
          <a:p>
            <a:r>
              <a:rPr lang="en-US" dirty="0"/>
              <a:t>Old one (claimed to be successful)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Ideas with a twist</a:t>
            </a:r>
          </a:p>
          <a:p>
            <a:pPr lvl="1"/>
            <a:r>
              <a:rPr lang="en-US" dirty="0"/>
              <a:t>Capacitor discharge (pulse) through a cooled SC magnet (original case)</a:t>
            </a:r>
          </a:p>
          <a:p>
            <a:pPr lvl="1"/>
            <a:r>
              <a:rPr lang="en-US" dirty="0"/>
              <a:t>Same but magnet is powered</a:t>
            </a:r>
          </a:p>
          <a:p>
            <a:pPr lvl="1"/>
            <a:r>
              <a:rPr lang="en-US" dirty="0"/>
              <a:t>Same but the discharge is in synch with </a:t>
            </a:r>
          </a:p>
          <a:p>
            <a:pPr marL="457200" lvl="1" indent="0">
              <a:buNone/>
            </a:pPr>
            <a:r>
              <a:rPr lang="en-US" dirty="0"/>
              <a:t>    (training) quench detection</a:t>
            </a:r>
          </a:p>
          <a:p>
            <a:endParaRPr lang="en-US" dirty="0"/>
          </a:p>
          <a:p>
            <a:r>
              <a:rPr lang="en-US" dirty="0"/>
              <a:t>Arguably the optimal case for training is the last one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B2231F-882A-41E0-B4FE-1DF7C3E3C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982" y="1490219"/>
            <a:ext cx="4969239" cy="1141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0F3053-A563-4D9C-B3AE-53CA032CF5FB}"/>
              </a:ext>
            </a:extLst>
          </p:cNvPr>
          <p:cNvSpPr txBox="1"/>
          <p:nvPr/>
        </p:nvSpPr>
        <p:spPr>
          <a:xfrm>
            <a:off x="6278538" y="231360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NbTi</a:t>
            </a: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C696A-1599-4E24-991D-000CA952F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649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sz="2600" dirty="0"/>
              <a:t>The shadow of CLIQ (Coupling-Loss-Induced Quench)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688CD63-0992-4AA6-811A-19EE6E0B0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35165"/>
            <a:ext cx="8672513" cy="5059363"/>
          </a:xfrm>
        </p:spPr>
        <p:txBody>
          <a:bodyPr/>
          <a:lstStyle/>
          <a:p>
            <a:r>
              <a:rPr lang="en-US" dirty="0"/>
              <a:t>A capacitor based device (mechanism) for quench protection to be used in LHC Nb</a:t>
            </a:r>
            <a:r>
              <a:rPr lang="en-US" baseline="-25000" dirty="0"/>
              <a:t>3</a:t>
            </a:r>
            <a:r>
              <a:rPr lang="en-US" dirty="0"/>
              <a:t>Sn quads (QXF) - ~ 50 mF, ~500 V</a:t>
            </a:r>
          </a:p>
          <a:p>
            <a:r>
              <a:rPr lang="en-US" dirty="0"/>
              <a:t>It is triggered immediately after quench detection</a:t>
            </a:r>
          </a:p>
          <a:p>
            <a:r>
              <a:rPr lang="en-US" dirty="0"/>
              <a:t>It was also commissioned and tested at FNAL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 almost looks what we may want…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7F3BBA-3E7B-41E5-A084-E59C2DCF6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407" y="2822598"/>
            <a:ext cx="3871677" cy="202359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0B8A40-955D-486B-9C1F-AADE6214D5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9D4DFD-5653-4CE6-B24B-0890FC5DC851}"/>
              </a:ext>
            </a:extLst>
          </p:cNvPr>
          <p:cNvSpPr txBox="1"/>
          <p:nvPr/>
        </p:nvSpPr>
        <p:spPr>
          <a:xfrm>
            <a:off x="5729084" y="2822598"/>
            <a:ext cx="3204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Schematics for a CLIQ connection</a:t>
            </a:r>
          </a:p>
          <a:p>
            <a:r>
              <a:rPr lang="en-US" sz="1600" dirty="0"/>
              <a:t>to the magnet and protection circuit</a:t>
            </a:r>
          </a:p>
        </p:txBody>
      </p:sp>
    </p:spTree>
    <p:extLst>
      <p:ext uri="{BB962C8B-B14F-4D97-AF65-F5344CB8AC3E}">
        <p14:creationId xmlns:p14="http://schemas.microsoft.com/office/powerpoint/2010/main" val="3273381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sz="2600" dirty="0"/>
              <a:t>CLIQ discharges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688CD63-0992-4AA6-811A-19EE6E0B0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20085"/>
            <a:ext cx="8672513" cy="5059363"/>
          </a:xfrm>
        </p:spPr>
        <p:txBody>
          <a:bodyPr/>
          <a:lstStyle/>
          <a:p>
            <a:r>
              <a:rPr lang="en-US" dirty="0"/>
              <a:t>Safety considerations require the CLIQ system to be discharged in part of the magnet (see the schematics) </a:t>
            </a:r>
          </a:p>
          <a:p>
            <a:r>
              <a:rPr lang="en-US" dirty="0"/>
              <a:t>It creates ”over-current” (magnitude of the first oscillation)</a:t>
            </a:r>
          </a:p>
          <a:p>
            <a:pPr marL="0" indent="0">
              <a:buNone/>
            </a:pPr>
            <a:r>
              <a:rPr lang="en-US" dirty="0"/>
              <a:t>    in part of the magnet and “under-current” in the other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“Over” is above the quench current (typically by ~ 1000 A) and flows through half the magnet </a:t>
            </a:r>
          </a:p>
          <a:p>
            <a:r>
              <a:rPr lang="en-US" dirty="0"/>
              <a:t>One could assume this half (those coils) will train faster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B88A5E-3244-49C8-9DFD-9D6006A57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402" y="2689472"/>
            <a:ext cx="3139771" cy="235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38B030-A652-4E1C-BF2E-495FBA79B204}"/>
              </a:ext>
            </a:extLst>
          </p:cNvPr>
          <p:cNvSpPr txBox="1"/>
          <p:nvPr/>
        </p:nvSpPr>
        <p:spPr>
          <a:xfrm>
            <a:off x="4811173" y="2844224"/>
            <a:ext cx="31629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CLIQ discharges during tests </a:t>
            </a:r>
          </a:p>
          <a:p>
            <a:r>
              <a:rPr lang="en-US" sz="2000" dirty="0"/>
              <a:t>and simulations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E77F18-1C0B-42FC-B712-26DFB22A82A6}"/>
              </a:ext>
            </a:extLst>
          </p:cNvPr>
          <p:cNvSpPr txBox="1"/>
          <p:nvPr/>
        </p:nvSpPr>
        <p:spPr>
          <a:xfrm>
            <a:off x="3062166" y="3198167"/>
            <a:ext cx="10422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rgbClr val="63666A"/>
                </a:solidFill>
              </a:rPr>
              <a:t>Emmanuele</a:t>
            </a:r>
            <a:r>
              <a:rPr lang="en-US" sz="1100" dirty="0">
                <a:solidFill>
                  <a:srgbClr val="63666A"/>
                </a:solidFill>
              </a:rPr>
              <a:t> 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7329B8-2C2B-4298-B7B7-09D179A00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40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sz="2600" dirty="0"/>
              <a:t>By-product support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688CD63-0992-4AA6-811A-19EE6E0B0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67710"/>
            <a:ext cx="8672513" cy="5059363"/>
          </a:xfrm>
        </p:spPr>
        <p:txBody>
          <a:bodyPr/>
          <a:lstStyle/>
          <a:p>
            <a:r>
              <a:rPr lang="en-US" dirty="0"/>
              <a:t>For the first time CLIQ was tested/used </a:t>
            </a:r>
            <a:r>
              <a:rPr lang="en-US" u="sng" dirty="0"/>
              <a:t>during training </a:t>
            </a:r>
            <a:r>
              <a:rPr lang="en-US" dirty="0"/>
              <a:t>at BNL and later at CERN </a:t>
            </a:r>
          </a:p>
          <a:p>
            <a:r>
              <a:rPr lang="en-US" dirty="0"/>
              <a:t>BNL test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CERN test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6EF508-572B-4110-8E51-93283E559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54" y="2124284"/>
            <a:ext cx="3955339" cy="215546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7367471-1CF1-4854-A44D-A7E1DFFA7749}"/>
              </a:ext>
            </a:extLst>
          </p:cNvPr>
          <p:cNvCxnSpPr>
            <a:cxnSpLocks/>
          </p:cNvCxnSpPr>
          <p:nvPr/>
        </p:nvCxnSpPr>
        <p:spPr>
          <a:xfrm flipH="1">
            <a:off x="3251236" y="2009738"/>
            <a:ext cx="197354" cy="75383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5AC230E-827D-45DF-86EE-FB4A2D216439}"/>
              </a:ext>
            </a:extLst>
          </p:cNvPr>
          <p:cNvSpPr txBox="1"/>
          <p:nvPr/>
        </p:nvSpPr>
        <p:spPr>
          <a:xfrm>
            <a:off x="3349913" y="1734097"/>
            <a:ext cx="4341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CLIQ used for the first time in the test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5AC81C-E3BF-4AD1-A1B1-B132FE2E0934}"/>
              </a:ext>
            </a:extLst>
          </p:cNvPr>
          <p:cNvCxnSpPr>
            <a:cxnSpLocks/>
          </p:cNvCxnSpPr>
          <p:nvPr/>
        </p:nvCxnSpPr>
        <p:spPr>
          <a:xfrm flipH="1">
            <a:off x="3448590" y="2311237"/>
            <a:ext cx="1686118" cy="35650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4FA12C7-8515-4582-A309-9A1A3B142D00}"/>
              </a:ext>
            </a:extLst>
          </p:cNvPr>
          <p:cNvSpPr txBox="1"/>
          <p:nvPr/>
        </p:nvSpPr>
        <p:spPr>
          <a:xfrm>
            <a:off x="5143426" y="2131085"/>
            <a:ext cx="2633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Uncharacteristic jump in </a:t>
            </a:r>
          </a:p>
          <a:p>
            <a:r>
              <a:rPr lang="en-US" sz="1600" b="1" dirty="0"/>
              <a:t>quench current next quench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E9F7FD-E023-440F-82D6-54DF114F5D7F}"/>
              </a:ext>
            </a:extLst>
          </p:cNvPr>
          <p:cNvSpPr txBox="1"/>
          <p:nvPr/>
        </p:nvSpPr>
        <p:spPr>
          <a:xfrm>
            <a:off x="4365501" y="3024254"/>
            <a:ext cx="45132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Magnet schematics is such that “over-current” runs </a:t>
            </a:r>
          </a:p>
          <a:p>
            <a:r>
              <a:rPr lang="en-US" sz="1600" dirty="0"/>
              <a:t>through coils 3 and 5 and “under-current” through </a:t>
            </a:r>
          </a:p>
          <a:p>
            <a:r>
              <a:rPr lang="en-US" sz="1600" dirty="0"/>
              <a:t>coils 2 and 4. </a:t>
            </a:r>
            <a:r>
              <a:rPr lang="en-US" sz="1600" b="1" dirty="0"/>
              <a:t>After CLIQ is used quench location </a:t>
            </a:r>
          </a:p>
          <a:p>
            <a:r>
              <a:rPr lang="en-US" sz="1600" b="1" dirty="0"/>
              <a:t>switches from coil 3 to coils 2 and 4 </a:t>
            </a:r>
          </a:p>
          <a:p>
            <a:r>
              <a:rPr lang="en-US" sz="1600" b="1" dirty="0"/>
              <a:t>(four quenches in a raw!).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199D329-6041-4D56-BEF0-92FDD8A9F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307" y="4466699"/>
            <a:ext cx="2657231" cy="178846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B081107-92A2-4461-AA4F-A60BC707E240}"/>
              </a:ext>
            </a:extLst>
          </p:cNvPr>
          <p:cNvSpPr txBox="1"/>
          <p:nvPr/>
        </p:nvSpPr>
        <p:spPr>
          <a:xfrm>
            <a:off x="4885127" y="4747914"/>
            <a:ext cx="40302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Magnet schematics is such that “over-current” runs through coils 110 and 111 and “under-current” through coils 108 and 109. </a:t>
            </a:r>
            <a:r>
              <a:rPr lang="en-US" sz="1600" b="1" dirty="0"/>
              <a:t>All quenches except the first one are in coil 108 or 109!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786945-72C4-47C1-BD46-83D37CBCD9B8}"/>
              </a:ext>
            </a:extLst>
          </p:cNvPr>
          <p:cNvSpPr txBox="1"/>
          <p:nvPr/>
        </p:nvSpPr>
        <p:spPr>
          <a:xfrm>
            <a:off x="242887" y="5096076"/>
            <a:ext cx="1828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CLIQ used from the </a:t>
            </a:r>
          </a:p>
          <a:p>
            <a:r>
              <a:rPr lang="en-US" sz="1600" dirty="0"/>
              <a:t>very beginning of</a:t>
            </a:r>
          </a:p>
          <a:p>
            <a:r>
              <a:rPr lang="en-US" sz="1600" dirty="0"/>
              <a:t>the test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4FE2F-90DD-4D1C-8F40-29586148C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97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sz="2600" dirty="0"/>
              <a:t>A step back and a test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688CD63-0992-4AA6-811A-19EE6E0B0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67710"/>
            <a:ext cx="8672513" cy="5059363"/>
          </a:xfrm>
        </p:spPr>
        <p:txBody>
          <a:bodyPr/>
          <a:lstStyle/>
          <a:p>
            <a:r>
              <a:rPr lang="en-US" dirty="0"/>
              <a:t>Although all of this is discussed with our partners models do not necessarily support that “over-current” means “over-field” or “over-stress” (which is the relevant “over”)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Due to the nature of coupling currents magnetic field is not in phase with the current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On local sub-filament level the statement is that the phase could lead up to tens of milliseconds delay – enough to derail the idea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The model claims consistency with observed inductance trends</a:t>
            </a:r>
          </a:p>
          <a:p>
            <a:r>
              <a:rPr lang="en-US" dirty="0"/>
              <a:t>We did a test – measuring the current and the magnetic field in the bore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Unfortunately I can not show the graph now for technical reasons 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We didn’t see delay in the bore field </a:t>
            </a:r>
            <a:r>
              <a:rPr lang="en-US" sz="2000" dirty="0" err="1">
                <a:solidFill>
                  <a:srgbClr val="0070C0"/>
                </a:solidFill>
              </a:rPr>
              <a:t>wrt</a:t>
            </a:r>
            <a:r>
              <a:rPr lang="en-US" sz="2000" dirty="0">
                <a:solidFill>
                  <a:srgbClr val="0070C0"/>
                </a:solidFill>
              </a:rPr>
              <a:t> current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    (within a couple of milliseconds)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However the model quoted has no predictions for the bore field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C06B24-D526-419C-BD11-522932A92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89380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3302</TotalTime>
  <Words>1929</Words>
  <Application>Microsoft Office PowerPoint</Application>
  <PresentationFormat>On-screen Show (4:3)</PresentationFormat>
  <Paragraphs>269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ＭＳ Ｐゴシック</vt:lpstr>
      <vt:lpstr>ＭＳ Ｐゴシック</vt:lpstr>
      <vt:lpstr>Arial</vt:lpstr>
      <vt:lpstr>Calibri</vt:lpstr>
      <vt:lpstr>Geneva</vt:lpstr>
      <vt:lpstr>Helvetica</vt:lpstr>
      <vt:lpstr>Fermilab_PPT_090815</vt:lpstr>
      <vt:lpstr>1_Fermilab_PPT_090815</vt:lpstr>
      <vt:lpstr>PowerPoint Presentation</vt:lpstr>
      <vt:lpstr>Outline</vt:lpstr>
      <vt:lpstr>Accelerator magnet development and training</vt:lpstr>
      <vt:lpstr>  Nb3Sn magnet quench training - challenges</vt:lpstr>
      <vt:lpstr>The idea: magnet training by a capacitor discharge</vt:lpstr>
      <vt:lpstr>The shadow of CLIQ (Coupling-Loss-Induced Quench)</vt:lpstr>
      <vt:lpstr>CLIQ discharges</vt:lpstr>
      <vt:lpstr>By-product support</vt:lpstr>
      <vt:lpstr>A step back and a test</vt:lpstr>
      <vt:lpstr>More history </vt:lpstr>
      <vt:lpstr>CLIQ aside</vt:lpstr>
      <vt:lpstr>Quench Current-boosting Device (QCD)</vt:lpstr>
      <vt:lpstr>Funding</vt:lpstr>
      <vt:lpstr>Relying on 11 T </vt:lpstr>
      <vt:lpstr>Modeling</vt:lpstr>
      <vt:lpstr>Timeline and cost</vt:lpstr>
      <vt:lpstr>Criticism</vt:lpstr>
      <vt:lpstr>Responses to criticism (1)</vt:lpstr>
      <vt:lpstr>Responses to criticism (2)</vt:lpstr>
      <vt:lpstr>Summary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Stoyan E. Stoynev x 30907N</dc:creator>
  <cp:lastModifiedBy>Stoyan Emilov Stoynev</cp:lastModifiedBy>
  <cp:revision>363</cp:revision>
  <cp:lastPrinted>2018-07-30T17:35:10Z</cp:lastPrinted>
  <dcterms:created xsi:type="dcterms:W3CDTF">2018-06-11T15:36:49Z</dcterms:created>
  <dcterms:modified xsi:type="dcterms:W3CDTF">2018-09-25T14:10:13Z</dcterms:modified>
</cp:coreProperties>
</file>