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40"/>
  </p:notesMasterIdLst>
  <p:sldIdLst>
    <p:sldId id="256" r:id="rId2"/>
    <p:sldId id="281" r:id="rId3"/>
    <p:sldId id="279" r:id="rId4"/>
    <p:sldId id="292" r:id="rId5"/>
    <p:sldId id="294" r:id="rId6"/>
    <p:sldId id="295" r:id="rId7"/>
    <p:sldId id="280" r:id="rId8"/>
    <p:sldId id="282" r:id="rId9"/>
    <p:sldId id="283" r:id="rId10"/>
    <p:sldId id="306" r:id="rId11"/>
    <p:sldId id="259" r:id="rId12"/>
    <p:sldId id="307" r:id="rId13"/>
    <p:sldId id="308" r:id="rId14"/>
    <p:sldId id="284" r:id="rId15"/>
    <p:sldId id="296" r:id="rId16"/>
    <p:sldId id="305" r:id="rId17"/>
    <p:sldId id="260" r:id="rId18"/>
    <p:sldId id="290" r:id="rId19"/>
    <p:sldId id="297" r:id="rId20"/>
    <p:sldId id="262" r:id="rId21"/>
    <p:sldId id="263" r:id="rId22"/>
    <p:sldId id="286" r:id="rId23"/>
    <p:sldId id="264" r:id="rId24"/>
    <p:sldId id="265" r:id="rId25"/>
    <p:sldId id="309" r:id="rId26"/>
    <p:sldId id="310" r:id="rId27"/>
    <p:sldId id="298" r:id="rId28"/>
    <p:sldId id="301" r:id="rId29"/>
    <p:sldId id="302" r:id="rId30"/>
    <p:sldId id="289" r:id="rId31"/>
    <p:sldId id="304" r:id="rId32"/>
    <p:sldId id="285" r:id="rId33"/>
    <p:sldId id="299" r:id="rId34"/>
    <p:sldId id="291" r:id="rId35"/>
    <p:sldId id="300" r:id="rId36"/>
    <p:sldId id="287" r:id="rId37"/>
    <p:sldId id="288" r:id="rId38"/>
    <p:sldId id="303" r:id="rId39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41"/>
    </p:embeddedFont>
    <p:embeddedFont>
      <p:font typeface="Nunito" pitchFamily="2" charset="77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994C"/>
    <a:srgbClr val="FF8484"/>
    <a:srgbClr val="55A1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E6DC05C-37EB-4173-A132-70E50E45FB2A}">
  <a:tblStyle styleId="{AE6DC05C-37EB-4173-A132-70E50E45FB2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16"/>
    <p:restoredTop sz="96675"/>
  </p:normalViewPr>
  <p:slideViewPr>
    <p:cSldViewPr snapToGrid="0">
      <p:cViewPr varScale="1">
        <p:scale>
          <a:sx n="209" d="100"/>
          <a:sy n="209" d="100"/>
        </p:scale>
        <p:origin x="1008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2b12c2355b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2b12c2355b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2b12c2355b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2b12c2355b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38238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2b12c2355b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2b12c2355b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2b12c2355b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2b12c2355b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2b12c2355b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2b12c2355b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9782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2b12c2355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2b12c2355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312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2b12c2355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2b12c2355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7986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2b12c2355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2b12c2355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2b12c2355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2b12c2355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1120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2b12c2355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2b12c2355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9266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2b12c2355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2b12c2355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2b12c2355b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2b12c2355b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0.png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0.png"/><Relationship Id="rId4" Type="http://schemas.openxmlformats.org/officeDocument/2006/relationships/image" Target="../media/image28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1.png"/><Relationship Id="rId5" Type="http://schemas.openxmlformats.org/officeDocument/2006/relationships/image" Target="../media/image200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0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1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10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, nature, art&#10;&#10;Description automatically generated">
            <a:extLst>
              <a:ext uri="{FF2B5EF4-FFF2-40B4-BE49-F238E27FC236}">
                <a16:creationId xmlns:a16="http://schemas.microsoft.com/office/drawing/2014/main" id="{3954B0B0-486F-B348-5338-891C85FBE5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b="1562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24C58DC-590F-FA86-50C6-877731AC5333}"/>
              </a:ext>
            </a:extLst>
          </p:cNvPr>
          <p:cNvSpPr/>
          <p:nvPr/>
        </p:nvSpPr>
        <p:spPr>
          <a:xfrm>
            <a:off x="0" y="1646637"/>
            <a:ext cx="9144000" cy="3012141"/>
          </a:xfrm>
          <a:prstGeom prst="rect">
            <a:avLst/>
          </a:prstGeom>
          <a:solidFill>
            <a:schemeClr val="accent2">
              <a:lumMod val="10000"/>
              <a:alpha val="72983"/>
            </a:schemeClr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Nunito"/>
                <a:ea typeface="Nunito"/>
                <a:cs typeface="Nunito"/>
                <a:sym typeface="Nunito"/>
              </a:rPr>
              <a:t>PRECONDITIONED MONTE CARLO</a:t>
            </a:r>
            <a:br>
              <a:rPr lang="en" sz="2800" b="1" dirty="0">
                <a:latin typeface="Nunito"/>
                <a:ea typeface="Nunito"/>
                <a:cs typeface="Nunito"/>
                <a:sym typeface="Nunito"/>
              </a:rPr>
            </a:br>
            <a:r>
              <a:rPr lang="en" sz="2800" b="1" dirty="0">
                <a:latin typeface="Nunito"/>
                <a:ea typeface="Nunito"/>
                <a:cs typeface="Nunito"/>
                <a:sym typeface="Nunito"/>
              </a:rPr>
              <a:t>A new tool for Bayesian inference in Cosmology</a:t>
            </a:r>
            <a:endParaRPr sz="2800" b="1" dirty="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Minas Karamanis</a:t>
            </a:r>
            <a:endParaRPr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311700" y="3287150"/>
            <a:ext cx="8520600" cy="14910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BCCP, UC Berkeley &amp; LBNL</a:t>
            </a:r>
            <a:endParaRPr sz="2000" dirty="0">
              <a:solidFill>
                <a:schemeClr val="tx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w/ Uro</a:t>
            </a:r>
            <a:r>
              <a:rPr lang="en-US" sz="20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š</a:t>
            </a:r>
            <a:r>
              <a:rPr lang="en" sz="20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 Seljak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2000" dirty="0">
              <a:solidFill>
                <a:schemeClr val="tx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UC Berkeley 2024</a:t>
            </a:r>
            <a:endParaRPr sz="2000" dirty="0">
              <a:solidFill>
                <a:schemeClr val="tx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311701" y="343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Nunito"/>
                <a:ea typeface="Nunito"/>
                <a:cs typeface="Nunito"/>
                <a:sym typeface="Nunito"/>
              </a:rPr>
              <a:t>Update rules</a:t>
            </a:r>
            <a:endParaRPr dirty="0">
              <a:latin typeface="Nunito"/>
              <a:ea typeface="Nunito"/>
              <a:cs typeface="Nunito"/>
              <a:sym typeface="Nunito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2" name="Google Shape;82;p16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311699" y="565107"/>
                <a:ext cx="3698864" cy="4293057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/>
              </a:bodyPr>
              <a:lstStyle/>
              <a:p>
                <a:pPr marL="0" lvl="0" indent="0" algn="l" rtl="0">
                  <a:spcBef>
                    <a:spcPts val="1200"/>
                  </a:spcBef>
                  <a:spcAft>
                    <a:spcPts val="0"/>
                  </a:spcAft>
                  <a:buNone/>
                </a:pPr>
                <a:r>
                  <a:rPr lang="en-US" dirty="0">
                    <a:solidFill>
                      <a:schemeClr val="dk1"/>
                    </a:solidFill>
                    <a:latin typeface="Nunito"/>
                    <a:ea typeface="Nunito"/>
                    <a:cs typeface="Nunito"/>
                    <a:sym typeface="Nunito"/>
                  </a:rPr>
                  <a:t>	</a:t>
                </a:r>
                <a:endParaRPr lang="en-US" b="1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endParaRPr>
              </a:p>
              <a:p>
                <a:pPr marL="457200" lvl="0" indent="-342900" algn="l" rtl="0">
                  <a:lnSpc>
                    <a:spcPct val="15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Nunito"/>
                  <a:buAutoNum type="arabicPeriod"/>
                </a:pPr>
                <a:r>
                  <a:rPr lang="en-US" dirty="0">
                    <a:solidFill>
                      <a:schemeClr val="dk1"/>
                    </a:solidFill>
                    <a:latin typeface="Nunito"/>
                    <a:ea typeface="Nunito"/>
                    <a:cs typeface="Nunito"/>
                    <a:sym typeface="Nunito"/>
                  </a:rPr>
                  <a:t>Reweighting step</a:t>
                </a:r>
              </a:p>
              <a:p>
                <a:pPr marL="571500" lvl="1" indent="0">
                  <a:lnSpc>
                    <a:spcPct val="150000"/>
                  </a:lnSpc>
                  <a:spcBef>
                    <a:spcPts val="1200"/>
                  </a:spcBef>
                  <a:buClr>
                    <a:schemeClr val="dk1"/>
                  </a:buClr>
                  <a:buSzPts val="18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ar-AE" sz="180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sym typeface="Nunito"/>
                            </a:rPr>
                          </m:ctrlPr>
                        </m:sSubSupPr>
                        <m:e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sym typeface="Nunito"/>
                            </a:rPr>
                            <m:t>𝑤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sym typeface="Nunito"/>
                            </a:rPr>
                            <m:t>𝑡</m:t>
                          </m:r>
                        </m:sub>
                        <m:sup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sym typeface="Nunito"/>
                            </a:rPr>
                            <m:t>𝑖</m:t>
                          </m:r>
                        </m:sup>
                      </m:sSubSup>
                      <m:r>
                        <a:rPr lang="en-US" sz="1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sym typeface="Nunito"/>
                        </a:rPr>
                        <m:t>=</m:t>
                      </m:r>
                      <m:sSup>
                        <m:sSupPr>
                          <m:ctrlP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  <m:t>ℒ</m:t>
                          </m:r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</m:ctrlPr>
                            </m:sSubSupPr>
                            <m:e>
                              <m: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  <m:t>𝑡</m:t>
                              </m:r>
                              <m: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  <m:t>−1</m:t>
                              </m:r>
                            </m:sub>
                            <m:sup>
                              <m: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  <m:t>𝑖</m:t>
                              </m:r>
                            </m:sup>
                          </m:sSubSup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  <m:t>)</m:t>
                          </m:r>
                        </m:e>
                        <m:sup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  <m:t>𝑡</m:t>
                              </m:r>
                              <m: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  <m:t>−1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1800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endParaRPr>
              </a:p>
              <a:p>
                <a:pPr marL="571500" lvl="1" indent="0">
                  <a:lnSpc>
                    <a:spcPct val="100000"/>
                  </a:lnSpc>
                  <a:spcBef>
                    <a:spcPts val="1200"/>
                  </a:spcBef>
                  <a:buClr>
                    <a:schemeClr val="dk1"/>
                  </a:buClr>
                  <a:buSzPts val="18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180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sym typeface="Nunito"/>
                            </a:rPr>
                          </m:ctrlPr>
                        </m:sSubPr>
                        <m:e>
                          <m:r>
                            <a:rPr lang="ar-AE" sz="180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  <m:t>𝒵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sym typeface="Nunito"/>
                            </a:rPr>
                            <m:t>𝑡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sym typeface="Nunito"/>
                        </a:rPr>
                        <m:t>=</m:t>
                      </m:r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sym typeface="Nunito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  <m:t>𝒵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sym typeface="Nunito"/>
                            </a:rPr>
                            <m:t>𝑡</m:t>
                          </m:r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sym typeface="Nunito"/>
                            </a:rPr>
                            <m:t>−1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Nunito"/>
                        </a:rPr>
                        <m:t>×</m:t>
                      </m:r>
                      <m:sSup>
                        <m:sSupPr>
                          <m:ctrlP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  <m:t>𝑁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  <m:t>−1</m:t>
                          </m:r>
                        </m:sup>
                      </m:sSup>
                      <m:nary>
                        <m:naryPr>
                          <m:chr m:val="∑"/>
                          <m:limLoc m:val="subSup"/>
                          <m:ctrlP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  <m:t>𝑖</m:t>
                          </m:r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  <m:t>=1</m:t>
                          </m:r>
                        </m:sub>
                        <m:sup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  <m:t>𝑁</m:t>
                          </m:r>
                        </m:sup>
                        <m:e>
                          <m:sSubSup>
                            <m:sSubSupPr>
                              <m:ctrlP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</m:ctrlPr>
                            </m:sSubSupPr>
                            <m:e>
                              <m: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  <m:t>𝑖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ar-AE" sz="1800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endParaRPr>
              </a:p>
              <a:p>
                <a:pPr marL="457200" lvl="0" indent="-342900" algn="l" rtl="0">
                  <a:spcBef>
                    <a:spcPts val="12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Nunito"/>
                  <a:buAutoNum type="arabicPeriod"/>
                </a:pPr>
                <a:r>
                  <a:rPr lang="en-US" dirty="0">
                    <a:solidFill>
                      <a:schemeClr val="dk1"/>
                    </a:solidFill>
                    <a:latin typeface="Nunito"/>
                    <a:ea typeface="Nunito"/>
                    <a:cs typeface="Nunito"/>
                    <a:sym typeface="Nunito"/>
                  </a:rPr>
                  <a:t>Resampling step</a:t>
                </a:r>
              </a:p>
              <a:p>
                <a:pPr marL="571500" lvl="1" indent="0">
                  <a:spcBef>
                    <a:spcPts val="1200"/>
                  </a:spcBef>
                  <a:buClr>
                    <a:schemeClr val="dk1"/>
                  </a:buClr>
                  <a:buSzPts val="1800"/>
                  <a:buNone/>
                </a:pPr>
                <a:endParaRPr lang="en-US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endParaRPr>
              </a:p>
              <a:p>
                <a:pPr marL="457200" lvl="0" indent="-342900" algn="l" rtl="0">
                  <a:spcBef>
                    <a:spcPts val="12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Nunito"/>
                  <a:buAutoNum type="arabicPeriod"/>
                </a:pPr>
                <a:r>
                  <a:rPr lang="en-US" dirty="0">
                    <a:solidFill>
                      <a:schemeClr val="dk1"/>
                    </a:solidFill>
                    <a:latin typeface="Nunito"/>
                    <a:ea typeface="Nunito"/>
                    <a:cs typeface="Nunito"/>
                    <a:sym typeface="Nunito"/>
                  </a:rPr>
                  <a:t>Moving step</a:t>
                </a:r>
                <a:endParaRPr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endParaRPr>
              </a:p>
            </p:txBody>
          </p:sp>
        </mc:Choice>
        <mc:Fallback>
          <p:sp>
            <p:nvSpPr>
              <p:cNvPr id="82" name="Google Shape;82;p16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699" y="565107"/>
                <a:ext cx="3698864" cy="42930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6" name="Google Shape;86;p16"/>
          <p:cNvPicPr preferRelativeResize="0"/>
          <p:nvPr/>
        </p:nvPicPr>
        <p:blipFill rotWithShape="1">
          <a:blip r:embed="rId4">
            <a:alphaModFix/>
          </a:blip>
          <a:srcRect l="8945" t="6358" r="26745"/>
          <a:stretch/>
        </p:blipFill>
        <p:spPr>
          <a:xfrm>
            <a:off x="3913095" y="86683"/>
            <a:ext cx="4991900" cy="4895452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0238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311701" y="343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Nunito"/>
                <a:ea typeface="Nunito"/>
                <a:cs typeface="Nunito"/>
                <a:sym typeface="Nunito"/>
              </a:rPr>
              <a:t>Update rules</a:t>
            </a:r>
            <a:endParaRPr dirty="0">
              <a:latin typeface="Nunito"/>
              <a:ea typeface="Nunito"/>
              <a:cs typeface="Nunito"/>
              <a:sym typeface="Nunito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2" name="Google Shape;82;p16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311699" y="565107"/>
                <a:ext cx="3698864" cy="4293057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/>
              </a:bodyPr>
              <a:lstStyle/>
              <a:p>
                <a:pPr marL="0" lvl="0" indent="0" algn="l" rtl="0">
                  <a:spcBef>
                    <a:spcPts val="1200"/>
                  </a:spcBef>
                  <a:spcAft>
                    <a:spcPts val="0"/>
                  </a:spcAft>
                  <a:buNone/>
                </a:pPr>
                <a:r>
                  <a:rPr lang="en-US" dirty="0">
                    <a:solidFill>
                      <a:schemeClr val="dk1"/>
                    </a:solidFill>
                    <a:latin typeface="Nunito"/>
                    <a:ea typeface="Nunito"/>
                    <a:cs typeface="Nunito"/>
                    <a:sym typeface="Nunito"/>
                  </a:rPr>
                  <a:t>	</a:t>
                </a:r>
                <a:endParaRPr lang="en-US" b="1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endParaRPr>
              </a:p>
              <a:p>
                <a:pPr marL="457200" lvl="0" indent="-342900" algn="l" rtl="0">
                  <a:lnSpc>
                    <a:spcPct val="15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Nunito"/>
                  <a:buAutoNum type="arabicPeriod"/>
                </a:pPr>
                <a:r>
                  <a:rPr lang="en-US" dirty="0">
                    <a:solidFill>
                      <a:srgbClr val="3A994C"/>
                    </a:solidFill>
                    <a:latin typeface="Nunito"/>
                    <a:ea typeface="Nunito"/>
                    <a:cs typeface="Nunito"/>
                    <a:sym typeface="Nunito"/>
                  </a:rPr>
                  <a:t>Reweighting step</a:t>
                </a:r>
              </a:p>
              <a:p>
                <a:pPr marL="571500" lvl="1" indent="0">
                  <a:lnSpc>
                    <a:spcPct val="150000"/>
                  </a:lnSpc>
                  <a:spcBef>
                    <a:spcPts val="1200"/>
                  </a:spcBef>
                  <a:buClr>
                    <a:schemeClr val="dk1"/>
                  </a:buClr>
                  <a:buSzPts val="18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ar-AE" sz="180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sym typeface="Nunito"/>
                            </a:rPr>
                          </m:ctrlPr>
                        </m:sSubSupPr>
                        <m:e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sym typeface="Nunito"/>
                            </a:rPr>
                            <m:t>𝑤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sym typeface="Nunito"/>
                            </a:rPr>
                            <m:t>𝑡</m:t>
                          </m:r>
                        </m:sub>
                        <m:sup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sym typeface="Nunito"/>
                            </a:rPr>
                            <m:t>𝑖</m:t>
                          </m:r>
                        </m:sup>
                      </m:sSubSup>
                      <m:r>
                        <a:rPr lang="en-US" sz="1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sym typeface="Nunito"/>
                        </a:rPr>
                        <m:t>=</m:t>
                      </m:r>
                      <m:sSup>
                        <m:sSupPr>
                          <m:ctrlP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  <m:t>ℒ</m:t>
                          </m:r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</m:ctrlPr>
                            </m:sSubSupPr>
                            <m:e>
                              <m: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  <m:t>𝑡</m:t>
                              </m:r>
                              <m: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  <m:t>−1</m:t>
                              </m:r>
                            </m:sub>
                            <m:sup>
                              <m: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  <m:t>𝑖</m:t>
                              </m:r>
                            </m:sup>
                          </m:sSubSup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  <m:t>)</m:t>
                          </m:r>
                        </m:e>
                        <m:sup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  <m:t>𝑡</m:t>
                              </m:r>
                              <m: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  <m:t>−1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1800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endParaRPr>
              </a:p>
              <a:p>
                <a:pPr marL="571500" lvl="1" indent="0">
                  <a:lnSpc>
                    <a:spcPct val="100000"/>
                  </a:lnSpc>
                  <a:spcBef>
                    <a:spcPts val="1200"/>
                  </a:spcBef>
                  <a:buClr>
                    <a:schemeClr val="dk1"/>
                  </a:buClr>
                  <a:buSzPts val="18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180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sym typeface="Nunito"/>
                            </a:rPr>
                          </m:ctrlPr>
                        </m:sSubPr>
                        <m:e>
                          <m:r>
                            <a:rPr lang="ar-AE" sz="180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  <m:t>𝒵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sym typeface="Nunito"/>
                            </a:rPr>
                            <m:t>𝑡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sym typeface="Nunito"/>
                        </a:rPr>
                        <m:t>=</m:t>
                      </m:r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sym typeface="Nunito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  <m:t>𝒵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sym typeface="Nunito"/>
                            </a:rPr>
                            <m:t>𝑡</m:t>
                          </m:r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sym typeface="Nunito"/>
                            </a:rPr>
                            <m:t>−1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Nunito"/>
                        </a:rPr>
                        <m:t>×</m:t>
                      </m:r>
                      <m:sSup>
                        <m:sSupPr>
                          <m:ctrlP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  <m:t>𝑁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  <m:t>−1</m:t>
                          </m:r>
                        </m:sup>
                      </m:sSup>
                      <m:nary>
                        <m:naryPr>
                          <m:chr m:val="∑"/>
                          <m:limLoc m:val="subSup"/>
                          <m:ctrlP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  <m:t>𝑖</m:t>
                          </m:r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  <m:t>=1</m:t>
                          </m:r>
                        </m:sub>
                        <m:sup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  <m:t>𝑁</m:t>
                          </m:r>
                        </m:sup>
                        <m:e>
                          <m:sSubSup>
                            <m:sSubSupPr>
                              <m:ctrlP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</m:ctrlPr>
                            </m:sSubSupPr>
                            <m:e>
                              <m: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  <m:t>𝑖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ar-AE" sz="1800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endParaRPr>
              </a:p>
              <a:p>
                <a:pPr marL="457200" lvl="0" indent="-342900" algn="l" rtl="0">
                  <a:spcBef>
                    <a:spcPts val="12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Nunito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  <a:latin typeface="Nunito"/>
                    <a:ea typeface="Nunito"/>
                    <a:cs typeface="Nunito"/>
                    <a:sym typeface="Nunito"/>
                  </a:rPr>
                  <a:t>Resampling step</a:t>
                </a:r>
              </a:p>
              <a:p>
                <a:pPr marL="571500" lvl="1" indent="0">
                  <a:spcBef>
                    <a:spcPts val="1200"/>
                  </a:spcBef>
                  <a:buClr>
                    <a:schemeClr val="dk1"/>
                  </a:buClr>
                  <a:buSzPts val="1800"/>
                  <a:buNone/>
                </a:pPr>
                <a:endParaRPr lang="en-US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endParaRPr>
              </a:p>
              <a:p>
                <a:pPr marL="457200" lvl="0" indent="-342900" algn="l" rtl="0">
                  <a:spcBef>
                    <a:spcPts val="12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Nunito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  <a:latin typeface="Nunito"/>
                    <a:ea typeface="Nunito"/>
                    <a:cs typeface="Nunito"/>
                    <a:sym typeface="Nunito"/>
                  </a:rPr>
                  <a:t>Moving step</a:t>
                </a:r>
                <a:endParaRPr dirty="0">
                  <a:solidFill>
                    <a:schemeClr val="tx1"/>
                  </a:solidFill>
                  <a:latin typeface="Nunito"/>
                  <a:ea typeface="Nunito"/>
                  <a:cs typeface="Nunito"/>
                  <a:sym typeface="Nunito"/>
                </a:endParaRPr>
              </a:p>
            </p:txBody>
          </p:sp>
        </mc:Choice>
        <mc:Fallback>
          <p:sp>
            <p:nvSpPr>
              <p:cNvPr id="82" name="Google Shape;82;p16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699" y="565107"/>
                <a:ext cx="3698864" cy="42930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6" name="Google Shape;86;p16"/>
          <p:cNvPicPr preferRelativeResize="0"/>
          <p:nvPr/>
        </p:nvPicPr>
        <p:blipFill rotWithShape="1">
          <a:blip r:embed="rId4">
            <a:alphaModFix/>
          </a:blip>
          <a:srcRect l="8945" t="6358" r="26745"/>
          <a:stretch/>
        </p:blipFill>
        <p:spPr>
          <a:xfrm>
            <a:off x="3913095" y="86683"/>
            <a:ext cx="4991900" cy="4895452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6895810-9CD9-5EE9-2081-3414CFC84C52}"/>
              </a:ext>
            </a:extLst>
          </p:cNvPr>
          <p:cNvSpPr/>
          <p:nvPr/>
        </p:nvSpPr>
        <p:spPr>
          <a:xfrm>
            <a:off x="3801287" y="134281"/>
            <a:ext cx="5265420" cy="1938359"/>
          </a:xfrm>
          <a:prstGeom prst="roundRect">
            <a:avLst/>
          </a:prstGeom>
          <a:noFill/>
          <a:ln>
            <a:solidFill>
              <a:srgbClr val="3A99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311701" y="343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Nunito"/>
                <a:ea typeface="Nunito"/>
                <a:cs typeface="Nunito"/>
                <a:sym typeface="Nunito"/>
              </a:rPr>
              <a:t>Update rules</a:t>
            </a:r>
            <a:endParaRPr dirty="0">
              <a:latin typeface="Nunito"/>
              <a:ea typeface="Nunito"/>
              <a:cs typeface="Nunito"/>
              <a:sym typeface="Nunito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2" name="Google Shape;82;p16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311699" y="565107"/>
                <a:ext cx="3698864" cy="4293057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/>
              </a:bodyPr>
              <a:lstStyle/>
              <a:p>
                <a:pPr marL="0" lvl="0" indent="0" algn="l" rtl="0">
                  <a:spcBef>
                    <a:spcPts val="1200"/>
                  </a:spcBef>
                  <a:spcAft>
                    <a:spcPts val="0"/>
                  </a:spcAft>
                  <a:buNone/>
                </a:pPr>
                <a:r>
                  <a:rPr lang="en-US" dirty="0">
                    <a:solidFill>
                      <a:schemeClr val="dk1"/>
                    </a:solidFill>
                    <a:latin typeface="Nunito"/>
                    <a:ea typeface="Nunito"/>
                    <a:cs typeface="Nunito"/>
                    <a:sym typeface="Nunito"/>
                  </a:rPr>
                  <a:t>	</a:t>
                </a:r>
                <a:endParaRPr lang="en-US" b="1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endParaRPr>
              </a:p>
              <a:p>
                <a:pPr marL="457200" lvl="0" indent="-342900" algn="l" rtl="0">
                  <a:lnSpc>
                    <a:spcPct val="15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Nunito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  <a:latin typeface="Nunito"/>
                    <a:ea typeface="Nunito"/>
                    <a:cs typeface="Nunito"/>
                    <a:sym typeface="Nunito"/>
                  </a:rPr>
                  <a:t>Reweighting step</a:t>
                </a:r>
              </a:p>
              <a:p>
                <a:pPr marL="571500" lvl="1" indent="0">
                  <a:lnSpc>
                    <a:spcPct val="150000"/>
                  </a:lnSpc>
                  <a:spcBef>
                    <a:spcPts val="1200"/>
                  </a:spcBef>
                  <a:buClr>
                    <a:schemeClr val="dk1"/>
                  </a:buClr>
                  <a:buSzPts val="18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ar-AE" sz="180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sym typeface="Nunito"/>
                            </a:rPr>
                          </m:ctrlPr>
                        </m:sSubSupPr>
                        <m:e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sym typeface="Nunito"/>
                            </a:rPr>
                            <m:t>𝑤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sym typeface="Nunito"/>
                            </a:rPr>
                            <m:t>𝑡</m:t>
                          </m:r>
                        </m:sub>
                        <m:sup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sym typeface="Nunito"/>
                            </a:rPr>
                            <m:t>𝑖</m:t>
                          </m:r>
                        </m:sup>
                      </m:sSubSup>
                      <m:r>
                        <a:rPr lang="en-US" sz="1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sym typeface="Nunito"/>
                        </a:rPr>
                        <m:t>=</m:t>
                      </m:r>
                      <m:sSup>
                        <m:sSupPr>
                          <m:ctrlP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  <m:t>ℒ</m:t>
                          </m:r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</m:ctrlPr>
                            </m:sSubSupPr>
                            <m:e>
                              <m: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  <m:t>𝑡</m:t>
                              </m:r>
                              <m: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  <m:t>−1</m:t>
                              </m:r>
                            </m:sub>
                            <m:sup>
                              <m: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  <m:t>𝑖</m:t>
                              </m:r>
                            </m:sup>
                          </m:sSubSup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  <m:t>)</m:t>
                          </m:r>
                        </m:e>
                        <m:sup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  <m:t>𝑡</m:t>
                              </m:r>
                              <m: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  <m:t>−1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1800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endParaRPr>
              </a:p>
              <a:p>
                <a:pPr marL="571500" lvl="1" indent="0">
                  <a:lnSpc>
                    <a:spcPct val="100000"/>
                  </a:lnSpc>
                  <a:spcBef>
                    <a:spcPts val="1200"/>
                  </a:spcBef>
                  <a:buClr>
                    <a:schemeClr val="dk1"/>
                  </a:buClr>
                  <a:buSzPts val="18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180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sym typeface="Nunito"/>
                            </a:rPr>
                          </m:ctrlPr>
                        </m:sSubPr>
                        <m:e>
                          <m:r>
                            <a:rPr lang="ar-AE" sz="180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  <m:t>𝒵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sym typeface="Nunito"/>
                            </a:rPr>
                            <m:t>𝑡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sym typeface="Nunito"/>
                        </a:rPr>
                        <m:t>=</m:t>
                      </m:r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sym typeface="Nunito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  <m:t>𝒵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sym typeface="Nunito"/>
                            </a:rPr>
                            <m:t>𝑡</m:t>
                          </m:r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sym typeface="Nunito"/>
                            </a:rPr>
                            <m:t>−1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Nunito"/>
                        </a:rPr>
                        <m:t>×</m:t>
                      </m:r>
                      <m:sSup>
                        <m:sSupPr>
                          <m:ctrlP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  <m:t>𝑁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  <m:t>−1</m:t>
                          </m:r>
                        </m:sup>
                      </m:sSup>
                      <m:nary>
                        <m:naryPr>
                          <m:chr m:val="∑"/>
                          <m:limLoc m:val="subSup"/>
                          <m:ctrlP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  <m:t>𝑖</m:t>
                          </m:r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  <m:t>=1</m:t>
                          </m:r>
                        </m:sub>
                        <m:sup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  <m:t>𝑁</m:t>
                          </m:r>
                        </m:sup>
                        <m:e>
                          <m:sSubSup>
                            <m:sSubSupPr>
                              <m:ctrlP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</m:ctrlPr>
                            </m:sSubSupPr>
                            <m:e>
                              <m: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  <m:t>𝑖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ar-AE" sz="1800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endParaRPr>
              </a:p>
              <a:p>
                <a:pPr marL="457200" lvl="0" indent="-342900" algn="l" rtl="0">
                  <a:spcBef>
                    <a:spcPts val="12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Nunito"/>
                  <a:buAutoNum type="arabicPeriod"/>
                </a:pPr>
                <a:r>
                  <a:rPr lang="en-US" dirty="0">
                    <a:solidFill>
                      <a:srgbClr val="3A994C"/>
                    </a:solidFill>
                    <a:latin typeface="Nunito"/>
                    <a:ea typeface="Nunito"/>
                    <a:cs typeface="Nunito"/>
                    <a:sym typeface="Nunito"/>
                  </a:rPr>
                  <a:t>Resampling step</a:t>
                </a:r>
              </a:p>
              <a:p>
                <a:pPr marL="571500" lvl="1" indent="0">
                  <a:spcBef>
                    <a:spcPts val="1200"/>
                  </a:spcBef>
                  <a:buClr>
                    <a:schemeClr val="dk1"/>
                  </a:buClr>
                  <a:buSzPts val="1800"/>
                  <a:buNone/>
                </a:pPr>
                <a:endParaRPr lang="en-US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endParaRPr>
              </a:p>
              <a:p>
                <a:pPr marL="457200" lvl="0" indent="-342900" algn="l" rtl="0">
                  <a:spcBef>
                    <a:spcPts val="12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Nunito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  <a:latin typeface="Nunito"/>
                    <a:ea typeface="Nunito"/>
                    <a:cs typeface="Nunito"/>
                    <a:sym typeface="Nunito"/>
                  </a:rPr>
                  <a:t>Moving step</a:t>
                </a:r>
                <a:endParaRPr dirty="0">
                  <a:solidFill>
                    <a:schemeClr val="tx1"/>
                  </a:solidFill>
                  <a:latin typeface="Nunito"/>
                  <a:ea typeface="Nunito"/>
                  <a:cs typeface="Nunito"/>
                  <a:sym typeface="Nunito"/>
                </a:endParaRPr>
              </a:p>
            </p:txBody>
          </p:sp>
        </mc:Choice>
        <mc:Fallback>
          <p:sp>
            <p:nvSpPr>
              <p:cNvPr id="82" name="Google Shape;82;p16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699" y="565107"/>
                <a:ext cx="3698864" cy="42930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6" name="Google Shape;86;p16"/>
          <p:cNvPicPr preferRelativeResize="0"/>
          <p:nvPr/>
        </p:nvPicPr>
        <p:blipFill rotWithShape="1">
          <a:blip r:embed="rId4">
            <a:alphaModFix/>
          </a:blip>
          <a:srcRect l="8945" t="6358" r="26745"/>
          <a:stretch/>
        </p:blipFill>
        <p:spPr>
          <a:xfrm>
            <a:off x="3913095" y="86683"/>
            <a:ext cx="4991900" cy="4895452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6895810-9CD9-5EE9-2081-3414CFC84C52}"/>
              </a:ext>
            </a:extLst>
          </p:cNvPr>
          <p:cNvSpPr/>
          <p:nvPr/>
        </p:nvSpPr>
        <p:spPr>
          <a:xfrm>
            <a:off x="3793557" y="1644639"/>
            <a:ext cx="5265420" cy="1281442"/>
          </a:xfrm>
          <a:prstGeom prst="roundRect">
            <a:avLst/>
          </a:prstGeom>
          <a:noFill/>
          <a:ln>
            <a:solidFill>
              <a:srgbClr val="3A99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88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311701" y="343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Nunito"/>
                <a:ea typeface="Nunito"/>
                <a:cs typeface="Nunito"/>
                <a:sym typeface="Nunito"/>
              </a:rPr>
              <a:t>Update rules</a:t>
            </a:r>
            <a:endParaRPr dirty="0">
              <a:latin typeface="Nunito"/>
              <a:ea typeface="Nunito"/>
              <a:cs typeface="Nunito"/>
              <a:sym typeface="Nunito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2" name="Google Shape;82;p16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311699" y="565107"/>
                <a:ext cx="3698864" cy="4293057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/>
              </a:bodyPr>
              <a:lstStyle/>
              <a:p>
                <a:pPr marL="0" lvl="0" indent="0" algn="l" rtl="0">
                  <a:spcBef>
                    <a:spcPts val="1200"/>
                  </a:spcBef>
                  <a:spcAft>
                    <a:spcPts val="0"/>
                  </a:spcAft>
                  <a:buNone/>
                </a:pPr>
                <a:r>
                  <a:rPr lang="en-US" dirty="0">
                    <a:solidFill>
                      <a:schemeClr val="dk1"/>
                    </a:solidFill>
                    <a:latin typeface="Nunito"/>
                    <a:ea typeface="Nunito"/>
                    <a:cs typeface="Nunito"/>
                    <a:sym typeface="Nunito"/>
                  </a:rPr>
                  <a:t>	</a:t>
                </a:r>
                <a:endParaRPr lang="en-US" b="1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endParaRPr>
              </a:p>
              <a:p>
                <a:pPr marL="457200" lvl="0" indent="-342900" algn="l" rtl="0">
                  <a:lnSpc>
                    <a:spcPct val="15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Nunito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  <a:latin typeface="Nunito"/>
                    <a:ea typeface="Nunito"/>
                    <a:cs typeface="Nunito"/>
                    <a:sym typeface="Nunito"/>
                  </a:rPr>
                  <a:t>Reweighting step</a:t>
                </a:r>
              </a:p>
              <a:p>
                <a:pPr marL="571500" lvl="1" indent="0">
                  <a:lnSpc>
                    <a:spcPct val="150000"/>
                  </a:lnSpc>
                  <a:spcBef>
                    <a:spcPts val="1200"/>
                  </a:spcBef>
                  <a:buClr>
                    <a:schemeClr val="dk1"/>
                  </a:buClr>
                  <a:buSzPts val="18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ar-AE" sz="180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sym typeface="Nunito"/>
                            </a:rPr>
                          </m:ctrlPr>
                        </m:sSubSupPr>
                        <m:e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sym typeface="Nunito"/>
                            </a:rPr>
                            <m:t>𝑤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sym typeface="Nunito"/>
                            </a:rPr>
                            <m:t>𝑡</m:t>
                          </m:r>
                        </m:sub>
                        <m:sup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sym typeface="Nunito"/>
                            </a:rPr>
                            <m:t>𝑖</m:t>
                          </m:r>
                        </m:sup>
                      </m:sSubSup>
                      <m:r>
                        <a:rPr lang="en-US" sz="1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sym typeface="Nunito"/>
                        </a:rPr>
                        <m:t>=</m:t>
                      </m:r>
                      <m:sSup>
                        <m:sSupPr>
                          <m:ctrlP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  <m:t>ℒ</m:t>
                          </m:r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</m:ctrlPr>
                            </m:sSubSupPr>
                            <m:e>
                              <m: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  <m:t>𝑡</m:t>
                              </m:r>
                              <m: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  <m:t>−1</m:t>
                              </m:r>
                            </m:sub>
                            <m:sup>
                              <m: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  <m:t>𝑖</m:t>
                              </m:r>
                            </m:sup>
                          </m:sSubSup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  <m:t>)</m:t>
                          </m:r>
                        </m:e>
                        <m:sup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  <m:t>𝑡</m:t>
                              </m:r>
                              <m: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  <m:t>−1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1800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endParaRPr>
              </a:p>
              <a:p>
                <a:pPr marL="571500" lvl="1" indent="0">
                  <a:lnSpc>
                    <a:spcPct val="100000"/>
                  </a:lnSpc>
                  <a:spcBef>
                    <a:spcPts val="1200"/>
                  </a:spcBef>
                  <a:buClr>
                    <a:schemeClr val="dk1"/>
                  </a:buClr>
                  <a:buSzPts val="18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180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sym typeface="Nunito"/>
                            </a:rPr>
                          </m:ctrlPr>
                        </m:sSubPr>
                        <m:e>
                          <m:r>
                            <a:rPr lang="ar-AE" sz="180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  <m:t>𝒵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sym typeface="Nunito"/>
                            </a:rPr>
                            <m:t>𝑡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sym typeface="Nunito"/>
                        </a:rPr>
                        <m:t>=</m:t>
                      </m:r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sym typeface="Nunito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  <m:t>𝒵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sym typeface="Nunito"/>
                            </a:rPr>
                            <m:t>𝑡</m:t>
                          </m:r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sym typeface="Nunito"/>
                            </a:rPr>
                            <m:t>−1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Nunito"/>
                        </a:rPr>
                        <m:t>×</m:t>
                      </m:r>
                      <m:sSup>
                        <m:sSupPr>
                          <m:ctrlP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  <m:t>𝑁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  <m:t>−1</m:t>
                          </m:r>
                        </m:sup>
                      </m:sSup>
                      <m:nary>
                        <m:naryPr>
                          <m:chr m:val="∑"/>
                          <m:limLoc m:val="subSup"/>
                          <m:ctrlP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  <m:t>𝑖</m:t>
                          </m:r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  <m:t>=1</m:t>
                          </m:r>
                        </m:sub>
                        <m:sup>
                          <m:r>
                            <a:rPr lang="en-US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Nunito"/>
                            </a:rPr>
                            <m:t>𝑁</m:t>
                          </m:r>
                        </m:sup>
                        <m:e>
                          <m:sSubSup>
                            <m:sSubSupPr>
                              <m:ctrlP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</m:ctrlPr>
                            </m:sSubSupPr>
                            <m:e>
                              <m: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18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Nunito"/>
                                </a:rPr>
                                <m:t>𝑖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ar-AE" sz="1800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endParaRPr>
              </a:p>
              <a:p>
                <a:pPr marL="457200" lvl="0" indent="-342900" algn="l" rtl="0">
                  <a:spcBef>
                    <a:spcPts val="12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Nunito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  <a:latin typeface="Nunito"/>
                    <a:ea typeface="Nunito"/>
                    <a:cs typeface="Nunito"/>
                    <a:sym typeface="Nunito"/>
                  </a:rPr>
                  <a:t>Resampling step</a:t>
                </a:r>
              </a:p>
              <a:p>
                <a:pPr marL="571500" lvl="1" indent="0">
                  <a:spcBef>
                    <a:spcPts val="1200"/>
                  </a:spcBef>
                  <a:buClr>
                    <a:schemeClr val="dk1"/>
                  </a:buClr>
                  <a:buSzPts val="1800"/>
                  <a:buNone/>
                </a:pPr>
                <a:endParaRPr lang="en-US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endParaRPr>
              </a:p>
              <a:p>
                <a:pPr marL="457200" lvl="0" indent="-342900" algn="l" rtl="0">
                  <a:spcBef>
                    <a:spcPts val="12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Nunito"/>
                  <a:buAutoNum type="arabicPeriod"/>
                </a:pPr>
                <a:r>
                  <a:rPr lang="en-US" dirty="0">
                    <a:solidFill>
                      <a:srgbClr val="3A994C"/>
                    </a:solidFill>
                    <a:latin typeface="Nunito"/>
                    <a:ea typeface="Nunito"/>
                    <a:cs typeface="Nunito"/>
                    <a:sym typeface="Nunito"/>
                  </a:rPr>
                  <a:t>Moving step</a:t>
                </a:r>
                <a:endParaRPr dirty="0">
                  <a:solidFill>
                    <a:srgbClr val="3A994C"/>
                  </a:solidFill>
                  <a:latin typeface="Nunito"/>
                  <a:ea typeface="Nunito"/>
                  <a:cs typeface="Nunito"/>
                  <a:sym typeface="Nunito"/>
                </a:endParaRPr>
              </a:p>
            </p:txBody>
          </p:sp>
        </mc:Choice>
        <mc:Fallback>
          <p:sp>
            <p:nvSpPr>
              <p:cNvPr id="82" name="Google Shape;82;p16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699" y="565107"/>
                <a:ext cx="3698864" cy="42930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6" name="Google Shape;86;p16"/>
          <p:cNvPicPr preferRelativeResize="0"/>
          <p:nvPr/>
        </p:nvPicPr>
        <p:blipFill rotWithShape="1">
          <a:blip r:embed="rId4">
            <a:alphaModFix/>
          </a:blip>
          <a:srcRect l="8945" t="6358" r="26745"/>
          <a:stretch/>
        </p:blipFill>
        <p:spPr>
          <a:xfrm>
            <a:off x="3913095" y="86683"/>
            <a:ext cx="4991900" cy="4895452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6895810-9CD9-5EE9-2081-3414CFC84C52}"/>
              </a:ext>
            </a:extLst>
          </p:cNvPr>
          <p:cNvSpPr/>
          <p:nvPr/>
        </p:nvSpPr>
        <p:spPr>
          <a:xfrm>
            <a:off x="3755738" y="2299308"/>
            <a:ext cx="5265420" cy="1076352"/>
          </a:xfrm>
          <a:prstGeom prst="roundRect">
            <a:avLst/>
          </a:prstGeom>
          <a:noFill/>
          <a:ln>
            <a:solidFill>
              <a:srgbClr val="3A99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16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9F513-1665-6F1A-4FE0-6B459B9B2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88275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Nunito" pitchFamily="2" charset="77"/>
              </a:rPr>
              <a:t>Pros and cons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42A95E-8691-4013-0705-816E0D227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4148982" cy="3416400"/>
          </a:xfrm>
        </p:spPr>
        <p:txBody>
          <a:bodyPr/>
          <a:lstStyle/>
          <a:p>
            <a:pPr marL="114300" indent="0" algn="ctr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3A994C"/>
                </a:solidFill>
                <a:latin typeface="Nunito" pitchFamily="2" charset="77"/>
              </a:rPr>
              <a:t>Advantages</a:t>
            </a:r>
          </a:p>
          <a:p>
            <a:pPr marL="114300" indent="0" algn="ctr">
              <a:lnSpc>
                <a:spcPct val="150000"/>
              </a:lnSpc>
              <a:buNone/>
            </a:pPr>
            <a:r>
              <a:rPr lang="en-US" dirty="0">
                <a:solidFill>
                  <a:schemeClr val="tx1"/>
                </a:solidFill>
                <a:latin typeface="Nunito" pitchFamily="2" charset="77"/>
              </a:rPr>
              <a:t>easily parallelizable</a:t>
            </a:r>
          </a:p>
          <a:p>
            <a:pPr marL="114300" indent="0" algn="ctr">
              <a:lnSpc>
                <a:spcPct val="150000"/>
              </a:lnSpc>
              <a:buNone/>
            </a:pPr>
            <a:r>
              <a:rPr lang="en-US" dirty="0">
                <a:solidFill>
                  <a:schemeClr val="tx1"/>
                </a:solidFill>
                <a:latin typeface="Nunito" pitchFamily="2" charset="77"/>
              </a:rPr>
              <a:t>non-linear correlations</a:t>
            </a:r>
          </a:p>
          <a:p>
            <a:pPr marL="114300" indent="0" algn="ctr">
              <a:lnSpc>
                <a:spcPct val="150000"/>
              </a:lnSpc>
              <a:buNone/>
            </a:pPr>
            <a:r>
              <a:rPr lang="en-US" dirty="0">
                <a:solidFill>
                  <a:schemeClr val="tx1"/>
                </a:solidFill>
                <a:latin typeface="Nunito" pitchFamily="2" charset="77"/>
              </a:rPr>
              <a:t>multimodality</a:t>
            </a:r>
          </a:p>
          <a:p>
            <a:pPr marL="114300" indent="0" algn="ctr">
              <a:lnSpc>
                <a:spcPct val="150000"/>
              </a:lnSpc>
              <a:buNone/>
            </a:pPr>
            <a:r>
              <a:rPr lang="en-US" dirty="0">
                <a:solidFill>
                  <a:schemeClr val="tx1"/>
                </a:solidFill>
                <a:latin typeface="Nunito" pitchFamily="2" charset="77"/>
              </a:rPr>
              <a:t>evidence estimation</a:t>
            </a:r>
          </a:p>
          <a:p>
            <a:pPr marL="114300" indent="0" algn="ctr">
              <a:lnSpc>
                <a:spcPct val="150000"/>
              </a:lnSpc>
              <a:buNone/>
            </a:pPr>
            <a:r>
              <a:rPr lang="en-US" dirty="0">
                <a:solidFill>
                  <a:schemeClr val="tx1"/>
                </a:solidFill>
                <a:latin typeface="Nunito" pitchFamily="2" charset="77"/>
              </a:rPr>
              <a:t>naturally adaptive</a:t>
            </a:r>
          </a:p>
          <a:p>
            <a:pPr marL="114300" indent="0" algn="ctr">
              <a:lnSpc>
                <a:spcPct val="150000"/>
              </a:lnSpc>
              <a:buNone/>
            </a:pPr>
            <a:r>
              <a:rPr lang="en-US" dirty="0">
                <a:solidFill>
                  <a:schemeClr val="tx1"/>
                </a:solidFill>
                <a:latin typeface="Nunito" pitchFamily="2" charset="77"/>
              </a:rPr>
              <a:t>well-defined termination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F9274F-318F-4E0A-CF61-731B80EADAB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2B1DBC2-2B17-EC27-72D1-CD232BABE7F6}"/>
              </a:ext>
            </a:extLst>
          </p:cNvPr>
          <p:cNvSpPr txBox="1">
            <a:spLocks/>
          </p:cNvSpPr>
          <p:nvPr/>
        </p:nvSpPr>
        <p:spPr>
          <a:xfrm>
            <a:off x="4683318" y="1153336"/>
            <a:ext cx="4148982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 algn="ctr">
              <a:lnSpc>
                <a:spcPct val="150000"/>
              </a:lnSpc>
              <a:buFont typeface="Arial"/>
              <a:buNone/>
            </a:pPr>
            <a:r>
              <a:rPr lang="en-US" sz="2000" b="1" dirty="0">
                <a:solidFill>
                  <a:srgbClr val="FF8484"/>
                </a:solidFill>
                <a:latin typeface="Nunito" pitchFamily="2" charset="77"/>
              </a:rPr>
              <a:t>Disadvantages</a:t>
            </a:r>
          </a:p>
          <a:p>
            <a:pPr marL="114300" indent="0" algn="ctr">
              <a:lnSpc>
                <a:spcPct val="150000"/>
              </a:lnSpc>
              <a:buFont typeface="Arial"/>
              <a:buNone/>
            </a:pPr>
            <a:r>
              <a:rPr lang="en-US" dirty="0">
                <a:solidFill>
                  <a:schemeClr val="tx1"/>
                </a:solidFill>
                <a:latin typeface="Nunito" pitchFamily="2" charset="77"/>
              </a:rPr>
              <a:t>high variance</a:t>
            </a:r>
          </a:p>
          <a:p>
            <a:pPr marL="114300" indent="0" algn="ctr">
              <a:lnSpc>
                <a:spcPct val="150000"/>
              </a:lnSpc>
              <a:buFont typeface="Arial"/>
              <a:buNone/>
            </a:pPr>
            <a:r>
              <a:rPr lang="en-US" dirty="0">
                <a:solidFill>
                  <a:schemeClr val="tx1"/>
                </a:solidFill>
                <a:latin typeface="Nunito" pitchFamily="2" charset="77"/>
              </a:rPr>
              <a:t>large number of particles</a:t>
            </a:r>
          </a:p>
          <a:p>
            <a:pPr marL="114300" indent="0" algn="ctr">
              <a:lnSpc>
                <a:spcPct val="150000"/>
              </a:lnSpc>
              <a:buFont typeface="Arial"/>
              <a:buNone/>
            </a:pPr>
            <a:r>
              <a:rPr lang="en-US" dirty="0">
                <a:solidFill>
                  <a:schemeClr val="tx1"/>
                </a:solidFill>
                <a:latin typeface="Nunito" pitchFamily="2" charset="77"/>
              </a:rPr>
              <a:t>computational cost</a:t>
            </a:r>
          </a:p>
          <a:p>
            <a:pPr marL="114300" indent="0" algn="ctr">
              <a:lnSpc>
                <a:spcPct val="150000"/>
              </a:lnSpc>
              <a:buFont typeface="Arial"/>
              <a:buNone/>
            </a:pPr>
            <a:r>
              <a:rPr lang="en-US" dirty="0">
                <a:solidFill>
                  <a:schemeClr val="tx1"/>
                </a:solidFill>
                <a:latin typeface="Nunito" pitchFamily="2" charset="77"/>
              </a:rPr>
              <a:t>particle degeneracy</a:t>
            </a:r>
          </a:p>
          <a:p>
            <a:pPr marL="114300" indent="0" algn="ctr">
              <a:lnSpc>
                <a:spcPct val="150000"/>
              </a:lnSpc>
              <a:buFont typeface="Arial"/>
              <a:buNone/>
            </a:pPr>
            <a:r>
              <a:rPr lang="en-US" dirty="0">
                <a:solidFill>
                  <a:schemeClr val="tx1"/>
                </a:solidFill>
                <a:latin typeface="Nunito" pitchFamily="2" charset="77"/>
              </a:rPr>
              <a:t>wasted particles</a:t>
            </a:r>
          </a:p>
        </p:txBody>
      </p:sp>
    </p:spTree>
    <p:extLst>
      <p:ext uri="{BB962C8B-B14F-4D97-AF65-F5344CB8AC3E}">
        <p14:creationId xmlns:p14="http://schemas.microsoft.com/office/powerpoint/2010/main" val="3076785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DF984-215E-1408-78FA-106F33604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Nunito" pitchFamily="2" charset="77"/>
              </a:rPr>
              <a:t>Persistent Sequential Monte Carlo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679F5A-CFA0-D598-EEE8-BBA20C3F1B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49386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74626-1A0D-058C-97A8-AF5F2DF1E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335370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Nunito" pitchFamily="2" charset="77"/>
              </a:rPr>
              <a:t>Basic idea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E4823F-EF3E-05E0-7DF1-E42554C496C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5" name="Picture 4" descr="A row of circles on a black background&#10;&#10;Description automatically generated">
            <a:extLst>
              <a:ext uri="{FF2B5EF4-FFF2-40B4-BE49-F238E27FC236}">
                <a16:creationId xmlns:a16="http://schemas.microsoft.com/office/drawing/2014/main" id="{D886C55C-3ACF-01B0-EFC2-D99B948D1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061" y="1534123"/>
            <a:ext cx="3675802" cy="26572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266A311-1F8B-1D44-6312-B92953DD1DE2}"/>
                  </a:ext>
                </a:extLst>
              </p:cNvPr>
              <p:cNvSpPr txBox="1"/>
              <p:nvPr/>
            </p:nvSpPr>
            <p:spPr>
              <a:xfrm>
                <a:off x="5936779" y="1318678"/>
                <a:ext cx="46929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266A311-1F8B-1D44-6312-B92953DD1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6779" y="1318678"/>
                <a:ext cx="469296" cy="215444"/>
              </a:xfrm>
              <a:prstGeom prst="rect">
                <a:avLst/>
              </a:prstGeom>
              <a:blipFill>
                <a:blip r:embed="rId3"/>
                <a:stretch>
                  <a:fillRect l="-7895" r="-10526" b="-3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400AF21-B452-2C85-481F-AF419956A43F}"/>
                  </a:ext>
                </a:extLst>
              </p:cNvPr>
              <p:cNvSpPr txBox="1"/>
              <p:nvPr/>
            </p:nvSpPr>
            <p:spPr>
              <a:xfrm>
                <a:off x="5136744" y="1302426"/>
                <a:ext cx="639214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400AF21-B452-2C85-481F-AF419956A4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6744" y="1302426"/>
                <a:ext cx="639214" cy="215444"/>
              </a:xfrm>
              <a:prstGeom prst="rect">
                <a:avLst/>
              </a:prstGeom>
              <a:blipFill>
                <a:blip r:embed="rId4"/>
                <a:stretch>
                  <a:fillRect l="-5882" r="-9804" b="-3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2EED8F1-594F-36A9-F523-63A611698D6F}"/>
                  </a:ext>
                </a:extLst>
              </p:cNvPr>
              <p:cNvSpPr txBox="1"/>
              <p:nvPr/>
            </p:nvSpPr>
            <p:spPr>
              <a:xfrm>
                <a:off x="4341355" y="1302426"/>
                <a:ext cx="639214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2EED8F1-594F-36A9-F523-63A611698D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1355" y="1302426"/>
                <a:ext cx="639214" cy="215444"/>
              </a:xfrm>
              <a:prstGeom prst="rect">
                <a:avLst/>
              </a:prstGeom>
              <a:blipFill>
                <a:blip r:embed="rId5"/>
                <a:stretch>
                  <a:fillRect l="-5769" r="-7692" b="-3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94EEE6-F16F-DDCC-0336-FBF00603F997}"/>
                  </a:ext>
                </a:extLst>
              </p:cNvPr>
              <p:cNvSpPr txBox="1"/>
              <p:nvPr/>
            </p:nvSpPr>
            <p:spPr>
              <a:xfrm>
                <a:off x="3588378" y="1303601"/>
                <a:ext cx="639214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94EEE6-F16F-DDCC-0336-FBF00603F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8378" y="1303601"/>
                <a:ext cx="639214" cy="215444"/>
              </a:xfrm>
              <a:prstGeom prst="rect">
                <a:avLst/>
              </a:prstGeom>
              <a:blipFill>
                <a:blip r:embed="rId6"/>
                <a:stretch>
                  <a:fillRect l="-5769" r="-7692" b="-3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47B8B2E-A786-94F7-EB94-ABF470C07993}"/>
                  </a:ext>
                </a:extLst>
              </p:cNvPr>
              <p:cNvSpPr txBox="1"/>
              <p:nvPr/>
            </p:nvSpPr>
            <p:spPr>
              <a:xfrm>
                <a:off x="2823061" y="1302426"/>
                <a:ext cx="639214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−4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47B8B2E-A786-94F7-EB94-ABF470C079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3061" y="1302426"/>
                <a:ext cx="639214" cy="215444"/>
              </a:xfrm>
              <a:prstGeom prst="rect">
                <a:avLst/>
              </a:prstGeom>
              <a:blipFill>
                <a:blip r:embed="rId7"/>
                <a:stretch>
                  <a:fillRect l="-5882" r="-7843" b="-3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EFD1BE0-F485-F6D5-133D-417B44D0A20C}"/>
                  </a:ext>
                </a:extLst>
              </p:cNvPr>
              <p:cNvSpPr txBox="1"/>
              <p:nvPr/>
            </p:nvSpPr>
            <p:spPr>
              <a:xfrm>
                <a:off x="2164428" y="2678074"/>
                <a:ext cx="60262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EFD1BE0-F485-F6D5-133D-417B44D0A2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428" y="2678074"/>
                <a:ext cx="602627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26D00F9-0B70-9AF1-4326-BC5FEA212CB3}"/>
              </a:ext>
            </a:extLst>
          </p:cNvPr>
          <p:cNvCxnSpPr/>
          <p:nvPr/>
        </p:nvCxnSpPr>
        <p:spPr>
          <a:xfrm>
            <a:off x="4918426" y="2872287"/>
            <a:ext cx="25954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332A1FA-4425-E623-0750-4DA618C572C4}"/>
              </a:ext>
            </a:extLst>
          </p:cNvPr>
          <p:cNvSpPr/>
          <p:nvPr/>
        </p:nvSpPr>
        <p:spPr>
          <a:xfrm>
            <a:off x="2091193" y="1017725"/>
            <a:ext cx="4691270" cy="3792814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AF0E8AC-5BE8-4CF5-1AF6-1B1A99A4D555}"/>
              </a:ext>
            </a:extLst>
          </p:cNvPr>
          <p:cNvCxnSpPr/>
          <p:nvPr/>
        </p:nvCxnSpPr>
        <p:spPr>
          <a:xfrm>
            <a:off x="5677231" y="2862740"/>
            <a:ext cx="25954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2AED00A-3056-C7B5-5DF0-71A49ACD8B19}"/>
              </a:ext>
            </a:extLst>
          </p:cNvPr>
          <p:cNvSpPr/>
          <p:nvPr/>
        </p:nvSpPr>
        <p:spPr>
          <a:xfrm>
            <a:off x="5060225" y="1238269"/>
            <a:ext cx="1494644" cy="3054539"/>
          </a:xfrm>
          <a:prstGeom prst="round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26A4A8A-0A94-359E-CF53-067B3A1C8569}"/>
              </a:ext>
            </a:extLst>
          </p:cNvPr>
          <p:cNvCxnSpPr/>
          <p:nvPr/>
        </p:nvCxnSpPr>
        <p:spPr>
          <a:xfrm>
            <a:off x="4177280" y="2872287"/>
            <a:ext cx="25954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1DDEC23-53BB-EDD9-0732-C180AA955B76}"/>
              </a:ext>
            </a:extLst>
          </p:cNvPr>
          <p:cNvCxnSpPr/>
          <p:nvPr/>
        </p:nvCxnSpPr>
        <p:spPr>
          <a:xfrm>
            <a:off x="3396532" y="2873883"/>
            <a:ext cx="25954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56B6EB3-24DD-A437-E18E-2B70202763A0}"/>
              </a:ext>
            </a:extLst>
          </p:cNvPr>
          <p:cNvCxnSpPr>
            <a:cxnSpLocks/>
          </p:cNvCxnSpPr>
          <p:nvPr/>
        </p:nvCxnSpPr>
        <p:spPr>
          <a:xfrm flipV="1">
            <a:off x="6199172" y="4156739"/>
            <a:ext cx="0" cy="3118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AAFB0D3F-539B-1C1A-284F-421FD5AB51A7}"/>
              </a:ext>
            </a:extLst>
          </p:cNvPr>
          <p:cNvCxnSpPr>
            <a:cxnSpLocks/>
          </p:cNvCxnSpPr>
          <p:nvPr/>
        </p:nvCxnSpPr>
        <p:spPr>
          <a:xfrm rot="16200000" flipH="1">
            <a:off x="5291429" y="3544091"/>
            <a:ext cx="277276" cy="1538210"/>
          </a:xfrm>
          <a:prstGeom prst="bentConnector2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8BFF4F6-B1EE-18CC-8321-CD52E3ACFD70}"/>
              </a:ext>
            </a:extLst>
          </p:cNvPr>
          <p:cNvCxnSpPr>
            <a:cxnSpLocks/>
          </p:cNvCxnSpPr>
          <p:nvPr/>
        </p:nvCxnSpPr>
        <p:spPr>
          <a:xfrm>
            <a:off x="3907985" y="4174557"/>
            <a:ext cx="0" cy="379155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1F147FE-7304-B589-FEFF-6A99C1F048A2}"/>
              </a:ext>
            </a:extLst>
          </p:cNvPr>
          <p:cNvCxnSpPr/>
          <p:nvPr/>
        </p:nvCxnSpPr>
        <p:spPr>
          <a:xfrm>
            <a:off x="3907985" y="4553712"/>
            <a:ext cx="2291187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95A4E77-9D0C-2F50-2096-5ACE2C73E75D}"/>
              </a:ext>
            </a:extLst>
          </p:cNvPr>
          <p:cNvCxnSpPr/>
          <p:nvPr/>
        </p:nvCxnSpPr>
        <p:spPr>
          <a:xfrm flipV="1">
            <a:off x="6199172" y="4451834"/>
            <a:ext cx="0" cy="101878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7392CAD-0E64-585D-B5D3-A14D1CE15920}"/>
              </a:ext>
            </a:extLst>
          </p:cNvPr>
          <p:cNvCxnSpPr>
            <a:cxnSpLocks/>
          </p:cNvCxnSpPr>
          <p:nvPr/>
        </p:nvCxnSpPr>
        <p:spPr>
          <a:xfrm>
            <a:off x="3129916" y="4191357"/>
            <a:ext cx="0" cy="464878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85F3959-9108-5D21-18A5-592D1822CC3F}"/>
              </a:ext>
            </a:extLst>
          </p:cNvPr>
          <p:cNvCxnSpPr>
            <a:cxnSpLocks/>
          </p:cNvCxnSpPr>
          <p:nvPr/>
        </p:nvCxnSpPr>
        <p:spPr>
          <a:xfrm>
            <a:off x="3129916" y="4663217"/>
            <a:ext cx="3069256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B92DBE6-51E2-9C2E-C9A5-D0D0A01B3D77}"/>
              </a:ext>
            </a:extLst>
          </p:cNvPr>
          <p:cNvCxnSpPr/>
          <p:nvPr/>
        </p:nvCxnSpPr>
        <p:spPr>
          <a:xfrm flipV="1">
            <a:off x="6199172" y="4561339"/>
            <a:ext cx="0" cy="101878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C56C804-2B66-EAE6-90B3-462350222208}"/>
              </a:ext>
            </a:extLst>
          </p:cNvPr>
          <p:cNvCxnSpPr/>
          <p:nvPr/>
        </p:nvCxnSpPr>
        <p:spPr>
          <a:xfrm>
            <a:off x="5430067" y="4174557"/>
            <a:ext cx="0" cy="189577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66C8EDA-3A43-0AF1-ECBC-543A7CA4BE26}"/>
              </a:ext>
            </a:extLst>
          </p:cNvPr>
          <p:cNvCxnSpPr/>
          <p:nvPr/>
        </p:nvCxnSpPr>
        <p:spPr>
          <a:xfrm>
            <a:off x="5430067" y="4364134"/>
            <a:ext cx="769105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B193F40F-313D-2216-ED22-6EA785FFA7E2}"/>
              </a:ext>
            </a:extLst>
          </p:cNvPr>
          <p:cNvSpPr txBox="1"/>
          <p:nvPr/>
        </p:nvSpPr>
        <p:spPr>
          <a:xfrm>
            <a:off x="7040529" y="2873431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7030A0"/>
                </a:solidFill>
                <a:latin typeface="Nunito" pitchFamily="2" charset="77"/>
              </a:rPr>
              <a:t>PSMC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8E4647D-4DEB-B2FF-D701-5B2274B8FE61}"/>
              </a:ext>
            </a:extLst>
          </p:cNvPr>
          <p:cNvSpPr txBox="1"/>
          <p:nvPr/>
        </p:nvSpPr>
        <p:spPr>
          <a:xfrm>
            <a:off x="7115869" y="2571750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5"/>
                </a:solidFill>
                <a:latin typeface="Nunito" pitchFamily="2" charset="77"/>
              </a:rPr>
              <a:t>SMC</a:t>
            </a:r>
          </a:p>
        </p:txBody>
      </p:sp>
    </p:spTree>
    <p:extLst>
      <p:ext uri="{BB962C8B-B14F-4D97-AF65-F5344CB8AC3E}">
        <p14:creationId xmlns:p14="http://schemas.microsoft.com/office/powerpoint/2010/main" val="26600589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311700" y="33744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Nunito"/>
                <a:ea typeface="Nunito"/>
                <a:cs typeface="Nunito"/>
                <a:sym typeface="Nunito"/>
              </a:rPr>
              <a:t>Persistent particles</a:t>
            </a:r>
            <a:endParaRPr dirty="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1"/>
          </p:nvPr>
        </p:nvSpPr>
        <p:spPr>
          <a:xfrm>
            <a:off x="311700" y="910148"/>
            <a:ext cx="4624767" cy="40473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Allow particles from past iterations to persist.</a:t>
            </a:r>
            <a:endParaRPr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6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Advantages:</a:t>
            </a:r>
            <a:endParaRPr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2900" algn="l" rtl="0">
              <a:lnSpc>
                <a:spcPct val="16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AutoNum type="arabicPeriod"/>
            </a:pPr>
            <a:r>
              <a:rPr lang="en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Since N &lt;&lt; N x (t-1), the resampled particles are effectively independent</a:t>
            </a:r>
            <a:endParaRPr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2900" algn="l" rtl="0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AutoNum type="arabicPeriod"/>
            </a:pPr>
            <a:r>
              <a:rPr lang="en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No copies of the same particles</a:t>
            </a:r>
            <a:endParaRPr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2900" algn="l" rtl="0">
              <a:lnSpc>
                <a:spcPct val="16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Nunito"/>
              <a:buAutoNum type="arabicPeriod"/>
            </a:pPr>
            <a:r>
              <a:rPr lang="en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Higher ESS at no additional computational cost</a:t>
            </a:r>
            <a:endParaRPr lang="el-GR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2900" algn="l" rtl="0">
              <a:lnSpc>
                <a:spcPct val="16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Nunito"/>
              <a:buAutoNum type="arabicPeriod"/>
            </a:pPr>
            <a:r>
              <a:rPr lang="en-US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Superior tail-coverage</a:t>
            </a:r>
            <a:endParaRPr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95" name="Google Shape;95;p17"/>
          <p:cNvPicPr preferRelativeResize="0"/>
          <p:nvPr/>
        </p:nvPicPr>
        <p:blipFill rotWithShape="1">
          <a:blip r:embed="rId3">
            <a:alphaModFix/>
          </a:blip>
          <a:srcRect l="9187" t="5598" r="26697"/>
          <a:stretch/>
        </p:blipFill>
        <p:spPr>
          <a:xfrm>
            <a:off x="4450976" y="186021"/>
            <a:ext cx="4492749" cy="4771457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5DF50-FD66-4EE8-1F60-E8E85FD5B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88275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Nunito" pitchFamily="2" charset="77"/>
              </a:rPr>
              <a:t>Mixtures and persistent particles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9F4A10F-8E55-0315-2D1E-3CF7A82588B2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122842" y="961464"/>
                <a:ext cx="4913342" cy="3893761"/>
              </a:xfrm>
            </p:spPr>
            <p:txBody>
              <a:bodyPr>
                <a:normAutofit fontScale="92500"/>
              </a:bodyPr>
              <a:lstStyle/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3A994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3A994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3A994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𝒵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3A994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solidFill>
                                    <a:srgbClr val="3A994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𝒵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i="1" smtClean="0">
                              <a:solidFill>
                                <a:srgbClr val="3A994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3A994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3A994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3A994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rgbClr val="3A994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𝜗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3A994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>
                                      <a:solidFill>
                                        <a:srgbClr val="3A994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3A994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en-US" i="1">
                                  <a:solidFill>
                                    <a:srgbClr val="3A994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3A994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3A994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3A994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3A994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3A994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3A994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solidFill>
                                    <a:srgbClr val="3A994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Nunito" pitchFamily="2" charset="77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𝒵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𝒵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limLoc m:val="subSup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ℒ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𝜗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−1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Nunito" pitchFamily="2" charset="77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box>
                            <m:box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box>
                                <m:box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oxPr>
                                <m:e>
                                  <m:argPr>
                                    <m:argSz m:val="-1"/>
                                  </m:argPr>
                                  <m:f>
                                    <m:f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den>
                                  </m:f>
                                </m:e>
                              </m:box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5"/>
                                    </m:r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𝜗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sub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b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box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3A994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rgbClr val="3A994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3A994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ℒ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3A994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rgbClr val="3A994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rgbClr val="3A994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𝜗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rgbClr val="3A994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3A994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rgbClr val="3A994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rgbClr val="3A994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3A994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3A994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3A994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sup>
                          </m:sSup>
                          <m:r>
                            <a:rPr lang="en-US" i="1">
                              <a:solidFill>
                                <a:srgbClr val="3A994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𝒵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box>
                            <m:boxPr>
                              <m:ctrlPr>
                                <a:rPr lang="en-US" i="1">
                                  <a:solidFill>
                                    <a:srgbClr val="3A994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box>
                                <m:boxPr>
                                  <m:ctrlPr>
                                    <a:rPr lang="en-US" i="1">
                                      <a:solidFill>
                                        <a:srgbClr val="3A994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oxPr>
                                <m:e>
                                  <m:argPr>
                                    <m:argSz m:val="-1"/>
                                  </m:argPr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srgbClr val="3A994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solidFill>
                                            <a:srgbClr val="3A994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solidFill>
                                            <a:srgbClr val="3A994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i="1">
                                          <a:solidFill>
                                            <a:srgbClr val="3A994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den>
                                  </m:f>
                                </m:e>
                              </m:box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lang="en-US" i="1">
                                      <a:solidFill>
                                        <a:srgbClr val="3A994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5"/>
                                    </m:rPr>
                                    <a:rPr lang="en-US" i="1">
                                      <a:solidFill>
                                        <a:srgbClr val="3A994C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i="1">
                                      <a:solidFill>
                                        <a:srgbClr val="3A994C"/>
                                      </a:solidFill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3A994C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>
                                      <a:solidFill>
                                        <a:srgbClr val="3A994C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3A994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3A994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ℒ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rgbClr val="3A994C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i="1">
                                                  <a:solidFill>
                                                    <a:srgbClr val="3A994C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3A994C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𝜗</m:t>
                                              </m:r>
                                            </m:e>
                                            <m:sub>
                                              <m:sSup>
                                                <m:sSupPr>
                                                  <m:ctrlPr>
                                                    <a:rPr lang="en-US" i="1">
                                                      <a:solidFill>
                                                        <a:srgbClr val="3A994C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rgbClr val="3A994C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𝑡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i="1">
                                                      <a:solidFill>
                                                        <a:srgbClr val="3A994C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′</m:t>
                                                  </m:r>
                                                </m:sup>
                                              </m:sSup>
                                            </m:sub>
                                            <m:sup>
                                              <m:r>
                                                <a:rPr lang="en-US" i="1">
                                                  <a:solidFill>
                                                    <a:srgbClr val="3A994C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p>
                                          </m:sSubSup>
                                        </m:e>
                                      </m:d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3A994C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3A994C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3A994C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</m:sup>
                                  </m:sSup>
                                  <m:r>
                                    <a:rPr lang="en-US" i="1">
                                      <a:solidFill>
                                        <a:srgbClr val="3A994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/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3A994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3A994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𝒵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3A994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box>
                        </m:den>
                      </m:f>
                    </m:oMath>
                  </m:oMathPara>
                </a14:m>
                <a:endParaRPr lang="en-US" i="1" dirty="0">
                  <a:solidFill>
                    <a:srgbClr val="3A994C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for</m:t>
                      </m:r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p>
                          <m: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=1,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⋯,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Nunito" pitchFamily="2" charset="77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𝒵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  <m:nary>
                        <m:naryPr>
                          <m:chr m:val="∑"/>
                          <m:limLoc m:val="subSup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m:rPr>
                              <m:brk m:alnAt="25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5"/>
                                    </m:r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f>
                                    <m:fPr>
                                      <m:ctrlPr>
                                        <a:rPr lang="en-US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ℒ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𝜗</m:t>
                                                  </m:r>
                                                </m:e>
                                                <m:sub>
                                                  <m:sSup>
                                                    <m:sSupPr>
                                                      <m:ctrlPr>
                                                        <a:rPr lang="en-US" i="1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𝑡</m:t>
                                                      </m:r>
                                                    </m:e>
                                                    <m:sup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′</m:t>
                                                      </m:r>
                                                    </m:sup>
                                                  </m:sSup>
                                                </m:sub>
                                                <m:sup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p>
                                              </m:sSubSup>
                                            </m:e>
                                          </m:d>
                                        </m:e>
                                        <m:sup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𝛽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sub>
                                          </m:sSub>
                                        </m:sup>
                                      </m:sSup>
                                    </m:num>
                                    <m:den>
                                      <m:box>
                                        <m:box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boxPr>
                                        <m:e>
                                          <m:argPr>
                                            <m:argSz m:val="-1"/>
                                          </m:argPr>
                                          <m:box>
                                            <m:boxPr>
                                              <m:ctrlP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boxPr>
                                            <m:e>
                                              <m:argPr>
                                                <m:argSz m:val="-1"/>
                                              </m:argPr>
                                              <m:f>
                                                <m:fPr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𝑡</m:t>
                                                  </m:r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−1</m:t>
                                                  </m:r>
                                                </m:den>
                                              </m:f>
                                            </m:e>
                                          </m:box>
                                          <m:nary>
                                            <m:naryPr>
                                              <m:chr m:val="∑"/>
                                              <m:limLoc m:val="subSup"/>
                                              <m:ctrlP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naryPr>
                                            <m:sub>
                                              <m:r>
                                                <m:rPr>
                                                  <m:brk m:alnAt="25"/>
                                                </m:rP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=1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−1</m:t>
                                              </m:r>
                                            </m:sup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ℒ</m:t>
                                                  </m:r>
                                                  <m:d>
                                                    <m:dPr>
                                                      <m:ctrlPr>
                                                        <a:rPr lang="en-US" i="1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sSubSup>
                                                        <m:sSubSupPr>
                                                          <m:ctrlPr>
                                                            <a:rPr lang="en-US" i="1">
                                                              <a:solidFill>
                                                                <a:schemeClr val="tx1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  <a:ea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SupPr>
                                                        <m:e>
                                                          <m:r>
                                                            <a:rPr lang="en-US" i="1">
                                                              <a:solidFill>
                                                                <a:schemeClr val="tx1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  <a:ea typeface="Cambria Math" panose="02040503050406030204" pitchFamily="18" charset="0"/>
                                                            </a:rPr>
                                                            <m:t>𝜗</m:t>
                                                          </m:r>
                                                        </m:e>
                                                        <m:sub>
                                                          <m:sSup>
                                                            <m:sSupPr>
                                                              <m:ctrlPr>
                                                                <a:rPr lang="en-US" i="1">
                                                                  <a:solidFill>
                                                                    <a:schemeClr val="tx1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</m:ctrlPr>
                                                            </m:sSupPr>
                                                            <m:e>
                                                              <m:r>
                                                                <a:rPr lang="en-US" i="1">
                                                                  <a:solidFill>
                                                                    <a:schemeClr val="tx1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𝑡</m:t>
                                                              </m:r>
                                                            </m:e>
                                                            <m:sup>
                                                              <m:r>
                                                                <a:rPr lang="en-US" i="1">
                                                                  <a:solidFill>
                                                                    <a:schemeClr val="tx1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′</m:t>
                                                              </m:r>
                                                            </m:sup>
                                                          </m:sSup>
                                                        </m:sub>
                                                        <m:sup>
                                                          <m:r>
                                                            <a:rPr lang="en-US" i="1">
                                                              <a:solidFill>
                                                                <a:schemeClr val="tx1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  <a:ea typeface="Cambria Math" panose="02040503050406030204" pitchFamily="18" charset="0"/>
                                                            </a:rPr>
                                                            <m:t>𝑖</m:t>
                                                          </m:r>
                                                        </m:sup>
                                                      </m:sSubSup>
                                                    </m:e>
                                                  </m:d>
                                                </m:e>
                                                <m:sup>
                                                  <m:sSub>
                                                    <m:sSubPr>
                                                      <m:ctrlPr>
                                                        <a:rPr lang="en-US" i="1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𝛽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𝑠</m:t>
                                                      </m:r>
                                                    </m:sub>
                                                  </m:sSub>
                                                </m:sup>
                                              </m:sSup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/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𝒵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𝑠</m:t>
                                                  </m:r>
                                                </m:sub>
                                              </m:sSub>
                                            </m:e>
                                          </m:nary>
                                        </m:e>
                                      </m:box>
                                    </m:den>
                                  </m:f>
                                </m:e>
                              </m:nary>
                            </m:e>
                          </m:d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Nunito" pitchFamily="2" charset="77"/>
                </a:endParaRPr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9F4A10F-8E55-0315-2D1E-3CF7A82588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22842" y="961464"/>
                <a:ext cx="4913342" cy="3893761"/>
              </a:xfrm>
              <a:blipFill>
                <a:blip r:embed="rId2"/>
                <a:stretch>
                  <a:fillRect t="-1623" b="-22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C92A6D-CDED-6FB6-71D1-E567B8ADFA8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6" name="Picture 5" descr="A row of circles on a black background&#10;&#10;Description automatically generated">
            <a:extLst>
              <a:ext uri="{FF2B5EF4-FFF2-40B4-BE49-F238E27FC236}">
                <a16:creationId xmlns:a16="http://schemas.microsoft.com/office/drawing/2014/main" id="{2F596888-1A1B-D21A-B299-BD1D9CFDB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156" y="1446658"/>
            <a:ext cx="3675802" cy="26572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1CA5471-FE9B-557D-9096-426C776756F4}"/>
                  </a:ext>
                </a:extLst>
              </p:cNvPr>
              <p:cNvSpPr txBox="1"/>
              <p:nvPr/>
            </p:nvSpPr>
            <p:spPr>
              <a:xfrm>
                <a:off x="8043874" y="1231213"/>
                <a:ext cx="46929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1CA5471-FE9B-557D-9096-426C776756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3874" y="1231213"/>
                <a:ext cx="469296" cy="215444"/>
              </a:xfrm>
              <a:prstGeom prst="rect">
                <a:avLst/>
              </a:prstGeom>
              <a:blipFill>
                <a:blip r:embed="rId4"/>
                <a:stretch>
                  <a:fillRect l="-7895" r="-10526" b="-3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0B175A-017D-4FC7-92EE-1064E272468E}"/>
                  </a:ext>
                </a:extLst>
              </p:cNvPr>
              <p:cNvSpPr txBox="1"/>
              <p:nvPr/>
            </p:nvSpPr>
            <p:spPr>
              <a:xfrm>
                <a:off x="7243839" y="1214961"/>
                <a:ext cx="639214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0B175A-017D-4FC7-92EE-1064E27246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3839" y="1214961"/>
                <a:ext cx="639214" cy="215444"/>
              </a:xfrm>
              <a:prstGeom prst="rect">
                <a:avLst/>
              </a:prstGeom>
              <a:blipFill>
                <a:blip r:embed="rId5"/>
                <a:stretch>
                  <a:fillRect l="-5882" r="-9804" b="-3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7153B80-0AF3-E428-6A73-77E73F21B091}"/>
                  </a:ext>
                </a:extLst>
              </p:cNvPr>
              <p:cNvSpPr txBox="1"/>
              <p:nvPr/>
            </p:nvSpPr>
            <p:spPr>
              <a:xfrm>
                <a:off x="6448450" y="1214961"/>
                <a:ext cx="639214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7153B80-0AF3-E428-6A73-77E73F21B0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8450" y="1214961"/>
                <a:ext cx="639214" cy="215444"/>
              </a:xfrm>
              <a:prstGeom prst="rect">
                <a:avLst/>
              </a:prstGeom>
              <a:blipFill>
                <a:blip r:embed="rId6"/>
                <a:stretch>
                  <a:fillRect l="-5769" r="-7692" b="-3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ADB72D-EBCF-36BC-023E-9B0BE9BED064}"/>
                  </a:ext>
                </a:extLst>
              </p:cNvPr>
              <p:cNvSpPr txBox="1"/>
              <p:nvPr/>
            </p:nvSpPr>
            <p:spPr>
              <a:xfrm>
                <a:off x="5695473" y="1216136"/>
                <a:ext cx="639214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ADB72D-EBCF-36BC-023E-9B0BE9BED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5473" y="1216136"/>
                <a:ext cx="639214" cy="215444"/>
              </a:xfrm>
              <a:prstGeom prst="rect">
                <a:avLst/>
              </a:prstGeom>
              <a:blipFill>
                <a:blip r:embed="rId7"/>
                <a:stretch>
                  <a:fillRect l="-5882" r="-9804" b="-3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CD6D784-D9E3-70A5-A2B6-9BD0A53BC431}"/>
                  </a:ext>
                </a:extLst>
              </p:cNvPr>
              <p:cNvSpPr txBox="1"/>
              <p:nvPr/>
            </p:nvSpPr>
            <p:spPr>
              <a:xfrm>
                <a:off x="4930156" y="1214961"/>
                <a:ext cx="639214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−4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CD6D784-D9E3-70A5-A2B6-9BD0A53BC4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0156" y="1214961"/>
                <a:ext cx="639214" cy="215444"/>
              </a:xfrm>
              <a:prstGeom prst="rect">
                <a:avLst/>
              </a:prstGeom>
              <a:blipFill>
                <a:blip r:embed="rId8"/>
                <a:stretch>
                  <a:fillRect l="-7843" r="-9804" b="-3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2339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4CCB3-0EA9-A5D8-2DDA-6EA2C8394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Nunito" pitchFamily="2" charset="77"/>
              </a:rPr>
              <a:t>Preconditioned Monte Carlo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AC08DD-A52F-A634-84B7-62E086828A4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1106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212A1-CA12-D3BF-565E-AFF5F6D23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Nunito" pitchFamily="2" charset="77"/>
              </a:rPr>
              <a:t>What’s this all about?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67C7C8-7B31-FBB2-BD18-4BD5DD7D75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5" name="Graphic 4" descr="Elephant with solid fill">
            <a:extLst>
              <a:ext uri="{FF2B5EF4-FFF2-40B4-BE49-F238E27FC236}">
                <a16:creationId xmlns:a16="http://schemas.microsoft.com/office/drawing/2014/main" id="{4BF68D28-9E1B-6AF3-9519-F41309D8C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4800" y="301975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60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>
            <a:spLocks noGrp="1"/>
          </p:cNvSpPr>
          <p:nvPr>
            <p:ph type="title"/>
          </p:nvPr>
        </p:nvSpPr>
        <p:spPr>
          <a:xfrm>
            <a:off x="325958" y="32790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Nunito"/>
                <a:ea typeface="Nunito"/>
                <a:cs typeface="Nunito"/>
                <a:sym typeface="Nunito"/>
              </a:rPr>
              <a:t>Normalizing flows</a:t>
            </a:r>
            <a:endParaRPr dirty="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6" name="Google Shape;11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10703B-4D5F-77BC-7C2D-31A2C419B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99" y="1158240"/>
            <a:ext cx="8143918" cy="350497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AAFDE41-622E-F581-C891-4957CF9246BE}"/>
                  </a:ext>
                </a:extLst>
              </p:cNvPr>
              <p:cNvSpPr txBox="1"/>
              <p:nvPr/>
            </p:nvSpPr>
            <p:spPr>
              <a:xfrm>
                <a:off x="4205937" y="1827117"/>
                <a:ext cx="732123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l-G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AAFDE41-622E-F581-C891-4957CF9246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5937" y="1827117"/>
                <a:ext cx="732123" cy="215444"/>
              </a:xfrm>
              <a:prstGeom prst="rect">
                <a:avLst/>
              </a:prstGeom>
              <a:blipFill>
                <a:blip r:embed="rId4"/>
                <a:stretch>
                  <a:fillRect l="-3448" r="-8621" b="-4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B1B7FDF-A292-B4DD-1022-30E64C9DAFAF}"/>
                  </a:ext>
                </a:extLst>
              </p:cNvPr>
              <p:cNvSpPr txBox="1"/>
              <p:nvPr/>
            </p:nvSpPr>
            <p:spPr>
              <a:xfrm>
                <a:off x="3269392" y="4455716"/>
                <a:ext cx="2633733" cy="4855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l-G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B1B7FDF-A292-B4DD-1022-30E64C9DAF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9392" y="4455716"/>
                <a:ext cx="2633733" cy="485518"/>
              </a:xfrm>
              <a:prstGeom prst="rect">
                <a:avLst/>
              </a:prstGeom>
              <a:blipFill>
                <a:blip r:embed="rId5"/>
                <a:stretch>
                  <a:fillRect l="-962" t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69F8F1F-8E3C-21E1-2482-76470E5961A3}"/>
                  </a:ext>
                </a:extLst>
              </p:cNvPr>
              <p:cNvSpPr txBox="1"/>
              <p:nvPr/>
            </p:nvSpPr>
            <p:spPr>
              <a:xfrm>
                <a:off x="4114406" y="3142325"/>
                <a:ext cx="915187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69F8F1F-8E3C-21E1-2482-76470E5961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406" y="3142325"/>
                <a:ext cx="915187" cy="215444"/>
              </a:xfrm>
              <a:prstGeom prst="rect">
                <a:avLst/>
              </a:prstGeom>
              <a:blipFill>
                <a:blip r:embed="rId6"/>
                <a:stretch>
                  <a:fillRect l="-4167" r="-6944" b="-3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Nunito"/>
                <a:ea typeface="Nunito"/>
                <a:cs typeface="Nunito"/>
                <a:sym typeface="Nunito"/>
              </a:rPr>
              <a:t>Normalizing flow </a:t>
            </a:r>
            <a:r>
              <a:rPr lang="en-US" dirty="0">
                <a:latin typeface="Nunito"/>
                <a:ea typeface="Nunito"/>
                <a:cs typeface="Nunito"/>
                <a:sym typeface="Nunito"/>
              </a:rPr>
              <a:t>p</a:t>
            </a:r>
            <a:r>
              <a:rPr lang="en" dirty="0">
                <a:latin typeface="Nunito"/>
                <a:ea typeface="Nunito"/>
                <a:cs typeface="Nunito"/>
                <a:sym typeface="Nunito"/>
              </a:rPr>
              <a:t>reconditioning</a:t>
            </a:r>
            <a:endParaRPr dirty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22" name="Google Shape;12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9175" y="1017725"/>
            <a:ext cx="6445926" cy="382097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311700" y="33512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Nunito"/>
                <a:ea typeface="Nunito"/>
                <a:cs typeface="Nunito"/>
                <a:sym typeface="Nunito"/>
              </a:rPr>
              <a:t>Preconditioned Crank-Nicolson</a:t>
            </a:r>
            <a:endParaRPr dirty="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3" name="Google Shape;123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pic>
        <p:nvPicPr>
          <p:cNvPr id="9" name="Picture 8" descr="A computer generated image of a cone&#10;&#10;Description automatically generated">
            <a:extLst>
              <a:ext uri="{FF2B5EF4-FFF2-40B4-BE49-F238E27FC236}">
                <a16:creationId xmlns:a16="http://schemas.microsoft.com/office/drawing/2014/main" id="{2126FBDE-D0ED-0D40-8EBB-D1A54645F5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2055" t="26513" r="11027" b="9752"/>
          <a:stretch/>
        </p:blipFill>
        <p:spPr>
          <a:xfrm>
            <a:off x="122842" y="974912"/>
            <a:ext cx="4926236" cy="4081905"/>
          </a:xfrm>
          <a:prstGeom prst="rect">
            <a:avLst/>
          </a:prstGeom>
          <a:effectLst>
            <a:outerShdw dist="50800" sx="1000" sy="1000" algn="ctr" rotWithShape="0">
              <a:srgbClr val="000000"/>
            </a:outerShdw>
          </a:effectLst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03E794C6-D07B-CE87-99BE-CDB6F9BD26F8}"/>
              </a:ext>
            </a:extLst>
          </p:cNvPr>
          <p:cNvSpPr/>
          <p:nvPr/>
        </p:nvSpPr>
        <p:spPr>
          <a:xfrm>
            <a:off x="2564295" y="3736027"/>
            <a:ext cx="1451113" cy="806156"/>
          </a:xfrm>
          <a:prstGeom prst="ellipse">
            <a:avLst/>
          </a:prstGeom>
          <a:gradFill flip="none" rotWithShape="1">
            <a:gsLst>
              <a:gs pos="0">
                <a:schemeClr val="accent4"/>
              </a:gs>
              <a:gs pos="35000">
                <a:schemeClr val="accent4">
                  <a:alpha val="51944"/>
                </a:schemeClr>
              </a:gs>
              <a:gs pos="57000">
                <a:schemeClr val="accent4">
                  <a:alpha val="0"/>
                </a:schemeClr>
              </a:gs>
              <a:gs pos="97000">
                <a:schemeClr val="accent4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D121E87-FD0D-14EE-332F-49C594EF4AED}"/>
              </a:ext>
            </a:extLst>
          </p:cNvPr>
          <p:cNvCxnSpPr>
            <a:cxnSpLocks/>
          </p:cNvCxnSpPr>
          <p:nvPr/>
        </p:nvCxnSpPr>
        <p:spPr>
          <a:xfrm flipV="1">
            <a:off x="3299012" y="3887311"/>
            <a:ext cx="347303" cy="281277"/>
          </a:xfrm>
          <a:prstGeom prst="straightConnector1">
            <a:avLst/>
          </a:prstGeom>
          <a:ln w="38100">
            <a:solidFill>
              <a:srgbClr val="00B05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A4BF688-5182-1508-E2C7-5679CA35AF63}"/>
              </a:ext>
            </a:extLst>
          </p:cNvPr>
          <p:cNvSpPr txBox="1"/>
          <p:nvPr/>
        </p:nvSpPr>
        <p:spPr>
          <a:xfrm>
            <a:off x="5484201" y="974912"/>
            <a:ext cx="2912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Nunito" pitchFamily="2" charset="77"/>
              </a:rPr>
              <a:t>Random-walk Metropolis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9DFECB-8129-C625-5E5F-B0722B1E0E33}"/>
              </a:ext>
            </a:extLst>
          </p:cNvPr>
          <p:cNvSpPr txBox="1"/>
          <p:nvPr/>
        </p:nvSpPr>
        <p:spPr>
          <a:xfrm>
            <a:off x="5178828" y="2867994"/>
            <a:ext cx="3523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Nunito" pitchFamily="2" charset="77"/>
              </a:rPr>
              <a:t>Preconditioned Crank-Nicolson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B5BD328-811F-E4DF-607E-266D74734438}"/>
              </a:ext>
            </a:extLst>
          </p:cNvPr>
          <p:cNvSpPr/>
          <p:nvPr/>
        </p:nvSpPr>
        <p:spPr>
          <a:xfrm>
            <a:off x="1856543" y="1891293"/>
            <a:ext cx="1886339" cy="1484515"/>
          </a:xfrm>
          <a:prstGeom prst="ellipse">
            <a:avLst/>
          </a:prstGeom>
          <a:gradFill>
            <a:gsLst>
              <a:gs pos="0">
                <a:schemeClr val="accent5"/>
              </a:gs>
              <a:gs pos="28000">
                <a:schemeClr val="accent5"/>
              </a:gs>
              <a:gs pos="54000">
                <a:schemeClr val="accent1">
                  <a:alpha val="0"/>
                </a:schemeClr>
              </a:gs>
              <a:gs pos="9700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6A5123C-B9BF-1DE3-C794-A0B2DA02498D}"/>
                  </a:ext>
                </a:extLst>
              </p:cNvPr>
              <p:cNvSpPr txBox="1"/>
              <p:nvPr/>
            </p:nvSpPr>
            <p:spPr>
              <a:xfrm>
                <a:off x="6531711" y="1873097"/>
                <a:ext cx="11358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𝜗</m:t>
                          </m:r>
                        </m:e>
                        <m:sup>
                          <m:r>
                            <a:rPr lang="el-GR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l-GR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a:rPr lang="el-GR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  <m:r>
                        <a:rPr lang="el-GR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l-GR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𝜐</m:t>
                      </m:r>
                    </m:oMath>
                  </m:oMathPara>
                </a14:m>
                <a:endParaRPr 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6A5123C-B9BF-1DE3-C794-A0B2DA0249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711" y="1873097"/>
                <a:ext cx="1135824" cy="276999"/>
              </a:xfrm>
              <a:prstGeom prst="rect">
                <a:avLst/>
              </a:prstGeom>
              <a:blipFill>
                <a:blip r:embed="rId4"/>
                <a:stretch>
                  <a:fillRect l="-3333" r="-2222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E851600-D487-E362-3CA6-80DA63226EC5}"/>
                  </a:ext>
                </a:extLst>
              </p:cNvPr>
              <p:cNvSpPr txBox="1"/>
              <p:nvPr/>
            </p:nvSpPr>
            <p:spPr>
              <a:xfrm>
                <a:off x="5774978" y="3752980"/>
                <a:ext cx="2157322" cy="3454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𝜗</m:t>
                          </m:r>
                        </m:e>
                        <m:sup>
                          <m:r>
                            <a:rPr lang="el-GR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l-GR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ad>
                        <m:radPr>
                          <m:degHide m:val="on"/>
                          <m:ctrlPr>
                            <a:rPr lang="el-GR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l-GR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l-GR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l-GR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p>
                              <m:r>
                                <a:rPr lang="el-GR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l-GR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l-GR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  <m:r>
                        <a:rPr lang="el-GR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l-GR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r>
                        <a:rPr lang="el-GR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l-GR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𝜐</m:t>
                      </m:r>
                    </m:oMath>
                  </m:oMathPara>
                </a14:m>
                <a:endParaRPr 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E851600-D487-E362-3CA6-80DA63226E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4978" y="3752980"/>
                <a:ext cx="2157322" cy="345416"/>
              </a:xfrm>
              <a:prstGeom prst="rect">
                <a:avLst/>
              </a:prstGeom>
              <a:blipFill>
                <a:blip r:embed="rId5"/>
                <a:stretch>
                  <a:fillRect l="-1754" r="-585" b="-32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D3CCE26-3982-453D-7023-E90131050D56}"/>
              </a:ext>
            </a:extLst>
          </p:cNvPr>
          <p:cNvCxnSpPr>
            <a:cxnSpLocks/>
          </p:cNvCxnSpPr>
          <p:nvPr/>
        </p:nvCxnSpPr>
        <p:spPr>
          <a:xfrm flipH="1" flipV="1">
            <a:off x="2799713" y="2571750"/>
            <a:ext cx="499299" cy="1596838"/>
          </a:xfrm>
          <a:prstGeom prst="straightConnector1">
            <a:avLst/>
          </a:prstGeom>
          <a:ln w="31750" cap="rnd">
            <a:solidFill>
              <a:schemeClr val="accent1"/>
            </a:solidFill>
            <a:prstDash val="sys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7F172131-8E46-889D-D88C-F4D4D0725A36}"/>
              </a:ext>
            </a:extLst>
          </p:cNvPr>
          <p:cNvSpPr/>
          <p:nvPr/>
        </p:nvSpPr>
        <p:spPr>
          <a:xfrm>
            <a:off x="3234407" y="4083228"/>
            <a:ext cx="129209" cy="13505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05010B3-561D-1D5E-1B60-13FE9043763B}"/>
              </a:ext>
            </a:extLst>
          </p:cNvPr>
          <p:cNvCxnSpPr>
            <a:cxnSpLocks/>
          </p:cNvCxnSpPr>
          <p:nvPr/>
        </p:nvCxnSpPr>
        <p:spPr>
          <a:xfrm flipV="1">
            <a:off x="2800556" y="2013626"/>
            <a:ext cx="88559" cy="558124"/>
          </a:xfrm>
          <a:prstGeom prst="straightConnector1">
            <a:avLst/>
          </a:prstGeom>
          <a:ln w="38100" cap="rnd">
            <a:solidFill>
              <a:srgbClr val="FF40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Left Brace 33">
            <a:extLst>
              <a:ext uri="{FF2B5EF4-FFF2-40B4-BE49-F238E27FC236}">
                <a16:creationId xmlns:a16="http://schemas.microsoft.com/office/drawing/2014/main" id="{5B434A55-0EC4-212A-309D-B06AD827FEA5}"/>
              </a:ext>
            </a:extLst>
          </p:cNvPr>
          <p:cNvSpPr/>
          <p:nvPr/>
        </p:nvSpPr>
        <p:spPr>
          <a:xfrm rot="16200000">
            <a:off x="6725473" y="3784313"/>
            <a:ext cx="251458" cy="94324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eft Brace 34">
            <a:extLst>
              <a:ext uri="{FF2B5EF4-FFF2-40B4-BE49-F238E27FC236}">
                <a16:creationId xmlns:a16="http://schemas.microsoft.com/office/drawing/2014/main" id="{0190C5A7-D741-5434-DFCF-20852FCDB536}"/>
              </a:ext>
            </a:extLst>
          </p:cNvPr>
          <p:cNvSpPr/>
          <p:nvPr/>
        </p:nvSpPr>
        <p:spPr>
          <a:xfrm rot="5400000">
            <a:off x="7618758" y="3630322"/>
            <a:ext cx="251458" cy="26252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13F0A7C-548B-3E23-26D7-0C413832864D}"/>
              </a:ext>
            </a:extLst>
          </p:cNvPr>
          <p:cNvSpPr txBox="1"/>
          <p:nvPr/>
        </p:nvSpPr>
        <p:spPr>
          <a:xfrm>
            <a:off x="5611282" y="4388892"/>
            <a:ext cx="2339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1"/>
                </a:solidFill>
                <a:latin typeface="Nunito" pitchFamily="2" charset="77"/>
              </a:rPr>
              <a:t>current state </a:t>
            </a:r>
          </a:p>
          <a:p>
            <a:pPr algn="ctr"/>
            <a:r>
              <a:rPr lang="en-US" sz="1800" dirty="0">
                <a:solidFill>
                  <a:schemeClr val="accent1"/>
                </a:solidFill>
                <a:latin typeface="Nunito" pitchFamily="2" charset="77"/>
              </a:rPr>
              <a:t>shifted toward mode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6A4BE7E-9514-0B2B-32BD-43C8215735C1}"/>
              </a:ext>
            </a:extLst>
          </p:cNvPr>
          <p:cNvSpPr txBox="1"/>
          <p:nvPr/>
        </p:nvSpPr>
        <p:spPr>
          <a:xfrm>
            <a:off x="6866042" y="3304514"/>
            <a:ext cx="1664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5"/>
                </a:solidFill>
                <a:latin typeface="Nunito" pitchFamily="2" charset="77"/>
              </a:rPr>
              <a:t>rescaled noise</a:t>
            </a:r>
          </a:p>
        </p:txBody>
      </p:sp>
      <p:sp>
        <p:nvSpPr>
          <p:cNvPr id="40" name="Left Brace 39">
            <a:extLst>
              <a:ext uri="{FF2B5EF4-FFF2-40B4-BE49-F238E27FC236}">
                <a16:creationId xmlns:a16="http://schemas.microsoft.com/office/drawing/2014/main" id="{5EBF3B6E-6B5A-8D87-DB4B-CE252674CFDE}"/>
              </a:ext>
            </a:extLst>
          </p:cNvPr>
          <p:cNvSpPr/>
          <p:nvPr/>
        </p:nvSpPr>
        <p:spPr>
          <a:xfrm rot="5400000">
            <a:off x="5780509" y="3563279"/>
            <a:ext cx="251458" cy="26252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0579038-17C6-462C-E009-BEE4BFEABA75}"/>
              </a:ext>
            </a:extLst>
          </p:cNvPr>
          <p:cNvSpPr txBox="1"/>
          <p:nvPr/>
        </p:nvSpPr>
        <p:spPr>
          <a:xfrm>
            <a:off x="5301746" y="3304801"/>
            <a:ext cx="120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FF40FF"/>
                </a:solidFill>
                <a:latin typeface="Nunito" pitchFamily="2" charset="77"/>
              </a:rPr>
              <a:t>new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3C3F169-56EE-920B-59F1-AD034911C440}"/>
                  </a:ext>
                </a:extLst>
              </p:cNvPr>
              <p:cNvSpPr txBox="1"/>
              <p:nvPr/>
            </p:nvSpPr>
            <p:spPr>
              <a:xfrm>
                <a:off x="7736730" y="4317723"/>
                <a:ext cx="84645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0&lt; </m:t>
                      </m:r>
                      <m:r>
                        <a:rPr lang="el-G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r>
                        <a:rPr lang="el-G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3C3F169-56EE-920B-59F1-AD034911C4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6730" y="4317723"/>
                <a:ext cx="846450" cy="215444"/>
              </a:xfrm>
              <a:prstGeom prst="rect">
                <a:avLst/>
              </a:prstGeom>
              <a:blipFill>
                <a:blip r:embed="rId6"/>
                <a:stretch>
                  <a:fillRect l="-4478" r="-4478" b="-3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3323A0AF-160A-1B38-DD9A-EC395334D5DF}"/>
              </a:ext>
            </a:extLst>
          </p:cNvPr>
          <p:cNvSpPr txBox="1"/>
          <p:nvPr/>
        </p:nvSpPr>
        <p:spPr>
          <a:xfrm>
            <a:off x="7744488" y="4080085"/>
            <a:ext cx="7857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Nunito" pitchFamily="2" charset="77"/>
              </a:rPr>
              <a:t>step size</a:t>
            </a:r>
          </a:p>
        </p:txBody>
      </p:sp>
      <p:sp>
        <p:nvSpPr>
          <p:cNvPr id="44" name="Left Brace 43">
            <a:extLst>
              <a:ext uri="{FF2B5EF4-FFF2-40B4-BE49-F238E27FC236}">
                <a16:creationId xmlns:a16="http://schemas.microsoft.com/office/drawing/2014/main" id="{D24DB3AE-E7AE-DD5D-3295-86D8309A55E7}"/>
              </a:ext>
            </a:extLst>
          </p:cNvPr>
          <p:cNvSpPr/>
          <p:nvPr/>
        </p:nvSpPr>
        <p:spPr>
          <a:xfrm rot="5400000">
            <a:off x="6488874" y="1608036"/>
            <a:ext cx="251458" cy="26252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Left Brace 44">
            <a:extLst>
              <a:ext uri="{FF2B5EF4-FFF2-40B4-BE49-F238E27FC236}">
                <a16:creationId xmlns:a16="http://schemas.microsoft.com/office/drawing/2014/main" id="{AB25FE33-449F-ABAE-C34C-13DE954490B7}"/>
              </a:ext>
            </a:extLst>
          </p:cNvPr>
          <p:cNvSpPr/>
          <p:nvPr/>
        </p:nvSpPr>
        <p:spPr>
          <a:xfrm rot="5400000">
            <a:off x="7434966" y="1710497"/>
            <a:ext cx="251458" cy="16643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Left Brace 45">
            <a:extLst>
              <a:ext uri="{FF2B5EF4-FFF2-40B4-BE49-F238E27FC236}">
                <a16:creationId xmlns:a16="http://schemas.microsoft.com/office/drawing/2014/main" id="{EC6566A6-EDEE-58AB-7741-FA2C41828D91}"/>
              </a:ext>
            </a:extLst>
          </p:cNvPr>
          <p:cNvSpPr/>
          <p:nvPr/>
        </p:nvSpPr>
        <p:spPr>
          <a:xfrm rot="16200000">
            <a:off x="7031626" y="2140439"/>
            <a:ext cx="251458" cy="19345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BFE5C16-09F8-26DB-D2DC-6794BAC52B12}"/>
              </a:ext>
            </a:extLst>
          </p:cNvPr>
          <p:cNvSpPr txBox="1"/>
          <p:nvPr/>
        </p:nvSpPr>
        <p:spPr>
          <a:xfrm>
            <a:off x="6010111" y="1380549"/>
            <a:ext cx="120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00B050"/>
                </a:solidFill>
                <a:latin typeface="Nunito" pitchFamily="2" charset="77"/>
              </a:rPr>
              <a:t>new state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D632C9C-4711-60E8-53AA-9DEBF9827974}"/>
              </a:ext>
            </a:extLst>
          </p:cNvPr>
          <p:cNvSpPr txBox="1"/>
          <p:nvPr/>
        </p:nvSpPr>
        <p:spPr>
          <a:xfrm>
            <a:off x="7219095" y="1371761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4"/>
                </a:solidFill>
                <a:latin typeface="Nunito" pitchFamily="2" charset="77"/>
              </a:rPr>
              <a:t>noise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0DCB910-4F3F-6653-80B3-5A1FAC5BA4E4}"/>
              </a:ext>
            </a:extLst>
          </p:cNvPr>
          <p:cNvSpPr txBox="1"/>
          <p:nvPr/>
        </p:nvSpPr>
        <p:spPr>
          <a:xfrm>
            <a:off x="6274994" y="2310258"/>
            <a:ext cx="1499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Nunito" pitchFamily="2" charset="77"/>
              </a:rPr>
              <a:t>current state</a:t>
            </a:r>
          </a:p>
        </p:txBody>
      </p:sp>
    </p:spTree>
    <p:extLst>
      <p:ext uri="{BB962C8B-B14F-4D97-AF65-F5344CB8AC3E}">
        <p14:creationId xmlns:p14="http://schemas.microsoft.com/office/powerpoint/2010/main" val="17854729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 txBox="1">
            <a:spLocks noGrp="1"/>
          </p:cNvSpPr>
          <p:nvPr>
            <p:ph type="title"/>
          </p:nvPr>
        </p:nvSpPr>
        <p:spPr>
          <a:xfrm>
            <a:off x="279464" y="32514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Nunito"/>
                <a:ea typeface="Nunito"/>
                <a:cs typeface="Nunito"/>
                <a:sym typeface="Nunito"/>
              </a:rPr>
              <a:t>RWM vs. </a:t>
            </a:r>
            <a:r>
              <a:rPr lang="en" dirty="0" err="1">
                <a:latin typeface="Nunito"/>
                <a:ea typeface="Nunito"/>
                <a:cs typeface="Nunito"/>
                <a:sym typeface="Nunito"/>
              </a:rPr>
              <a:t>pCN</a:t>
            </a:r>
            <a:endParaRPr dirty="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9" name="Google Shape;129;p21"/>
          <p:cNvSpPr txBox="1">
            <a:spLocks noGrp="1"/>
          </p:cNvSpPr>
          <p:nvPr>
            <p:ph type="body" idx="1"/>
          </p:nvPr>
        </p:nvSpPr>
        <p:spPr>
          <a:xfrm>
            <a:off x="310599" y="863770"/>
            <a:ext cx="4094100" cy="52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Random-walk Metropolis</a:t>
            </a:r>
            <a:endParaRPr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30" name="Google Shape;130;p21"/>
          <p:cNvPicPr preferRelativeResize="0"/>
          <p:nvPr/>
        </p:nvPicPr>
        <p:blipFill rotWithShape="1">
          <a:blip r:embed="rId3">
            <a:alphaModFix/>
          </a:blip>
          <a:srcRect t="55587"/>
          <a:stretch/>
        </p:blipFill>
        <p:spPr>
          <a:xfrm>
            <a:off x="4770475" y="1386625"/>
            <a:ext cx="4064026" cy="1682299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pic>
        <p:nvPicPr>
          <p:cNvPr id="132" name="Google Shape;132;p21"/>
          <p:cNvPicPr preferRelativeResize="0"/>
          <p:nvPr/>
        </p:nvPicPr>
        <p:blipFill rotWithShape="1">
          <a:blip r:embed="rId3">
            <a:alphaModFix/>
          </a:blip>
          <a:srcRect t="5874" b="51185"/>
          <a:stretch/>
        </p:blipFill>
        <p:spPr>
          <a:xfrm>
            <a:off x="475750" y="1386625"/>
            <a:ext cx="4064026" cy="163467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1"/>
          <p:cNvSpPr txBox="1">
            <a:spLocks noGrp="1"/>
          </p:cNvSpPr>
          <p:nvPr>
            <p:ph type="body" idx="1"/>
          </p:nvPr>
        </p:nvSpPr>
        <p:spPr>
          <a:xfrm>
            <a:off x="4592686" y="863770"/>
            <a:ext cx="4094100" cy="52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Preconditioned Crank-Nicolson</a:t>
            </a:r>
            <a:endParaRPr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134" name="Google Shape;134;p21"/>
          <p:cNvGraphicFramePr/>
          <p:nvPr>
            <p:extLst>
              <p:ext uri="{D42A27DB-BD31-4B8C-83A1-F6EECF244321}">
                <p14:modId xmlns:p14="http://schemas.microsoft.com/office/powerpoint/2010/main" val="3800062182"/>
              </p:ext>
            </p:extLst>
          </p:nvPr>
        </p:nvGraphicFramePr>
        <p:xfrm>
          <a:off x="1335650" y="3103205"/>
          <a:ext cx="6472675" cy="1764370"/>
        </p:xfrm>
        <a:graphic>
          <a:graphicData uri="http://schemas.openxmlformats.org/drawingml/2006/table">
            <a:tbl>
              <a:tblPr>
                <a:noFill/>
                <a:tableStyleId>{AE6DC05C-37EB-4173-A132-70E50E45FB2A}</a:tableStyleId>
              </a:tblPr>
              <a:tblGrid>
                <a:gridCol w="1167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52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2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1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solidFill>
                            <a:schemeClr val="dk1"/>
                          </a:solidFill>
                          <a:latin typeface="Nunito" pitchFamily="2" charset="77"/>
                        </a:rPr>
                        <a:t>RWM</a:t>
                      </a:r>
                      <a:endParaRPr dirty="0">
                        <a:solidFill>
                          <a:schemeClr val="dk1"/>
                        </a:solidFill>
                        <a:latin typeface="Nunito" pitchFamily="2" charset="77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err="1">
                          <a:solidFill>
                            <a:schemeClr val="dk1"/>
                          </a:solidFill>
                          <a:latin typeface="Nunito" pitchFamily="2" charset="77"/>
                        </a:rPr>
                        <a:t>pCN</a:t>
                      </a:r>
                      <a:endParaRPr dirty="0">
                        <a:solidFill>
                          <a:schemeClr val="dk1"/>
                        </a:solidFill>
                        <a:latin typeface="Nunito" pitchFamily="2" charset="77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Target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76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Proposal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2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Acceptance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35" name="Google Shape;135;p21" title="[255,255,255,&quot;https://www.codecogs.com/eqnedit.php?latex=%5Ctheta'%3D%5Csqrt%7B1-%5Cepsilon%5E%7B2%7D%7D%5Ctheta%20%2B%20%5Cepsilon%20v%20#0&quot;]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5138" y="3917038"/>
            <a:ext cx="1705364" cy="21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1" title="[255,255,255,&quot;https://www.codecogs.com/eqnedit.php?latex=%5Ctheta'%3D%5Ctheta%20%2B%20v#0&quot;]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45113" y="3917050"/>
            <a:ext cx="922932" cy="19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1" title="[255,255,255,&quot;https://www.codecogs.com/eqnedit.php?latex=v%5Csim%5Cmathcal%7BN%7D(0%2C%5CSigma)#0&quot;]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30325" y="4206113"/>
            <a:ext cx="954989" cy="19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 title="[255,255,255,&quot;https://www.codecogs.com/eqnedit.php?latex=p(%5Ctheta)%5Cpropto%5Cmathcal%7BL%7D(%5Ctheta)%5Cpi(%5Ctheta)#0&quot;]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73378" y="3570099"/>
            <a:ext cx="1466386" cy="21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1" title="[255,255,255,&quot;https://www.codecogs.com/eqnedit.php?latex=p(%5Ctheta)%5Cpropto%5Cmathcal%7BL%7D(%5Ctheta)%5Cmathcal%7BN%7D(%5Ctheta%5Cvert%200%2C%20%5CSigma)#0&quot;]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51878" y="3570099"/>
            <a:ext cx="1911906" cy="21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1" title="[255,255,255,&quot;https://www.codecogs.com/eqnedit.php?latex=%5Calpha%20%3D%20%5Cmin%5Cleft%5B%201%2C%20p(%5Ctheta')%2Fp(%5Ctheta)%5Cright%5D#0&quot;]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842675" y="4531438"/>
            <a:ext cx="1927788" cy="21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1" title="[255,255,255,&quot;https://www.codecogs.com/eqnedit.php?latex=%5Calpha%20%3D%20%5Cmin%5Cleft%5B%201%2C%20%5Cmathcal%7BL%7D(%5Ctheta')%2F%5Cmathcal%7BL%7D(%5Ctheta)%5Cright%5D#0&quot;]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543925" y="4535875"/>
            <a:ext cx="1927801" cy="208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1" title="[255,255,255,&quot;https://www.codecogs.com/eqnedit.php?latex=v%5Csim%5Cmathcal%7BN%7D(0%2C%202.38%5E%7B2%7D%2FD%20%5CSigma)#0&quot;]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953900" y="4192118"/>
            <a:ext cx="1705350" cy="2215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2"/>
          <p:cNvSpPr txBox="1">
            <a:spLocks noGrp="1"/>
          </p:cNvSpPr>
          <p:nvPr>
            <p:ph type="title"/>
          </p:nvPr>
        </p:nvSpPr>
        <p:spPr>
          <a:xfrm>
            <a:off x="311700" y="33322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>
                <a:latin typeface="Nunito"/>
                <a:ea typeface="Nunito"/>
                <a:cs typeface="Nunito"/>
                <a:sym typeface="Nunito"/>
              </a:rPr>
              <a:t>pCN</a:t>
            </a:r>
            <a:r>
              <a:rPr lang="el-GR" dirty="0"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dirty="0">
                <a:latin typeface="Nunito"/>
                <a:ea typeface="Nunito"/>
                <a:cs typeface="Nunito"/>
                <a:sym typeface="Nunito"/>
              </a:rPr>
              <a:t>in latent space</a:t>
            </a:r>
            <a:endParaRPr dirty="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8" name="Google Shape;148;p22"/>
          <p:cNvSpPr txBox="1">
            <a:spLocks noGrp="1"/>
          </p:cNvSpPr>
          <p:nvPr>
            <p:ph type="body" idx="1"/>
          </p:nvPr>
        </p:nvSpPr>
        <p:spPr>
          <a:xfrm>
            <a:off x="311700" y="905924"/>
            <a:ext cx="8520600" cy="38593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Challenge:</a:t>
            </a:r>
            <a:r>
              <a:rPr lang="en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Standard </a:t>
            </a:r>
            <a:r>
              <a:rPr lang="en" dirty="0" err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pCN</a:t>
            </a:r>
            <a:r>
              <a:rPr lang="en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requires a normal prior and a weak likelihood.</a:t>
            </a:r>
            <a:endParaRPr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Solution:</a:t>
            </a:r>
            <a:r>
              <a:rPr lang="en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Apply </a:t>
            </a:r>
            <a:r>
              <a:rPr lang="en" dirty="0" err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pCN</a:t>
            </a:r>
            <a:r>
              <a:rPr lang="en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in the latent space of the preconditioning transform z = f(</a:t>
            </a:r>
            <a:r>
              <a:rPr lang="en" dirty="0" err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θ</a:t>
            </a:r>
            <a:r>
              <a:rPr lang="en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).</a:t>
            </a:r>
            <a:endParaRPr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</a:pPr>
            <a:r>
              <a:rPr lang="en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Target</a:t>
            </a:r>
            <a:endParaRPr b="1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</a:pPr>
            <a:r>
              <a:rPr lang="en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Proposal</a:t>
            </a:r>
            <a:endParaRPr b="1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                                                         where</a:t>
            </a:r>
            <a:endParaRPr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</a:pPr>
            <a:r>
              <a:rPr lang="en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Acceptance</a:t>
            </a:r>
            <a:endParaRPr b="1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                                                         where</a:t>
            </a:r>
            <a:endParaRPr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9" name="Google Shape;149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pic>
        <p:nvPicPr>
          <p:cNvPr id="150" name="Google Shape;150;p22" title="[255,255,255,&quot;https://www.codecogs.com/eqnedit.php?latex=p_%7Bz%7D(z)%3Dp_%7B%5Ctheta%7D(%5Ctheta)%5Cleft%5Cvert%20%5Cdet%20%5Cpartial%20f%5E%7B-1%7D(z)%2F%5Cpartial%20z%5Cright%5Cvert#0&quot;]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1874" y="2308048"/>
            <a:ext cx="3120251" cy="30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 title="[255,255,255,&quot;https://www.codecogs.com/eqnedit.php?latex=z'%3D%5Csqrt%7B1-%5Cepsilon%5E%7B2%7D%7Dz%2B%5Cepsilon%20v#0&quot;]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63468" y="3174089"/>
            <a:ext cx="2190051" cy="27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2" title="[255,255,255,&quot;https://www.codecogs.com/eqnedit.php?latex=v%5Csim%5Cmathcal%7BN%7D(0%2C1_%7BD%7D)#0&quot;]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90483" y="3186398"/>
            <a:ext cx="1486976" cy="277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2" title="[255,255,255,&quot;https://www.codecogs.com/eqnedit.php?latex=%5Calpha%20%3D%20%5Cmin%5Cleft%5B1%2C%20%5CTilde%7B%5Cmathcal%7BL%7D%7D(z')%2F%5CTilde%7B%5Cmathcal%7BL%7D%7D(z)%5Cright%5D#0&quot;]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29112" y="4015224"/>
            <a:ext cx="2520775" cy="45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2" title="[255,255,255,&quot;https://www.codecogs.com/eqnedit.php?latex=%5CTilde%7B%5Cmathcal%7BL%7D%7D(z)%3Dp_%7Bz%7D(z)%2F%5Cmathcal%7BN%7D(z%5Cvert%200%2C%201_%7BD%7D)#0&quot;]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90483" y="4062321"/>
            <a:ext cx="2701812" cy="30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FE937D-D00B-A474-0E27-4222FACC436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A3105B-A63C-78EA-A68E-405D584A3956}"/>
              </a:ext>
            </a:extLst>
          </p:cNvPr>
          <p:cNvSpPr txBox="1"/>
          <p:nvPr/>
        </p:nvSpPr>
        <p:spPr>
          <a:xfrm>
            <a:off x="3914608" y="879721"/>
            <a:ext cx="13147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Nunito" pitchFamily="2" charset="77"/>
              </a:rPr>
              <a:t>PMC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B45E80-75EA-3842-789D-9A072B5194A6}"/>
              </a:ext>
            </a:extLst>
          </p:cNvPr>
          <p:cNvSpPr txBox="1"/>
          <p:nvPr/>
        </p:nvSpPr>
        <p:spPr>
          <a:xfrm>
            <a:off x="3080765" y="2209142"/>
            <a:ext cx="32592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Nunito" pitchFamily="2" charset="77"/>
              </a:rPr>
              <a:t>SMC + RWM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A910CD-6D61-DECD-02C4-6098ED0F4C5C}"/>
              </a:ext>
            </a:extLst>
          </p:cNvPr>
          <p:cNvSpPr txBox="1"/>
          <p:nvPr/>
        </p:nvSpPr>
        <p:spPr>
          <a:xfrm>
            <a:off x="4325778" y="1501256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Nunito" pitchFamily="2" charset="77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6201425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FE937D-D00B-A474-0E27-4222FACC436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A3105B-A63C-78EA-A68E-405D584A3956}"/>
              </a:ext>
            </a:extLst>
          </p:cNvPr>
          <p:cNvSpPr txBox="1"/>
          <p:nvPr/>
        </p:nvSpPr>
        <p:spPr>
          <a:xfrm>
            <a:off x="3914608" y="879721"/>
            <a:ext cx="13147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Nunito" pitchFamily="2" charset="77"/>
              </a:rPr>
              <a:t>PMC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B45E80-75EA-3842-789D-9A072B5194A6}"/>
              </a:ext>
            </a:extLst>
          </p:cNvPr>
          <p:cNvSpPr txBox="1"/>
          <p:nvPr/>
        </p:nvSpPr>
        <p:spPr>
          <a:xfrm>
            <a:off x="3080765" y="2209142"/>
            <a:ext cx="32592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Nunito" pitchFamily="2" charset="77"/>
              </a:rPr>
              <a:t>SMC + RWM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A910CD-6D61-DECD-02C4-6098ED0F4C5C}"/>
              </a:ext>
            </a:extLst>
          </p:cNvPr>
          <p:cNvSpPr txBox="1"/>
          <p:nvPr/>
        </p:nvSpPr>
        <p:spPr>
          <a:xfrm>
            <a:off x="4325778" y="1501256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Nunito" pitchFamily="2" charset="77"/>
              </a:rPr>
              <a:t>=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48136F9-B93F-4B6C-98EB-DE9BF746FE28}"/>
              </a:ext>
            </a:extLst>
          </p:cNvPr>
          <p:cNvCxnSpPr>
            <a:cxnSpLocks/>
          </p:cNvCxnSpPr>
          <p:nvPr/>
        </p:nvCxnSpPr>
        <p:spPr>
          <a:xfrm flipH="1">
            <a:off x="3196542" y="2080260"/>
            <a:ext cx="1009698" cy="98298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D871F25-3DF6-3A8D-8E84-438AD402C9AD}"/>
              </a:ext>
            </a:extLst>
          </p:cNvPr>
          <p:cNvCxnSpPr>
            <a:cxnSpLocks/>
          </p:cNvCxnSpPr>
          <p:nvPr/>
        </p:nvCxnSpPr>
        <p:spPr>
          <a:xfrm flipH="1">
            <a:off x="5031030" y="2080260"/>
            <a:ext cx="1009698" cy="98298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36132CF-4295-409E-7573-F34E007E712B}"/>
              </a:ext>
            </a:extLst>
          </p:cNvPr>
          <p:cNvSpPr txBox="1"/>
          <p:nvPr/>
        </p:nvSpPr>
        <p:spPr>
          <a:xfrm>
            <a:off x="2377247" y="3079830"/>
            <a:ext cx="1638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Nunito" pitchFamily="2" charset="77"/>
              </a:rPr>
              <a:t>PSMC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BD4BA8-3E51-D63F-8EE4-491F607C2E01}"/>
              </a:ext>
            </a:extLst>
          </p:cNvPr>
          <p:cNvSpPr txBox="1"/>
          <p:nvPr/>
        </p:nvSpPr>
        <p:spPr>
          <a:xfrm>
            <a:off x="4521152" y="3074300"/>
            <a:ext cx="12250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Nunito" pitchFamily="2" charset="77"/>
              </a:rPr>
              <a:t>pCN</a:t>
            </a:r>
          </a:p>
        </p:txBody>
      </p:sp>
    </p:spTree>
    <p:extLst>
      <p:ext uri="{BB962C8B-B14F-4D97-AF65-F5344CB8AC3E}">
        <p14:creationId xmlns:p14="http://schemas.microsoft.com/office/powerpoint/2010/main" val="7496359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0E66A-CC3E-0E4A-78BC-3A78C9C4A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Nunito" pitchFamily="2" charset="77"/>
              </a:rPr>
              <a:t>Examples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8C4098-FAD4-B610-E11A-8750916FEC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901036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9D7E2-6433-34AE-805B-2416ECF41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56766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Nunito" pitchFamily="2" charset="77"/>
              </a:rPr>
              <a:t>Computational cost benchmark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F50F9F-347D-5516-18F4-7D0C93D8DA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pic>
        <p:nvPicPr>
          <p:cNvPr id="12" name="Picture 11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D193B016-B88A-30EA-4A81-05D032E56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942" y="829466"/>
            <a:ext cx="57277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088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9D7E2-6433-34AE-805B-2416ECF41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76937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Nunito" pitchFamily="2" charset="77"/>
              </a:rPr>
              <a:t>Model evidence benchmark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F50F9F-347D-5516-18F4-7D0C93D8DA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pic>
        <p:nvPicPr>
          <p:cNvPr id="10" name="Picture 9" descr="A graph with colorful dots and lines&#10;&#10;Description automatically generated">
            <a:extLst>
              <a:ext uri="{FF2B5EF4-FFF2-40B4-BE49-F238E27FC236}">
                <a16:creationId xmlns:a16="http://schemas.microsoft.com/office/drawing/2014/main" id="{FA125335-E598-04A5-F318-D9DDB0B91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476" y="789617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376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3465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Nunito"/>
                <a:ea typeface="Nunito"/>
                <a:cs typeface="Nunito"/>
                <a:sym typeface="Nunito"/>
              </a:rPr>
              <a:t>Bayes theorem</a:t>
            </a:r>
            <a:endParaRPr dirty="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9" name="Google Shape;69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B6D969A-71AE-9AEB-E588-1876A7C00DE7}"/>
                  </a:ext>
                </a:extLst>
              </p:cNvPr>
              <p:cNvSpPr txBox="1"/>
              <p:nvPr/>
            </p:nvSpPr>
            <p:spPr>
              <a:xfrm>
                <a:off x="2006600" y="2571750"/>
                <a:ext cx="5130800" cy="7822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𝜗</m:t>
                          </m:r>
                        </m:e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𝒟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𝒟</m:t>
                              </m:r>
                            </m:e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𝜗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𝒟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B6D969A-71AE-9AEB-E588-1876A7C00D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600" y="2571750"/>
                <a:ext cx="5130800" cy="782265"/>
              </a:xfrm>
              <a:prstGeom prst="rect">
                <a:avLst/>
              </a:prstGeom>
              <a:blipFill>
                <a:blip r:embed="rId3"/>
                <a:stretch>
                  <a:fillRect t="-4839" b="-17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2A22B06-17E8-5045-6F36-A65AD6E21B62}"/>
                  </a:ext>
                </a:extLst>
              </p:cNvPr>
              <p:cNvSpPr txBox="1"/>
              <p:nvPr/>
            </p:nvSpPr>
            <p:spPr>
              <a:xfrm>
                <a:off x="454142" y="1262488"/>
                <a:ext cx="52561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chemeClr val="tx1"/>
                    </a:solidFill>
                    <a:latin typeface="Nunito" pitchFamily="2" charset="77"/>
                  </a:rPr>
                  <a:t>Given a model 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Nunito" pitchFamily="2" charset="77"/>
                  </a:rPr>
                  <a:t> with parameters 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𝜗</m:t>
                    </m:r>
                  </m:oMath>
                </a14:m>
                <a:r>
                  <a:rPr lang="el-GR" sz="1800" dirty="0">
                    <a:solidFill>
                      <a:schemeClr val="tx1"/>
                    </a:solidFill>
                    <a:latin typeface="Nunito" pitchFamily="2" charset="77"/>
                  </a:rPr>
                  <a:t>, </a:t>
                </a:r>
                <a:r>
                  <a:rPr lang="en-US" sz="1800" dirty="0">
                    <a:solidFill>
                      <a:schemeClr val="tx1"/>
                    </a:solidFill>
                    <a:latin typeface="Nunito" pitchFamily="2" charset="77"/>
                  </a:rPr>
                  <a:t>and data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Nunito" pitchFamily="2" charset="77"/>
                  </a:rPr>
                  <a:t>: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2A22B06-17E8-5045-6F36-A65AD6E21B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142" y="1262488"/>
                <a:ext cx="5256182" cy="369332"/>
              </a:xfrm>
              <a:prstGeom prst="rect">
                <a:avLst/>
              </a:prstGeom>
              <a:blipFill>
                <a:blip r:embed="rId4"/>
                <a:stretch>
                  <a:fillRect l="-964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Left Brace 5">
            <a:extLst>
              <a:ext uri="{FF2B5EF4-FFF2-40B4-BE49-F238E27FC236}">
                <a16:creationId xmlns:a16="http://schemas.microsoft.com/office/drawing/2014/main" id="{08C9FDFC-61B6-8F24-C2CE-4B49D5910149}"/>
              </a:ext>
            </a:extLst>
          </p:cNvPr>
          <p:cNvSpPr/>
          <p:nvPr/>
        </p:nvSpPr>
        <p:spPr>
          <a:xfrm rot="16200000">
            <a:off x="2904370" y="2769511"/>
            <a:ext cx="338666" cy="130325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659A8857-9DF2-EB94-74CC-38996E4EE9AC}"/>
              </a:ext>
            </a:extLst>
          </p:cNvPr>
          <p:cNvSpPr/>
          <p:nvPr/>
        </p:nvSpPr>
        <p:spPr>
          <a:xfrm rot="16200000">
            <a:off x="5262033" y="3004308"/>
            <a:ext cx="338666" cy="117233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7A168582-B616-6B35-32BE-4F5B465AFA57}"/>
              </a:ext>
            </a:extLst>
          </p:cNvPr>
          <p:cNvSpPr/>
          <p:nvPr/>
        </p:nvSpPr>
        <p:spPr>
          <a:xfrm rot="5400000">
            <a:off x="4675866" y="1683663"/>
            <a:ext cx="338666" cy="130325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BD7B41D0-A1B2-8036-2819-161070BD7B8B}"/>
              </a:ext>
            </a:extLst>
          </p:cNvPr>
          <p:cNvSpPr/>
          <p:nvPr/>
        </p:nvSpPr>
        <p:spPr>
          <a:xfrm rot="5400000">
            <a:off x="5994703" y="1810662"/>
            <a:ext cx="338666" cy="104925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6C9420-B6A6-5DDE-58DA-A81299E9FA7E}"/>
              </a:ext>
            </a:extLst>
          </p:cNvPr>
          <p:cNvSpPr txBox="1"/>
          <p:nvPr/>
        </p:nvSpPr>
        <p:spPr>
          <a:xfrm>
            <a:off x="2167846" y="3605918"/>
            <a:ext cx="18117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Nunito" pitchFamily="2" charset="77"/>
              </a:rPr>
              <a:t>posterior probability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B92A5F-2322-C1BD-C240-6A8F350DD866}"/>
              </a:ext>
            </a:extLst>
          </p:cNvPr>
          <p:cNvSpPr txBox="1"/>
          <p:nvPr/>
        </p:nvSpPr>
        <p:spPr>
          <a:xfrm>
            <a:off x="4572000" y="3738345"/>
            <a:ext cx="172194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Nunito" pitchFamily="2" charset="77"/>
              </a:rPr>
              <a:t>marginal likelihood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Nunito" pitchFamily="2" charset="77"/>
              </a:rPr>
              <a:t>or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Nunito" pitchFamily="2" charset="77"/>
              </a:rPr>
              <a:t>model evidence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46157D-27F0-E34A-75B9-A613670A82BB}"/>
              </a:ext>
            </a:extLst>
          </p:cNvPr>
          <p:cNvSpPr txBox="1"/>
          <p:nvPr/>
        </p:nvSpPr>
        <p:spPr>
          <a:xfrm>
            <a:off x="3024886" y="1873731"/>
            <a:ext cx="16642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Nunito" pitchFamily="2" charset="77"/>
              </a:rPr>
              <a:t>likelihood function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A496C0-B536-19B3-B009-AB7715167D47}"/>
              </a:ext>
            </a:extLst>
          </p:cNvPr>
          <p:cNvSpPr txBox="1"/>
          <p:nvPr/>
        </p:nvSpPr>
        <p:spPr>
          <a:xfrm>
            <a:off x="5431366" y="1842085"/>
            <a:ext cx="1467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Nunito" pitchFamily="2" charset="77"/>
              </a:rPr>
              <a:t>prior probability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670F36B-22A1-195E-BD1B-F9A561D4BD19}"/>
                  </a:ext>
                </a:extLst>
              </p:cNvPr>
              <p:cNvSpPr txBox="1"/>
              <p:nvPr/>
            </p:nvSpPr>
            <p:spPr>
              <a:xfrm>
                <a:off x="2852456" y="3892233"/>
                <a:ext cx="442493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𝒫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670F36B-22A1-195E-BD1B-F9A561D4BD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2456" y="3892233"/>
                <a:ext cx="442493" cy="215444"/>
              </a:xfrm>
              <a:prstGeom prst="rect">
                <a:avLst/>
              </a:prstGeom>
              <a:blipFill>
                <a:blip r:embed="rId5"/>
                <a:stretch>
                  <a:fillRect l="-8333" r="-11111" b="-3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37BE35D-CF3D-823D-2DB2-CE28CB64F513}"/>
                  </a:ext>
                </a:extLst>
              </p:cNvPr>
              <p:cNvSpPr txBox="1"/>
              <p:nvPr/>
            </p:nvSpPr>
            <p:spPr>
              <a:xfrm>
                <a:off x="4635975" y="1899635"/>
                <a:ext cx="41844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37BE35D-CF3D-823D-2DB2-CE28CB64F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5975" y="1899635"/>
                <a:ext cx="418448" cy="215444"/>
              </a:xfrm>
              <a:prstGeom prst="rect">
                <a:avLst/>
              </a:prstGeom>
              <a:blipFill>
                <a:blip r:embed="rId6"/>
                <a:stretch>
                  <a:fillRect l="-5882" r="-14706" b="-3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E6E28AB-C162-D322-E18F-83AF47782953}"/>
                  </a:ext>
                </a:extLst>
              </p:cNvPr>
              <p:cNvSpPr txBox="1"/>
              <p:nvPr/>
            </p:nvSpPr>
            <p:spPr>
              <a:xfrm>
                <a:off x="6858788" y="1873731"/>
                <a:ext cx="41658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E6E28AB-C162-D322-E18F-83AF477829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788" y="1873731"/>
                <a:ext cx="416589" cy="215444"/>
              </a:xfrm>
              <a:prstGeom prst="rect">
                <a:avLst/>
              </a:prstGeom>
              <a:blipFill>
                <a:blip r:embed="rId7"/>
                <a:stretch>
                  <a:fillRect l="-6061" r="-15152" b="-3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1BAD8DF-0B70-0E78-EB60-A669C5E0022D}"/>
                  </a:ext>
                </a:extLst>
              </p:cNvPr>
              <p:cNvSpPr txBox="1"/>
              <p:nvPr/>
            </p:nvSpPr>
            <p:spPr>
              <a:xfrm>
                <a:off x="5341309" y="4446264"/>
                <a:ext cx="180113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𝒵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1BAD8DF-0B70-0E78-EB60-A669C5E002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1309" y="4446264"/>
                <a:ext cx="180113" cy="215444"/>
              </a:xfrm>
              <a:prstGeom prst="rect">
                <a:avLst/>
              </a:prstGeom>
              <a:blipFill>
                <a:blip r:embed="rId8"/>
                <a:stretch>
                  <a:fillRect l="-20000" r="-13333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7C0A9-B5C5-E89B-5278-E59C64B12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97107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Nunito" pitchFamily="2" charset="77"/>
              </a:rPr>
              <a:t>Computational cost scaling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7486C8-9752-C1C2-7CBB-E0BB7B136C4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pic>
        <p:nvPicPr>
          <p:cNvPr id="6" name="Picture 5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B5FB247B-CE3E-01D6-1907-F9DFFE50C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679" y="901700"/>
            <a:ext cx="5727700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665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7C0A9-B5C5-E89B-5278-E59C64B12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90383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Nunito" pitchFamily="2" charset="77"/>
              </a:rPr>
              <a:t>Model evidence scaling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7486C8-9752-C1C2-7CBB-E0BB7B136C4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  <p:pic>
        <p:nvPicPr>
          <p:cNvPr id="6" name="Picture 5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47FBBB07-199D-AFFA-E18A-19D51219A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924" y="863083"/>
            <a:ext cx="57150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763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Nunito"/>
                <a:ea typeface="Nunito"/>
                <a:cs typeface="Nunito"/>
                <a:sym typeface="Nunito"/>
              </a:rPr>
              <a:t>DES</a:t>
            </a:r>
            <a:r>
              <a:rPr lang="en-US" dirty="0"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dirty="0">
                <a:latin typeface="Nunito"/>
                <a:ea typeface="Nunito"/>
                <a:cs typeface="Nunito"/>
                <a:sym typeface="Nunito"/>
              </a:rPr>
              <a:t>Y1</a:t>
            </a:r>
            <a:r>
              <a:rPr lang="el-GR" dirty="0">
                <a:latin typeface="Nunito"/>
                <a:ea typeface="Nunito"/>
                <a:cs typeface="Nunito"/>
                <a:sym typeface="Nunito"/>
              </a:rPr>
              <a:t> 3</a:t>
            </a:r>
            <a:r>
              <a:rPr lang="en-US" dirty="0">
                <a:latin typeface="Nunito"/>
                <a:ea typeface="Nunito"/>
                <a:cs typeface="Nunito"/>
                <a:sym typeface="Nunito"/>
              </a:rPr>
              <a:t>x2pt</a:t>
            </a:r>
            <a:endParaRPr dirty="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7" name="Google Shape;167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FE640059-0E19-B03E-5148-A1126C9D0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991" y="469899"/>
            <a:ext cx="4377267" cy="43772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9ED8DC-6A58-744E-4D26-CC7DEEBC771B}"/>
              </a:ext>
            </a:extLst>
          </p:cNvPr>
          <p:cNvSpPr txBox="1"/>
          <p:nvPr/>
        </p:nvSpPr>
        <p:spPr>
          <a:xfrm>
            <a:off x="423333" y="1824808"/>
            <a:ext cx="36676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Nunito" pitchFamily="2" charset="77"/>
              </a:rPr>
              <a:t>Preliminary results </a:t>
            </a:r>
            <a:r>
              <a:rPr lang="en-US" sz="1600" dirty="0">
                <a:solidFill>
                  <a:schemeClr val="tx1"/>
                </a:solidFill>
                <a:latin typeface="Nunito" pitchFamily="2" charset="77"/>
              </a:rPr>
              <a:t>(target ESS: 10</a:t>
            </a:r>
            <a:r>
              <a:rPr lang="en-US" sz="1600" baseline="30000" dirty="0">
                <a:solidFill>
                  <a:schemeClr val="tx1"/>
                </a:solidFill>
                <a:latin typeface="Nunito" pitchFamily="2" charset="77"/>
              </a:rPr>
              <a:t>4</a:t>
            </a:r>
            <a:r>
              <a:rPr lang="en-US" sz="1600" dirty="0">
                <a:solidFill>
                  <a:schemeClr val="tx1"/>
                </a:solidFill>
                <a:latin typeface="Nunito" pitchFamily="2" charset="77"/>
              </a:rPr>
              <a:t>)</a:t>
            </a:r>
          </a:p>
          <a:p>
            <a:endParaRPr lang="en-US" sz="1600" dirty="0">
              <a:solidFill>
                <a:schemeClr val="tx1"/>
              </a:solidFill>
              <a:latin typeface="Nunito" pitchFamily="2" charset="77"/>
            </a:endParaRPr>
          </a:p>
          <a:p>
            <a:r>
              <a:rPr lang="en-US" sz="1600" dirty="0">
                <a:solidFill>
                  <a:schemeClr val="tx1"/>
                </a:solidFill>
                <a:latin typeface="Nunito" pitchFamily="2" charset="77"/>
              </a:rPr>
              <a:t>- Metropolis-Hastings ~ 40 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Nunito" pitchFamily="2" charset="77"/>
            </a:endParaRPr>
          </a:p>
          <a:p>
            <a:r>
              <a:rPr lang="en-US" sz="1600" dirty="0">
                <a:solidFill>
                  <a:schemeClr val="tx1"/>
                </a:solidFill>
                <a:latin typeface="Nunito" pitchFamily="2" charset="77"/>
              </a:rPr>
              <a:t>- No U-Turn Sampler (NUTS) ~ 4.5 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Nunito" pitchFamily="2" charset="77"/>
            </a:endParaRPr>
          </a:p>
          <a:p>
            <a:r>
              <a:rPr lang="en-US" sz="1600" dirty="0">
                <a:solidFill>
                  <a:schemeClr val="tx1"/>
                </a:solidFill>
                <a:latin typeface="Nunito" pitchFamily="2" charset="77"/>
              </a:rPr>
              <a:t>- </a:t>
            </a:r>
            <a:r>
              <a:rPr lang="en-US" sz="1600" b="1" dirty="0">
                <a:solidFill>
                  <a:schemeClr val="tx1"/>
                </a:solidFill>
                <a:latin typeface="Nunito" pitchFamily="2" charset="77"/>
              </a:rPr>
              <a:t>PMC ~ 20 min</a:t>
            </a:r>
          </a:p>
        </p:txBody>
      </p:sp>
    </p:spTree>
    <p:extLst>
      <p:ext uri="{BB962C8B-B14F-4D97-AF65-F5344CB8AC3E}">
        <p14:creationId xmlns:p14="http://schemas.microsoft.com/office/powerpoint/2010/main" val="40105636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1EADF-2A1F-E60B-0DF5-0B995299D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Nunito" pitchFamily="2" charset="77"/>
              </a:rPr>
              <a:t>Relation to Nested Sampling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649B29-3341-D4CA-C6D2-A9A1C0EA76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750888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7EF0D-B080-0970-321C-A3C1AD848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88275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Nunito" pitchFamily="2" charset="77"/>
              </a:rPr>
              <a:t>Nested sampling as PSMC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B108B-35F9-5C89-05BB-B550AC831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1244" y="2292724"/>
            <a:ext cx="4030756" cy="2484580"/>
          </a:xfrm>
        </p:spPr>
        <p:txBody>
          <a:bodyPr/>
          <a:lstStyle/>
          <a:p>
            <a:pPr marL="114300" indent="0" algn="ctr">
              <a:lnSpc>
                <a:spcPct val="150000"/>
              </a:lnSpc>
              <a:buNone/>
            </a:pPr>
            <a:r>
              <a:rPr lang="en-US" sz="2000" dirty="0">
                <a:solidFill>
                  <a:srgbClr val="3A994C"/>
                </a:solidFill>
                <a:latin typeface="Nunito" pitchFamily="2" charset="77"/>
              </a:rPr>
              <a:t>Advantages over standard NS</a:t>
            </a:r>
          </a:p>
          <a:p>
            <a:pPr marL="114300" indent="0" algn="ctr">
              <a:lnSpc>
                <a:spcPct val="150000"/>
              </a:lnSpc>
              <a:buNone/>
            </a:pPr>
            <a:r>
              <a:rPr lang="en-US" dirty="0">
                <a:solidFill>
                  <a:schemeClr val="tx1"/>
                </a:solidFill>
                <a:latin typeface="Nunito" pitchFamily="2" charset="77"/>
              </a:rPr>
              <a:t>Well-defined termination</a:t>
            </a:r>
          </a:p>
          <a:p>
            <a:pPr marL="114300" indent="0" algn="ctr">
              <a:lnSpc>
                <a:spcPct val="150000"/>
              </a:lnSpc>
              <a:buNone/>
            </a:pPr>
            <a:r>
              <a:rPr lang="en-US" dirty="0">
                <a:solidFill>
                  <a:schemeClr val="tx1"/>
                </a:solidFill>
                <a:latin typeface="Nunito" pitchFamily="2" charset="77"/>
              </a:rPr>
              <a:t>Pure Monte Carlo</a:t>
            </a:r>
          </a:p>
          <a:p>
            <a:pPr marL="114300" indent="0" algn="ctr">
              <a:lnSpc>
                <a:spcPct val="150000"/>
              </a:lnSpc>
              <a:buNone/>
            </a:pPr>
            <a:r>
              <a:rPr lang="en-US" dirty="0">
                <a:solidFill>
                  <a:schemeClr val="tx1"/>
                </a:solidFill>
                <a:latin typeface="Nunito" pitchFamily="2" charset="77"/>
              </a:rPr>
              <a:t>Unbiased</a:t>
            </a:r>
          </a:p>
          <a:p>
            <a:pPr marL="114300" indent="0" algn="ctr">
              <a:lnSpc>
                <a:spcPct val="150000"/>
              </a:lnSpc>
              <a:buNone/>
            </a:pPr>
            <a:r>
              <a:rPr lang="en-US" dirty="0">
                <a:solidFill>
                  <a:schemeClr val="tx1"/>
                </a:solidFill>
                <a:latin typeface="Nunito" pitchFamily="2" charset="77"/>
              </a:rPr>
              <a:t>No independence requirement</a:t>
            </a:r>
            <a:endParaRPr lang="en-US" dirty="0">
              <a:solidFill>
                <a:srgbClr val="3A994C"/>
              </a:solidFill>
              <a:latin typeface="Nunito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1E0411-28D6-B50F-FFDC-1C3B0BB0FF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34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54849EF5-A0D8-5E4D-70FA-0D90E76A301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15776304"/>
                  </p:ext>
                </p:extLst>
              </p:nvPr>
            </p:nvGraphicFramePr>
            <p:xfrm>
              <a:off x="541244" y="971330"/>
              <a:ext cx="8061512" cy="1131082"/>
            </p:xfrm>
            <a:graphic>
              <a:graphicData uri="http://schemas.openxmlformats.org/drawingml/2006/table">
                <a:tbl>
                  <a:tblPr firstRow="1" bandRow="1">
                    <a:tableStyleId>{AE6DC05C-37EB-4173-A132-70E50E45FB2A}</a:tableStyleId>
                  </a:tblPr>
                  <a:tblGrid>
                    <a:gridCol w="1010902">
                      <a:extLst>
                        <a:ext uri="{9D8B030D-6E8A-4147-A177-3AD203B41FA5}">
                          <a16:colId xmlns:a16="http://schemas.microsoft.com/office/drawing/2014/main" val="2453412714"/>
                        </a:ext>
                      </a:extLst>
                    </a:gridCol>
                    <a:gridCol w="3393010">
                      <a:extLst>
                        <a:ext uri="{9D8B030D-6E8A-4147-A177-3AD203B41FA5}">
                          <a16:colId xmlns:a16="http://schemas.microsoft.com/office/drawing/2014/main" val="4086897019"/>
                        </a:ext>
                      </a:extLst>
                    </a:gridCol>
                    <a:gridCol w="3657600">
                      <a:extLst>
                        <a:ext uri="{9D8B030D-6E8A-4147-A177-3AD203B41FA5}">
                          <a16:colId xmlns:a16="http://schemas.microsoft.com/office/drawing/2014/main" val="3037404819"/>
                        </a:ext>
                      </a:extLst>
                    </a:gridCol>
                  </a:tblGrid>
                  <a:tr h="357457"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chemeClr val="tx1"/>
                            </a:solidFill>
                            <a:latin typeface="Nunito" pitchFamily="2" charset="77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latin typeface="Nunito" pitchFamily="2" charset="77"/>
                            </a:rPr>
                            <a:t>Temperature annealing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latin typeface="Nunito" pitchFamily="2" charset="77"/>
                            </a:rPr>
                            <a:t>Energy annealing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81690557"/>
                      </a:ext>
                    </a:extLst>
                  </a:tr>
                  <a:tr h="39510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latin typeface="Nunito" pitchFamily="2" charset="77"/>
                            </a:rPr>
                            <a:t>Targets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𝜗</m:t>
                                    </m:r>
                                  </m:e>
                                </m:d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ℒ</m:t>
                                    </m:r>
                                  </m:e>
                                  <m:sup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sup>
                                </m:sSup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𝜗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𝜗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)/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𝒵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𝜗</m:t>
                                    </m:r>
                                  </m:e>
                                </m:d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d>
                                  <m:d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𝜗</m:t>
                                    </m:r>
                                  </m:e>
                                </m:d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𝕀</m:t>
                                </m:r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ℒ</m:t>
                                    </m:r>
                                    <m:d>
                                      <m:dPr>
                                        <m:ctrlP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𝜗</m:t>
                                        </m:r>
                                      </m:e>
                                    </m:d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&gt;</m:t>
                                    </m:r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ℓ</m:t>
                                        </m:r>
                                      </m:e>
                                      <m:sub>
                                        <m: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𝒬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  <a:latin typeface="Nunito" pitchFamily="2" charset="77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0721796"/>
                      </a:ext>
                    </a:extLst>
                  </a:tr>
                  <a:tr h="37021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latin typeface="Nunito" pitchFamily="2" charset="77"/>
                            </a:rPr>
                            <a:t>Levels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0=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⋯&lt;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&lt;⋯&lt;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b>
                                </m:sSub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=1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  <a:latin typeface="Nunito" pitchFamily="2" charset="77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0=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ℓ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&lt;⋯&lt;</m:t>
                                </m:r>
                                <m:sSub>
                                  <m:sSubPr>
                                    <m:ctrlP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ℓ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⋯&lt;</m:t>
                                </m:r>
                                <m:sSub>
                                  <m:sSubPr>
                                    <m:ctrlP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ℓ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b>
                                </m:sSub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=+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∞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  <a:latin typeface="Nunito" pitchFamily="2" charset="77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6489851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54849EF5-A0D8-5E4D-70FA-0D90E76A301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15776304"/>
                  </p:ext>
                </p:extLst>
              </p:nvPr>
            </p:nvGraphicFramePr>
            <p:xfrm>
              <a:off x="541244" y="971330"/>
              <a:ext cx="8061512" cy="1131082"/>
            </p:xfrm>
            <a:graphic>
              <a:graphicData uri="http://schemas.openxmlformats.org/drawingml/2006/table">
                <a:tbl>
                  <a:tblPr firstRow="1" bandRow="1">
                    <a:tableStyleId>{AE6DC05C-37EB-4173-A132-70E50E45FB2A}</a:tableStyleId>
                  </a:tblPr>
                  <a:tblGrid>
                    <a:gridCol w="1010902">
                      <a:extLst>
                        <a:ext uri="{9D8B030D-6E8A-4147-A177-3AD203B41FA5}">
                          <a16:colId xmlns:a16="http://schemas.microsoft.com/office/drawing/2014/main" val="2453412714"/>
                        </a:ext>
                      </a:extLst>
                    </a:gridCol>
                    <a:gridCol w="3393010">
                      <a:extLst>
                        <a:ext uri="{9D8B030D-6E8A-4147-A177-3AD203B41FA5}">
                          <a16:colId xmlns:a16="http://schemas.microsoft.com/office/drawing/2014/main" val="4086897019"/>
                        </a:ext>
                      </a:extLst>
                    </a:gridCol>
                    <a:gridCol w="3657600">
                      <a:extLst>
                        <a:ext uri="{9D8B030D-6E8A-4147-A177-3AD203B41FA5}">
                          <a16:colId xmlns:a16="http://schemas.microsoft.com/office/drawing/2014/main" val="3037404819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en-US" sz="1800" dirty="0">
                            <a:solidFill>
                              <a:schemeClr val="tx1"/>
                            </a:solidFill>
                            <a:latin typeface="Nunito" pitchFamily="2" charset="77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latin typeface="Nunito" pitchFamily="2" charset="77"/>
                            </a:rPr>
                            <a:t>Temperature annealing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latin typeface="Nunito" pitchFamily="2" charset="77"/>
                            </a:rPr>
                            <a:t>Energy annealing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81690557"/>
                      </a:ext>
                    </a:extLst>
                  </a:tr>
                  <a:tr h="39510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latin typeface="Nunito" pitchFamily="2" charset="77"/>
                            </a:rPr>
                            <a:t>Targets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9963" t="-96875" r="-108614" b="-1156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20069" t="-96875" r="-346" b="-1156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0721796"/>
                      </a:ext>
                    </a:extLst>
                  </a:tr>
                  <a:tr h="37021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latin typeface="Nunito" pitchFamily="2" charset="77"/>
                            </a:rPr>
                            <a:t>Levels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9963" t="-217241" r="-108614" b="-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20069" t="-217241" r="-346" b="-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6489851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Picture 6" descr="A graph of a bar graph&#10;&#10;Description automatically generated with medium confidence">
            <a:extLst>
              <a:ext uri="{FF2B5EF4-FFF2-40B4-BE49-F238E27FC236}">
                <a16:creationId xmlns:a16="http://schemas.microsoft.com/office/drawing/2014/main" id="{AB10F464-4F5D-EB32-D067-3BB2CE621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0666" y="2513065"/>
            <a:ext cx="3441792" cy="1056048"/>
          </a:xfrm>
          <a:prstGeom prst="rect">
            <a:avLst/>
          </a:prstGeom>
        </p:spPr>
      </p:pic>
      <p:pic>
        <p:nvPicPr>
          <p:cNvPr id="9" name="Picture 8" descr="A red stairs with a circular arch&#10;&#10;Description automatically generated">
            <a:extLst>
              <a:ext uri="{FF2B5EF4-FFF2-40B4-BE49-F238E27FC236}">
                <a16:creationId xmlns:a16="http://schemas.microsoft.com/office/drawing/2014/main" id="{9377F97A-2E05-02EE-BA13-D03C73271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0666" y="3799176"/>
            <a:ext cx="3446826" cy="10560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9BE885-AFFE-AF15-9035-6CB1B016C163}"/>
              </a:ext>
            </a:extLst>
          </p:cNvPr>
          <p:cNvSpPr txBox="1"/>
          <p:nvPr/>
        </p:nvSpPr>
        <p:spPr>
          <a:xfrm>
            <a:off x="5924567" y="2263973"/>
            <a:ext cx="1653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Nunito" pitchFamily="2" charset="77"/>
              </a:rPr>
              <a:t>Riemann integral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31D90F-3253-B86F-6792-DFA0C6A8AFEC}"/>
              </a:ext>
            </a:extLst>
          </p:cNvPr>
          <p:cNvSpPr txBox="1"/>
          <p:nvPr/>
        </p:nvSpPr>
        <p:spPr>
          <a:xfrm>
            <a:off x="5924567" y="3534736"/>
            <a:ext cx="1653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Nunito" pitchFamily="2" charset="77"/>
              </a:rPr>
              <a:t>Lebesgue integral</a:t>
            </a:r>
          </a:p>
        </p:txBody>
      </p:sp>
    </p:spTree>
    <p:extLst>
      <p:ext uri="{BB962C8B-B14F-4D97-AF65-F5344CB8AC3E}">
        <p14:creationId xmlns:p14="http://schemas.microsoft.com/office/powerpoint/2010/main" val="30463134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FDEAC-D73F-1478-0200-FC0742E6E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Nunito" pitchFamily="2" charset="77"/>
              </a:rPr>
              <a:t>Software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97FBBB-3731-7AA6-2AA5-2A2DE5A625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510613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AD2EA-8790-C479-DE28-89CFF73405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36</a:t>
            </a:fld>
            <a:endParaRPr lang="en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98FB69CC-1EC7-528D-2B36-AF4BB0837E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78"/>
          <a:stretch/>
        </p:blipFill>
        <p:spPr>
          <a:xfrm>
            <a:off x="122842" y="149510"/>
            <a:ext cx="8590852" cy="499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0622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27E406-0213-746F-2ACA-FF4A8C5AEA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37</a:t>
            </a:fld>
            <a:endParaRPr lang="en"/>
          </a:p>
        </p:txBody>
      </p:sp>
      <p:pic>
        <p:nvPicPr>
          <p:cNvPr id="6" name="Picture 5" descr="A computer screen shot of a program&#10;&#10;Description automatically generated">
            <a:extLst>
              <a:ext uri="{FF2B5EF4-FFF2-40B4-BE49-F238E27FC236}">
                <a16:creationId xmlns:a16="http://schemas.microsoft.com/office/drawing/2014/main" id="{6FF7ED1A-3555-5FF8-6B30-181F01D20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54468"/>
            <a:ext cx="7772400" cy="4834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96763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75ECC-EA46-2013-EE12-BA95404C0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88275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Nunito" pitchFamily="2" charset="77"/>
              </a:rPr>
              <a:t>Take-home message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426F1-762C-59DD-EE74-F0FB5DE46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70" y="860975"/>
            <a:ext cx="9014460" cy="815340"/>
          </a:xfrm>
        </p:spPr>
        <p:txBody>
          <a:bodyPr>
            <a:noAutofit/>
          </a:bodyPr>
          <a:lstStyle/>
          <a:p>
            <a:pPr marL="114300" indent="0" algn="ctr">
              <a:buNone/>
            </a:pPr>
            <a:r>
              <a:rPr lang="en-US" i="1" dirty="0">
                <a:solidFill>
                  <a:schemeClr val="tx1"/>
                </a:solidFill>
                <a:latin typeface="Nunito" pitchFamily="2" charset="77"/>
              </a:rPr>
              <a:t>Sampling complex/multimodal posteriors and estimating their evidence in moderate-to-high dimensions is now feasible, both efficiently and without gradients.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94C7E8-2189-9800-D86D-D27A141F4E7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38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94FEB0-4787-4D74-873F-1CE330DC76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2" t="2445" r="987" b="5555"/>
          <a:stretch/>
        </p:blipFill>
        <p:spPr>
          <a:xfrm>
            <a:off x="0" y="1871009"/>
            <a:ext cx="9144000" cy="327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70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4356F-7F54-FD84-C893-B93D1247C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88275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Nunito" pitchFamily="2" charset="77"/>
              </a:rPr>
              <a:t>Do we need another sampler?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BE814-4925-1832-ABCF-5E65B39D4D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961465"/>
            <a:ext cx="8520600" cy="370175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Nunito" pitchFamily="2" charset="77"/>
              </a:rPr>
              <a:t>Multimodal posteriors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Nunito" pitchFamily="2" charset="77"/>
              </a:rPr>
              <a:t>Non-linear correlations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Nunito" pitchFamily="2" charset="77"/>
              </a:rPr>
              <a:t>Parallelization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Nunito" pitchFamily="2" charset="77"/>
              </a:rPr>
              <a:t>Non-differentiable models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Nunito" pitchFamily="2" charset="77"/>
              </a:rPr>
              <a:t>Curse of dimensionality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Nunito" pitchFamily="2" charset="77"/>
              </a:rPr>
              <a:t>Convergence criteria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Nunito" pitchFamily="2" charset="77"/>
              </a:rPr>
              <a:t>Model evidence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Nunito" pitchFamily="2" charset="77"/>
              </a:rPr>
              <a:t>Hyperparameter tuning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89F9E-F126-65F5-FA7E-6321F6A24C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54552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7F836-E720-7DC6-29CC-31AD4E260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88275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Nunito" pitchFamily="2" charset="77"/>
              </a:rPr>
              <a:t>Plan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D62A2-2BC6-793E-004F-CD2048238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29553"/>
            <a:ext cx="8520600" cy="343932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Nunito" pitchFamily="2" charset="77"/>
              </a:rPr>
              <a:t>Sequential Monte Carlo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Nunito" pitchFamily="2" charset="77"/>
              </a:rPr>
              <a:t>Persistent Sequential Monte Carlo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Nunito" pitchFamily="2" charset="77"/>
              </a:rPr>
              <a:t>Preconditioned Crank-Nicolson &amp; Preconditioned Monte Carlo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Nunito" pitchFamily="2" charset="77"/>
              </a:rPr>
              <a:t>Examples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Nunito" pitchFamily="2" charset="77"/>
              </a:rPr>
              <a:t>Links to Nested Sampling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Nunito" pitchFamily="2" charset="77"/>
              </a:rPr>
              <a:t>pocoMC software implementation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38A41F-A34E-1941-222B-8014CDA26AC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42699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FD0C0-E9A8-C7A2-5CA2-4E05260B4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Nunito" pitchFamily="2" charset="77"/>
              </a:rPr>
              <a:t>Sequential Monte Carlo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49C7A9-1576-CFD5-8C9B-7C6355EE49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6131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7B846-EE7E-9DCE-3614-CA081AB15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325105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Nunito" pitchFamily="2" charset="77"/>
              </a:rPr>
              <a:t>Basic idea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B51B18-44B7-F30A-C7A5-87EDBD97A19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6" name="Picture 5" descr="A drawing of a foot with arrows pointing at it&#10;&#10;Description automatically generated">
            <a:extLst>
              <a:ext uri="{FF2B5EF4-FFF2-40B4-BE49-F238E27FC236}">
                <a16:creationId xmlns:a16="http://schemas.microsoft.com/office/drawing/2014/main" id="{31B9CB2A-86ED-ED21-E01E-2121C6313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860" y="1596547"/>
            <a:ext cx="2977338" cy="3101929"/>
          </a:xfrm>
          <a:prstGeom prst="rect">
            <a:avLst/>
          </a:prstGeom>
        </p:spPr>
      </p:pic>
      <p:pic>
        <p:nvPicPr>
          <p:cNvPr id="8" name="Picture 7" descr="A screen shot of a map&#10;&#10;Description automatically generated">
            <a:extLst>
              <a:ext uri="{FF2B5EF4-FFF2-40B4-BE49-F238E27FC236}">
                <a16:creationId xmlns:a16="http://schemas.microsoft.com/office/drawing/2014/main" id="{C9161CA8-3511-FAB6-3C82-F63BB7AFB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9096" y="1596546"/>
            <a:ext cx="2977338" cy="310192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72202D5-5517-898C-15B1-962761F43171}"/>
              </a:ext>
            </a:extLst>
          </p:cNvPr>
          <p:cNvSpPr txBox="1">
            <a:spLocks/>
          </p:cNvSpPr>
          <p:nvPr/>
        </p:nvSpPr>
        <p:spPr>
          <a:xfrm>
            <a:off x="1206341" y="1120545"/>
            <a:ext cx="2724373" cy="47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rgbClr val="3A994C"/>
                </a:solidFill>
                <a:latin typeface="Nunito" pitchFamily="2" charset="77"/>
              </a:rPr>
              <a:t>one</a:t>
            </a:r>
            <a:r>
              <a:rPr lang="en-US" sz="2000" dirty="0">
                <a:latin typeface="Nunito" pitchFamily="2" charset="77"/>
              </a:rPr>
              <a:t> </a:t>
            </a:r>
            <a:r>
              <a:rPr lang="en-US" sz="2000" dirty="0">
                <a:solidFill>
                  <a:srgbClr val="FF8484"/>
                </a:solidFill>
                <a:latin typeface="Nunito" pitchFamily="2" charset="77"/>
              </a:rPr>
              <a:t>hard</a:t>
            </a:r>
            <a:r>
              <a:rPr lang="en-US" sz="2000" dirty="0">
                <a:latin typeface="Nunito" pitchFamily="2" charset="77"/>
              </a:rPr>
              <a:t> problem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060EB36-1318-77CE-38E8-23753BD8AF65}"/>
              </a:ext>
            </a:extLst>
          </p:cNvPr>
          <p:cNvSpPr txBox="1">
            <a:spLocks/>
          </p:cNvSpPr>
          <p:nvPr/>
        </p:nvSpPr>
        <p:spPr>
          <a:xfrm>
            <a:off x="5165578" y="1120544"/>
            <a:ext cx="2724373" cy="47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rgbClr val="FF8484"/>
                </a:solidFill>
                <a:latin typeface="Nunito" pitchFamily="2" charset="77"/>
              </a:rPr>
              <a:t>many</a:t>
            </a:r>
            <a:r>
              <a:rPr lang="en-US" sz="2000" dirty="0">
                <a:latin typeface="Nunito" pitchFamily="2" charset="77"/>
              </a:rPr>
              <a:t> </a:t>
            </a:r>
            <a:r>
              <a:rPr lang="en-US" sz="2000" dirty="0">
                <a:solidFill>
                  <a:srgbClr val="3A994C"/>
                </a:solidFill>
                <a:latin typeface="Nunito" pitchFamily="2" charset="77"/>
              </a:rPr>
              <a:t>easy</a:t>
            </a:r>
            <a:r>
              <a:rPr lang="en-US" sz="2000" dirty="0">
                <a:latin typeface="Nunito" pitchFamily="2" charset="77"/>
              </a:rPr>
              <a:t> problems</a:t>
            </a:r>
          </a:p>
        </p:txBody>
      </p:sp>
    </p:spTree>
    <p:extLst>
      <p:ext uri="{BB962C8B-B14F-4D97-AF65-F5344CB8AC3E}">
        <p14:creationId xmlns:p14="http://schemas.microsoft.com/office/powerpoint/2010/main" val="1369985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7FF21-D92C-7321-0FD4-1473243A7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394253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Nunito" pitchFamily="2" charset="77"/>
              </a:rPr>
              <a:t>Temperature annealing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1BAF160-766C-756C-13B4-F1E168068D7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1700" y="1152475"/>
                <a:ext cx="4260300" cy="3416400"/>
              </a:xfrm>
            </p:spPr>
            <p:txBody>
              <a:bodyPr/>
              <a:lstStyle/>
              <a:p>
                <a:pPr marL="114300" indent="0">
                  <a:lnSpc>
                    <a:spcPct val="150000"/>
                  </a:lnSpc>
                  <a:buNone/>
                </a:pPr>
                <a:r>
                  <a:rPr lang="en-US" dirty="0">
                    <a:solidFill>
                      <a:schemeClr val="tx1"/>
                    </a:solidFill>
                    <a:latin typeface="Nunito" pitchFamily="2" charset="77"/>
                  </a:rPr>
                  <a:t>Interpolate prior and posterior</a:t>
                </a:r>
              </a:p>
              <a:p>
                <a:pPr marL="11430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𝜗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p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)/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𝒵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11430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⋯&lt;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&lt;⋯&lt;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Nunito" pitchFamily="2" charset="77"/>
                </a:endParaRPr>
              </a:p>
              <a:p>
                <a:pPr marL="114300" indent="0">
                  <a:lnSpc>
                    <a:spcPct val="150000"/>
                  </a:lnSpc>
                  <a:buNone/>
                </a:pPr>
                <a:r>
                  <a:rPr lang="en-US" dirty="0">
                    <a:solidFill>
                      <a:schemeClr val="tx1"/>
                    </a:solidFill>
                    <a:latin typeface="Nunito" pitchFamily="2" charset="77"/>
                  </a:rPr>
                  <a:t>such that</a:t>
                </a:r>
              </a:p>
              <a:p>
                <a:pPr marL="114300" indent="0" algn="ctr">
                  <a:lnSpc>
                    <a:spcPct val="15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848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8484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8484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rgbClr val="FF848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848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𝜗</m:t>
                        </m:r>
                      </m:e>
                    </m:d>
                    <m:r>
                      <a:rPr lang="en-US" i="1">
                        <a:solidFill>
                          <a:srgbClr val="FF848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en-US" b="0" i="1" smtClean="0">
                        <a:solidFill>
                          <a:srgbClr val="FF848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solidFill>
                          <a:srgbClr val="FF848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FF848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𝜗</m:t>
                    </m:r>
                    <m:r>
                      <a:rPr lang="en-US" b="0" i="1" smtClean="0">
                        <a:solidFill>
                          <a:srgbClr val="FF848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FF8484"/>
                    </a:solidFill>
                  </a:rPr>
                  <a:t> (prior)</a:t>
                </a:r>
              </a:p>
              <a:p>
                <a:pPr marL="114300" indent="0" algn="ctr">
                  <a:lnSpc>
                    <a:spcPct val="15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55A1E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55A1E5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55A1E5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1" smtClean="0">
                        <a:solidFill>
                          <a:srgbClr val="55A1E5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55A1E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𝜗</m:t>
                    </m:r>
                    <m:r>
                      <a:rPr lang="en-US" b="0" i="1" smtClean="0">
                        <a:solidFill>
                          <a:srgbClr val="55A1E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)≡</m:t>
                    </m:r>
                    <m:r>
                      <a:rPr lang="en-US" b="0" i="1" smtClean="0">
                        <a:solidFill>
                          <a:srgbClr val="55A1E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𝒫</m:t>
                    </m:r>
                    <m:r>
                      <a:rPr lang="en-US" b="0" i="1" smtClean="0">
                        <a:solidFill>
                          <a:srgbClr val="55A1E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55A1E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𝜗</m:t>
                    </m:r>
                    <m:r>
                      <a:rPr lang="en-US" b="0" i="1" smtClean="0">
                        <a:solidFill>
                          <a:srgbClr val="55A1E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55A1E5"/>
                    </a:solidFill>
                  </a:rPr>
                  <a:t> (posterior)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1BAF160-766C-756C-13B4-F1E168068D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152475"/>
                <a:ext cx="4260300" cy="34164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4F7EE2-8F38-2F12-B6DD-E5F5192A4D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6" name="Picture 5" descr="A map of a cell&#10;&#10;Description automatically generated">
            <a:extLst>
              <a:ext uri="{FF2B5EF4-FFF2-40B4-BE49-F238E27FC236}">
                <a16:creationId xmlns:a16="http://schemas.microsoft.com/office/drawing/2014/main" id="{139FE6FA-BCD4-F0D5-A56D-85F294BC5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122" y="731375"/>
            <a:ext cx="3828127" cy="398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77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7FF21-D92C-7321-0FD4-1473243A7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325268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Sequential Monte Carlo (SMC)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4F7EE2-8F38-2F12-B6DD-E5F5192A4D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9" name="Picture 8" descr="A map of a cell&#10;&#10;Description automatically generated">
            <a:extLst>
              <a:ext uri="{FF2B5EF4-FFF2-40B4-BE49-F238E27FC236}">
                <a16:creationId xmlns:a16="http://schemas.microsoft.com/office/drawing/2014/main" id="{1FDCA920-4AAE-3A65-D9CD-B6597F276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464" y="1068894"/>
            <a:ext cx="1776691" cy="1851040"/>
          </a:xfrm>
          <a:prstGeom prst="rect">
            <a:avLst/>
          </a:prstGeom>
        </p:spPr>
      </p:pic>
      <p:pic>
        <p:nvPicPr>
          <p:cNvPr id="11" name="Picture 10" descr="A map of a cell&#10;&#10;Description automatically generated">
            <a:extLst>
              <a:ext uri="{FF2B5EF4-FFF2-40B4-BE49-F238E27FC236}">
                <a16:creationId xmlns:a16="http://schemas.microsoft.com/office/drawing/2014/main" id="{ACA5028A-7D75-AECD-A530-28CA6AEE1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799" y="1068893"/>
            <a:ext cx="1776692" cy="1851040"/>
          </a:xfrm>
          <a:prstGeom prst="rect">
            <a:avLst/>
          </a:prstGeom>
        </p:spPr>
      </p:pic>
      <p:pic>
        <p:nvPicPr>
          <p:cNvPr id="13" name="Picture 12" descr="A map of a cell&#10;&#10;Description automatically generated with medium confidence">
            <a:extLst>
              <a:ext uri="{FF2B5EF4-FFF2-40B4-BE49-F238E27FC236}">
                <a16:creationId xmlns:a16="http://schemas.microsoft.com/office/drawing/2014/main" id="{9D54EBD7-4688-2E43-0338-E8208C6E1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136" y="1068894"/>
            <a:ext cx="1776692" cy="1851040"/>
          </a:xfrm>
          <a:prstGeom prst="rect">
            <a:avLst/>
          </a:prstGeom>
        </p:spPr>
      </p:pic>
      <p:pic>
        <p:nvPicPr>
          <p:cNvPr id="15" name="Picture 14" descr="A map of a cell phone&#10;&#10;Description automatically generated">
            <a:extLst>
              <a:ext uri="{FF2B5EF4-FFF2-40B4-BE49-F238E27FC236}">
                <a16:creationId xmlns:a16="http://schemas.microsoft.com/office/drawing/2014/main" id="{8FDEFF4E-AC97-B829-F05F-BED88D3953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0463" y="3173930"/>
            <a:ext cx="1776692" cy="1851040"/>
          </a:xfrm>
          <a:prstGeom prst="rect">
            <a:avLst/>
          </a:prstGeom>
        </p:spPr>
      </p:pic>
      <p:pic>
        <p:nvPicPr>
          <p:cNvPr id="17" name="Picture 16" descr="A screen shot of a map&#10;&#10;Description automatically generated">
            <a:extLst>
              <a:ext uri="{FF2B5EF4-FFF2-40B4-BE49-F238E27FC236}">
                <a16:creationId xmlns:a16="http://schemas.microsoft.com/office/drawing/2014/main" id="{58D3D560-DD18-E40E-7224-94EE2F444B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9799" y="3173930"/>
            <a:ext cx="1776692" cy="1851040"/>
          </a:xfrm>
          <a:prstGeom prst="rect">
            <a:avLst/>
          </a:prstGeom>
        </p:spPr>
      </p:pic>
      <p:pic>
        <p:nvPicPr>
          <p:cNvPr id="19" name="Picture 18" descr="A screen shot of a map&#10;&#10;Description automatically generated">
            <a:extLst>
              <a:ext uri="{FF2B5EF4-FFF2-40B4-BE49-F238E27FC236}">
                <a16:creationId xmlns:a16="http://schemas.microsoft.com/office/drawing/2014/main" id="{33B3DE86-766A-5AF2-44D3-212FE73377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9136" y="3173930"/>
            <a:ext cx="1776692" cy="18510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EA5B4C1-29ED-738C-8B90-F813155C24EC}"/>
                  </a:ext>
                </a:extLst>
              </p:cNvPr>
              <p:cNvSpPr txBox="1"/>
              <p:nvPr/>
            </p:nvSpPr>
            <p:spPr>
              <a:xfrm>
                <a:off x="1949192" y="841876"/>
                <a:ext cx="479234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EA5B4C1-29ED-738C-8B90-F813155C24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9192" y="841876"/>
                <a:ext cx="479234" cy="215444"/>
              </a:xfrm>
              <a:prstGeom prst="rect">
                <a:avLst/>
              </a:prstGeom>
              <a:blipFill>
                <a:blip r:embed="rId8"/>
                <a:stretch>
                  <a:fillRect l="-7692" r="-10256" b="-3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84F83D0-993D-8725-90DD-47B63726BF4E}"/>
                  </a:ext>
                </a:extLst>
              </p:cNvPr>
              <p:cNvSpPr txBox="1"/>
              <p:nvPr/>
            </p:nvSpPr>
            <p:spPr>
              <a:xfrm>
                <a:off x="4308528" y="834173"/>
                <a:ext cx="479234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84F83D0-993D-8725-90DD-47B63726BF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8528" y="834173"/>
                <a:ext cx="479234" cy="215444"/>
              </a:xfrm>
              <a:prstGeom prst="rect">
                <a:avLst/>
              </a:prstGeom>
              <a:blipFill>
                <a:blip r:embed="rId9"/>
                <a:stretch>
                  <a:fillRect l="-7895" r="-13158" b="-3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1185CF4-9C9C-25A6-19C8-6B04F7180EED}"/>
                  </a:ext>
                </a:extLst>
              </p:cNvPr>
              <p:cNvSpPr txBox="1"/>
              <p:nvPr/>
            </p:nvSpPr>
            <p:spPr>
              <a:xfrm>
                <a:off x="6696991" y="853449"/>
                <a:ext cx="48340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1185CF4-9C9C-25A6-19C8-6B04F7180E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6991" y="853449"/>
                <a:ext cx="483402" cy="215444"/>
              </a:xfrm>
              <a:prstGeom prst="rect">
                <a:avLst/>
              </a:prstGeom>
              <a:blipFill>
                <a:blip r:embed="rId10"/>
                <a:stretch>
                  <a:fillRect l="-7692" r="-10256" b="-4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7F9D4BB-298D-B333-2C88-9C2D63018A56}"/>
                  </a:ext>
                </a:extLst>
              </p:cNvPr>
              <p:cNvSpPr txBox="1"/>
              <p:nvPr/>
            </p:nvSpPr>
            <p:spPr>
              <a:xfrm>
                <a:off x="1949192" y="2946912"/>
                <a:ext cx="479234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7F9D4BB-298D-B333-2C88-9C2D63018A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9192" y="2946912"/>
                <a:ext cx="479234" cy="215444"/>
              </a:xfrm>
              <a:prstGeom prst="rect">
                <a:avLst/>
              </a:prstGeom>
              <a:blipFill>
                <a:blip r:embed="rId11"/>
                <a:stretch>
                  <a:fillRect l="-7692" r="-10256" b="-3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EB1763D-1A05-490A-AE81-D93E7A7DE93C}"/>
                  </a:ext>
                </a:extLst>
              </p:cNvPr>
              <p:cNvSpPr txBox="1"/>
              <p:nvPr/>
            </p:nvSpPr>
            <p:spPr>
              <a:xfrm>
                <a:off x="4308528" y="2939209"/>
                <a:ext cx="479234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EB1763D-1A05-490A-AE81-D93E7A7DE9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8528" y="2939209"/>
                <a:ext cx="479234" cy="215444"/>
              </a:xfrm>
              <a:prstGeom prst="rect">
                <a:avLst/>
              </a:prstGeom>
              <a:blipFill>
                <a:blip r:embed="rId12"/>
                <a:stretch>
                  <a:fillRect l="-7895" r="-13158" b="-3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5BD9C1A-B16D-05D0-3E01-1A5D793D1AFE}"/>
                  </a:ext>
                </a:extLst>
              </p:cNvPr>
              <p:cNvSpPr txBox="1"/>
              <p:nvPr/>
            </p:nvSpPr>
            <p:spPr>
              <a:xfrm>
                <a:off x="6708434" y="2946912"/>
                <a:ext cx="479234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5BD9C1A-B16D-05D0-3E01-1A5D793D1A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8434" y="2946912"/>
                <a:ext cx="479234" cy="215444"/>
              </a:xfrm>
              <a:prstGeom prst="rect">
                <a:avLst/>
              </a:prstGeom>
              <a:blipFill>
                <a:blip r:embed="rId13"/>
                <a:stretch>
                  <a:fillRect l="-7895" r="-13158" b="-3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96614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10731</TotalTime>
  <Words>757</Words>
  <Application>Microsoft Macintosh PowerPoint</Application>
  <PresentationFormat>On-screen Show (16:9)</PresentationFormat>
  <Paragraphs>243</Paragraphs>
  <Slides>38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Nunito</vt:lpstr>
      <vt:lpstr>Cambria Math</vt:lpstr>
      <vt:lpstr>Arial</vt:lpstr>
      <vt:lpstr>Simple Dark</vt:lpstr>
      <vt:lpstr>PRECONDITIONED MONTE CARLO A new tool for Bayesian inference in Cosmology</vt:lpstr>
      <vt:lpstr>What’s this all about?</vt:lpstr>
      <vt:lpstr>Bayes theorem</vt:lpstr>
      <vt:lpstr>Do we need another sampler?</vt:lpstr>
      <vt:lpstr>Plan</vt:lpstr>
      <vt:lpstr>Sequential Monte Carlo</vt:lpstr>
      <vt:lpstr>Basic idea</vt:lpstr>
      <vt:lpstr>Temperature annealing</vt:lpstr>
      <vt:lpstr>Sequential Monte Carlo (SMC)</vt:lpstr>
      <vt:lpstr>Update rules</vt:lpstr>
      <vt:lpstr>Update rules</vt:lpstr>
      <vt:lpstr>Update rules</vt:lpstr>
      <vt:lpstr>Update rules</vt:lpstr>
      <vt:lpstr>Pros and cons</vt:lpstr>
      <vt:lpstr>Persistent Sequential Monte Carlo</vt:lpstr>
      <vt:lpstr>Basic idea</vt:lpstr>
      <vt:lpstr>Persistent particles</vt:lpstr>
      <vt:lpstr>Mixtures and persistent particles</vt:lpstr>
      <vt:lpstr>Preconditioned Monte Carlo</vt:lpstr>
      <vt:lpstr>Normalizing flows</vt:lpstr>
      <vt:lpstr>Normalizing flow preconditioning</vt:lpstr>
      <vt:lpstr>Preconditioned Crank-Nicolson</vt:lpstr>
      <vt:lpstr>RWM vs. pCN</vt:lpstr>
      <vt:lpstr>pCN in latent space</vt:lpstr>
      <vt:lpstr>PowerPoint Presentation</vt:lpstr>
      <vt:lpstr>PowerPoint Presentation</vt:lpstr>
      <vt:lpstr>Examples</vt:lpstr>
      <vt:lpstr>Computational cost benchmark</vt:lpstr>
      <vt:lpstr>Model evidence benchmark</vt:lpstr>
      <vt:lpstr>Computational cost scaling</vt:lpstr>
      <vt:lpstr>Model evidence scaling</vt:lpstr>
      <vt:lpstr>DES Y1 3x2pt</vt:lpstr>
      <vt:lpstr>Relation to Nested Sampling</vt:lpstr>
      <vt:lpstr>Nested sampling as PSMC</vt:lpstr>
      <vt:lpstr>Software</vt:lpstr>
      <vt:lpstr>PowerPoint Presentation</vt:lpstr>
      <vt:lpstr>PowerPoint Presentation</vt:lpstr>
      <vt:lpstr>Take-home message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Preconditioned Monte Carlo</dc:title>
  <cp:lastModifiedBy>Author</cp:lastModifiedBy>
  <cp:revision>106</cp:revision>
  <dcterms:modified xsi:type="dcterms:W3CDTF">2024-02-20T17:03:03Z</dcterms:modified>
</cp:coreProperties>
</file>