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9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26F3-5BAC-8DE2-6C74-CF834E76D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618BE-5007-DFD6-5300-D06E004F7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6B336-CF2C-910E-B6E2-26C05C95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2A23D-6501-B005-E1F5-539C34F2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7A020-DCAA-7FC5-990F-DE40E2BC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6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D0EB-8DDD-E974-60A9-8CC57467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BCBE1-68C3-46DA-A352-2AEEF1294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B897-60AF-1504-29E6-BD5892A3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B48B2-3B8E-8FBF-F35C-2F529A3F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A57D2-F488-9574-951C-8C915D77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867CC-3F98-D901-7F8A-A28A81D2E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CF70E-9C81-414E-C830-58A08ECE3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2F1A6-61C0-64BB-029F-0B303A47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A2EFD-1EBC-6E7C-AB07-5F20D375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52F99-F876-5E2D-AB45-29E161DD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8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E259-94C7-B3E5-41F2-4D24A061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7B026-352C-1A74-DC4F-85295AFD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C8DB7-00E2-254E-E4BF-2838DA62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563AE-BC4C-6C79-5053-0186C80E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4F2AF-2A97-8A04-FB3D-FE8CA612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3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AF27-5717-6826-4D57-3F53CDD5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01A24-5E3D-ACA9-78F5-477E614E1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54FC4-FD62-7EE7-D4D0-35277A3D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8DE64-86C0-9FF9-CA3F-A0DBB079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E0202-A4F6-F0AB-A608-ED637DB0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8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0FEF-DB2D-E0CA-0555-0BDAF04E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CCC28-E5CA-DE10-0BC7-80B8C900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4D055-8227-1DB8-DCBE-9168F87E0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A8356-21C9-F3FB-A357-83FB8BB3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52989-5FA5-9582-D61C-5FF3430D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6715D-C668-2CFB-5A0B-9B935281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1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2C51-A70D-6CFE-7D38-26D27F53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C22F5-B790-8952-2AF2-12C15DE2F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CD8C0-5702-7DED-A4AA-44C3E941D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36979-AC29-98E4-E76F-A3F3C94E8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FE15E-84AA-513E-30CA-04E8B3B85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ABAAD-310C-7C21-8BA5-E09F78D0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9FCA1-02A9-B124-C025-C117D16F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9CBA4A-8F81-2C65-E84D-FB40B543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3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A32F-E41E-77A8-582A-29F5221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46DE9-9F28-1443-59BE-DBADA290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2BE10-6B2D-F9F3-9C03-47313B95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98B83-E919-D47E-A713-FD0B28A3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6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9DEDC-2022-E698-C288-0F659697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F8290-094C-DD39-8561-9A5AB477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F76A-6550-A837-1D9B-6A623BDD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33E4-3BD4-41A9-0DB2-F6AA09C1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D459-D6AD-1F35-46FE-5F9C60A72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544B5-0933-FBF0-D919-DCAA9207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CDDF7-E6CA-9E50-97A5-4FDB0773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C4D15-1D51-F60E-1165-0F3FEE34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F4FA6-3F61-3C5A-9FC5-035D34B1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2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3F59-EAD7-54E7-490C-04C02B17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B205D-F513-6453-9768-3AA0D40E6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12D03-7C88-9814-2B89-3F109D5D5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81AED-2F96-D7F4-D9FC-0953DF55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F617C-8A50-B7E5-3D29-3AFC6F3F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A159-27D5-BEF6-C420-E6571FB0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7C7AA-5EA4-C12A-E8EE-71423451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39170-FAAA-42A4-3B80-263388026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52A73-0206-7778-1B8B-F63B10DD7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B8E94-809D-45C5-B251-866E80C7D3DE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5642-892A-76D1-F7EE-155A6E7C1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A51B7-9552-4189-61F3-D4C34DF79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DEE85-ED3D-488E-90FA-D20EABCF7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1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642A-24AD-0341-DC1C-755399CE19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babyMOSS</a:t>
            </a:r>
            <a:r>
              <a:rPr lang="en-US" dirty="0"/>
              <a:t> FTBF test beam status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1653D-DE8D-8FE8-3588-1E22E7A11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Tucker Hwang</a:t>
            </a:r>
            <a:r>
              <a:rPr lang="en-US" dirty="0"/>
              <a:t>, </a:t>
            </a:r>
            <a:r>
              <a:rPr lang="en-US" dirty="0" err="1"/>
              <a:t>Danush</a:t>
            </a:r>
            <a:r>
              <a:rPr lang="en-US" dirty="0"/>
              <a:t> Shekar, </a:t>
            </a:r>
            <a:r>
              <a:rPr lang="en-US" dirty="0" err="1"/>
              <a:t>Zhenyu</a:t>
            </a:r>
            <a:r>
              <a:rPr lang="en-US" dirty="0"/>
              <a:t> Ye</a:t>
            </a:r>
          </a:p>
          <a:p>
            <a:r>
              <a:rPr lang="en-US" dirty="0"/>
              <a:t>EIC/RNC meeting</a:t>
            </a:r>
          </a:p>
          <a:p>
            <a:r>
              <a:rPr lang="en-US" dirty="0"/>
              <a:t>21 May 2024</a:t>
            </a:r>
          </a:p>
        </p:txBody>
      </p:sp>
    </p:spTree>
    <p:extLst>
      <p:ext uri="{BB962C8B-B14F-4D97-AF65-F5344CB8AC3E}">
        <p14:creationId xmlns:p14="http://schemas.microsoft.com/office/powerpoint/2010/main" val="264960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3D5C-13B8-8A93-2E6B-104CCD67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EB30-AC08-E6F1-B7DF-14A27A697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461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 physical setup of beam telescope box complete</a:t>
            </a:r>
          </a:p>
          <a:p>
            <a:pPr lvl="1"/>
            <a:r>
              <a:rPr lang="en-US" dirty="0"/>
              <a:t>Rough alignment of box + scintillators completed with laser system out-of-beam</a:t>
            </a:r>
          </a:p>
          <a:p>
            <a:pPr lvl="1"/>
            <a:r>
              <a:rPr lang="en-US" dirty="0"/>
              <a:t>Remote control/monitoring for power supplies, moving table, DAQ computer confirmed</a:t>
            </a:r>
          </a:p>
          <a:p>
            <a:pPr lvl="1"/>
            <a:r>
              <a:rPr lang="en-US" dirty="0"/>
              <a:t>Safety check complete</a:t>
            </a:r>
          </a:p>
          <a:p>
            <a:pPr lvl="1"/>
            <a:r>
              <a:rPr lang="en-US" dirty="0"/>
              <a:t>Installation ready for data-taking</a:t>
            </a:r>
          </a:p>
          <a:p>
            <a:r>
              <a:rPr lang="en-US" dirty="0"/>
              <a:t>Standalone FW→SW→DAQ ready</a:t>
            </a:r>
          </a:p>
          <a:p>
            <a:pPr lvl="1"/>
            <a:r>
              <a:rPr lang="en-US" dirty="0"/>
              <a:t>Resolved ssh connectivity issues from over the weekend</a:t>
            </a:r>
          </a:p>
          <a:p>
            <a:pPr lvl="1"/>
            <a:r>
              <a:rPr lang="en-US" dirty="0"/>
              <a:t>EUDAQ installed but not integrated, </a:t>
            </a:r>
            <a:r>
              <a:rPr lang="en-US" dirty="0" err="1"/>
              <a:t>Corryvreckan</a:t>
            </a:r>
            <a:r>
              <a:rPr lang="en-US" dirty="0"/>
              <a:t> more difficult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826F8A-681E-121A-DFDB-17372B7B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03" y="477550"/>
            <a:ext cx="3830779" cy="28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9563E2-465E-584B-1388-AEBC2290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03" y="3637367"/>
            <a:ext cx="3912780" cy="293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3F1B-C4F1-31D6-E6CC-0525075E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the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C25FF-DAF8-22EC-1310-645BD585B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Beam turns on Tuesday 5/21 morning, reaching FTBF by Tuesday night/Wednesday morning</a:t>
            </a:r>
          </a:p>
          <a:p>
            <a:pPr lvl="1"/>
            <a:r>
              <a:rPr lang="en-US" dirty="0"/>
              <a:t>Possibility of some beam overnight on Tuesday (if primary user decides)</a:t>
            </a:r>
          </a:p>
          <a:p>
            <a:pPr lvl="1"/>
            <a:r>
              <a:rPr lang="en-US" dirty="0"/>
              <a:t>ORC (not us) scheduled for Wednesday 1pm, installation of other setups that morning</a:t>
            </a:r>
          </a:p>
          <a:p>
            <a:r>
              <a:rPr lang="en-US" dirty="0"/>
              <a:t>On an ideal schedule:</a:t>
            </a:r>
          </a:p>
          <a:p>
            <a:pPr lvl="1"/>
            <a:r>
              <a:rPr lang="en-US" dirty="0"/>
              <a:t>Confirm alignment with </a:t>
            </a:r>
            <a:r>
              <a:rPr lang="en-US" dirty="0" err="1"/>
              <a:t>hitmaps</a:t>
            </a:r>
            <a:r>
              <a:rPr lang="en-US" dirty="0"/>
              <a:t> overnight Tuesday (</a:t>
            </a:r>
            <a:r>
              <a:rPr lang="en-US" dirty="0" err="1"/>
              <a:t>beamspot</a:t>
            </a:r>
            <a:r>
              <a:rPr lang="en-US" dirty="0"/>
              <a:t> on R2/3), make modifications as necessary</a:t>
            </a:r>
          </a:p>
          <a:p>
            <a:pPr lvl="1"/>
            <a:r>
              <a:rPr lang="en-US" dirty="0"/>
              <a:t>Start data-taking Wednesday night</a:t>
            </a:r>
          </a:p>
          <a:p>
            <a:r>
              <a:rPr lang="en-US" dirty="0"/>
              <a:t>Data-taking</a:t>
            </a:r>
          </a:p>
          <a:p>
            <a:pPr lvl="1"/>
            <a:r>
              <a:rPr lang="en-US" dirty="0"/>
              <a:t>Efficiency, spatial resolution vs. VCASB (threshold), all other settings at default</a:t>
            </a:r>
          </a:p>
          <a:p>
            <a:pPr lvl="1"/>
            <a:r>
              <a:rPr lang="en-US" dirty="0"/>
              <a:t>FHR vs. VCASB out-of-beam, all other settings at default?</a:t>
            </a:r>
          </a:p>
          <a:p>
            <a:pPr lvl="1"/>
            <a:r>
              <a:rPr lang="en-US" dirty="0"/>
              <a:t>Also works as stress test</a:t>
            </a:r>
          </a:p>
          <a:p>
            <a:pPr lvl="1"/>
            <a:r>
              <a:rPr lang="en-US" dirty="0"/>
              <a:t>Add new plane after BASE test: cluster size over incident angle at default settings</a:t>
            </a:r>
          </a:p>
        </p:txBody>
      </p:sp>
    </p:spTree>
    <p:extLst>
      <p:ext uri="{BB962C8B-B14F-4D97-AF65-F5344CB8AC3E}">
        <p14:creationId xmlns:p14="http://schemas.microsoft.com/office/powerpoint/2010/main" val="183957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67A4-8593-298A-8E37-F10050F3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beam test: Apr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99606-7FF3-DFB4-484E-8CD98AC5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Adapting </a:t>
            </a:r>
            <a:r>
              <a:rPr lang="en-US" dirty="0" err="1"/>
              <a:t>cosmics</a:t>
            </a:r>
            <a:r>
              <a:rPr lang="en-US" dirty="0"/>
              <a:t> data analysis code for beam</a:t>
            </a:r>
          </a:p>
          <a:p>
            <a:pPr lvl="1"/>
            <a:r>
              <a:rPr lang="en-US" dirty="0"/>
              <a:t>3 planes → 4 planes, spaced 1 inch apart</a:t>
            </a:r>
          </a:p>
          <a:p>
            <a:pPr lvl="1"/>
            <a:r>
              <a:rPr lang="en-US" dirty="0"/>
              <a:t>Our telescope has 6 planes</a:t>
            </a:r>
          </a:p>
          <a:p>
            <a:pPr lvl="1"/>
            <a:r>
              <a:rPr lang="en-US" dirty="0"/>
              <a:t>Stress testing the alignment procedure</a:t>
            </a:r>
          </a:p>
          <a:p>
            <a:r>
              <a:rPr lang="en-US" dirty="0"/>
              <a:t>Why not </a:t>
            </a:r>
            <a:r>
              <a:rPr lang="en-US" dirty="0" err="1"/>
              <a:t>Corryvreckan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Has lots of capability + widespread use + fast + out of the box!</a:t>
            </a:r>
          </a:p>
          <a:p>
            <a:pPr lvl="1"/>
            <a:r>
              <a:rPr lang="en-US" dirty="0"/>
              <a:t>(baby)MOSS has non-uniform pixel pitch, but reference arms in Corry require uniform pitch/resolution</a:t>
            </a:r>
          </a:p>
          <a:p>
            <a:pPr lvl="1"/>
            <a:r>
              <a:rPr lang="en-US" dirty="0"/>
              <a:t>May be possible to focus the beam on one </a:t>
            </a:r>
            <a:r>
              <a:rPr lang="en-US" dirty="0" err="1"/>
              <a:t>region+HU</a:t>
            </a:r>
            <a:r>
              <a:rPr lang="en-US" dirty="0"/>
              <a:t>? Or only select tracks in the same HU</a:t>
            </a:r>
          </a:p>
          <a:p>
            <a:pPr lvl="2"/>
            <a:r>
              <a:rPr lang="en-US" dirty="0"/>
              <a:t>Latter would require some pre-processing; former consideration of beam spot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77EE4-CC22-AAF1-C333-99D498F5F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330"/>
          <a:stretch/>
        </p:blipFill>
        <p:spPr>
          <a:xfrm>
            <a:off x="9222970" y="80439"/>
            <a:ext cx="2851265" cy="384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BCC5-B865-759D-CA91-DB0E3F44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4CFD4-0F6B-5A8A-31F2-6037A523A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49E665-0E5F-85F8-0531-E3AC2F7A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75" y="918557"/>
            <a:ext cx="10061250" cy="572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9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31B1-9330-83D6-356C-46D85737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C5EE-DF23-814F-3FBF-E33F7D1BC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midpoints from 4 layers pairwise, then connect with line</a:t>
            </a:r>
          </a:p>
          <a:p>
            <a:pPr lvl="1"/>
            <a:r>
              <a:rPr lang="en-US" dirty="0"/>
              <a:t>Produces a “average track”</a:t>
            </a:r>
          </a:p>
          <a:p>
            <a:r>
              <a:rPr lang="en-US" dirty="0"/>
              <a:t>Collect residuals in given DUT layer (e.g. 0)</a:t>
            </a:r>
          </a:p>
          <a:p>
            <a:pPr lvl="1"/>
            <a:r>
              <a:rPr lang="en-US" dirty="0"/>
              <a:t>Attach cut to remove bad fits (e.g. for layer 0, -0.05 &lt; x &lt; -0.01)</a:t>
            </a:r>
          </a:p>
          <a:p>
            <a:r>
              <a:rPr lang="en-US" dirty="0"/>
              <a:t>Send cleaned hit data to alignment algorithm</a:t>
            </a:r>
          </a:p>
          <a:p>
            <a:pPr lvl="1"/>
            <a:r>
              <a:rPr lang="en-US" dirty="0"/>
              <a:t>MIGRAD minimizes sum of square of residuals in X, Y over all tracks</a:t>
            </a:r>
          </a:p>
          <a:p>
            <a:pPr lvl="1"/>
            <a:r>
              <a:rPr lang="en-US" dirty="0"/>
              <a:t>16 free parameters: rotation in XY, shifts in X, Y, Z for each layer</a:t>
            </a:r>
          </a:p>
          <a:p>
            <a:pPr lvl="2"/>
            <a:r>
              <a:rPr lang="en-US" dirty="0"/>
              <a:t>Possibly reduce this to 12?</a:t>
            </a:r>
          </a:p>
          <a:p>
            <a:r>
              <a:rPr lang="en-US" dirty="0"/>
              <a:t>With new alignment values, recalculate residuals in X and Y (true hits minus average track) for all tracks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AC8853-BDF0-7D1A-16F3-9EC1FE37BE0B}"/>
              </a:ext>
            </a:extLst>
          </p:cNvPr>
          <p:cNvCxnSpPr/>
          <p:nvPr/>
        </p:nvCxnSpPr>
        <p:spPr>
          <a:xfrm>
            <a:off x="9863051" y="1467196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DFD081-B9EF-211F-BC62-C5CA4B8BE2B7}"/>
              </a:ext>
            </a:extLst>
          </p:cNvPr>
          <p:cNvCxnSpPr/>
          <p:nvPr/>
        </p:nvCxnSpPr>
        <p:spPr>
          <a:xfrm>
            <a:off x="9863051" y="2093422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C9251D-AE22-D821-24A1-74401303CD8B}"/>
              </a:ext>
            </a:extLst>
          </p:cNvPr>
          <p:cNvCxnSpPr/>
          <p:nvPr/>
        </p:nvCxnSpPr>
        <p:spPr>
          <a:xfrm>
            <a:off x="9863051" y="1785851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722B49-BB30-DC6F-57EE-598691BA5075}"/>
              </a:ext>
            </a:extLst>
          </p:cNvPr>
          <p:cNvCxnSpPr/>
          <p:nvPr/>
        </p:nvCxnSpPr>
        <p:spPr>
          <a:xfrm>
            <a:off x="9863051" y="2370513"/>
            <a:ext cx="17124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83B0D68-E16A-6590-594B-30A30EB22765}"/>
              </a:ext>
            </a:extLst>
          </p:cNvPr>
          <p:cNvSpPr/>
          <p:nvPr/>
        </p:nvSpPr>
        <p:spPr>
          <a:xfrm>
            <a:off x="10153996" y="1379913"/>
            <a:ext cx="191193" cy="1686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7FBBA0-9797-7B3B-31FA-5B24703B3E5A}"/>
              </a:ext>
            </a:extLst>
          </p:cNvPr>
          <p:cNvSpPr/>
          <p:nvPr/>
        </p:nvSpPr>
        <p:spPr>
          <a:xfrm>
            <a:off x="10497589" y="1681397"/>
            <a:ext cx="191193" cy="1686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593924-C9AD-573A-19FE-2192A7667203}"/>
              </a:ext>
            </a:extLst>
          </p:cNvPr>
          <p:cNvSpPr/>
          <p:nvPr/>
        </p:nvSpPr>
        <p:spPr>
          <a:xfrm>
            <a:off x="10101349" y="2020197"/>
            <a:ext cx="191193" cy="1686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B9220C-DDB3-AC96-17AC-79CDBFB2CC5D}"/>
              </a:ext>
            </a:extLst>
          </p:cNvPr>
          <p:cNvSpPr/>
          <p:nvPr/>
        </p:nvSpPr>
        <p:spPr>
          <a:xfrm>
            <a:off x="10401992" y="2286204"/>
            <a:ext cx="191193" cy="1686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64EE00-AAA2-E6E1-1E26-3A91A1615214}"/>
              </a:ext>
            </a:extLst>
          </p:cNvPr>
          <p:cNvSpPr/>
          <p:nvPr/>
        </p:nvSpPr>
        <p:spPr>
          <a:xfrm>
            <a:off x="10296698" y="2130239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3022A7-2423-8D97-2325-DE9B8A455007}"/>
              </a:ext>
            </a:extLst>
          </p:cNvPr>
          <p:cNvSpPr/>
          <p:nvPr/>
        </p:nvSpPr>
        <p:spPr>
          <a:xfrm>
            <a:off x="10306395" y="1542215"/>
            <a:ext cx="191193" cy="16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7B56-98F7-9C4D-2688-395C6EBF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238D-B74A-9DDB-F708-94C97B65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CCE77-C1BB-39FC-1286-8C5A0B80F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7" y="0"/>
            <a:ext cx="7368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4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433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babyMOSS FTBF test beam status update</vt:lpstr>
      <vt:lpstr>Completed items</vt:lpstr>
      <vt:lpstr>Plans for the next week</vt:lpstr>
      <vt:lpstr>CERN beam test: Apr 2024</vt:lpstr>
      <vt:lpstr>PowerPoint Presentation</vt:lpstr>
      <vt:lpstr>Alignment procedure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babyMOSS FTBF test beam status update</dc:title>
  <dc:creator>Minyoung Hwang</dc:creator>
  <cp:lastModifiedBy>Minyoung Hwang</cp:lastModifiedBy>
  <cp:revision>5</cp:revision>
  <dcterms:created xsi:type="dcterms:W3CDTF">2024-05-21T14:39:51Z</dcterms:created>
  <dcterms:modified xsi:type="dcterms:W3CDTF">2024-05-21T21:01:36Z</dcterms:modified>
</cp:coreProperties>
</file>