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1" r:id="rId6"/>
    <p:sldId id="266" r:id="rId7"/>
    <p:sldId id="267" r:id="rId8"/>
    <p:sldId id="268" r:id="rId9"/>
    <p:sldId id="269" r:id="rId10"/>
    <p:sldId id="270" r:id="rId11"/>
    <p:sldId id="265" r:id="rId12"/>
    <p:sldId id="26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>
        <p:scale>
          <a:sx n="90" d="100"/>
          <a:sy n="90" d="100"/>
        </p:scale>
        <p:origin x="3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26F3-5BAC-8DE2-6C74-CF834E76D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618BE-5007-DFD6-5300-D06E004F7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6B336-CF2C-910E-B6E2-26C05C95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2A23D-6501-B005-E1F5-539C34F2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7A020-DCAA-7FC5-990F-DE40E2BC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6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D0EB-8DDD-E974-60A9-8CC57467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BCBE1-68C3-46DA-A352-2AEEF1294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B897-60AF-1504-29E6-BD5892A3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B48B2-3B8E-8FBF-F35C-2F529A3F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A57D2-F488-9574-951C-8C915D77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867CC-3F98-D901-7F8A-A28A81D2E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CF70E-9C81-414E-C830-58A08ECE3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2F1A6-61C0-64BB-029F-0B303A47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A2EFD-1EBC-6E7C-AB07-5F20D375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52F99-F876-5E2D-AB45-29E161DD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8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E259-94C7-B3E5-41F2-4D24A061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7B026-352C-1A74-DC4F-85295AFD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C8DB7-00E2-254E-E4BF-2838DA62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563AE-BC4C-6C79-5053-0186C80E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4F2AF-2A97-8A04-FB3D-FE8CA612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3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AF27-5717-6826-4D57-3F53CDD5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01A24-5E3D-ACA9-78F5-477E614E1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54FC4-FD62-7EE7-D4D0-35277A3D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8DE64-86C0-9FF9-CA3F-A0DBB079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E0202-A4F6-F0AB-A608-ED637DB0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8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0FEF-DB2D-E0CA-0555-0BDAF04E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CCC28-E5CA-DE10-0BC7-80B8C900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4D055-8227-1DB8-DCBE-9168F87E0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A8356-21C9-F3FB-A357-83FB8BB3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52989-5FA5-9582-D61C-5FF3430D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6715D-C668-2CFB-5A0B-9B935281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1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2C51-A70D-6CFE-7D38-26D27F53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C22F5-B790-8952-2AF2-12C15DE2F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CD8C0-5702-7DED-A4AA-44C3E941D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36979-AC29-98E4-E76F-A3F3C94E8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FE15E-84AA-513E-30CA-04E8B3B85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ABAAD-310C-7C21-8BA5-E09F78D0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9FCA1-02A9-B124-C025-C117D16F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9CBA4A-8F81-2C65-E84D-FB40B543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3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A32F-E41E-77A8-582A-29F5221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46DE9-9F28-1443-59BE-DBADA290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2BE10-6B2D-F9F3-9C03-47313B95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98B83-E919-D47E-A713-FD0B28A3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6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9DEDC-2022-E698-C288-0F659697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F8290-094C-DD39-8561-9A5AB477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F76A-6550-A837-1D9B-6A623BDD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33E4-3BD4-41A9-0DB2-F6AA09C1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D459-D6AD-1F35-46FE-5F9C60A72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544B5-0933-FBF0-D919-DCAA9207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CDDF7-E6CA-9E50-97A5-4FDB0773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C4D15-1D51-F60E-1165-0F3FEE34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F4FA6-3F61-3C5A-9FC5-035D34B1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2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3F59-EAD7-54E7-490C-04C02B17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B205D-F513-6453-9768-3AA0D40E6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12D03-7C88-9814-2B89-3F109D5D5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81AED-2F96-D7F4-D9FC-0953DF55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F617C-8A50-B7E5-3D29-3AFC6F3F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A159-27D5-BEF6-C420-E6571FB0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7C7AA-5EA4-C12A-E8EE-71423451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39170-FAAA-42A4-3B80-263388026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52A73-0206-7778-1B8B-F63B10DD7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B8E94-809D-45C5-B251-866E80C7D3D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5642-892A-76D1-F7EE-155A6E7C1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A51B7-9552-4189-61F3-D4C34DF79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1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642A-24AD-0341-DC1C-755399CE19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babyMOSS</a:t>
            </a:r>
            <a:r>
              <a:rPr lang="en-US" dirty="0"/>
              <a:t> FTBF test beam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1653D-DE8D-8FE8-3588-1E22E7A11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Tucker Hwang</a:t>
            </a:r>
            <a:r>
              <a:rPr lang="en-US" dirty="0"/>
              <a:t>, </a:t>
            </a:r>
            <a:r>
              <a:rPr lang="en-US" dirty="0" err="1"/>
              <a:t>Danush</a:t>
            </a:r>
            <a:r>
              <a:rPr lang="en-US" dirty="0"/>
              <a:t> Shekar, </a:t>
            </a:r>
            <a:r>
              <a:rPr lang="en-US" dirty="0" err="1"/>
              <a:t>Zhenyu</a:t>
            </a:r>
            <a:r>
              <a:rPr lang="en-US" dirty="0"/>
              <a:t> Ye</a:t>
            </a:r>
          </a:p>
          <a:p>
            <a:r>
              <a:rPr lang="en-US" dirty="0"/>
              <a:t>EIC/RNC meeting</a:t>
            </a:r>
          </a:p>
          <a:p>
            <a:r>
              <a:rPr lang="en-US" dirty="0"/>
              <a:t>4 June 2024</a:t>
            </a:r>
          </a:p>
        </p:txBody>
      </p:sp>
    </p:spTree>
    <p:extLst>
      <p:ext uri="{BB962C8B-B14F-4D97-AF65-F5344CB8AC3E}">
        <p14:creationId xmlns:p14="http://schemas.microsoft.com/office/powerpoint/2010/main" val="264960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5918-7703-E77A-CC93-1AAD9131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2BBED-1054-197E-FA39-C89572F9B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Analysis of remaining data</a:t>
            </a:r>
          </a:p>
          <a:p>
            <a:pPr lvl="1"/>
            <a:r>
              <a:rPr lang="en-US" dirty="0"/>
              <a:t>Majority of analysis chain completed</a:t>
            </a:r>
          </a:p>
          <a:p>
            <a:pPr lvl="1"/>
            <a:r>
              <a:rPr lang="en-US" dirty="0"/>
              <a:t>Remaining to-do tasks:</a:t>
            </a:r>
          </a:p>
          <a:p>
            <a:pPr lvl="2"/>
            <a:r>
              <a:rPr lang="en-US" dirty="0"/>
              <a:t>Finalized alignment parameters for rotated DUT datasets</a:t>
            </a:r>
          </a:p>
          <a:p>
            <a:pPr lvl="2"/>
            <a:r>
              <a:rPr lang="en-US" dirty="0"/>
              <a:t>Overall improvements to analysis chain (in backup)</a:t>
            </a:r>
          </a:p>
          <a:p>
            <a:pPr lvl="2"/>
            <a:r>
              <a:rPr lang="en-US" dirty="0"/>
              <a:t>Clustering algorithms: edge vs. corner? Common/uncommon shapes?</a:t>
            </a:r>
          </a:p>
          <a:p>
            <a:r>
              <a:rPr lang="en-US" dirty="0"/>
              <a:t>Improvements to existing setup:</a:t>
            </a:r>
          </a:p>
          <a:p>
            <a:pPr lvl="1"/>
            <a:r>
              <a:rPr lang="en-US" dirty="0"/>
              <a:t>Improved power connections: sanding down soldered connections, redoing them entirely…</a:t>
            </a:r>
          </a:p>
          <a:p>
            <a:pPr lvl="1"/>
            <a:r>
              <a:rPr lang="en-US" dirty="0"/>
              <a:t>DUT rotation, scintillator shift had to be done by hand: remote-controllable table? </a:t>
            </a:r>
          </a:p>
          <a:p>
            <a:pPr lvl="1"/>
            <a:r>
              <a:rPr lang="en-US" dirty="0"/>
              <a:t>Steep angles cause secondary particle showers from aluminum holders: large holder apertures? </a:t>
            </a:r>
          </a:p>
          <a:p>
            <a:r>
              <a:rPr lang="en-US" dirty="0"/>
              <a:t>Future: incorporation of LGAD for timing studies: late June-early July; </a:t>
            </a:r>
            <a:r>
              <a:rPr lang="en-US" dirty="0" err="1"/>
              <a:t>Jlab</a:t>
            </a:r>
            <a:r>
              <a:rPr lang="en-US" dirty="0"/>
              <a:t> test beam: early fall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8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C8CE-E6C3-BD67-9010-606D33B455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C8185-C253-E5D8-8B66-59F98584BA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BD6D-1C52-FFD7-80FA-F3C8286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1DC4-9360-8F64-6E3A-0CF2DDA51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to </a:t>
            </a:r>
            <a:r>
              <a:rPr lang="en-US" dirty="0" err="1"/>
              <a:t>MTest</a:t>
            </a:r>
            <a:r>
              <a:rPr lang="en-US" dirty="0"/>
              <a:t> Fri 5/24 ~1 PM</a:t>
            </a:r>
          </a:p>
          <a:p>
            <a:r>
              <a:rPr lang="en-US" dirty="0"/>
              <a:t>Primary users (beam profile control) swap every 12 hours (</a:t>
            </a:r>
            <a:r>
              <a:rPr lang="en-US" u="sng" dirty="0"/>
              <a:t>night</a:t>
            </a:r>
            <a:r>
              <a:rPr lang="en-US" dirty="0"/>
              <a:t> vs. day shifts)</a:t>
            </a:r>
          </a:p>
          <a:p>
            <a:r>
              <a:rPr lang="en-US" dirty="0"/>
              <a:t>Some interruptions (e.g. </a:t>
            </a:r>
            <a:r>
              <a:rPr lang="en-US" dirty="0" err="1"/>
              <a:t>linac</a:t>
            </a:r>
            <a:r>
              <a:rPr lang="en-US" dirty="0"/>
              <a:t> filament) but relatively minor</a:t>
            </a:r>
            <a:r>
              <a:rPr lang="en-US"/>
              <a:t>/short-term</a:t>
            </a:r>
            <a:endParaRPr lang="en-US" dirty="0"/>
          </a:p>
          <a:p>
            <a:r>
              <a:rPr lang="en-US" dirty="0"/>
              <a:t>Total: 5 shifts as primary user, 3 shifts as parasitic</a:t>
            </a:r>
          </a:p>
        </p:txBody>
      </p:sp>
    </p:spTree>
    <p:extLst>
      <p:ext uri="{BB962C8B-B14F-4D97-AF65-F5344CB8AC3E}">
        <p14:creationId xmlns:p14="http://schemas.microsoft.com/office/powerpoint/2010/main" val="127765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45C3-AD83-8F79-6505-18149CB0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9AFBA-A41D-46A0-DF23-EA34E76F8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With clustering algorithm: requiring one cluster per layer vs. one hit</a:t>
            </a:r>
          </a:p>
          <a:p>
            <a:r>
              <a:rPr lang="en-US" dirty="0"/>
              <a:t>Residual cut finder for alignment:</a:t>
            </a:r>
          </a:p>
          <a:p>
            <a:pPr lvl="1"/>
            <a:r>
              <a:rPr lang="en-US" dirty="0"/>
              <a:t>Found by hand for now</a:t>
            </a:r>
          </a:p>
          <a:p>
            <a:pPr lvl="1"/>
            <a:r>
              <a:rPr lang="en-US" dirty="0"/>
              <a:t>Misalignment produces </a:t>
            </a:r>
            <a:r>
              <a:rPr lang="en-US" dirty="0" err="1"/>
              <a:t>shift+broadening</a:t>
            </a:r>
            <a:r>
              <a:rPr lang="en-US" dirty="0"/>
              <a:t>/narrowing of Gaussian peaks in some random direction/magnitude</a:t>
            </a:r>
          </a:p>
          <a:p>
            <a:pPr lvl="1"/>
            <a:r>
              <a:rPr lang="en-US" dirty="0"/>
              <a:t>Iterative procedure:</a:t>
            </a:r>
          </a:p>
          <a:p>
            <a:pPr lvl="2"/>
            <a:r>
              <a:rPr lang="en-US" dirty="0"/>
              <a:t>Sample over wide range → identify highest peak → narrow search window around peak → try again until std. dev. is of ~ same order as window: set this as residual cut</a:t>
            </a:r>
          </a:p>
          <a:p>
            <a:r>
              <a:rPr lang="en-US" dirty="0"/>
              <a:t>Fit metric for SVD fitting</a:t>
            </a:r>
          </a:p>
          <a:p>
            <a:pPr lvl="1"/>
            <a:r>
              <a:rPr lang="en-US" dirty="0"/>
              <a:t>Initial thought: total orthogonal distance to hits from line</a:t>
            </a:r>
          </a:p>
          <a:p>
            <a:pPr lvl="1"/>
            <a:r>
              <a:rPr lang="en-US" dirty="0"/>
              <a:t>Can validate this by looking at distance distribution from tracks within a residual cut and not</a:t>
            </a:r>
          </a:p>
          <a:p>
            <a:r>
              <a:rPr lang="en-US" dirty="0"/>
              <a:t>Minimization for alignment</a:t>
            </a:r>
          </a:p>
          <a:p>
            <a:pPr lvl="1"/>
            <a:r>
              <a:rPr lang="en-US" dirty="0"/>
              <a:t>Individual parameter optimization instead of simultaneous</a:t>
            </a:r>
          </a:p>
          <a:p>
            <a:pPr lvl="1"/>
            <a:r>
              <a:rPr lang="en-US" dirty="0"/>
              <a:t>Not sure how it affects runtime, but only needed once per data set</a:t>
            </a:r>
          </a:p>
        </p:txBody>
      </p:sp>
    </p:spTree>
    <p:extLst>
      <p:ext uri="{BB962C8B-B14F-4D97-AF65-F5344CB8AC3E}">
        <p14:creationId xmlns:p14="http://schemas.microsoft.com/office/powerpoint/2010/main" val="240340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3D5C-13B8-8A93-2E6B-104CCD67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FTBF telescope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9563E2-465E-584B-1388-AEBC2290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7" y="2036618"/>
            <a:ext cx="5680362" cy="42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machine with many wires&#10;&#10;Description automatically generated">
            <a:extLst>
              <a:ext uri="{FF2B5EF4-FFF2-40B4-BE49-F238E27FC236}">
                <a16:creationId xmlns:a16="http://schemas.microsoft.com/office/drawing/2014/main" id="{A6E7C51A-2AEC-A9EF-7443-68C41D361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02" y="1815927"/>
            <a:ext cx="6235931" cy="46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3F1B-C4F1-31D6-E6CC-0525075E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for this beam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C25FF-DAF8-22EC-1310-645BD585B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Non-DUT planes fixed at VCASB=15 DAC:</a:t>
            </a:r>
          </a:p>
          <a:p>
            <a:r>
              <a:rPr lang="en-US" dirty="0"/>
              <a:t>Efficiency as function of VCASB, angle</a:t>
            </a:r>
          </a:p>
          <a:p>
            <a:r>
              <a:rPr lang="en-US" dirty="0"/>
              <a:t>Spatial resolution vs. VCASB, angle</a:t>
            </a:r>
          </a:p>
          <a:p>
            <a:r>
              <a:rPr lang="en-US" dirty="0"/>
              <a:t>Cluster size vs. VCASB, angle</a:t>
            </a:r>
          </a:p>
          <a:p>
            <a:r>
              <a:rPr lang="en-US" dirty="0"/>
              <a:t>FHR vs. VCASB (out of beam, all VCASB set to scan value)</a:t>
            </a:r>
          </a:p>
          <a:p>
            <a:r>
              <a:rPr lang="en-US" dirty="0"/>
              <a:t>N.B. VCASB ↑ = pixel threshold ↓</a:t>
            </a:r>
          </a:p>
          <a:p>
            <a:pPr lvl="1"/>
            <a:r>
              <a:rPr lang="en-US" dirty="0"/>
              <a:t>VCASB in DAC units, conversion to e</a:t>
            </a:r>
            <a:r>
              <a:rPr lang="en-US" baseline="30000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7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C270-E3E4-B88A-F6B3-0C266428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95D9-1648-C58A-1EED-6347746A5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D05AF-789D-2441-756E-85AFA9EA9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3" y="465512"/>
            <a:ext cx="6096000" cy="3221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C870C-0935-F59D-ADF9-4506042E3566}"/>
              </a:ext>
            </a:extLst>
          </p:cNvPr>
          <p:cNvSpPr txBox="1"/>
          <p:nvPr/>
        </p:nvSpPr>
        <p:spPr>
          <a:xfrm>
            <a:off x="4347556" y="640080"/>
            <a:ext cx="135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 deg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D6F82-5226-20A8-C13E-446D19124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81" y="640080"/>
            <a:ext cx="5744061" cy="29412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3DC1C3-ED70-A952-B9AC-03CA3241E50D}"/>
              </a:ext>
            </a:extLst>
          </p:cNvPr>
          <p:cNvSpPr txBox="1"/>
          <p:nvPr/>
        </p:nvSpPr>
        <p:spPr>
          <a:xfrm>
            <a:off x="10182914" y="750975"/>
            <a:ext cx="147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 deg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F47D22-8C73-44AD-B569-78D45B79A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26" y="3794167"/>
            <a:ext cx="4817324" cy="23996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6E6018-A0F4-D73E-1770-E9DED775557E}"/>
              </a:ext>
            </a:extLst>
          </p:cNvPr>
          <p:cNvSpPr txBox="1"/>
          <p:nvPr/>
        </p:nvSpPr>
        <p:spPr>
          <a:xfrm>
            <a:off x="4389327" y="38166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 deg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078891-D82B-6927-35DC-6297DBDEE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795" y="3630521"/>
            <a:ext cx="4721563" cy="2587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F7F2C6-130F-EA0F-B24B-9958D24240D5}"/>
              </a:ext>
            </a:extLst>
          </p:cNvPr>
          <p:cNvSpPr txBox="1"/>
          <p:nvPr/>
        </p:nvSpPr>
        <p:spPr>
          <a:xfrm>
            <a:off x="9523702" y="38542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deg</a:t>
            </a:r>
          </a:p>
        </p:txBody>
      </p:sp>
    </p:spTree>
    <p:extLst>
      <p:ext uri="{BB962C8B-B14F-4D97-AF65-F5344CB8AC3E}">
        <p14:creationId xmlns:p14="http://schemas.microsoft.com/office/powerpoint/2010/main" val="68045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31B1-9330-83D6-356C-46D85737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C5EE-DF23-814F-3FBF-E33F7D1BC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“Garbage in, garbage out”</a:t>
            </a:r>
          </a:p>
          <a:p>
            <a:pPr lvl="1"/>
            <a:r>
              <a:rPr lang="en-US" sz="1400" dirty="0"/>
              <a:t>We want clean, “real particle” tracks to use for alignment</a:t>
            </a:r>
          </a:p>
          <a:p>
            <a:pPr lvl="1"/>
            <a:r>
              <a:rPr lang="en-US" sz="1400" dirty="0"/>
              <a:t>Sources of contamination: </a:t>
            </a:r>
            <a:r>
              <a:rPr lang="en-US" sz="1400" dirty="0">
                <a:solidFill>
                  <a:srgbClr val="7030A0"/>
                </a:solidFill>
              </a:rPr>
              <a:t>noise hit(s) accompanying real hit(s) </a:t>
            </a:r>
            <a:r>
              <a:rPr lang="en-US" sz="1400" dirty="0"/>
              <a:t>+ </a:t>
            </a:r>
            <a:r>
              <a:rPr lang="en-US" sz="1400" dirty="0">
                <a:solidFill>
                  <a:srgbClr val="00B050"/>
                </a:solidFill>
              </a:rPr>
              <a:t>only noise hit(s) on some layer</a:t>
            </a:r>
          </a:p>
          <a:p>
            <a:r>
              <a:rPr lang="en-US" sz="1600" dirty="0"/>
              <a:t>Reduce “noise tracks” with event selection:</a:t>
            </a:r>
          </a:p>
          <a:p>
            <a:pPr lvl="1"/>
            <a:r>
              <a:rPr lang="en-US" sz="1400" dirty="0"/>
              <a:t>Require: </a:t>
            </a:r>
            <a:r>
              <a:rPr lang="en-US" sz="1400" dirty="0">
                <a:solidFill>
                  <a:srgbClr val="7030A0"/>
                </a:solidFill>
              </a:rPr>
              <a:t>exactly 1 hit/layer</a:t>
            </a:r>
            <a:r>
              <a:rPr lang="en-US" sz="1400" dirty="0"/>
              <a:t>, apply </a:t>
            </a:r>
            <a:r>
              <a:rPr lang="en-US" sz="1400" dirty="0">
                <a:solidFill>
                  <a:srgbClr val="00B050"/>
                </a:solidFill>
              </a:rPr>
              <a:t>cuts on residuals with linear fit</a:t>
            </a:r>
            <a:endParaRPr lang="en-US" sz="1400" dirty="0">
              <a:solidFill>
                <a:srgbClr val="7030A0"/>
              </a:solidFill>
            </a:endParaRPr>
          </a:p>
          <a:p>
            <a:r>
              <a:rPr lang="en-US" sz="1600" dirty="0"/>
              <a:t>Calculating residuals on unaligned hits:</a:t>
            </a:r>
          </a:p>
          <a:p>
            <a:pPr lvl="1"/>
            <a:r>
              <a:rPr lang="en-US" sz="1400" dirty="0"/>
              <a:t>Replaced averaging method with SVD-based orthogonal regression fit to hit on each layer (7 total)</a:t>
            </a:r>
          </a:p>
          <a:p>
            <a:pPr lvl="1"/>
            <a:r>
              <a:rPr lang="en-US" sz="1400" dirty="0"/>
              <a:t>Minimal reduction in calculation speed in alignment/resolution studies</a:t>
            </a:r>
          </a:p>
          <a:p>
            <a:pPr lvl="1"/>
            <a:r>
              <a:rPr lang="en-US" sz="1400" dirty="0"/>
              <a:t>Possible </a:t>
            </a:r>
            <a:r>
              <a:rPr lang="en-US" sz="1400" dirty="0" err="1"/>
              <a:t>Numba</a:t>
            </a:r>
            <a:r>
              <a:rPr lang="en-US" sz="1400" dirty="0"/>
              <a:t> acceleration? To be investigated</a:t>
            </a:r>
          </a:p>
          <a:p>
            <a:r>
              <a:rPr lang="en-US" sz="1600" dirty="0"/>
              <a:t>Collect residuals in each layer</a:t>
            </a:r>
          </a:p>
          <a:p>
            <a:pPr lvl="1"/>
            <a:r>
              <a:rPr lang="en-US" sz="1400" dirty="0"/>
              <a:t>Apply cut to remove tracks with noise hits (e.g. for layer 0, -0.05 &lt; x &lt; -0.01)</a:t>
            </a:r>
          </a:p>
          <a:p>
            <a:pPr lvl="1"/>
            <a:r>
              <a:rPr lang="en-US" sz="1400" dirty="0"/>
              <a:t>No direct metric from SVD fit: cut on orthogonal distance to hits could work</a:t>
            </a:r>
          </a:p>
          <a:p>
            <a:r>
              <a:rPr lang="en-US" sz="1600" dirty="0"/>
              <a:t>Send cleaned hit data to alignment algorithm:</a:t>
            </a:r>
          </a:p>
          <a:p>
            <a:pPr lvl="1"/>
            <a:r>
              <a:rPr lang="en-US" sz="1400" dirty="0"/>
              <a:t>Minuit minimizes sum of square of residuals in X, Y over all planes over all tracks</a:t>
            </a:r>
          </a:p>
          <a:p>
            <a:pPr lvl="1"/>
            <a:r>
              <a:rPr lang="en-US" sz="1400" dirty="0"/>
              <a:t>Without plane rotation: 28 free parameters: rotation in XY, shifts in X, Y, Z for each layer</a:t>
            </a:r>
          </a:p>
          <a:p>
            <a:pPr lvl="1"/>
            <a:r>
              <a:rPr lang="en-US" sz="1400" dirty="0"/>
              <a:t>With plane rotation: XY rotation; XZ rotation; X, Y, Z shift; X-Z rot. center (2) = 49 free parameters (42 with one plane fixed)</a:t>
            </a:r>
          </a:p>
          <a:p>
            <a:r>
              <a:rPr lang="en-US" sz="1600" dirty="0"/>
              <a:t>Recalculate hit positions in each plane with new parameters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AC8853-BDF0-7D1A-16F3-9EC1FE37BE0B}"/>
              </a:ext>
            </a:extLst>
          </p:cNvPr>
          <p:cNvCxnSpPr/>
          <p:nvPr/>
        </p:nvCxnSpPr>
        <p:spPr>
          <a:xfrm>
            <a:off x="6245629" y="582527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DFD081-B9EF-211F-BC62-C5CA4B8BE2B7}"/>
              </a:ext>
            </a:extLst>
          </p:cNvPr>
          <p:cNvCxnSpPr/>
          <p:nvPr/>
        </p:nvCxnSpPr>
        <p:spPr>
          <a:xfrm>
            <a:off x="6245629" y="1208753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C9251D-AE22-D821-24A1-74401303CD8B}"/>
              </a:ext>
            </a:extLst>
          </p:cNvPr>
          <p:cNvCxnSpPr/>
          <p:nvPr/>
        </p:nvCxnSpPr>
        <p:spPr>
          <a:xfrm>
            <a:off x="6245629" y="901182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722B49-BB30-DC6F-57EE-598691BA5075}"/>
              </a:ext>
            </a:extLst>
          </p:cNvPr>
          <p:cNvCxnSpPr/>
          <p:nvPr/>
        </p:nvCxnSpPr>
        <p:spPr>
          <a:xfrm>
            <a:off x="6245629" y="1485844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83B0D68-E16A-6590-594B-30A30EB22765}"/>
              </a:ext>
            </a:extLst>
          </p:cNvPr>
          <p:cNvSpPr/>
          <p:nvPr/>
        </p:nvSpPr>
        <p:spPr>
          <a:xfrm>
            <a:off x="6536574" y="495244"/>
            <a:ext cx="191193" cy="1686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7FBBA0-9797-7B3B-31FA-5B24703B3E5A}"/>
              </a:ext>
            </a:extLst>
          </p:cNvPr>
          <p:cNvSpPr/>
          <p:nvPr/>
        </p:nvSpPr>
        <p:spPr>
          <a:xfrm>
            <a:off x="7247312" y="509710"/>
            <a:ext cx="191193" cy="1686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593924-C9AD-573A-19FE-2192A7667203}"/>
              </a:ext>
            </a:extLst>
          </p:cNvPr>
          <p:cNvSpPr/>
          <p:nvPr/>
        </p:nvSpPr>
        <p:spPr>
          <a:xfrm>
            <a:off x="6483927" y="1135528"/>
            <a:ext cx="191193" cy="1686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B9220C-DDB3-AC96-17AC-79CDBFB2CC5D}"/>
              </a:ext>
            </a:extLst>
          </p:cNvPr>
          <p:cNvSpPr/>
          <p:nvPr/>
        </p:nvSpPr>
        <p:spPr>
          <a:xfrm>
            <a:off x="7632468" y="1390721"/>
            <a:ext cx="191193" cy="1686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64EE00-AAA2-E6E1-1E26-3A91A1615214}"/>
              </a:ext>
            </a:extLst>
          </p:cNvPr>
          <p:cNvSpPr/>
          <p:nvPr/>
        </p:nvSpPr>
        <p:spPr>
          <a:xfrm>
            <a:off x="6722225" y="1124685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3022A7-2423-8D97-2325-DE9B8A455007}"/>
              </a:ext>
            </a:extLst>
          </p:cNvPr>
          <p:cNvSpPr/>
          <p:nvPr/>
        </p:nvSpPr>
        <p:spPr>
          <a:xfrm>
            <a:off x="6796346" y="828456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154634-17BC-FE29-9C6D-629544CF1943}"/>
              </a:ext>
            </a:extLst>
          </p:cNvPr>
          <p:cNvSpPr/>
          <p:nvPr/>
        </p:nvSpPr>
        <p:spPr>
          <a:xfrm>
            <a:off x="6891943" y="505009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6805B1-DF3C-B282-F194-3D385D3FF6F2}"/>
              </a:ext>
            </a:extLst>
          </p:cNvPr>
          <p:cNvSpPr/>
          <p:nvPr/>
        </p:nvSpPr>
        <p:spPr>
          <a:xfrm>
            <a:off x="6593377" y="1399986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C41A13-F272-7CD5-2D94-C8B101A847F9}"/>
              </a:ext>
            </a:extLst>
          </p:cNvPr>
          <p:cNvCxnSpPr/>
          <p:nvPr/>
        </p:nvCxnSpPr>
        <p:spPr>
          <a:xfrm>
            <a:off x="8680565" y="594862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E84151-E70A-8A9A-1FAD-5268DEC87292}"/>
              </a:ext>
            </a:extLst>
          </p:cNvPr>
          <p:cNvCxnSpPr/>
          <p:nvPr/>
        </p:nvCxnSpPr>
        <p:spPr>
          <a:xfrm>
            <a:off x="8680565" y="1221088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CAD86D-80EE-7A43-A45C-845B14116498}"/>
              </a:ext>
            </a:extLst>
          </p:cNvPr>
          <p:cNvCxnSpPr/>
          <p:nvPr/>
        </p:nvCxnSpPr>
        <p:spPr>
          <a:xfrm>
            <a:off x="8680565" y="913517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CE15AD-80AC-6B1C-D865-E533C977F97B}"/>
              </a:ext>
            </a:extLst>
          </p:cNvPr>
          <p:cNvCxnSpPr/>
          <p:nvPr/>
        </p:nvCxnSpPr>
        <p:spPr>
          <a:xfrm>
            <a:off x="8680565" y="1498179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6910987-5CBE-2B71-A05B-7E912470ADFE}"/>
              </a:ext>
            </a:extLst>
          </p:cNvPr>
          <p:cNvSpPr/>
          <p:nvPr/>
        </p:nvSpPr>
        <p:spPr>
          <a:xfrm>
            <a:off x="10021685" y="1399986"/>
            <a:ext cx="191193" cy="1686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62CBB0-E4E0-EA1E-1DC0-DEEA2C3D6AD8}"/>
              </a:ext>
            </a:extLst>
          </p:cNvPr>
          <p:cNvSpPr/>
          <p:nvPr/>
        </p:nvSpPr>
        <p:spPr>
          <a:xfrm>
            <a:off x="9157161" y="1137020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B9B55CB-BFB3-AB66-52EE-250FAC74177E}"/>
              </a:ext>
            </a:extLst>
          </p:cNvPr>
          <p:cNvSpPr/>
          <p:nvPr/>
        </p:nvSpPr>
        <p:spPr>
          <a:xfrm>
            <a:off x="9231282" y="840791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1E0157-848C-19A0-D9C6-E2A97E4DADEB}"/>
              </a:ext>
            </a:extLst>
          </p:cNvPr>
          <p:cNvSpPr/>
          <p:nvPr/>
        </p:nvSpPr>
        <p:spPr>
          <a:xfrm>
            <a:off x="9326879" y="517344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9DD3D4-D6A4-CC83-4223-AB24AAE87A39}"/>
              </a:ext>
            </a:extLst>
          </p:cNvPr>
          <p:cNvSpPr/>
          <p:nvPr/>
        </p:nvSpPr>
        <p:spPr>
          <a:xfrm>
            <a:off x="6130636" y="336599"/>
            <a:ext cx="1955569" cy="13540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EAC333-D5EE-4165-A5AB-5085307E8010}"/>
              </a:ext>
            </a:extLst>
          </p:cNvPr>
          <p:cNvSpPr/>
          <p:nvPr/>
        </p:nvSpPr>
        <p:spPr>
          <a:xfrm>
            <a:off x="8525394" y="343460"/>
            <a:ext cx="1955569" cy="13540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081760-0E47-A44E-5D35-2FFF09AEFF98}"/>
              </a:ext>
            </a:extLst>
          </p:cNvPr>
          <p:cNvCxnSpPr/>
          <p:nvPr/>
        </p:nvCxnSpPr>
        <p:spPr>
          <a:xfrm>
            <a:off x="4024399" y="582527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1FE24B-1945-5F37-C89A-A3A41B5D7E82}"/>
              </a:ext>
            </a:extLst>
          </p:cNvPr>
          <p:cNvCxnSpPr/>
          <p:nvPr/>
        </p:nvCxnSpPr>
        <p:spPr>
          <a:xfrm>
            <a:off x="4024399" y="1208753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56B2CC-A14F-E8D1-D9F8-F7ABC99A5D57}"/>
              </a:ext>
            </a:extLst>
          </p:cNvPr>
          <p:cNvCxnSpPr/>
          <p:nvPr/>
        </p:nvCxnSpPr>
        <p:spPr>
          <a:xfrm>
            <a:off x="4024399" y="901182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909834-390B-9335-A2BF-1C988BC940B3}"/>
              </a:ext>
            </a:extLst>
          </p:cNvPr>
          <p:cNvCxnSpPr/>
          <p:nvPr/>
        </p:nvCxnSpPr>
        <p:spPr>
          <a:xfrm>
            <a:off x="4024399" y="1485844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D2D64A5-E696-B8E5-458C-75650F5A2AF7}"/>
              </a:ext>
            </a:extLst>
          </p:cNvPr>
          <p:cNvSpPr/>
          <p:nvPr/>
        </p:nvSpPr>
        <p:spPr>
          <a:xfrm>
            <a:off x="4500995" y="1124685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0A8C4A-F6E7-B562-F890-BAF609BD501F}"/>
              </a:ext>
            </a:extLst>
          </p:cNvPr>
          <p:cNvSpPr/>
          <p:nvPr/>
        </p:nvSpPr>
        <p:spPr>
          <a:xfrm>
            <a:off x="4575116" y="828456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F863D53-B499-8598-27B6-E16EC1EAF470}"/>
              </a:ext>
            </a:extLst>
          </p:cNvPr>
          <p:cNvSpPr/>
          <p:nvPr/>
        </p:nvSpPr>
        <p:spPr>
          <a:xfrm>
            <a:off x="4670713" y="505009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329069-0483-306B-A691-FBDA8F7C6CBC}"/>
              </a:ext>
            </a:extLst>
          </p:cNvPr>
          <p:cNvSpPr/>
          <p:nvPr/>
        </p:nvSpPr>
        <p:spPr>
          <a:xfrm>
            <a:off x="4372147" y="1399986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3D04-52D7-87FB-A9A9-60B312DB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</p:spPr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3D572-E9C8-6AF2-A1E1-518ADE18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794" y="1089949"/>
            <a:ext cx="11600411" cy="24359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Designate one plane as DUT, others as reference arms</a:t>
            </a:r>
          </a:p>
          <a:p>
            <a:r>
              <a:rPr lang="en-US" dirty="0"/>
              <a:t>Require tracks to have exactly 1 hit/layer, with wider residual cuts than in alignment</a:t>
            </a:r>
          </a:p>
          <a:p>
            <a:r>
              <a:rPr lang="en-US" dirty="0"/>
              <a:t>SVD fit to 6 non-DUT planes; residuals in X, Y in DUT</a:t>
            </a:r>
          </a:p>
          <a:p>
            <a:r>
              <a:rPr lang="en-US" dirty="0"/>
              <a:t>Sanity check for alignment: are residuals centered near zero?</a:t>
            </a:r>
          </a:p>
          <a:p>
            <a:r>
              <a:rPr lang="en-US" dirty="0"/>
              <a:t>Residuals std. dev. around 6-7.5 </a:t>
            </a:r>
            <a:r>
              <a:rPr lang="en-US" dirty="0" err="1"/>
              <a:t>μm</a:t>
            </a:r>
            <a:r>
              <a:rPr lang="en-US" dirty="0"/>
              <a:t>, translates to ~5.5-7 </a:t>
            </a:r>
            <a:r>
              <a:rPr lang="en-US" dirty="0" err="1"/>
              <a:t>μm</a:t>
            </a:r>
            <a:r>
              <a:rPr lang="en-US" dirty="0"/>
              <a:t> resolution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D29E3-2B17-5FFE-D629-AEFAB83F5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" y="3713996"/>
            <a:ext cx="5616127" cy="2517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CCB47-84C8-4401-3CA9-65B318E28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18" y="3662047"/>
            <a:ext cx="5481887" cy="2530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1A3BA-32F0-F3D4-CC17-8598AAF44BD6}"/>
              </a:ext>
            </a:extLst>
          </p:cNvPr>
          <p:cNvSpPr txBox="1"/>
          <p:nvPr/>
        </p:nvSpPr>
        <p:spPr>
          <a:xfrm>
            <a:off x="5197931" y="5162554"/>
            <a:ext cx="32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VCASB=15 all planes</a:t>
            </a:r>
          </a:p>
          <a:p>
            <a:r>
              <a:rPr lang="en-US" sz="1200" dirty="0"/>
              <a:t>All other settings default</a:t>
            </a:r>
          </a:p>
          <a:p>
            <a:r>
              <a:rPr lang="en-US" sz="1200" dirty="0"/>
              <a:t>90° angle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E279FCC-B020-F49C-09D7-090A0B00AA4A}"/>
              </a:ext>
            </a:extLst>
          </p:cNvPr>
          <p:cNvSpPr/>
          <p:nvPr/>
        </p:nvSpPr>
        <p:spPr>
          <a:xfrm>
            <a:off x="5777683" y="4723751"/>
            <a:ext cx="470835" cy="1783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0DA68-3FCA-A8E3-E887-0C69A974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DBFE-948C-24BD-4012-F46BC1885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C87A5-52AE-041D-F152-17C88A9BC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" y="0"/>
            <a:ext cx="121814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74654-3E75-236C-D5F9-0A2B6752B76B}"/>
              </a:ext>
            </a:extLst>
          </p:cNvPr>
          <p:cNvSpPr txBox="1"/>
          <p:nvPr/>
        </p:nvSpPr>
        <p:spPr>
          <a:xfrm>
            <a:off x="9252065" y="6371705"/>
            <a:ext cx="278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From </a:t>
            </a:r>
            <a:r>
              <a:rPr lang="en-US" dirty="0" err="1">
                <a:solidFill>
                  <a:srgbClr val="00B050"/>
                </a:solidFill>
              </a:rPr>
              <a:t>Danush</a:t>
            </a:r>
            <a:r>
              <a:rPr lang="en-US" dirty="0">
                <a:solidFill>
                  <a:srgbClr val="00B050"/>
                </a:solidFill>
              </a:rPr>
              <a:t> Shekar</a:t>
            </a:r>
          </a:p>
        </p:txBody>
      </p:sp>
    </p:spTree>
    <p:extLst>
      <p:ext uri="{BB962C8B-B14F-4D97-AF65-F5344CB8AC3E}">
        <p14:creationId xmlns:p14="http://schemas.microsoft.com/office/powerpoint/2010/main" val="170775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E84B-13B9-E474-E456-72DF93F3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Hits per event per plane vs.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DE8F-65CB-7246-B761-C443B0563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22" y="1437997"/>
            <a:ext cx="11308773" cy="4351338"/>
          </a:xfrm>
        </p:spPr>
        <p:txBody>
          <a:bodyPr/>
          <a:lstStyle/>
          <a:p>
            <a:r>
              <a:rPr lang="en-US" dirty="0"/>
              <a:t>VCASB=15 for ref. arms, 10 for DUT</a:t>
            </a:r>
          </a:p>
          <a:p>
            <a:r>
              <a:rPr lang="en-US" dirty="0"/>
              <a:t>Definitive trend to higher cluster size at steeper incident angle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C47E1-8E2B-4EDB-7C50-90C3577D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5" y="2600774"/>
            <a:ext cx="5621834" cy="1976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D307D-DCD9-B9DC-F21B-E6CCC4F25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494" y="2562388"/>
            <a:ext cx="5761382" cy="1955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BDB923-E761-7EAA-CBD6-0BD4456B9CE4}"/>
              </a:ext>
            </a:extLst>
          </p:cNvPr>
          <p:cNvSpPr txBox="1"/>
          <p:nvPr/>
        </p:nvSpPr>
        <p:spPr>
          <a:xfrm>
            <a:off x="4420324" y="3613666"/>
            <a:ext cx="102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90 deg.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0AEB5-38D6-78DC-7E95-1FC5C7FF3597}"/>
              </a:ext>
            </a:extLst>
          </p:cNvPr>
          <p:cNvSpPr txBox="1"/>
          <p:nvPr/>
        </p:nvSpPr>
        <p:spPr>
          <a:xfrm>
            <a:off x="10266714" y="3462251"/>
            <a:ext cx="102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30 deg.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CB09B7-9D45-B0CD-D60D-6623B6E1A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302" y="4636867"/>
            <a:ext cx="5781502" cy="19767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511990-C98C-E042-2CD8-2D9945CD81B9}"/>
              </a:ext>
            </a:extLst>
          </p:cNvPr>
          <p:cNvSpPr txBox="1"/>
          <p:nvPr/>
        </p:nvSpPr>
        <p:spPr>
          <a:xfrm>
            <a:off x="7018020" y="5483629"/>
            <a:ext cx="102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15 deg.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93DA88-26A4-FF53-B532-A504DF481FC3}"/>
              </a:ext>
            </a:extLst>
          </p:cNvPr>
          <p:cNvSpPr txBox="1"/>
          <p:nvPr/>
        </p:nvSpPr>
        <p:spPr>
          <a:xfrm>
            <a:off x="9407236" y="6350924"/>
            <a:ext cx="278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From </a:t>
            </a:r>
            <a:r>
              <a:rPr lang="en-US" dirty="0" err="1">
                <a:solidFill>
                  <a:srgbClr val="00B050"/>
                </a:solidFill>
              </a:rPr>
              <a:t>Danush</a:t>
            </a:r>
            <a:r>
              <a:rPr lang="en-US" dirty="0">
                <a:solidFill>
                  <a:srgbClr val="00B050"/>
                </a:solidFill>
              </a:rPr>
              <a:t> Shekar</a:t>
            </a:r>
          </a:p>
        </p:txBody>
      </p:sp>
    </p:spTree>
    <p:extLst>
      <p:ext uri="{BB962C8B-B14F-4D97-AF65-F5344CB8AC3E}">
        <p14:creationId xmlns:p14="http://schemas.microsoft.com/office/powerpoint/2010/main" val="273809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C1A-2176-A009-2153-F25068EE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during data-taking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CB2FD-C754-3B16-0597-2D2580DAB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9465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Recurring power connection issues, appeared during initial commissioning with FHR scan</a:t>
            </a:r>
          </a:p>
          <a:p>
            <a:r>
              <a:rPr lang="en-US" dirty="0"/>
              <a:t>Manifests as </a:t>
            </a:r>
            <a:r>
              <a:rPr lang="en-US" dirty="0" err="1"/>
              <a:t>USBError</a:t>
            </a:r>
            <a:r>
              <a:rPr lang="en-US" dirty="0"/>
              <a:t>: Input/Output Error</a:t>
            </a:r>
          </a:p>
          <a:p>
            <a:r>
              <a:rPr lang="en-US" dirty="0"/>
              <a:t>Occasionally accompanied by current dropping to zero (normally 1.8-2.5A)</a:t>
            </a:r>
          </a:p>
          <a:p>
            <a:r>
              <a:rPr lang="en-US" dirty="0"/>
              <a:t>Interruptions/inefficiencies/unevenness in data-taking, up to outright power failures</a:t>
            </a:r>
          </a:p>
          <a:p>
            <a:r>
              <a:rPr lang="en-US" dirty="0"/>
              <a:t>Possible cause(s): weak/loose connections from power supply</a:t>
            </a:r>
          </a:p>
          <a:p>
            <a:pPr lvl="1"/>
            <a:r>
              <a:rPr lang="en-US" dirty="0"/>
              <a:t>Ground/5V cables are daisy-chained, so loss of connection in one plane would lose power to the rest down the chain</a:t>
            </a:r>
          </a:p>
          <a:p>
            <a:r>
              <a:rPr lang="en-US" dirty="0"/>
              <a:t>Viable workarounds:</a:t>
            </a:r>
          </a:p>
          <a:p>
            <a:pPr lvl="1"/>
            <a:r>
              <a:rPr lang="en-US" dirty="0"/>
              <a:t>Physically reaffirming power cable connections (orange board connectors, power supply connectors inside/outside box)</a:t>
            </a:r>
          </a:p>
          <a:p>
            <a:pPr lvl="1"/>
            <a:r>
              <a:rPr lang="en-US" dirty="0"/>
              <a:t>Sanded down some solder connections (worked the best)</a:t>
            </a:r>
          </a:p>
          <a:p>
            <a:r>
              <a:rPr lang="en-US" dirty="0"/>
              <a:t>To be more fully understood, permanent solution to be found</a:t>
            </a:r>
          </a:p>
        </p:txBody>
      </p:sp>
      <p:pic>
        <p:nvPicPr>
          <p:cNvPr id="8" name="Picture 7" descr="A group of wires and wires&#10;&#10;Description automatically generated with medium confidence">
            <a:extLst>
              <a:ext uri="{FF2B5EF4-FFF2-40B4-BE49-F238E27FC236}">
                <a16:creationId xmlns:a16="http://schemas.microsoft.com/office/drawing/2014/main" id="{2D951529-9726-14FD-BAFC-9F3D9A548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3471" y="2211474"/>
            <a:ext cx="4949305" cy="37119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CA8284-EB6E-622F-DE18-96F964B40BBE}"/>
              </a:ext>
            </a:extLst>
          </p:cNvPr>
          <p:cNvSpPr/>
          <p:nvPr/>
        </p:nvSpPr>
        <p:spPr>
          <a:xfrm>
            <a:off x="9983586" y="4397434"/>
            <a:ext cx="432262" cy="415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1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891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babyMOSS FTBF test beam status</vt:lpstr>
      <vt:lpstr>FTBF telescope</vt:lpstr>
      <vt:lpstr>Studies for this beam test</vt:lpstr>
      <vt:lpstr>PowerPoint Presentation</vt:lpstr>
      <vt:lpstr>Alignment</vt:lpstr>
      <vt:lpstr>Resolution</vt:lpstr>
      <vt:lpstr>PowerPoint Presentation</vt:lpstr>
      <vt:lpstr>Hits per event per plane vs. angle</vt:lpstr>
      <vt:lpstr>Challenges during data-taking</vt:lpstr>
      <vt:lpstr>Plans</vt:lpstr>
      <vt:lpstr>Backup</vt:lpstr>
      <vt:lpstr>Beam schedule</vt:lpstr>
      <vt:lpstr>Improvements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babyMOSS FTBF test beam status update</dc:title>
  <dc:creator>Minyoung Hwang</dc:creator>
  <cp:lastModifiedBy>Minyoung Hwang</cp:lastModifiedBy>
  <cp:revision>27</cp:revision>
  <dcterms:created xsi:type="dcterms:W3CDTF">2024-05-21T14:39:51Z</dcterms:created>
  <dcterms:modified xsi:type="dcterms:W3CDTF">2024-06-04T21:45:07Z</dcterms:modified>
</cp:coreProperties>
</file>