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7" r:id="rId2"/>
    <p:sldId id="273" r:id="rId3"/>
    <p:sldId id="300" r:id="rId4"/>
    <p:sldId id="274" r:id="rId5"/>
    <p:sldId id="257" r:id="rId6"/>
    <p:sldId id="258" r:id="rId7"/>
    <p:sldId id="259" r:id="rId8"/>
    <p:sldId id="268" r:id="rId9"/>
    <p:sldId id="261" r:id="rId10"/>
    <p:sldId id="269" r:id="rId11"/>
    <p:sldId id="263" r:id="rId12"/>
    <p:sldId id="266" r:id="rId13"/>
    <p:sldId id="275" r:id="rId14"/>
    <p:sldId id="271" r:id="rId15"/>
    <p:sldId id="270" r:id="rId16"/>
    <p:sldId id="299" r:id="rId17"/>
    <p:sldId id="276" r:id="rId18"/>
    <p:sldId id="272" r:id="rId19"/>
    <p:sldId id="260" r:id="rId20"/>
    <p:sldId id="30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89AE6-157B-4369-8397-3A2D276F523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6F978-033F-43AF-8CF0-37E8E7B1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8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B8ED-4446-2778-3318-688B8963B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B2464-F8EC-B040-3812-03CD56512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0213A-44BB-B9AA-AD82-E781284D7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36AC-D641-41F4-8D74-6B5BBDC7F841}" type="datetime1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6D446-DF0B-90E1-50B4-BF9CB2DB6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C2FF4-05F3-1D82-4DC6-D5DBE9DB9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6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02F8-FFA3-38AE-D345-96E2CE712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D85816-ACA6-DA4C-8519-91E539C68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BC504-54BB-2AD3-4122-526029E02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BDC6-5A15-411C-B6E0-0FAB3C2D3AA6}" type="datetime1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EB7DE-E77B-48C2-7A21-DE937135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0122B-EC68-9901-0B3D-843C908F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8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959DAA-CB74-4F0E-26FF-9D7EDFA97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38D52-A487-95BB-23DE-A1A372D9E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1F3A3-7AA3-55B0-23FA-A8CEAFA8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60A8-C823-4183-B520-5E90B397D847}" type="datetime1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FBF8F-6CC2-6B55-F028-4F9F7CC07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FB125-F19A-DABA-95B3-F0924A64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7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3A7E-3167-B967-DE53-543C71371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66D1B-B05A-1E20-24D8-A476F623A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99985-777D-E94A-7D16-FD7493769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B262-FF46-40B5-BAFB-0E83CB87F875}" type="datetime1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3A845-4602-A5AD-1CB0-73CA7904A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121E6-87EE-6FC2-CCAD-2E5AAA09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0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C549E-DAD2-393F-9283-74E49AF59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4104A-DFD1-8CA4-78A1-AC9458BEF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B8367-39A8-FA66-C1D8-12E39D16F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62C9-752A-490B-A9B1-0E520FB84647}" type="datetime1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B0017-6A67-33EE-892E-C24F0CED3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7D379-2799-2871-9468-2FF4A4AE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A0D6-9488-A3BA-682B-D149CB11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5294A-7C72-EFC1-1D71-6E320CF75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2F99D-F4B1-149C-E748-8BE8E657A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A0B65-28FE-5246-FBE4-2324D45E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FA00-0605-49C2-A654-BE74653F1E56}" type="datetime1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86AB1-A676-6338-2A20-5FE50B9B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7ADAC-9B46-18E0-989B-4FF55802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9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5EA5-D53B-FEC5-3F93-113AAD98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DBAF3-B501-B35F-9F3B-77D446BEA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56D81-ECA0-6B38-00C3-E7D703988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994124-9E46-ADBE-57EE-38E26B845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AAC1E-8875-BFB2-71A5-61DF8751A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8CF143-F682-212B-971E-66341F8E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BE05-8E17-4D83-8AC0-D0B74CD1736F}" type="datetime1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EE7AA5-E97A-F942-02DE-1C96E481E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0AA710-7495-C04B-14D8-9881D8E6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0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E199-F290-1D16-137A-2350EB67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BE24F9-ABD3-B819-BE4A-6AAC8ED02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13C5-A236-4954-8C88-B77CAFA04BBC}" type="datetime1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68F3B-A90A-EEBF-99DF-E2C44668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4E182-2919-192E-47DA-62C32A2A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5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186AB5-2EC4-8C27-A0BE-DF1EFC14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1CC1-8744-410C-8A40-13B3D33FDE6E}" type="datetime1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C30B4-D322-3BCB-84CC-41B3B478E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5FBE6-76F0-93A1-923E-78FFDC33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5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FCB61-5454-7F8B-460F-5CB4169BB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38814-0B62-62F1-4869-9C2DE9850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B9D0F-FF1B-A3A3-B754-83F8B8E3D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A86E8-3111-388B-9839-0C4AB41EE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7D7C-09CE-4C2A-9DB5-B1006911FDB5}" type="datetime1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7618B-7A1B-F082-308A-917098E6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94CFA-03B1-596F-2D3B-E89566153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9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8D93C-D9B8-C00A-2A38-F8651235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1268AF-3587-778A-B0DE-3E5F46067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7F2BA-6947-367D-90B8-66568E3ED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705DD-DCD8-E7C8-2F70-2D46331F7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4ACE-6556-4489-9337-8496A0AE9CDA}" type="datetime1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39D08-3109-54CE-9120-03BDFC594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08124-B7AA-AD09-A8DC-544A1021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0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6288EA-3BAA-68F6-3B4A-FBFE4B8E4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8B13F-7A5A-25FE-DF4F-B6C6730F0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5E60D-3C22-CBDB-4DFA-F2255DF29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C56A65-DA97-406B-9C99-D2BDD124BDFB}" type="datetime1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85C66-492C-8C10-C967-EF784A2CB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D1DEE-0109-A785-404E-1A89247F8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26DB19-5210-4B0C-8DD4-69D439DC5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0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0CA5-8865-7660-D017-411D734EE3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FTBF </a:t>
            </a:r>
            <a:r>
              <a:rPr lang="en-US" dirty="0" err="1"/>
              <a:t>testbeam</a:t>
            </a:r>
            <a:r>
              <a:rPr lang="en-US" dirty="0"/>
              <a:t> analysis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496EEF-1051-6DD1-FA08-3A07B61DA6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Shekar, Z. Ye, </a:t>
            </a:r>
            <a:r>
              <a:rPr lang="en-US" b="1" dirty="0"/>
              <a:t>TH</a:t>
            </a:r>
            <a:endParaRPr lang="en-US" dirty="0"/>
          </a:p>
          <a:p>
            <a:r>
              <a:rPr lang="en-US" dirty="0"/>
              <a:t>EIC-RNC meeting</a:t>
            </a:r>
          </a:p>
          <a:p>
            <a:r>
              <a:rPr lang="en-US" dirty="0"/>
              <a:t>16 July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EF1E3-B500-4112-908D-7C682AA3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56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BCEC7-F0F5-B500-5522-723424A5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resolutions: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86483-5A11-931F-D1E1-499CC2463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we have already tried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7F07C-C310-D061-F818-F236052FF9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Full rotation</a:t>
            </a:r>
          </a:p>
          <a:p>
            <a:r>
              <a:rPr lang="en-US" dirty="0"/>
              <a:t>Multiple alignment passes</a:t>
            </a:r>
          </a:p>
          <a:p>
            <a:r>
              <a:rPr lang="en-US" dirty="0"/>
              <a:t>Additional alignment pass with transformation: take alignment transform and reselect tracks</a:t>
            </a:r>
          </a:p>
          <a:p>
            <a:r>
              <a:rPr lang="en-US" dirty="0"/>
              <a:t>Aligning just problematic planes</a:t>
            </a:r>
          </a:p>
          <a:p>
            <a:pPr lvl="1"/>
            <a:r>
              <a:rPr lang="en-US" dirty="0"/>
              <a:t>With either total residual or just problematic plane residual as </a:t>
            </a:r>
            <a:r>
              <a:rPr lang="el-GR" dirty="0"/>
              <a:t>χ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Align with 6-point fits instead of 7-point</a:t>
            </a:r>
          </a:p>
          <a:p>
            <a:r>
              <a:rPr lang="en-US" dirty="0"/>
              <a:t>Top vs. bottom half-unit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D07B08-8C14-CBDA-4D7A-03338EE88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Things we will try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D66207-8B77-55E6-E3CC-31A9EF9E676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More realistic rotation</a:t>
            </a:r>
          </a:p>
          <a:p>
            <a:r>
              <a:rPr lang="en-US" dirty="0"/>
              <a:t>…?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7CE08-D7C9-B684-7D94-61A5FD7C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56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FBA5-2CB3-5513-C978-1FF932F8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“Realistic” rotation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523AC9-4DB0-9E36-8CD2-BB22FB25D8D7}"/>
              </a:ext>
            </a:extLst>
          </p:cNvPr>
          <p:cNvCxnSpPr/>
          <p:nvPr/>
        </p:nvCxnSpPr>
        <p:spPr>
          <a:xfrm>
            <a:off x="1746504" y="3430281"/>
            <a:ext cx="20025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254066-0E19-0D6F-B8E3-18DFFDDBB4FD}"/>
              </a:ext>
            </a:extLst>
          </p:cNvPr>
          <p:cNvCxnSpPr/>
          <p:nvPr/>
        </p:nvCxnSpPr>
        <p:spPr>
          <a:xfrm>
            <a:off x="1746504" y="4058169"/>
            <a:ext cx="20025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AC7A98-525A-084F-1ADD-258ADB75D12D}"/>
              </a:ext>
            </a:extLst>
          </p:cNvPr>
          <p:cNvCxnSpPr/>
          <p:nvPr/>
        </p:nvCxnSpPr>
        <p:spPr>
          <a:xfrm>
            <a:off x="1746504" y="4567185"/>
            <a:ext cx="20025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9E80-0917-985A-1D62-711FF254CF89}"/>
              </a:ext>
            </a:extLst>
          </p:cNvPr>
          <p:cNvCxnSpPr/>
          <p:nvPr/>
        </p:nvCxnSpPr>
        <p:spPr>
          <a:xfrm>
            <a:off x="1746504" y="5176785"/>
            <a:ext cx="20025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F3CE16D-A6E2-6315-3146-B45510C1631C}"/>
              </a:ext>
            </a:extLst>
          </p:cNvPr>
          <p:cNvSpPr txBox="1"/>
          <p:nvPr/>
        </p:nvSpPr>
        <p:spPr>
          <a:xfrm>
            <a:off x="3837432" y="5005832"/>
            <a:ext cx="5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83FC21-3767-0357-99CB-BF05DCBDB2CC}"/>
              </a:ext>
            </a:extLst>
          </p:cNvPr>
          <p:cNvSpPr/>
          <p:nvPr/>
        </p:nvSpPr>
        <p:spPr>
          <a:xfrm>
            <a:off x="1033272" y="5121921"/>
            <a:ext cx="128016" cy="1371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4BD798-FD96-6727-31D0-E53BA064E4EB}"/>
              </a:ext>
            </a:extLst>
          </p:cNvPr>
          <p:cNvSpPr txBox="1"/>
          <p:nvPr/>
        </p:nvSpPr>
        <p:spPr>
          <a:xfrm>
            <a:off x="502920" y="5404104"/>
            <a:ext cx="1243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Common rotation point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618E09-FFA6-6BFF-CFA3-C946CC3162BD}"/>
              </a:ext>
            </a:extLst>
          </p:cNvPr>
          <p:cNvSpPr txBox="1"/>
          <p:nvPr/>
        </p:nvSpPr>
        <p:spPr>
          <a:xfrm>
            <a:off x="969264" y="1879064"/>
            <a:ext cx="2953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rotation method (1): rotate all planes around origin, then shift in x, y,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46C913-5D26-E43D-471A-3B907F372039}"/>
              </a:ext>
            </a:extLst>
          </p:cNvPr>
          <p:cNvSpPr txBox="1"/>
          <p:nvPr/>
        </p:nvSpPr>
        <p:spPr>
          <a:xfrm>
            <a:off x="8900160" y="1724915"/>
            <a:ext cx="2953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“realistic” rotation (2): rotate each plane around its own center*, then shift in x, y, 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59C530-DC16-CE99-0062-B9BE61C30A54}"/>
              </a:ext>
            </a:extLst>
          </p:cNvPr>
          <p:cNvSpPr txBox="1"/>
          <p:nvPr/>
        </p:nvSpPr>
        <p:spPr>
          <a:xfrm>
            <a:off x="9038844" y="2810586"/>
            <a:ext cx="200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*or close to it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4C622C-6578-4D61-4DAE-01B221A7A30A}"/>
              </a:ext>
            </a:extLst>
          </p:cNvPr>
          <p:cNvCxnSpPr/>
          <p:nvPr/>
        </p:nvCxnSpPr>
        <p:spPr>
          <a:xfrm>
            <a:off x="9428988" y="3396016"/>
            <a:ext cx="20025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561D54-83A3-300E-01E8-DEBB9DF3F5EE}"/>
              </a:ext>
            </a:extLst>
          </p:cNvPr>
          <p:cNvCxnSpPr/>
          <p:nvPr/>
        </p:nvCxnSpPr>
        <p:spPr>
          <a:xfrm>
            <a:off x="9428988" y="4023904"/>
            <a:ext cx="20025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D78185-44E4-2413-6BDD-5B84A55735A9}"/>
              </a:ext>
            </a:extLst>
          </p:cNvPr>
          <p:cNvCxnSpPr/>
          <p:nvPr/>
        </p:nvCxnSpPr>
        <p:spPr>
          <a:xfrm>
            <a:off x="9428988" y="4532920"/>
            <a:ext cx="20025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33EFA7-C683-1ABC-8B50-1E222ED05841}"/>
              </a:ext>
            </a:extLst>
          </p:cNvPr>
          <p:cNvCxnSpPr/>
          <p:nvPr/>
        </p:nvCxnSpPr>
        <p:spPr>
          <a:xfrm>
            <a:off x="9428988" y="5142520"/>
            <a:ext cx="20025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4897C9A1-0E2F-9402-8759-16690587F94E}"/>
              </a:ext>
            </a:extLst>
          </p:cNvPr>
          <p:cNvSpPr/>
          <p:nvPr/>
        </p:nvSpPr>
        <p:spPr>
          <a:xfrm>
            <a:off x="10366248" y="3319601"/>
            <a:ext cx="128016" cy="1371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16BE996-A6F2-CDC2-C1EC-04BA4E74416C}"/>
              </a:ext>
            </a:extLst>
          </p:cNvPr>
          <p:cNvSpPr/>
          <p:nvPr/>
        </p:nvSpPr>
        <p:spPr>
          <a:xfrm>
            <a:off x="10376916" y="3970202"/>
            <a:ext cx="128016" cy="1371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F67D221-3F5A-D809-D632-C6A7843326AA}"/>
              </a:ext>
            </a:extLst>
          </p:cNvPr>
          <p:cNvSpPr/>
          <p:nvPr/>
        </p:nvSpPr>
        <p:spPr>
          <a:xfrm>
            <a:off x="10376916" y="4464342"/>
            <a:ext cx="128016" cy="1371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3EABEFC-FD3E-4D9E-B3B0-5C39A4F73818}"/>
              </a:ext>
            </a:extLst>
          </p:cNvPr>
          <p:cNvSpPr/>
          <p:nvPr/>
        </p:nvSpPr>
        <p:spPr>
          <a:xfrm>
            <a:off x="10376916" y="5083351"/>
            <a:ext cx="128016" cy="1371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433626-DB4A-473B-428E-014F8D075341}"/>
              </a:ext>
            </a:extLst>
          </p:cNvPr>
          <p:cNvSpPr txBox="1"/>
          <p:nvPr/>
        </p:nvSpPr>
        <p:spPr>
          <a:xfrm>
            <a:off x="4424498" y="1690688"/>
            <a:ext cx="408127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Mathematically should be equivalent, BUT: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Z-shifts must be bounded in the minimizer (get unphysical values ~ O(10 mm) otherwise)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Bounding is physically well-motivated: planes are fixed in 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With fixed/narrowly bounded z-shift: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Bounding z-shift with original method actually doesn’t bound z-shift for far planes, since rotation around origin introduces appreciable changes in z even with small angles (up to 70um)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True equivalence no longer holds</a:t>
            </a:r>
          </a:p>
          <a:p>
            <a:r>
              <a:rPr lang="en-US" sz="1600" dirty="0"/>
              <a:t>“Realistic” rotation may represent true rotations more closely than in current method: sensors rotated “within their holders”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7D6FD7-D78E-F710-7179-CCEE8936F3EE}"/>
              </a:ext>
            </a:extLst>
          </p:cNvPr>
          <p:cNvSpPr txBox="1"/>
          <p:nvPr/>
        </p:nvSpPr>
        <p:spPr>
          <a:xfrm>
            <a:off x="11431524" y="4958484"/>
            <a:ext cx="5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6AE4A7-C9D0-CFE0-E0D9-780DD9EBB186}"/>
              </a:ext>
            </a:extLst>
          </p:cNvPr>
          <p:cNvSpPr txBox="1"/>
          <p:nvPr/>
        </p:nvSpPr>
        <p:spPr>
          <a:xfrm>
            <a:off x="3816096" y="3230919"/>
            <a:ext cx="5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CEF73D-BC28-7936-5405-FA61EF719513}"/>
              </a:ext>
            </a:extLst>
          </p:cNvPr>
          <p:cNvSpPr txBox="1"/>
          <p:nvPr/>
        </p:nvSpPr>
        <p:spPr>
          <a:xfrm>
            <a:off x="658370" y="3245944"/>
            <a:ext cx="97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381mm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58AFE8-CCC3-938C-E6D3-FAE4A65C5DB5}"/>
              </a:ext>
            </a:extLst>
          </p:cNvPr>
          <p:cNvCxnSpPr>
            <a:cxnSpLocks/>
          </p:cNvCxnSpPr>
          <p:nvPr/>
        </p:nvCxnSpPr>
        <p:spPr>
          <a:xfrm>
            <a:off x="1819656" y="3319601"/>
            <a:ext cx="2081784" cy="26308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372DD7-30B9-F6FF-7214-D96000DA2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89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0A3F587-9C2E-5CF2-2A41-DC4255CC05E2}"/>
              </a:ext>
            </a:extLst>
          </p:cNvPr>
          <p:cNvCxnSpPr>
            <a:cxnSpLocks/>
          </p:cNvCxnSpPr>
          <p:nvPr/>
        </p:nvCxnSpPr>
        <p:spPr>
          <a:xfrm flipH="1" flipV="1">
            <a:off x="8800060" y="2776451"/>
            <a:ext cx="15239" cy="168886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F90EA59-5F1A-6251-DD42-829B14C98794}"/>
              </a:ext>
            </a:extLst>
          </p:cNvPr>
          <p:cNvCxnSpPr>
            <a:cxnSpLocks/>
          </p:cNvCxnSpPr>
          <p:nvPr/>
        </p:nvCxnSpPr>
        <p:spPr>
          <a:xfrm flipH="1" flipV="1">
            <a:off x="9096200" y="2776451"/>
            <a:ext cx="15239" cy="168886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4C4F1C4-AF56-3165-FBAC-B43E76ECFFCD}"/>
              </a:ext>
            </a:extLst>
          </p:cNvPr>
          <p:cNvCxnSpPr>
            <a:cxnSpLocks/>
          </p:cNvCxnSpPr>
          <p:nvPr/>
        </p:nvCxnSpPr>
        <p:spPr>
          <a:xfrm>
            <a:off x="7635240" y="2111433"/>
            <a:ext cx="2497975" cy="1699950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F2306A-CE7B-736F-B200-3E37C9F16FAA}"/>
              </a:ext>
            </a:extLst>
          </p:cNvPr>
          <p:cNvCxnSpPr>
            <a:cxnSpLocks/>
          </p:cNvCxnSpPr>
          <p:nvPr/>
        </p:nvCxnSpPr>
        <p:spPr>
          <a:xfrm flipV="1">
            <a:off x="1407621" y="1446415"/>
            <a:ext cx="3027219" cy="401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E8167D36-48AE-353B-E923-F924F4699B17}"/>
              </a:ext>
            </a:extLst>
          </p:cNvPr>
          <p:cNvSpPr/>
          <p:nvPr/>
        </p:nvSpPr>
        <p:spPr>
          <a:xfrm>
            <a:off x="3183081" y="1404158"/>
            <a:ext cx="128847" cy="12469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E18524-1B08-03D6-85F9-20F8AA05BA50}"/>
              </a:ext>
            </a:extLst>
          </p:cNvPr>
          <p:cNvCxnSpPr>
            <a:cxnSpLocks/>
          </p:cNvCxnSpPr>
          <p:nvPr/>
        </p:nvCxnSpPr>
        <p:spPr>
          <a:xfrm flipV="1">
            <a:off x="2105891" y="602673"/>
            <a:ext cx="1593273" cy="5852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501B1F1-3A81-1A86-82E2-75E5D2B3E0EF}"/>
              </a:ext>
            </a:extLst>
          </p:cNvPr>
          <p:cNvCxnSpPr>
            <a:cxnSpLocks/>
          </p:cNvCxnSpPr>
          <p:nvPr/>
        </p:nvCxnSpPr>
        <p:spPr>
          <a:xfrm flipV="1">
            <a:off x="1407620" y="3158837"/>
            <a:ext cx="3027219" cy="401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AA6589F-2955-2264-451B-CF8AFADB5906}"/>
              </a:ext>
            </a:extLst>
          </p:cNvPr>
          <p:cNvSpPr/>
          <p:nvPr/>
        </p:nvSpPr>
        <p:spPr>
          <a:xfrm>
            <a:off x="3262744" y="3107574"/>
            <a:ext cx="128847" cy="12469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156399A-3A03-7033-8615-AC3677BDCD72}"/>
              </a:ext>
            </a:extLst>
          </p:cNvPr>
          <p:cNvCxnSpPr>
            <a:cxnSpLocks/>
          </p:cNvCxnSpPr>
          <p:nvPr/>
        </p:nvCxnSpPr>
        <p:spPr>
          <a:xfrm flipV="1">
            <a:off x="1407620" y="5637414"/>
            <a:ext cx="3027219" cy="401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01A299A-F4DD-6B5E-1666-7DBEA08B541B}"/>
              </a:ext>
            </a:extLst>
          </p:cNvPr>
          <p:cNvSpPr/>
          <p:nvPr/>
        </p:nvSpPr>
        <p:spPr>
          <a:xfrm>
            <a:off x="2114551" y="5595157"/>
            <a:ext cx="128847" cy="12469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13F035A-B039-D3DA-27F0-56E7FD43CDFF}"/>
              </a:ext>
            </a:extLst>
          </p:cNvPr>
          <p:cNvSpPr/>
          <p:nvPr/>
        </p:nvSpPr>
        <p:spPr>
          <a:xfrm>
            <a:off x="3391591" y="1404158"/>
            <a:ext cx="128847" cy="124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64C4CE6-EBBE-A7B1-3CCA-0E1B191AE912}"/>
              </a:ext>
            </a:extLst>
          </p:cNvPr>
          <p:cNvSpPr/>
          <p:nvPr/>
        </p:nvSpPr>
        <p:spPr>
          <a:xfrm>
            <a:off x="2921229" y="3116580"/>
            <a:ext cx="128847" cy="124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8FB7460-DA16-4C99-E898-25635ECE8376}"/>
              </a:ext>
            </a:extLst>
          </p:cNvPr>
          <p:cNvSpPr/>
          <p:nvPr/>
        </p:nvSpPr>
        <p:spPr>
          <a:xfrm>
            <a:off x="2252058" y="5595157"/>
            <a:ext cx="128847" cy="124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E33C9EA-D4EE-F0BF-785C-FCCAA28D3CB8}"/>
              </a:ext>
            </a:extLst>
          </p:cNvPr>
          <p:cNvCxnSpPr/>
          <p:nvPr/>
        </p:nvCxnSpPr>
        <p:spPr>
          <a:xfrm flipV="1">
            <a:off x="378229" y="282633"/>
            <a:ext cx="0" cy="6733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5636F22-1AE7-F0AD-33E2-A17ECCD06190}"/>
              </a:ext>
            </a:extLst>
          </p:cNvPr>
          <p:cNvCxnSpPr>
            <a:cxnSpLocks/>
          </p:cNvCxnSpPr>
          <p:nvPr/>
        </p:nvCxnSpPr>
        <p:spPr>
          <a:xfrm>
            <a:off x="378229" y="955964"/>
            <a:ext cx="4239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E88CE632-8D6B-6869-7872-0FB2A0DB39A3}"/>
              </a:ext>
            </a:extLst>
          </p:cNvPr>
          <p:cNvSpPr txBox="1"/>
          <p:nvPr/>
        </p:nvSpPr>
        <p:spPr>
          <a:xfrm>
            <a:off x="415638" y="955964"/>
            <a:ext cx="25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D26A65B-4B88-E7CC-68B4-F69663426E3F}"/>
              </a:ext>
            </a:extLst>
          </p:cNvPr>
          <p:cNvSpPr txBox="1"/>
          <p:nvPr/>
        </p:nvSpPr>
        <p:spPr>
          <a:xfrm>
            <a:off x="94210" y="435033"/>
            <a:ext cx="20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E430F60-8AD1-89C0-F5B1-E42147ABDDAD}"/>
              </a:ext>
            </a:extLst>
          </p:cNvPr>
          <p:cNvCxnSpPr>
            <a:cxnSpLocks/>
          </p:cNvCxnSpPr>
          <p:nvPr/>
        </p:nvCxnSpPr>
        <p:spPr>
          <a:xfrm flipV="1">
            <a:off x="7162799" y="1375063"/>
            <a:ext cx="3027219" cy="401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55E39C4C-8972-C929-C2BA-F078D75A3999}"/>
              </a:ext>
            </a:extLst>
          </p:cNvPr>
          <p:cNvSpPr/>
          <p:nvPr/>
        </p:nvSpPr>
        <p:spPr>
          <a:xfrm>
            <a:off x="8938259" y="1332806"/>
            <a:ext cx="128847" cy="12469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A17D2FB-00F7-0620-3490-4F781BAF9427}"/>
              </a:ext>
            </a:extLst>
          </p:cNvPr>
          <p:cNvCxnSpPr>
            <a:cxnSpLocks/>
          </p:cNvCxnSpPr>
          <p:nvPr/>
        </p:nvCxnSpPr>
        <p:spPr>
          <a:xfrm flipV="1">
            <a:off x="7861069" y="531321"/>
            <a:ext cx="1593273" cy="5852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F1CFE39-88B2-E296-80E4-723704B37514}"/>
              </a:ext>
            </a:extLst>
          </p:cNvPr>
          <p:cNvCxnSpPr>
            <a:cxnSpLocks/>
          </p:cNvCxnSpPr>
          <p:nvPr/>
        </p:nvCxnSpPr>
        <p:spPr>
          <a:xfrm flipV="1">
            <a:off x="7162798" y="3087485"/>
            <a:ext cx="3027219" cy="4017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50D6A246-ADFD-105C-A90D-CB493D6C7E8A}"/>
              </a:ext>
            </a:extLst>
          </p:cNvPr>
          <p:cNvSpPr/>
          <p:nvPr/>
        </p:nvSpPr>
        <p:spPr>
          <a:xfrm>
            <a:off x="9017922" y="3036222"/>
            <a:ext cx="128847" cy="12469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F212AF2-F910-1B80-5914-7AA33BDFD421}"/>
              </a:ext>
            </a:extLst>
          </p:cNvPr>
          <p:cNvCxnSpPr>
            <a:cxnSpLocks/>
          </p:cNvCxnSpPr>
          <p:nvPr/>
        </p:nvCxnSpPr>
        <p:spPr>
          <a:xfrm flipV="1">
            <a:off x="7162798" y="5566062"/>
            <a:ext cx="3027219" cy="401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45319634-91BF-2341-CBB5-63792BBFB80D}"/>
              </a:ext>
            </a:extLst>
          </p:cNvPr>
          <p:cNvSpPr/>
          <p:nvPr/>
        </p:nvSpPr>
        <p:spPr>
          <a:xfrm>
            <a:off x="7869729" y="5523805"/>
            <a:ext cx="128847" cy="12469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ED51C1D-DFDC-E092-5983-5F563C2953AE}"/>
              </a:ext>
            </a:extLst>
          </p:cNvPr>
          <p:cNvSpPr/>
          <p:nvPr/>
        </p:nvSpPr>
        <p:spPr>
          <a:xfrm>
            <a:off x="9146769" y="1332806"/>
            <a:ext cx="128847" cy="124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B351CD8-4B41-7AA9-C8DC-9FDAFF10CCE0}"/>
              </a:ext>
            </a:extLst>
          </p:cNvPr>
          <p:cNvSpPr/>
          <p:nvPr/>
        </p:nvSpPr>
        <p:spPr>
          <a:xfrm>
            <a:off x="8676407" y="3045228"/>
            <a:ext cx="128847" cy="124691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3481FF8-AC33-57E5-6AE3-DD7FD6EAEC25}"/>
              </a:ext>
            </a:extLst>
          </p:cNvPr>
          <p:cNvSpPr/>
          <p:nvPr/>
        </p:nvSpPr>
        <p:spPr>
          <a:xfrm>
            <a:off x="8007236" y="5523805"/>
            <a:ext cx="128847" cy="124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B1E5267-AEC1-CBA4-9016-79622CB0A39A}"/>
              </a:ext>
            </a:extLst>
          </p:cNvPr>
          <p:cNvSpPr/>
          <p:nvPr/>
        </p:nvSpPr>
        <p:spPr>
          <a:xfrm>
            <a:off x="8740830" y="2832560"/>
            <a:ext cx="128847" cy="124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FDC85A7-9907-0626-9901-9E25AD410C8E}"/>
              </a:ext>
            </a:extLst>
          </p:cNvPr>
          <p:cNvSpPr txBox="1"/>
          <p:nvPr/>
        </p:nvSpPr>
        <p:spPr>
          <a:xfrm>
            <a:off x="9124257" y="2277234"/>
            <a:ext cx="30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In-plane </a:t>
            </a:r>
            <a:r>
              <a:rPr lang="el-GR" dirty="0"/>
              <a:t>Δ</a:t>
            </a:r>
            <a:r>
              <a:rPr lang="en-US" dirty="0"/>
              <a:t>x’ inflated by cos </a:t>
            </a:r>
            <a:r>
              <a:rPr lang="el-GR" dirty="0"/>
              <a:t>φ</a:t>
            </a:r>
            <a:endParaRPr lang="en-US" dirty="0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C562A87-EDB7-18E5-C791-49D670380B34}"/>
              </a:ext>
            </a:extLst>
          </p:cNvPr>
          <p:cNvCxnSpPr>
            <a:cxnSpLocks/>
          </p:cNvCxnSpPr>
          <p:nvPr/>
        </p:nvCxnSpPr>
        <p:spPr>
          <a:xfrm>
            <a:off x="9497291" y="3814847"/>
            <a:ext cx="642851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F604FFBA-47EB-D43F-61FF-7994BED57E8D}"/>
              </a:ext>
            </a:extLst>
          </p:cNvPr>
          <p:cNvSpPr txBox="1"/>
          <p:nvPr/>
        </p:nvSpPr>
        <p:spPr>
          <a:xfrm>
            <a:off x="9655925" y="3576641"/>
            <a:ext cx="332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φ</a:t>
            </a:r>
            <a:endParaRPr lang="en-US" sz="12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D13302C-5557-B332-F030-AC7590E8F284}"/>
              </a:ext>
            </a:extLst>
          </p:cNvPr>
          <p:cNvSpPr txBox="1"/>
          <p:nvPr/>
        </p:nvSpPr>
        <p:spPr>
          <a:xfrm>
            <a:off x="2939584" y="3187931"/>
            <a:ext cx="47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</a:t>
            </a:r>
            <a:r>
              <a:rPr lang="en-US" dirty="0"/>
              <a:t>x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3729F55-751B-AD9F-3369-AD8E9C506B86}"/>
              </a:ext>
            </a:extLst>
          </p:cNvPr>
          <p:cNvSpPr txBox="1"/>
          <p:nvPr/>
        </p:nvSpPr>
        <p:spPr>
          <a:xfrm>
            <a:off x="8763517" y="4398015"/>
            <a:ext cx="47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</a:t>
            </a:r>
            <a:r>
              <a:rPr lang="en-US" dirty="0"/>
              <a:t>x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6D65878-0EA8-4DB7-9E48-D50BC9F3CBC8}"/>
              </a:ext>
            </a:extLst>
          </p:cNvPr>
          <p:cNvSpPr txBox="1"/>
          <p:nvPr/>
        </p:nvSpPr>
        <p:spPr>
          <a:xfrm>
            <a:off x="8827247" y="2657365"/>
            <a:ext cx="57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</a:t>
            </a:r>
            <a:r>
              <a:rPr lang="en-US" dirty="0"/>
              <a:t>x’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5F94B6E-C38B-0799-2F10-B76ABD8D0E95}"/>
              </a:ext>
            </a:extLst>
          </p:cNvPr>
          <p:cNvSpPr txBox="1"/>
          <p:nvPr/>
        </p:nvSpPr>
        <p:spPr>
          <a:xfrm>
            <a:off x="4193771" y="241069"/>
            <a:ext cx="391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Residual definition for rotated DUTs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53507-F80F-B71E-F2A3-9C137DBBC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108"/>
          <a:stretch/>
        </p:blipFill>
        <p:spPr>
          <a:xfrm>
            <a:off x="4501347" y="4094157"/>
            <a:ext cx="2770906" cy="26006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5A1029-587F-C761-7BA8-30ABCEB3A446}"/>
              </a:ext>
            </a:extLst>
          </p:cNvPr>
          <p:cNvSpPr txBox="1"/>
          <p:nvPr/>
        </p:nvSpPr>
        <p:spPr>
          <a:xfrm>
            <a:off x="5053916" y="3715140"/>
            <a:ext cx="169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</a:t>
            </a:r>
            <a:r>
              <a:rPr lang="en-US" dirty="0"/>
              <a:t>=15um @ 15°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3E955A-6B2D-7937-C659-2C67F55B92A6}"/>
              </a:ext>
            </a:extLst>
          </p:cNvPr>
          <p:cNvSpPr txBox="1"/>
          <p:nvPr/>
        </p:nvSpPr>
        <p:spPr>
          <a:xfrm>
            <a:off x="5166775" y="3275309"/>
            <a:ext cx="1548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*not an effect of multiple scattering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CA963-C0B5-A1BE-9654-AADE1978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2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CDCE-439E-B8F8-A65F-86304F326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0CAB0-0199-1BDA-3AFB-0BEF8DEFA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92B80-83EC-0B28-2734-822346D0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CC777C-4A84-2895-5E1D-6694AAE98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19" y="271022"/>
            <a:ext cx="9392961" cy="631595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4959846-9386-5E0D-817B-21FDBECEB961}"/>
              </a:ext>
            </a:extLst>
          </p:cNvPr>
          <p:cNvSpPr/>
          <p:nvPr/>
        </p:nvSpPr>
        <p:spPr>
          <a:xfrm>
            <a:off x="10021824" y="2322576"/>
            <a:ext cx="365760" cy="1106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3EE499-E6D4-BCA9-72B6-5C7486DCCE50}"/>
              </a:ext>
            </a:extLst>
          </p:cNvPr>
          <p:cNvSpPr txBox="1"/>
          <p:nvPr/>
        </p:nvSpPr>
        <p:spPr>
          <a:xfrm>
            <a:off x="10561320" y="2561785"/>
            <a:ext cx="1444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 be investigated</a:t>
            </a:r>
          </a:p>
        </p:txBody>
      </p:sp>
    </p:spTree>
    <p:extLst>
      <p:ext uri="{BB962C8B-B14F-4D97-AF65-F5344CB8AC3E}">
        <p14:creationId xmlns:p14="http://schemas.microsoft.com/office/powerpoint/2010/main" val="289115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816D5-B2AF-3075-F12D-38B20489F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2B41A-EFC9-8198-C36F-9BA78C851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Resolution and alignment</a:t>
            </a:r>
          </a:p>
          <a:p>
            <a:pPr lvl="1"/>
            <a:r>
              <a:rPr lang="en-US" dirty="0"/>
              <a:t>Full transformation implemented and tested</a:t>
            </a:r>
          </a:p>
          <a:p>
            <a:pPr lvl="1"/>
            <a:r>
              <a:rPr lang="en-US" dirty="0"/>
              <a:t>Improvements in </a:t>
            </a:r>
            <a:r>
              <a:rPr lang="en-US" dirty="0" err="1"/>
              <a:t>testbeam</a:t>
            </a:r>
            <a:r>
              <a:rPr lang="en-US" dirty="0"/>
              <a:t> setup to minimize board desync</a:t>
            </a:r>
          </a:p>
          <a:p>
            <a:pPr lvl="1"/>
            <a:r>
              <a:rPr lang="en-US" dirty="0"/>
              <a:t>Two open questions remain:</a:t>
            </a:r>
          </a:p>
          <a:p>
            <a:pPr lvl="2"/>
            <a:r>
              <a:rPr lang="en-US" dirty="0"/>
              <a:t>inflated residuals in rotated DUTs</a:t>
            </a:r>
          </a:p>
          <a:p>
            <a:pPr lvl="2"/>
            <a:r>
              <a:rPr lang="en-US" dirty="0"/>
              <a:t>Multi-peak structures in residuals post-alignment</a:t>
            </a:r>
          </a:p>
          <a:p>
            <a:r>
              <a:rPr lang="en-US" dirty="0"/>
              <a:t>Efficiencies and cluster size scripts ready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991DF-F662-EF4B-DD15-F710D9945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64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094F4-B674-BEAB-76D2-32288E6C7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30F2B-DCE8-64F3-D8B7-801446B846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73676-B813-C8B7-FB8A-4D1C02555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8808-EC6A-EDCC-BE51-35FD4811A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26F0D-A78F-F020-2BF9-DCEF32F2E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23462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Positions of sensors are not perfectly known</a:t>
            </a:r>
          </a:p>
          <a:p>
            <a:r>
              <a:rPr lang="en-US" dirty="0"/>
              <a:t>Misalignment results in shifts and changes in width of residual distributions</a:t>
            </a:r>
          </a:p>
          <a:p>
            <a:r>
              <a:rPr lang="en-US" dirty="0"/>
              <a:t>Define </a:t>
            </a:r>
            <a:r>
              <a:rPr lang="el-GR" dirty="0"/>
              <a:t>χ</a:t>
            </a:r>
            <a:r>
              <a:rPr lang="en-US" baseline="30000" dirty="0"/>
              <a:t>2</a:t>
            </a:r>
            <a:r>
              <a:rPr lang="en-US" dirty="0"/>
              <a:t> and minimize: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</a:t>
            </a:r>
            <a:r>
              <a:rPr lang="en-US" dirty="0" err="1"/>
              <a:t>rotations+shifts</a:t>
            </a:r>
            <a:r>
              <a:rPr lang="en-US" dirty="0"/>
              <a:t> to unaligned cluster positions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Minimize χ</a:t>
            </a:r>
            <a:r>
              <a:rPr lang="en-US" baseline="30000" dirty="0"/>
              <a:t>2</a:t>
            </a:r>
            <a:r>
              <a:rPr lang="en-US" dirty="0"/>
              <a:t> by finding optimal rotation angles, shift values</a:t>
            </a:r>
          </a:p>
          <a:p>
            <a:pPr lvl="1">
              <a:buFontTx/>
              <a:buChar char="-"/>
            </a:pPr>
            <a:r>
              <a:rPr lang="en-US" dirty="0"/>
              <a:t>Done with MINUIT+MIGRAD+HESSE (gradient minimizer)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Optimized parameters determine final alignment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C0D08-D62B-A4E1-8163-03274A14B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084C-B8DF-4C14-B0E5-B4AEE76D95D6}" type="slidenum">
              <a:rPr lang="en-US" smtClean="0"/>
              <a:t>16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3E526B-3493-2F16-F7BA-AFDCF15F2AD7}"/>
              </a:ext>
            </a:extLst>
          </p:cNvPr>
          <p:cNvCxnSpPr>
            <a:cxnSpLocks/>
          </p:cNvCxnSpPr>
          <p:nvPr/>
        </p:nvCxnSpPr>
        <p:spPr>
          <a:xfrm>
            <a:off x="7759931" y="2427058"/>
            <a:ext cx="2497975" cy="1699950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B38C0F-4C33-FCB8-3F86-6938A053ADF2}"/>
              </a:ext>
            </a:extLst>
          </p:cNvPr>
          <p:cNvCxnSpPr/>
          <p:nvPr/>
        </p:nvCxnSpPr>
        <p:spPr>
          <a:xfrm flipV="1">
            <a:off x="11470871" y="634169"/>
            <a:ext cx="0" cy="6733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977BB99-DF6F-52CF-5E03-E954D1E3BFED}"/>
              </a:ext>
            </a:extLst>
          </p:cNvPr>
          <p:cNvCxnSpPr>
            <a:cxnSpLocks/>
          </p:cNvCxnSpPr>
          <p:nvPr/>
        </p:nvCxnSpPr>
        <p:spPr>
          <a:xfrm>
            <a:off x="11470871" y="1307500"/>
            <a:ext cx="4239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1B13857-B0A5-20E0-03C1-67E09A8AD892}"/>
              </a:ext>
            </a:extLst>
          </p:cNvPr>
          <p:cNvSpPr txBox="1"/>
          <p:nvPr/>
        </p:nvSpPr>
        <p:spPr>
          <a:xfrm>
            <a:off x="11508280" y="1307500"/>
            <a:ext cx="25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91E98F-85E9-AC36-EA16-51B78709DAAF}"/>
              </a:ext>
            </a:extLst>
          </p:cNvPr>
          <p:cNvSpPr txBox="1"/>
          <p:nvPr/>
        </p:nvSpPr>
        <p:spPr>
          <a:xfrm>
            <a:off x="11186852" y="786569"/>
            <a:ext cx="20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C8EEA9-0AB8-283B-7FEF-23C1D662DA40}"/>
              </a:ext>
            </a:extLst>
          </p:cNvPr>
          <p:cNvCxnSpPr>
            <a:cxnSpLocks/>
          </p:cNvCxnSpPr>
          <p:nvPr/>
        </p:nvCxnSpPr>
        <p:spPr>
          <a:xfrm flipV="1">
            <a:off x="7287490" y="1690688"/>
            <a:ext cx="3027219" cy="401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88E2586-2EB8-8839-91E4-47EA35F4518E}"/>
              </a:ext>
            </a:extLst>
          </p:cNvPr>
          <p:cNvSpPr/>
          <p:nvPr/>
        </p:nvSpPr>
        <p:spPr>
          <a:xfrm>
            <a:off x="9062950" y="1648431"/>
            <a:ext cx="128847" cy="12469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E4A219-6FF1-AC97-D84B-532F871270C0}"/>
              </a:ext>
            </a:extLst>
          </p:cNvPr>
          <p:cNvCxnSpPr>
            <a:cxnSpLocks/>
          </p:cNvCxnSpPr>
          <p:nvPr/>
        </p:nvCxnSpPr>
        <p:spPr>
          <a:xfrm flipV="1">
            <a:off x="7985760" y="846946"/>
            <a:ext cx="1593273" cy="5852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685562C5-E697-7336-ABE3-8D8EAC90CCBE}"/>
              </a:ext>
            </a:extLst>
          </p:cNvPr>
          <p:cNvSpPr/>
          <p:nvPr/>
        </p:nvSpPr>
        <p:spPr>
          <a:xfrm>
            <a:off x="9142613" y="3351847"/>
            <a:ext cx="128847" cy="12469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37148D-F156-5435-AB53-6994E40916AC}"/>
              </a:ext>
            </a:extLst>
          </p:cNvPr>
          <p:cNvCxnSpPr>
            <a:cxnSpLocks/>
          </p:cNvCxnSpPr>
          <p:nvPr/>
        </p:nvCxnSpPr>
        <p:spPr>
          <a:xfrm flipV="1">
            <a:off x="7287489" y="5881687"/>
            <a:ext cx="3027219" cy="401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7B32B2D-F4CA-8481-438E-8F23ABD4C1A7}"/>
              </a:ext>
            </a:extLst>
          </p:cNvPr>
          <p:cNvSpPr/>
          <p:nvPr/>
        </p:nvSpPr>
        <p:spPr>
          <a:xfrm>
            <a:off x="7784177" y="5859519"/>
            <a:ext cx="128847" cy="12469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73343B2-5B60-5559-F072-B9DE20A5CB9E}"/>
              </a:ext>
            </a:extLst>
          </p:cNvPr>
          <p:cNvSpPr/>
          <p:nvPr/>
        </p:nvSpPr>
        <p:spPr>
          <a:xfrm>
            <a:off x="9271460" y="1648431"/>
            <a:ext cx="128847" cy="124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15ED367-2A87-7019-0ACE-4088C2F2E9BB}"/>
              </a:ext>
            </a:extLst>
          </p:cNvPr>
          <p:cNvSpPr/>
          <p:nvPr/>
        </p:nvSpPr>
        <p:spPr>
          <a:xfrm>
            <a:off x="8131927" y="5839430"/>
            <a:ext cx="128847" cy="124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02C3CFE-3B25-6F0B-4771-43A8593AFA02}"/>
              </a:ext>
            </a:extLst>
          </p:cNvPr>
          <p:cNvSpPr/>
          <p:nvPr/>
        </p:nvSpPr>
        <p:spPr>
          <a:xfrm>
            <a:off x="8865521" y="3148185"/>
            <a:ext cx="128847" cy="124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47B721F-8741-5F71-5453-22A15F09FE35}"/>
              </a:ext>
            </a:extLst>
          </p:cNvPr>
          <p:cNvCxnSpPr>
            <a:cxnSpLocks/>
          </p:cNvCxnSpPr>
          <p:nvPr/>
        </p:nvCxnSpPr>
        <p:spPr>
          <a:xfrm>
            <a:off x="9621982" y="4130472"/>
            <a:ext cx="642851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871590-189A-2EE0-3554-AA791711A6CD}"/>
              </a:ext>
            </a:extLst>
          </p:cNvPr>
          <p:cNvSpPr txBox="1"/>
          <p:nvPr/>
        </p:nvSpPr>
        <p:spPr>
          <a:xfrm>
            <a:off x="9780616" y="3892266"/>
            <a:ext cx="332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φ</a:t>
            </a:r>
            <a:endParaRPr 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2F98BB-30CF-65AF-84F6-C52BC2500CD9}"/>
              </a:ext>
            </a:extLst>
          </p:cNvPr>
          <p:cNvSpPr txBox="1"/>
          <p:nvPr/>
        </p:nvSpPr>
        <p:spPr>
          <a:xfrm>
            <a:off x="8951938" y="2972990"/>
            <a:ext cx="57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9AA5C9-7848-6B57-88DF-97D7ABCDF34D}"/>
              </a:ext>
            </a:extLst>
          </p:cNvPr>
          <p:cNvSpPr txBox="1"/>
          <p:nvPr/>
        </p:nvSpPr>
        <p:spPr>
          <a:xfrm>
            <a:off x="8952458" y="1262299"/>
            <a:ext cx="57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FCC24C-8196-56D6-7CAB-AE0D21C58BA8}"/>
              </a:ext>
            </a:extLst>
          </p:cNvPr>
          <p:cNvSpPr txBox="1"/>
          <p:nvPr/>
        </p:nvSpPr>
        <p:spPr>
          <a:xfrm>
            <a:off x="7759931" y="5527092"/>
            <a:ext cx="57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0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352A4C9-33B7-53F5-1CDC-621B071C5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21505"/>
            <a:ext cx="2825471" cy="58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18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F631-51EA-1E04-4043-C4BBA77A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CF9A8-5A1B-32D7-BBC2-B48B8E8C5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2B311-5AA5-A845-EE0A-221693CE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DA4E70-80EF-DC27-1C78-C414949B6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39" y="571101"/>
            <a:ext cx="11441122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81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6BE8C-7FDB-FFAD-9A35-85E5C6C7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3C3790-D484-B360-547D-F27E42278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" y="1650650"/>
            <a:ext cx="11018520" cy="42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95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C312-C795-2AA6-5F09-D3F3DC96C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observations and notes on alignment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125CB-F893-3307-C066-D44F22C1B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68" y="1731200"/>
            <a:ext cx="11620564" cy="41758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Intentional choice to use same hit/track sample</a:t>
            </a:r>
          </a:p>
          <a:p>
            <a:pPr lvl="1"/>
            <a:r>
              <a:rPr lang="en-US" dirty="0"/>
              <a:t>True apples-to-apples comparison: make sure any effects we see are purely from alignment, not from altered sample</a:t>
            </a:r>
          </a:p>
          <a:p>
            <a:r>
              <a:rPr lang="en-US" dirty="0"/>
              <a:t>Generally, performance doesn’t improve past 2-3 passes</a:t>
            </a:r>
          </a:p>
          <a:p>
            <a:pPr lvl="1"/>
            <a:r>
              <a:rPr lang="en-US" dirty="0" err="1"/>
              <a:t>Sigmas</a:t>
            </a:r>
            <a:r>
              <a:rPr lang="en-US" dirty="0"/>
              <a:t> stay stable, means tend to get closer to zero but not a strong improvement (i.e. already very good after 2 passes)</a:t>
            </a:r>
          </a:p>
          <a:p>
            <a:r>
              <a:rPr lang="en-US" dirty="0"/>
              <a:t>Not the one and only way to determine performance; looking only at these plots can oversimplify the picture</a:t>
            </a:r>
          </a:p>
          <a:p>
            <a:pPr lvl="1"/>
            <a:r>
              <a:rPr lang="en-US" dirty="0"/>
              <a:t>Good as a “first check”</a:t>
            </a:r>
          </a:p>
          <a:p>
            <a:r>
              <a:rPr lang="en-US" dirty="0"/>
              <a:t>Bow-shape trend: sigma goes down in the middle layers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E88B2-613E-0F3D-7EC6-6C79BEB9E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448" y="4843330"/>
            <a:ext cx="3648584" cy="18576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3DB35-7372-52DE-5F67-8490299E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9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73F72-A5BC-C194-8808-5ABFEE421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FTBF June </a:t>
            </a:r>
            <a:r>
              <a:rPr lang="en-US" dirty="0" err="1"/>
              <a:t>testbeam</a:t>
            </a:r>
            <a:r>
              <a:rPr lang="en-US" dirty="0"/>
              <a:t>: physical and procedural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46010-AB71-13F7-9CC6-200F9B5FE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Retaking data at high incident angles and large VCASB</a:t>
            </a:r>
          </a:p>
          <a:p>
            <a:pPr lvl="1"/>
            <a:r>
              <a:rPr lang="en-US" dirty="0"/>
              <a:t>Board desync at high VCASB</a:t>
            </a:r>
          </a:p>
          <a:p>
            <a:pPr lvl="1"/>
            <a:r>
              <a:rPr lang="en-US" dirty="0"/>
              <a:t>Secondary showers for high incident angles</a:t>
            </a:r>
          </a:p>
          <a:p>
            <a:pPr lvl="1"/>
            <a:r>
              <a:rPr lang="en-US" dirty="0"/>
              <a:t>Fixing DUT, bot HU, reg3 VCASB=15 to reduce noise</a:t>
            </a:r>
          </a:p>
          <a:p>
            <a:r>
              <a:rPr lang="en-US" dirty="0"/>
              <a:t>Consolidated power supply connection (loss of power in May </a:t>
            </a:r>
            <a:r>
              <a:rPr lang="en-US" dirty="0" err="1"/>
              <a:t>testbeams</a:t>
            </a:r>
            <a:r>
              <a:rPr lang="en-US" dirty="0"/>
              <a:t>)</a:t>
            </a:r>
          </a:p>
          <a:p>
            <a:r>
              <a:rPr lang="en-US" dirty="0"/>
              <a:t>Longer trigger delay window, shorter individual runs (for board desync, see backup)</a:t>
            </a:r>
          </a:p>
          <a:p>
            <a:r>
              <a:rPr lang="en-US" dirty="0"/>
              <a:t>Larger DUT holder (for secondary showers)</a:t>
            </a:r>
          </a:p>
          <a:p>
            <a:r>
              <a:rPr lang="en-US" dirty="0"/>
              <a:t>DC-LGAD+ETROC2 planes for timing reference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AAFB6-6F4B-F7EA-3EDB-B0DA22ABD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7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F381D-38D0-1229-692E-60BE8CD9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979"/>
            <a:ext cx="10515600" cy="1325563"/>
          </a:xfrm>
        </p:spPr>
        <p:txBody>
          <a:bodyPr/>
          <a:lstStyle/>
          <a:p>
            <a:r>
              <a:rPr lang="en-US" dirty="0"/>
              <a:t>Material budget scattering calculation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875966-2F6B-E907-B37C-C797D526AF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6611" y="1010575"/>
            <a:ext cx="5077178" cy="208659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6DD2C-186B-2D4B-47ED-E38BA7979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24877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Assuming:</a:t>
            </a:r>
          </a:p>
          <a:p>
            <a:pPr lvl="1"/>
            <a:r>
              <a:rPr lang="en-US" dirty="0"/>
              <a:t>p = 120 GeV/</a:t>
            </a:r>
            <a:r>
              <a:rPr lang="en-US" i="1" dirty="0"/>
              <a:t>c</a:t>
            </a:r>
          </a:p>
          <a:p>
            <a:pPr lvl="1"/>
            <a:r>
              <a:rPr lang="en-US" dirty="0"/>
              <a:t>z = 1</a:t>
            </a:r>
          </a:p>
          <a:p>
            <a:pPr lvl="1"/>
            <a:r>
              <a:rPr lang="en-US" dirty="0"/>
              <a:t>β = 0.9999694</a:t>
            </a:r>
          </a:p>
          <a:p>
            <a:pPr lvl="1"/>
            <a:r>
              <a:rPr lang="en-US" dirty="0"/>
              <a:t>x/X</a:t>
            </a:r>
            <a:r>
              <a:rPr lang="en-US" baseline="-25000" dirty="0"/>
              <a:t>0</a:t>
            </a:r>
            <a:r>
              <a:rPr lang="en-US" dirty="0"/>
              <a:t> = 0.05% = 0.0005</a:t>
            </a:r>
          </a:p>
          <a:p>
            <a:r>
              <a:rPr lang="en-US" dirty="0"/>
              <a:t>At 90° DUT:</a:t>
            </a:r>
          </a:p>
          <a:p>
            <a:pPr lvl="1"/>
            <a:r>
              <a:rPr lang="el-GR" dirty="0"/>
              <a:t>θ</a:t>
            </a:r>
            <a:r>
              <a:rPr lang="el-GR" baseline="-25000" dirty="0"/>
              <a:t>0</a:t>
            </a:r>
            <a:r>
              <a:rPr lang="en-US" dirty="0"/>
              <a:t> = 1.80e-6 radians</a:t>
            </a:r>
          </a:p>
          <a:p>
            <a:pPr lvl="1"/>
            <a:r>
              <a:rPr lang="en-US" dirty="0"/>
              <a:t>For each cm downstream, scattering ≈ </a:t>
            </a:r>
            <a:r>
              <a:rPr lang="el-GR" dirty="0"/>
              <a:t>θ</a:t>
            </a:r>
            <a:r>
              <a:rPr lang="el-GR" baseline="-25000" dirty="0"/>
              <a:t>0 </a:t>
            </a:r>
            <a:r>
              <a:rPr lang="en-US" dirty="0"/>
              <a:t>* 1cm = 0.046 </a:t>
            </a:r>
            <a:r>
              <a:rPr lang="el-GR" dirty="0"/>
              <a:t>μ</a:t>
            </a:r>
            <a:r>
              <a:rPr lang="en-US" dirty="0"/>
              <a:t>m</a:t>
            </a:r>
          </a:p>
          <a:p>
            <a:r>
              <a:rPr lang="en-US" dirty="0"/>
              <a:t>At 15° DUT: expect x/X</a:t>
            </a:r>
            <a:r>
              <a:rPr lang="en-US" baseline="-25000" dirty="0"/>
              <a:t>0</a:t>
            </a:r>
            <a:r>
              <a:rPr lang="en-US" dirty="0"/>
              <a:t> inflated by factor 1/cos(75°) ≈ 3.86</a:t>
            </a:r>
          </a:p>
          <a:p>
            <a:pPr lvl="1"/>
            <a:r>
              <a:rPr lang="el-GR" dirty="0"/>
              <a:t>θ</a:t>
            </a:r>
            <a:r>
              <a:rPr lang="el-GR" baseline="-25000" dirty="0"/>
              <a:t>0</a:t>
            </a:r>
            <a:r>
              <a:rPr lang="en-US" dirty="0"/>
              <a:t> = 3.79e-6 radians</a:t>
            </a:r>
          </a:p>
          <a:p>
            <a:pPr lvl="1"/>
            <a:r>
              <a:rPr lang="en-US" dirty="0"/>
              <a:t>For each cm downstream, scattering ≈ </a:t>
            </a:r>
            <a:r>
              <a:rPr lang="el-GR" dirty="0"/>
              <a:t>θ</a:t>
            </a:r>
            <a:r>
              <a:rPr lang="el-GR" baseline="-25000" dirty="0"/>
              <a:t>0 </a:t>
            </a:r>
            <a:r>
              <a:rPr lang="en-US" dirty="0"/>
              <a:t>* 1cm = 0.096 </a:t>
            </a:r>
            <a:r>
              <a:rPr lang="el-GR" dirty="0"/>
              <a:t>μ</a:t>
            </a:r>
            <a:r>
              <a:rPr lang="en-US" dirty="0"/>
              <a:t>m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DA5FC-19DA-AF64-FDE8-0FA14AC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CE71F8-2529-09F9-95B1-BAD85A39AB30}"/>
              </a:ext>
            </a:extLst>
          </p:cNvPr>
          <p:cNvSpPr txBox="1"/>
          <p:nvPr/>
        </p:nvSpPr>
        <p:spPr>
          <a:xfrm>
            <a:off x="685801" y="2551176"/>
            <a:ext cx="1261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PDG </a:t>
            </a:r>
            <a:r>
              <a:rPr lang="en-US" dirty="0" err="1"/>
              <a:t>ch.</a:t>
            </a:r>
            <a:r>
              <a:rPr lang="en-US" dirty="0"/>
              <a:t> 34</a:t>
            </a:r>
          </a:p>
        </p:txBody>
      </p:sp>
      <p:pic>
        <p:nvPicPr>
          <p:cNvPr id="10" name="Picture 9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8C919E2A-7023-0BAD-0451-B184EFEC7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61" y="5542553"/>
            <a:ext cx="3875699" cy="1260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09F542-7651-D3DF-F23A-7637938C5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417" y="3163509"/>
            <a:ext cx="5077178" cy="23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0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05D244-31E4-9FBB-597D-BF879464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A blue squares with white text&#10;&#10;Description automatically generated">
            <a:extLst>
              <a:ext uri="{FF2B5EF4-FFF2-40B4-BE49-F238E27FC236}">
                <a16:creationId xmlns:a16="http://schemas.microsoft.com/office/drawing/2014/main" id="{627A86E1-4F8B-451C-0AD6-721541ECC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" y="37806"/>
            <a:ext cx="12135902" cy="67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1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4FA0F-0CB9-C02D-AF44-824CC2CC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setup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A3931-66E2-48E4-19DF-463737B93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2094C-BE1F-9AC9-D8DD-334CE8C3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D0CED-F193-0CC3-2AC5-783D715FC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70075"/>
            <a:ext cx="5918578" cy="4437126"/>
          </a:xfrm>
          <a:prstGeom prst="rect">
            <a:avLst/>
          </a:prstGeom>
        </p:spPr>
      </p:pic>
      <p:pic>
        <p:nvPicPr>
          <p:cNvPr id="7" name="Picture 6" descr="A pair of metal plates with a hole in the middle&#10;&#10;Description automatically generated">
            <a:extLst>
              <a:ext uri="{FF2B5EF4-FFF2-40B4-BE49-F238E27FC236}">
                <a16:creationId xmlns:a16="http://schemas.microsoft.com/office/drawing/2014/main" id="{731E5870-475F-F3A4-B5E0-16BEA3C0A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89480"/>
            <a:ext cx="5916168" cy="44371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F9EA53-0DC1-B850-936B-9258A2A2741A}"/>
              </a:ext>
            </a:extLst>
          </p:cNvPr>
          <p:cNvSpPr txBox="1"/>
          <p:nvPr/>
        </p:nvSpPr>
        <p:spPr>
          <a:xfrm>
            <a:off x="1024989" y="2644302"/>
            <a:ext cx="108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CC1AB7-B92B-6537-4E18-C1735BE6EC82}"/>
              </a:ext>
            </a:extLst>
          </p:cNvPr>
          <p:cNvSpPr txBox="1"/>
          <p:nvPr/>
        </p:nvSpPr>
        <p:spPr>
          <a:xfrm>
            <a:off x="3982839" y="2644302"/>
            <a:ext cx="88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3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2C984-48A5-FB3C-BC1A-6DB60477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– resolution and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8FAA0-2FE3-0886-E401-F4CFC241A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rotation: 3 translations, 3 rotations per layer = 42 – 6 parameters</a:t>
            </a:r>
          </a:p>
          <a:p>
            <a:pPr lvl="1"/>
            <a:r>
              <a:rPr lang="en-US" dirty="0"/>
              <a:t>Implemented via for loops / transformation matrices</a:t>
            </a:r>
          </a:p>
          <a:p>
            <a:r>
              <a:rPr lang="en-US" dirty="0"/>
              <a:t>Multiple alignment passes</a:t>
            </a:r>
          </a:p>
          <a:p>
            <a:r>
              <a:rPr lang="en-US" dirty="0"/>
              <a:t>Alignment performance check</a:t>
            </a:r>
          </a:p>
          <a:p>
            <a:r>
              <a:rPr lang="en-US" dirty="0"/>
              <a:t>Alignment of new June </a:t>
            </a:r>
            <a:r>
              <a:rPr lang="en-US" dirty="0" err="1"/>
              <a:t>testbeam</a:t>
            </a:r>
            <a:r>
              <a:rPr lang="en-US" dirty="0"/>
              <a:t> data!</a:t>
            </a:r>
          </a:p>
          <a:p>
            <a:pPr lvl="1"/>
            <a:r>
              <a:rPr lang="en-US" dirty="0"/>
              <a:t>Useful statistics have increased a significant margin, e.g. nearly 1/3 events contribute to alignment at 90 degrees</a:t>
            </a:r>
          </a:p>
          <a:p>
            <a:r>
              <a:rPr lang="en-US" dirty="0"/>
              <a:t>Code consolidation, bugfixes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79E4C-8A0C-FC32-CFEA-A9A6F609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2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E9AB-83C4-2F60-F93B-82E381D38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Multi-alignment and alignment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92D48-4119-6B5F-9DA4-D5655A1BE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passes:</a:t>
            </a:r>
          </a:p>
          <a:p>
            <a:pPr lvl="1"/>
            <a:r>
              <a:rPr lang="en-US" dirty="0"/>
              <a:t>Take set of tracks from file; perform alignment</a:t>
            </a:r>
          </a:p>
          <a:p>
            <a:pPr lvl="1"/>
            <a:r>
              <a:rPr lang="en-US" dirty="0"/>
              <a:t>Write new positions after alignment to file</a:t>
            </a:r>
          </a:p>
          <a:p>
            <a:pPr lvl="1"/>
            <a:r>
              <a:rPr lang="en-US" dirty="0"/>
              <a:t>Perform alignment again; repeat X times</a:t>
            </a:r>
          </a:p>
          <a:p>
            <a:r>
              <a:rPr lang="en-US" dirty="0"/>
              <a:t>Performance: trend of </a:t>
            </a:r>
            <a:r>
              <a:rPr lang="el-GR" dirty="0"/>
              <a:t>μ</a:t>
            </a:r>
            <a:r>
              <a:rPr lang="en-US" dirty="0"/>
              <a:t>, </a:t>
            </a:r>
            <a:r>
              <a:rPr lang="el-GR" dirty="0"/>
              <a:t>σ</a:t>
            </a:r>
            <a:r>
              <a:rPr lang="en-US" dirty="0"/>
              <a:t> of residual distribution in each layer after each pass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47A4D-EFE7-0ACD-1150-61C51F9A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0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EE8F2-2FA7-148A-467D-CAD2F58B0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from 90 deg, June </a:t>
            </a:r>
            <a:r>
              <a:rPr lang="en-US" dirty="0" err="1"/>
              <a:t>testbeam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8B65BD-FCDE-2558-7876-A76868E40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544" y="2066200"/>
            <a:ext cx="419142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C6BA7B-5828-0B50-607B-C17F63284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096" y="2187903"/>
            <a:ext cx="3954892" cy="4107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314291-FAB3-C2C2-DA1A-A8E0DADE4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988" y="2169615"/>
            <a:ext cx="3780604" cy="399931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49638D-7EF3-52FB-6A08-66AB71DE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30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388AA-5119-9D9C-17A0-E48EB9A5F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open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511CC-B961-6B46-748E-D2C8AA33C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Remaining double peak structures in aligned residual distributions</a:t>
            </a:r>
          </a:p>
          <a:p>
            <a:r>
              <a:rPr lang="en-US" dirty="0"/>
              <a:t>Inflated (</a:t>
            </a:r>
            <a:r>
              <a:rPr lang="en-US" dirty="0" err="1"/>
              <a:t>wrt</a:t>
            </a:r>
            <a:r>
              <a:rPr lang="en-US" dirty="0"/>
              <a:t>. reference planes) resolution in data samples with inclined DUTs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7BDE0-E875-5DD3-5916-C9627A09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0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504E1-0197-E470-6DBA-D82C7810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1C4E2-318E-8BE3-6AC3-D74C588E8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825625"/>
            <a:ext cx="6638544" cy="4351338"/>
          </a:xfrm>
        </p:spPr>
        <p:txBody>
          <a:bodyPr/>
          <a:lstStyle/>
          <a:p>
            <a:r>
              <a:rPr lang="en-US" dirty="0"/>
              <a:t>Double peak structures remain after alignment</a:t>
            </a:r>
          </a:p>
          <a:p>
            <a:pPr lvl="1"/>
            <a:r>
              <a:rPr lang="en-US" dirty="0"/>
              <a:t>Doesn’t matter how you select tracks:</a:t>
            </a:r>
          </a:p>
          <a:p>
            <a:pPr lvl="2"/>
            <a:r>
              <a:rPr lang="en-US" dirty="0"/>
              <a:t>Use same sample as for alignment (residual cuts on unaligned raw tracks)</a:t>
            </a:r>
          </a:p>
          <a:p>
            <a:pPr lvl="2"/>
            <a:r>
              <a:rPr lang="en-US" dirty="0"/>
              <a:t>Residual cuts on aligned tracks</a:t>
            </a:r>
          </a:p>
          <a:p>
            <a:pPr lvl="1"/>
            <a:r>
              <a:rPr lang="en-US" dirty="0"/>
              <a:t>L1 and L5 seem to be most susceptible, but hard to tell for sure, and x-y seem to be correlated</a:t>
            </a:r>
          </a:p>
          <a:p>
            <a:pPr lvl="1"/>
            <a:r>
              <a:rPr lang="en-US" dirty="0"/>
              <a:t>And yet somehow the sigma values are not out of the ordinary (cf. performance plots in earlier slide)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3B50C3-9E83-A056-5499-CCC64F918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962" y="4754469"/>
            <a:ext cx="4211965" cy="1919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7704A9-EFA7-5BFC-0D59-629C26253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755" y="2437884"/>
            <a:ext cx="4285117" cy="19822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862858-FD12-36C4-87E5-274C4FC65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698" y="183792"/>
            <a:ext cx="4475229" cy="20578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6BF6F-ECBE-0E5C-2EF8-75E74A55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DB19-5210-4B0C-8DD4-69D439DC53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64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919</Words>
  <Application>Microsoft Office PowerPoint</Application>
  <PresentationFormat>Widescreen</PresentationFormat>
  <Paragraphs>144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Wingdings</vt:lpstr>
      <vt:lpstr>Office Theme</vt:lpstr>
      <vt:lpstr>FTBF testbeam analysis update</vt:lpstr>
      <vt:lpstr>FTBF June testbeam: physical and procedural improvements</vt:lpstr>
      <vt:lpstr>PowerPoint Presentation</vt:lpstr>
      <vt:lpstr>Physical setup improvements</vt:lpstr>
      <vt:lpstr>Current status – resolution and alignment</vt:lpstr>
      <vt:lpstr>Multi-alignment and alignment performance</vt:lpstr>
      <vt:lpstr>Example from 90 deg, June testbeam</vt:lpstr>
      <vt:lpstr>Remaining open questions </vt:lpstr>
      <vt:lpstr>Resolution</vt:lpstr>
      <vt:lpstr>Possible resolutions:</vt:lpstr>
      <vt:lpstr>“Realistic” rotation</vt:lpstr>
      <vt:lpstr>PowerPoint Presentation</vt:lpstr>
      <vt:lpstr>PowerPoint Presentation</vt:lpstr>
      <vt:lpstr>Summary and outlook</vt:lpstr>
      <vt:lpstr>Backup</vt:lpstr>
      <vt:lpstr>Software alignment</vt:lpstr>
      <vt:lpstr>PowerPoint Presentation</vt:lpstr>
      <vt:lpstr>PowerPoint Presentation</vt:lpstr>
      <vt:lpstr>Some observations and notes on alignment performance</vt:lpstr>
      <vt:lpstr>Material budget scattering calculation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Minyoung Hwang</dc:creator>
  <cp:lastModifiedBy>Minyoung Hwang</cp:lastModifiedBy>
  <cp:revision>43</cp:revision>
  <dcterms:created xsi:type="dcterms:W3CDTF">2024-07-12T06:05:22Z</dcterms:created>
  <dcterms:modified xsi:type="dcterms:W3CDTF">2024-07-16T22:01:22Z</dcterms:modified>
</cp:coreProperties>
</file>