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7010400" cy="9296400"/>
  <p:embeddedFontLst>
    <p:embeddedFont>
      <p:font typeface="Arial Black"/>
      <p:regular r:id="rId37"/>
    </p:embeddedFon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CE070F-A07A-4D90-8623-AAE067047400}">
  <a:tblStyle styleId="{BBCE070F-A07A-4D90-8623-AAE06704740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4.xml"/><Relationship Id="rId41" Type="http://schemas.openxmlformats.org/officeDocument/2006/relationships/font" Target="fonts/CenturyGothic-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ArialBlack-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CenturyGothic-bold.fntdata"/><Relationship Id="rId16" Type="http://schemas.openxmlformats.org/officeDocument/2006/relationships/slide" Target="slides/slide10.xml"/><Relationship Id="rId38" Type="http://schemas.openxmlformats.org/officeDocument/2006/relationships/font" Target="fonts/CenturyGothic-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0" type="dt"/>
          </p:nvPr>
        </p:nvSpPr>
        <p:spPr>
          <a:xfrm>
            <a:off x="3970341" y="8801100"/>
            <a:ext cx="3038475" cy="46672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 name="Google Shape;5;n"/>
          <p:cNvSpPr txBox="1"/>
          <p:nvPr>
            <p:ph idx="1" type="body"/>
          </p:nvPr>
        </p:nvSpPr>
        <p:spPr>
          <a:xfrm>
            <a:off x="701675" y="4473577"/>
            <a:ext cx="5607050" cy="36607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300"/>
              </a:spcBef>
              <a:spcAft>
                <a:spcPts val="0"/>
              </a:spcAft>
              <a:buSzPts val="1400"/>
              <a:buNone/>
              <a:defRPr b="0" i="0" sz="1200" u="none" cap="none" strike="noStrike">
                <a:solidFill>
                  <a:schemeClr val="dk1"/>
                </a:solidFill>
                <a:latin typeface="Century Gothic"/>
                <a:ea typeface="Century Gothic"/>
                <a:cs typeface="Century Gothic"/>
                <a:sym typeface="Century Gothic"/>
              </a:defRPr>
            </a:lvl5pPr>
            <a:lvl6pPr indent="-228600" lvl="5" marL="27432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6pPr>
            <a:lvl7pPr indent="-228600" lvl="6" marL="32004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7pPr>
            <a:lvl8pPr indent="-228600" lvl="7" marL="36576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8pPr>
            <a:lvl9pPr indent="-228600" lvl="8" marL="411480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9pPr>
          </a:lstStyle>
          <a:p/>
        </p:txBody>
      </p:sp>
      <p:sp>
        <p:nvSpPr>
          <p:cNvPr id="6" name="Google Shape;6;n"/>
          <p:cNvSpPr txBox="1"/>
          <p:nvPr>
            <p:ph idx="12" type="sldNum"/>
          </p:nvPr>
        </p:nvSpPr>
        <p:spPr>
          <a:xfrm>
            <a:off x="1" y="8801100"/>
            <a:ext cx="3038475" cy="466726"/>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200" u="none" cap="none" strike="noStrike">
                <a:solidFill>
                  <a:schemeClr val="dk1"/>
                </a:solidFill>
                <a:latin typeface="Century Gothic"/>
                <a:ea typeface="Century Gothic"/>
                <a:cs typeface="Century Gothic"/>
                <a:sym typeface="Century Gothic"/>
              </a:rPr>
              <a:t>‹#›</a:t>
            </a:fld>
            <a:endParaRPr b="0" i="0" sz="1200" u="none" cap="none" strike="noStrike">
              <a:solidFill>
                <a:schemeClr val="dk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txBox="1"/>
          <p:nvPr>
            <p:ph idx="1" type="body"/>
          </p:nvPr>
        </p:nvSpPr>
        <p:spPr>
          <a:xfrm>
            <a:off x="701675" y="4473577"/>
            <a:ext cx="5607050" cy="3660774"/>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170" name="Google Shape;170;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8af2b4026b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8af2b4026b_0_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33" name="Google Shape;233;g28af2b4026b_0_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43414c3d00_0_4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43414c3d00_0_48: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40" name="Google Shape;240;g243414c3d00_0_48: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43414c3d00_0_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43414c3d00_0_7: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53" name="Google Shape;253;g243414c3d00_0_7: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43414c3d00_0_1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43414c3d00_0_12: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62" name="Google Shape;262;g243414c3d00_0_12: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43414c3d00_0_6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43414c3d00_0_69: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71" name="Google Shape;271;g243414c3d00_0_69: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43414c3d00_0_5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43414c3d00_0_57: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78" name="Google Shape;278;g243414c3d00_0_57: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43414c3d00_0_2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43414c3d00_0_27: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85" name="Google Shape;285;g243414c3d00_0_27: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43414c3d00_0_10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43414c3d00_0_103: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92" name="Google Shape;292;g243414c3d00_0_103: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43414c3c15_0_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43414c3c15_0_5: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00" name="Google Shape;300;g243414c3c15_0_5: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8af2b4026b_0_2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8af2b4026b_0_2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07" name="Google Shape;307;g28af2b4026b_0_2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27e726be6c_0_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27e726be6c_0_1: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rPr lang="en-US"/>
              <a:t>Good year of stable operations.  Nominal planned downtime. </a:t>
            </a:r>
            <a:endParaRPr/>
          </a:p>
        </p:txBody>
      </p:sp>
      <p:sp>
        <p:nvSpPr>
          <p:cNvPr id="177" name="Google Shape;177;g127e726be6c_0_1: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8af2b4026b_0_3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8af2b4026b_0_31: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13" name="Google Shape;313;g28af2b4026b_0_31: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43414c3d00_0_12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43414c3d00_0_12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19" name="Google Shape;319;g243414c3d00_0_12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1b64afbacd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1b64afbacd_0_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26" name="Google Shape;326;g11b64afbacd_0_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43414c3d00_0_12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43414c3d00_0_126: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36" name="Google Shape;336;g243414c3d00_0_126: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1b64afbacd_0_1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1b64afbacd_0_11: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44" name="Google Shape;344;g11b64afbacd_0_11: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1b64afbacd_0_2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1b64afbacd_0_25: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53" name="Google Shape;353;g11b64afbacd_0_25: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8af2b4026b_0_7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8af2b4026b_0_7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61" name="Google Shape;361;g28af2b4026b_0_7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8af2b4026b_0_7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8af2b4026b_0_76: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68" name="Google Shape;368;g28af2b4026b_0_76: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8af2b4026b_0_8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8af2b4026b_0_82: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75" name="Google Shape;375;g28af2b4026b_0_82: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8af2b4026b_0_8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8af2b4026b_0_88: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83" name="Google Shape;383;g28af2b4026b_0_88: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8af2b4026b_1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8af2b4026b_1_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rPr lang="en-US"/>
              <a:t>Keeping an eye on operational an organizational continuity. </a:t>
            </a:r>
            <a:br>
              <a:rPr lang="en-US"/>
            </a:br>
            <a:r>
              <a:rPr lang="en-US"/>
              <a:t>Brian re-joining was upon our request - he is welcomed aboard. </a:t>
            </a:r>
            <a:endParaRPr/>
          </a:p>
        </p:txBody>
      </p:sp>
      <p:sp>
        <p:nvSpPr>
          <p:cNvPr id="184" name="Google Shape;184;g28af2b4026b_1_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8af2b4026b_0_9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8af2b4026b_0_98: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391" name="Google Shape;391;g28af2b4026b_0_98: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43414c3c15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43414c3c15_0_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191" name="Google Shape;191;g243414c3c15_0_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00724eb051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00724eb051_0_0: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rPr lang="en-US"/>
              <a:t>Network </a:t>
            </a:r>
            <a:r>
              <a:rPr lang="en-US"/>
              <a:t>infrastructure</a:t>
            </a:r>
            <a:r>
              <a:rPr lang="en-US"/>
              <a:t>, placement in SciDMZ, etc. have served us quite well. </a:t>
            </a:r>
            <a:endParaRPr/>
          </a:p>
        </p:txBody>
      </p:sp>
      <p:sp>
        <p:nvSpPr>
          <p:cNvPr id="197" name="Google Shape;197;g300724eb051_0_0: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27e726be6c_0_1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27e726be6c_0_18: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05" name="Google Shape;205;g127e726be6c_0_18: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56452b7cf3_0_6: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12" name="Google Shape;212;g56452b7cf3_0_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0724eb051_0_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00724eb051_0_9: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19" name="Google Shape;219;g300724eb051_0_9: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2802e993ce_0_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2802e993ce_0_14:notes"/>
          <p:cNvSpPr txBox="1"/>
          <p:nvPr>
            <p:ph idx="1" type="body"/>
          </p:nvPr>
        </p:nvSpPr>
        <p:spPr>
          <a:xfrm>
            <a:off x="701675" y="4473577"/>
            <a:ext cx="5607000" cy="36609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t/>
            </a:r>
            <a:endParaRPr/>
          </a:p>
        </p:txBody>
      </p:sp>
      <p:sp>
        <p:nvSpPr>
          <p:cNvPr id="225" name="Google Shape;225;g12802e993ce_0_14:notes"/>
          <p:cNvSpPr txBox="1"/>
          <p:nvPr>
            <p:ph idx="12" type="sldNum"/>
          </p:nvPr>
        </p:nvSpPr>
        <p:spPr>
          <a:xfrm>
            <a:off x="1" y="8801100"/>
            <a:ext cx="3038400" cy="4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type="title">
  <p:cSld name="TITLE">
    <p:spTree>
      <p:nvGrpSpPr>
        <p:cNvPr id="15" name="Shape 15"/>
        <p:cNvGrpSpPr/>
        <p:nvPr/>
      </p:nvGrpSpPr>
      <p:grpSpPr>
        <a:xfrm>
          <a:off x="0" y="0"/>
          <a:ext cx="0" cy="0"/>
          <a:chOff x="0" y="0"/>
          <a:chExt cx="0" cy="0"/>
        </a:xfrm>
      </p:grpSpPr>
      <p:sp>
        <p:nvSpPr>
          <p:cNvPr id="16" name="Google Shape;16;p2"/>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7" name="Google Shape;17;p2"/>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18" name="Google Shape;18;p2"/>
          <p:cNvPicPr preferRelativeResize="0"/>
          <p:nvPr/>
        </p:nvPicPr>
        <p:blipFill rotWithShape="1">
          <a:blip r:embed="rId2">
            <a:alphaModFix/>
          </a:blip>
          <a:srcRect b="0" l="0" r="0" t="0"/>
          <a:stretch/>
        </p:blipFill>
        <p:spPr>
          <a:xfrm>
            <a:off x="274321" y="1074420"/>
            <a:ext cx="11334582" cy="4233245"/>
          </a:xfrm>
          <a:prstGeom prst="rect">
            <a:avLst/>
          </a:prstGeom>
          <a:noFill/>
          <a:ln>
            <a:noFill/>
          </a:ln>
        </p:spPr>
      </p:pic>
      <p:sp>
        <p:nvSpPr>
          <p:cNvPr id="19" name="Google Shape;19;p2"/>
          <p:cNvSpPr txBox="1"/>
          <p:nvPr/>
        </p:nvSpPr>
        <p:spPr>
          <a:xfrm>
            <a:off x="267160" y="5343835"/>
            <a:ext cx="5384807"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entury Gothic"/>
                <a:ea typeface="Century Gothic"/>
                <a:cs typeface="Century Gothic"/>
                <a:sym typeface="Century Gothic"/>
              </a:rPr>
              <a:t>ORNL is managed by UT-Battelle, LLC for the US Department of Energy</a:t>
            </a:r>
            <a:endParaRPr/>
          </a:p>
        </p:txBody>
      </p:sp>
      <p:sp>
        <p:nvSpPr>
          <p:cNvPr id="20" name="Google Shape;20;p2"/>
          <p:cNvSpPr txBox="1"/>
          <p:nvPr>
            <p:ph type="ctrTitle"/>
          </p:nvPr>
        </p:nvSpPr>
        <p:spPr>
          <a:xfrm>
            <a:off x="428736" y="1388962"/>
            <a:ext cx="8678194" cy="97872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lt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1" name="Google Shape;21;p2"/>
          <p:cNvSpPr txBox="1"/>
          <p:nvPr>
            <p:ph idx="1" type="subTitle"/>
          </p:nvPr>
        </p:nvSpPr>
        <p:spPr>
          <a:xfrm>
            <a:off x="447481" y="3013455"/>
            <a:ext cx="5440514" cy="2028101"/>
          </a:xfrm>
          <a:prstGeom prst="rect">
            <a:avLst/>
          </a:prstGeom>
          <a:noFill/>
          <a:ln>
            <a:noFill/>
          </a:ln>
        </p:spPr>
        <p:txBody>
          <a:bodyPr anchorCtr="0" anchor="t" bIns="45700" lIns="91425" spcFirstLastPara="1" rIns="91425" wrap="square" tIns="45700">
            <a:noAutofit/>
          </a:bodyPr>
          <a:lstStyle>
            <a:lvl1pPr lvl="0" algn="l">
              <a:lnSpc>
                <a:spcPct val="90000"/>
              </a:lnSpc>
              <a:spcBef>
                <a:spcPts val="1400"/>
              </a:spcBef>
              <a:spcAft>
                <a:spcPts val="0"/>
              </a:spcAft>
              <a:buSzPts val="1800"/>
              <a:buNone/>
              <a:defRPr sz="2000">
                <a:solidFill>
                  <a:schemeClr val="lt1"/>
                </a:solidFill>
                <a:latin typeface="Century Gothic"/>
                <a:ea typeface="Century Gothic"/>
                <a:cs typeface="Century Gothic"/>
                <a:sym typeface="Century Gothic"/>
              </a:defRPr>
            </a:lvl1pPr>
            <a:lvl2pPr lvl="1" algn="ctr">
              <a:lnSpc>
                <a:spcPct val="90000"/>
              </a:lnSpc>
              <a:spcBef>
                <a:spcPts val="800"/>
              </a:spcBef>
              <a:spcAft>
                <a:spcPts val="0"/>
              </a:spcAft>
              <a:buSzPts val="2160"/>
              <a:buNone/>
              <a:defRPr>
                <a:solidFill>
                  <a:srgbClr val="888888"/>
                </a:solidFill>
              </a:defRPr>
            </a:lvl2pPr>
            <a:lvl3pPr lvl="2" algn="ctr">
              <a:lnSpc>
                <a:spcPct val="90000"/>
              </a:lnSpc>
              <a:spcBef>
                <a:spcPts val="800"/>
              </a:spcBef>
              <a:spcAft>
                <a:spcPts val="0"/>
              </a:spcAft>
              <a:buSzPts val="1800"/>
              <a:buNone/>
              <a:defRPr>
                <a:solidFill>
                  <a:srgbClr val="888888"/>
                </a:solidFill>
              </a:defRPr>
            </a:lvl3pPr>
            <a:lvl4pPr lvl="3" algn="ctr">
              <a:lnSpc>
                <a:spcPct val="90000"/>
              </a:lnSpc>
              <a:spcBef>
                <a:spcPts val="800"/>
              </a:spcBef>
              <a:spcAft>
                <a:spcPts val="0"/>
              </a:spcAft>
              <a:buSzPts val="1800"/>
              <a:buNone/>
              <a:defRPr>
                <a:solidFill>
                  <a:srgbClr val="888888"/>
                </a:solidFill>
              </a:defRPr>
            </a:lvl4pPr>
            <a:lvl5pPr lvl="4" algn="ctr">
              <a:lnSpc>
                <a:spcPct val="90000"/>
              </a:lnSpc>
              <a:spcBef>
                <a:spcPts val="600"/>
              </a:spcBef>
              <a:spcAft>
                <a:spcPts val="0"/>
              </a:spcAft>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id="22" name="Google Shape;22;p2"/>
          <p:cNvPicPr preferRelativeResize="0"/>
          <p:nvPr/>
        </p:nvPicPr>
        <p:blipFill rotWithShape="1">
          <a:blip r:embed="rId3">
            <a:alphaModFix/>
          </a:blip>
          <a:srcRect b="0" l="0" r="0" t="0"/>
          <a:stretch/>
        </p:blipFill>
        <p:spPr>
          <a:xfrm>
            <a:off x="413129" y="456244"/>
            <a:ext cx="1088136" cy="261860"/>
          </a:xfrm>
          <a:prstGeom prst="rect">
            <a:avLst/>
          </a:prstGeom>
          <a:noFill/>
          <a:ln>
            <a:noFill/>
          </a:ln>
        </p:spPr>
      </p:pic>
      <p:sp>
        <p:nvSpPr>
          <p:cNvPr id="23" name="Google Shape;23;p2"/>
          <p:cNvSpPr/>
          <p:nvPr/>
        </p:nvSpPr>
        <p:spPr>
          <a:xfrm>
            <a:off x="6096000" y="0"/>
            <a:ext cx="6096000" cy="6858000"/>
          </a:xfrm>
          <a:custGeom>
            <a:rect b="b" l="l" r="r" t="t"/>
            <a:pathLst>
              <a:path extrusionOk="0" h="3815" w="3388">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24" name="Google Shape;24;p2"/>
          <p:cNvPicPr preferRelativeResize="0"/>
          <p:nvPr/>
        </p:nvPicPr>
        <p:blipFill rotWithShape="1">
          <a:blip r:embed="rId4">
            <a:alphaModFix/>
          </a:blip>
          <a:srcRect b="0" l="0" r="0" t="0"/>
          <a:stretch/>
        </p:blipFill>
        <p:spPr>
          <a:xfrm>
            <a:off x="9934576" y="5409488"/>
            <a:ext cx="1603756" cy="388553"/>
          </a:xfrm>
          <a:prstGeom prst="rect">
            <a:avLst/>
          </a:prstGeom>
          <a:noFill/>
          <a:ln>
            <a:noFill/>
          </a:ln>
        </p:spPr>
      </p:pic>
    </p:spTree>
  </p:cSld>
  <p:clrMapOvr>
    <a:masterClrMapping/>
  </p:clrMapOvr>
  <p:extLst>
    <p:ext uri="{DCECCB84-F9BA-43D5-87BE-67443E8EF086}">
      <p15:sldGuideLst>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green picture layout" showMasterSp="0">
  <p:cSld name="Dk green picture layout">
    <p:spTree>
      <p:nvGrpSpPr>
        <p:cNvPr id="128" name="Shape 128"/>
        <p:cNvGrpSpPr/>
        <p:nvPr/>
      </p:nvGrpSpPr>
      <p:grpSpPr>
        <a:xfrm>
          <a:off x="0" y="0"/>
          <a:ext cx="0" cy="0"/>
          <a:chOff x="0" y="0"/>
          <a:chExt cx="0" cy="0"/>
        </a:xfrm>
      </p:grpSpPr>
      <p:sp>
        <p:nvSpPr>
          <p:cNvPr id="129" name="Google Shape;129;p11"/>
          <p:cNvSpPr/>
          <p:nvPr>
            <p:ph idx="2" type="pic"/>
          </p:nvPr>
        </p:nvSpPr>
        <p:spPr>
          <a:xfrm>
            <a:off x="6095637" y="1083755"/>
            <a:ext cx="5486764" cy="42192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chemeClr val="dk1"/>
              </a:buClr>
              <a:buSzPts val="252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30" name="Google Shape;130;p11"/>
          <p:cNvSpPr/>
          <p:nvPr/>
        </p:nvSpPr>
        <p:spPr>
          <a:xfrm>
            <a:off x="274320" y="1078992"/>
            <a:ext cx="5821680" cy="4221671"/>
          </a:xfrm>
          <a:prstGeom prst="rect">
            <a:avLst/>
          </a:prstGeom>
          <a:solidFill>
            <a:srgbClr val="CFCFC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31" name="Google Shape;131;p11"/>
          <p:cNvSpPr txBox="1"/>
          <p:nvPr>
            <p:ph type="title"/>
          </p:nvPr>
        </p:nvSpPr>
        <p:spPr>
          <a:xfrm>
            <a:off x="388079" y="1275788"/>
            <a:ext cx="5537405" cy="97872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32" name="Google Shape;132;p11"/>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11"/>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11"/>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35" name="Google Shape;135;p11"/>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cxnSp>
        <p:nvCxnSpPr>
          <p:cNvPr id="136" name="Google Shape;136;p11"/>
          <p:cNvCxnSpPr/>
          <p:nvPr/>
        </p:nvCxnSpPr>
        <p:spPr>
          <a:xfrm>
            <a:off x="8004175" y="822325"/>
            <a:ext cx="0" cy="0"/>
          </a:xfrm>
          <a:prstGeom prst="straightConnector1">
            <a:avLst/>
          </a:prstGeom>
          <a:noFill/>
          <a:ln>
            <a:noFill/>
          </a:ln>
        </p:spPr>
      </p:cxnSp>
      <p:cxnSp>
        <p:nvCxnSpPr>
          <p:cNvPr id="137" name="Google Shape;137;p11"/>
          <p:cNvCxnSpPr/>
          <p:nvPr/>
        </p:nvCxnSpPr>
        <p:spPr>
          <a:xfrm>
            <a:off x="8004175" y="822325"/>
            <a:ext cx="0" cy="0"/>
          </a:xfrm>
          <a:prstGeom prst="straightConnector1">
            <a:avLst/>
          </a:prstGeom>
          <a:noFill/>
          <a:ln>
            <a:noFill/>
          </a:ln>
        </p:spPr>
      </p:cxnSp>
      <p:sp>
        <p:nvSpPr>
          <p:cNvPr id="138" name="Google Shape;138;p11"/>
          <p:cNvSpPr/>
          <p:nvPr/>
        </p:nvSpPr>
        <p:spPr>
          <a:xfrm>
            <a:off x="6096000" y="0"/>
            <a:ext cx="6096000" cy="6858000"/>
          </a:xfrm>
          <a:custGeom>
            <a:rect b="b" l="l" r="r" t="t"/>
            <a:pathLst>
              <a:path extrusionOk="0" h="3815" w="3388">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 name="Google Shape;139;p11"/>
          <p:cNvSpPr txBox="1"/>
          <p:nvPr>
            <p:ph idx="1" type="body"/>
          </p:nvPr>
        </p:nvSpPr>
        <p:spPr>
          <a:xfrm>
            <a:off x="388079" y="2453317"/>
            <a:ext cx="5512904" cy="269018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indent="-320039" lvl="2" marL="1371600" algn="l">
              <a:lnSpc>
                <a:spcPct val="90000"/>
              </a:lnSpc>
              <a:spcBef>
                <a:spcPts val="800"/>
              </a:spcBef>
              <a:spcAft>
                <a:spcPts val="0"/>
              </a:spcAft>
              <a:buSzPts val="1440"/>
              <a:buChar char="•"/>
              <a:defRPr sz="1600"/>
            </a:lvl3pPr>
            <a:lvl4pPr indent="-317500" lvl="3" marL="1828800" algn="l">
              <a:lnSpc>
                <a:spcPct val="90000"/>
              </a:lnSpc>
              <a:spcBef>
                <a:spcPts val="800"/>
              </a:spcBef>
              <a:spcAft>
                <a:spcPts val="0"/>
              </a:spcAft>
              <a:buSzPts val="1400"/>
              <a:buChar char="–"/>
              <a:defRPr sz="1400"/>
            </a:lvl4pPr>
            <a:lvl5pPr indent="-330200" lvl="4" marL="22860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green picture layout 2" showMasterSp="0">
  <p:cSld name="Dk green picture layout 2">
    <p:spTree>
      <p:nvGrpSpPr>
        <p:cNvPr id="140" name="Shape 140"/>
        <p:cNvGrpSpPr/>
        <p:nvPr/>
      </p:nvGrpSpPr>
      <p:grpSpPr>
        <a:xfrm>
          <a:off x="0" y="0"/>
          <a:ext cx="0" cy="0"/>
          <a:chOff x="0" y="0"/>
          <a:chExt cx="0" cy="0"/>
        </a:xfrm>
      </p:grpSpPr>
      <p:sp>
        <p:nvSpPr>
          <p:cNvPr id="141" name="Google Shape;141;p12"/>
          <p:cNvSpPr/>
          <p:nvPr>
            <p:ph idx="2" type="pic"/>
          </p:nvPr>
        </p:nvSpPr>
        <p:spPr>
          <a:xfrm>
            <a:off x="6095636" y="1078992"/>
            <a:ext cx="5487073" cy="42240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chemeClr val="dk1"/>
              </a:buClr>
              <a:buSzPts val="252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42" name="Google Shape;142;p12"/>
          <p:cNvSpPr/>
          <p:nvPr/>
        </p:nvSpPr>
        <p:spPr>
          <a:xfrm>
            <a:off x="274320" y="1078992"/>
            <a:ext cx="5821680" cy="5779008"/>
          </a:xfrm>
          <a:prstGeom prst="rect">
            <a:avLst/>
          </a:prstGeom>
          <a:solidFill>
            <a:srgbClr val="CFCFC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43" name="Google Shape;143;p12"/>
          <p:cNvSpPr txBox="1"/>
          <p:nvPr>
            <p:ph type="title"/>
          </p:nvPr>
        </p:nvSpPr>
        <p:spPr>
          <a:xfrm>
            <a:off x="388079" y="1275788"/>
            <a:ext cx="5537405" cy="97872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44" name="Google Shape;144;p12"/>
          <p:cNvSpPr txBox="1"/>
          <p:nvPr>
            <p:ph idx="1" type="body"/>
          </p:nvPr>
        </p:nvSpPr>
        <p:spPr>
          <a:xfrm>
            <a:off x="388079" y="2453316"/>
            <a:ext cx="5512904" cy="416329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indent="-320039" lvl="2" marL="1371600" algn="l">
              <a:lnSpc>
                <a:spcPct val="90000"/>
              </a:lnSpc>
              <a:spcBef>
                <a:spcPts val="800"/>
              </a:spcBef>
              <a:spcAft>
                <a:spcPts val="0"/>
              </a:spcAft>
              <a:buSzPts val="1440"/>
              <a:buChar char="•"/>
              <a:defRPr sz="1600"/>
            </a:lvl3pPr>
            <a:lvl4pPr indent="-317500" lvl="3" marL="1828800" algn="l">
              <a:lnSpc>
                <a:spcPct val="90000"/>
              </a:lnSpc>
              <a:spcBef>
                <a:spcPts val="800"/>
              </a:spcBef>
              <a:spcAft>
                <a:spcPts val="0"/>
              </a:spcAft>
              <a:buSzPts val="1400"/>
              <a:buChar char="–"/>
              <a:defRPr sz="1400"/>
            </a:lvl4pPr>
            <a:lvl5pPr indent="-330200" lvl="4" marL="22860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45" name="Google Shape;145;p12"/>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46" name="Google Shape;146;p12"/>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47" name="Google Shape;147;p12"/>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48" name="Google Shape;148;p12"/>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149" name="Google Shape;149;p12"/>
          <p:cNvSpPr/>
          <p:nvPr/>
        </p:nvSpPr>
        <p:spPr>
          <a:xfrm>
            <a:off x="6096000" y="0"/>
            <a:ext cx="6096000" cy="6858000"/>
          </a:xfrm>
          <a:custGeom>
            <a:rect b="b" l="l" r="r" t="t"/>
            <a:pathLst>
              <a:path extrusionOk="0" h="3815" w="3388">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k green picture layout wide" showMasterSp="0">
  <p:cSld name="2_Dk green picture layout wide">
    <p:spTree>
      <p:nvGrpSpPr>
        <p:cNvPr id="150" name="Shape 150"/>
        <p:cNvGrpSpPr/>
        <p:nvPr/>
      </p:nvGrpSpPr>
      <p:grpSpPr>
        <a:xfrm>
          <a:off x="0" y="0"/>
          <a:ext cx="0" cy="0"/>
          <a:chOff x="0" y="0"/>
          <a:chExt cx="0" cy="0"/>
        </a:xfrm>
      </p:grpSpPr>
      <p:sp>
        <p:nvSpPr>
          <p:cNvPr id="151" name="Google Shape;151;p13"/>
          <p:cNvSpPr/>
          <p:nvPr>
            <p:ph idx="2" type="pic"/>
          </p:nvPr>
        </p:nvSpPr>
        <p:spPr>
          <a:xfrm>
            <a:off x="4120595" y="1078989"/>
            <a:ext cx="7464186" cy="422600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chemeClr val="dk1"/>
              </a:buClr>
              <a:buSzPts val="252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52" name="Google Shape;152;p13"/>
          <p:cNvSpPr/>
          <p:nvPr/>
        </p:nvSpPr>
        <p:spPr>
          <a:xfrm>
            <a:off x="274321" y="1078991"/>
            <a:ext cx="3846274" cy="5779007"/>
          </a:xfrm>
          <a:prstGeom prst="rect">
            <a:avLst/>
          </a:prstGeom>
          <a:solidFill>
            <a:srgbClr val="CFCFC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13"/>
          <p:cNvSpPr txBox="1"/>
          <p:nvPr>
            <p:ph type="title"/>
          </p:nvPr>
        </p:nvSpPr>
        <p:spPr>
          <a:xfrm>
            <a:off x="388079" y="1275788"/>
            <a:ext cx="3576228" cy="97969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54" name="Google Shape;154;p13"/>
          <p:cNvSpPr txBox="1"/>
          <p:nvPr>
            <p:ph idx="1" type="body"/>
          </p:nvPr>
        </p:nvSpPr>
        <p:spPr>
          <a:xfrm>
            <a:off x="388079" y="2800350"/>
            <a:ext cx="3541945" cy="381625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indent="-320039" lvl="2" marL="1371600" algn="l">
              <a:lnSpc>
                <a:spcPct val="90000"/>
              </a:lnSpc>
              <a:spcBef>
                <a:spcPts val="800"/>
              </a:spcBef>
              <a:spcAft>
                <a:spcPts val="0"/>
              </a:spcAft>
              <a:buSzPts val="1440"/>
              <a:buChar char="•"/>
              <a:defRPr sz="1600"/>
            </a:lvl3pPr>
            <a:lvl4pPr indent="-317500" lvl="3" marL="1828800" algn="l">
              <a:lnSpc>
                <a:spcPct val="90000"/>
              </a:lnSpc>
              <a:spcBef>
                <a:spcPts val="800"/>
              </a:spcBef>
              <a:spcAft>
                <a:spcPts val="0"/>
              </a:spcAft>
              <a:buSzPts val="1400"/>
              <a:buChar char="–"/>
              <a:defRPr sz="1400"/>
            </a:lvl4pPr>
            <a:lvl5pPr indent="-330200" lvl="4" marL="22860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55" name="Google Shape;155;p13"/>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56" name="Google Shape;156;p13"/>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57" name="Google Shape;157;p13"/>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58" name="Google Shape;158;p13"/>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159" name="Google Shape;159;p13"/>
          <p:cNvSpPr/>
          <p:nvPr/>
        </p:nvSpPr>
        <p:spPr>
          <a:xfrm>
            <a:off x="4120595" y="1"/>
            <a:ext cx="8071405" cy="6857998"/>
          </a:xfrm>
          <a:custGeom>
            <a:rect b="b" l="l" r="r" t="t"/>
            <a:pathLst>
              <a:path extrusionOk="0" h="3815" w="4490">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icture layout " showMasterSp="0">
  <p:cSld name="Full picture layout ">
    <p:spTree>
      <p:nvGrpSpPr>
        <p:cNvPr id="160" name="Shape 160"/>
        <p:cNvGrpSpPr/>
        <p:nvPr/>
      </p:nvGrpSpPr>
      <p:grpSpPr>
        <a:xfrm>
          <a:off x="0" y="0"/>
          <a:ext cx="0" cy="0"/>
          <a:chOff x="0" y="0"/>
          <a:chExt cx="0" cy="0"/>
        </a:xfrm>
      </p:grpSpPr>
      <p:sp>
        <p:nvSpPr>
          <p:cNvPr id="161" name="Google Shape;161;p14"/>
          <p:cNvSpPr/>
          <p:nvPr>
            <p:ph idx="2" type="pic"/>
          </p:nvPr>
        </p:nvSpPr>
        <p:spPr>
          <a:xfrm>
            <a:off x="274320" y="2381"/>
            <a:ext cx="11312843" cy="634202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chemeClr val="dk1"/>
              </a:buClr>
              <a:buSzPts val="2520"/>
              <a:buFont typeface="Century Gothic"/>
              <a:buNone/>
              <a:defRPr b="0" i="0" sz="2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62" name="Google Shape;162;p14"/>
          <p:cNvSpPr txBox="1"/>
          <p:nvPr>
            <p:ph type="title"/>
          </p:nvPr>
        </p:nvSpPr>
        <p:spPr>
          <a:xfrm>
            <a:off x="429769" y="274320"/>
            <a:ext cx="11000232" cy="53553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0" sz="32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63" name="Google Shape;163;p14"/>
          <p:cNvSpPr txBox="1"/>
          <p:nvPr/>
        </p:nvSpPr>
        <p:spPr>
          <a:xfrm>
            <a:off x="8010283" y="647700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chemeClr val="lt1"/>
                </a:solidFill>
                <a:latin typeface="Century Gothic"/>
                <a:ea typeface="Century Gothic"/>
                <a:cs typeface="Century Gothic"/>
                <a:sym typeface="Century Gothic"/>
              </a:rPr>
              <a:t> </a:t>
            </a:r>
            <a:endParaRPr/>
          </a:p>
        </p:txBody>
      </p:sp>
      <p:sp>
        <p:nvSpPr>
          <p:cNvPr id="164" name="Google Shape;164;p14"/>
          <p:cNvSpPr/>
          <p:nvPr/>
        </p:nvSpPr>
        <p:spPr>
          <a:xfrm>
            <a:off x="6026150" y="0"/>
            <a:ext cx="6165850" cy="6858000"/>
          </a:xfrm>
          <a:custGeom>
            <a:rect b="b" l="l" r="r" t="t"/>
            <a:pathLst>
              <a:path extrusionOk="0" h="4320" w="3884">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5" name="Google Shape;165;p14"/>
          <p:cNvSpPr/>
          <p:nvPr/>
        </p:nvSpPr>
        <p:spPr>
          <a:xfrm>
            <a:off x="0" y="6344402"/>
            <a:ext cx="274320" cy="510909"/>
          </a:xfrm>
          <a:prstGeom prst="rect">
            <a:avLst/>
          </a:prstGeom>
          <a:solidFill>
            <a:srgbClr val="397D5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66" name="Google Shape;166;p14"/>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67" name="Google Shape;167;p14"/>
          <p:cNvPicPr preferRelativeResize="0"/>
          <p:nvPr/>
        </p:nvPicPr>
        <p:blipFill rotWithShape="1">
          <a:blip r:embed="rId2">
            <a:alphaModFix/>
          </a:blip>
          <a:srcRect b="0" l="0" r="0" t="0"/>
          <a:stretch/>
        </p:blipFill>
        <p:spPr>
          <a:xfrm>
            <a:off x="407604" y="6472945"/>
            <a:ext cx="1093661" cy="2651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only" showMasterSp="0">
  <p:cSld name="7_Title only">
    <p:spTree>
      <p:nvGrpSpPr>
        <p:cNvPr id="25" name="Shape 25"/>
        <p:cNvGrpSpPr/>
        <p:nvPr/>
      </p:nvGrpSpPr>
      <p:grpSpPr>
        <a:xfrm>
          <a:off x="0" y="0"/>
          <a:ext cx="0" cy="0"/>
          <a:chOff x="0" y="0"/>
          <a:chExt cx="0" cy="0"/>
        </a:xfrm>
      </p:grpSpPr>
      <p:sp>
        <p:nvSpPr>
          <p:cNvPr id="26" name="Google Shape;26;p3"/>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3"/>
          <p:cNvSpPr txBox="1"/>
          <p:nvPr>
            <p:ph type="title"/>
          </p:nvPr>
        </p:nvSpPr>
        <p:spPr>
          <a:xfrm>
            <a:off x="429768" y="274320"/>
            <a:ext cx="11425236" cy="53553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28" name="Google Shape;28;p3"/>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29" name="Google Shape;29;p3"/>
          <p:cNvPicPr preferRelativeResize="0"/>
          <p:nvPr/>
        </p:nvPicPr>
        <p:blipFill rotWithShape="1">
          <a:blip r:embed="rId2">
            <a:alphaModFix/>
          </a:blip>
          <a:srcRect b="0" l="0" r="0" t="0"/>
          <a:stretch/>
        </p:blipFill>
        <p:spPr>
          <a:xfrm>
            <a:off x="413129" y="6477000"/>
            <a:ext cx="1088136" cy="261860"/>
          </a:xfrm>
          <a:prstGeom prst="rect">
            <a:avLst/>
          </a:prstGeom>
          <a:noFill/>
          <a:ln>
            <a:noFill/>
          </a:ln>
        </p:spPr>
      </p:pic>
      <p:sp>
        <p:nvSpPr>
          <p:cNvPr id="30" name="Google Shape;30;p3"/>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31" name="Shape 31"/>
        <p:cNvGrpSpPr/>
        <p:nvPr/>
      </p:nvGrpSpPr>
      <p:grpSpPr>
        <a:xfrm>
          <a:off x="0" y="0"/>
          <a:ext cx="0" cy="0"/>
          <a:chOff x="0" y="0"/>
          <a:chExt cx="0" cy="0"/>
        </a:xfrm>
      </p:grpSpPr>
      <p:sp>
        <p:nvSpPr>
          <p:cNvPr id="32" name="Google Shape;32;p4"/>
          <p:cNvSpPr txBox="1"/>
          <p:nvPr>
            <p:ph type="title"/>
          </p:nvPr>
        </p:nvSpPr>
        <p:spPr>
          <a:xfrm>
            <a:off x="429767" y="274320"/>
            <a:ext cx="11430000" cy="53949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3" name="Google Shape;33;p4"/>
          <p:cNvSpPr txBox="1"/>
          <p:nvPr>
            <p:ph idx="1" type="body"/>
          </p:nvPr>
        </p:nvSpPr>
        <p:spPr>
          <a:xfrm>
            <a:off x="448055" y="1653735"/>
            <a:ext cx="11430000" cy="4047778"/>
          </a:xfrm>
          <a:prstGeom prst="rect">
            <a:avLst/>
          </a:prstGeom>
          <a:noFill/>
          <a:ln>
            <a:noFill/>
          </a:ln>
        </p:spPr>
        <p:txBody>
          <a:bodyPr anchorCtr="0" anchor="t" bIns="45700" lIns="91425" spcFirstLastPara="1" rIns="91425" wrap="square" tIns="45700">
            <a:noAutofit/>
          </a:bodyPr>
          <a:lstStyle>
            <a:lvl1pPr indent="-388620" lvl="0" marL="457200" algn="l">
              <a:lnSpc>
                <a:spcPct val="90000"/>
              </a:lnSpc>
              <a:spcBef>
                <a:spcPts val="1800"/>
              </a:spcBef>
              <a:spcAft>
                <a:spcPts val="0"/>
              </a:spcAft>
              <a:buClr>
                <a:schemeClr val="dk1"/>
              </a:buClr>
              <a:buSzPts val="2520"/>
              <a:buFont typeface="Century Gothic"/>
              <a:buChar char="•"/>
              <a:defRPr sz="2800">
                <a:solidFill>
                  <a:schemeClr val="dk1"/>
                </a:solidFill>
                <a:latin typeface="Century Gothic"/>
                <a:ea typeface="Century Gothic"/>
                <a:cs typeface="Century Gothic"/>
                <a:sym typeface="Century Gothic"/>
              </a:defRPr>
            </a:lvl1pPr>
            <a:lvl2pPr indent="-365760" lvl="1" marL="914400" algn="l">
              <a:lnSpc>
                <a:spcPct val="90000"/>
              </a:lnSpc>
              <a:spcBef>
                <a:spcPts val="800"/>
              </a:spcBef>
              <a:spcAft>
                <a:spcPts val="0"/>
              </a:spcAft>
              <a:buClr>
                <a:schemeClr val="dk1"/>
              </a:buClr>
              <a:buSzPts val="2160"/>
              <a:buFont typeface="Century Gothic"/>
              <a:buChar char="–"/>
              <a:defRPr>
                <a:latin typeface="Century Gothic"/>
                <a:ea typeface="Century Gothic"/>
                <a:cs typeface="Century Gothic"/>
                <a:sym typeface="Century Gothic"/>
              </a:defRPr>
            </a:lvl2pPr>
            <a:lvl3pPr indent="-342900" lvl="2" marL="1371600" algn="l">
              <a:lnSpc>
                <a:spcPct val="90000"/>
              </a:lnSpc>
              <a:spcBef>
                <a:spcPts val="800"/>
              </a:spcBef>
              <a:spcAft>
                <a:spcPts val="0"/>
              </a:spcAft>
              <a:buClr>
                <a:schemeClr val="dk1"/>
              </a:buClr>
              <a:buSzPts val="1800"/>
              <a:buFont typeface="Century Gothic"/>
              <a:buChar char="•"/>
              <a:defRPr>
                <a:latin typeface="Century Gothic"/>
                <a:ea typeface="Century Gothic"/>
                <a:cs typeface="Century Gothic"/>
                <a:sym typeface="Century Gothic"/>
              </a:defRPr>
            </a:lvl3pPr>
            <a:lvl4pPr indent="-342900" lvl="3" marL="1828800" algn="l">
              <a:lnSpc>
                <a:spcPct val="90000"/>
              </a:lnSpc>
              <a:spcBef>
                <a:spcPts val="800"/>
              </a:spcBef>
              <a:spcAft>
                <a:spcPts val="0"/>
              </a:spcAft>
              <a:buClr>
                <a:schemeClr val="dk1"/>
              </a:buClr>
              <a:buSzPts val="1800"/>
              <a:buChar char="–"/>
              <a:defRPr>
                <a:latin typeface="Century Gothic"/>
                <a:ea typeface="Century Gothic"/>
                <a:cs typeface="Century Gothic"/>
                <a:sym typeface="Century Gothic"/>
              </a:defRPr>
            </a:lvl4pPr>
            <a:lvl5pPr indent="-342900" lvl="4" marL="2286000" algn="l">
              <a:lnSpc>
                <a:spcPct val="90000"/>
              </a:lnSpc>
              <a:spcBef>
                <a:spcPts val="600"/>
              </a:spcBef>
              <a:spcAft>
                <a:spcPts val="0"/>
              </a:spcAft>
              <a:buClr>
                <a:schemeClr val="dk1"/>
              </a:buClr>
              <a:buSzPts val="1800"/>
              <a:buFont typeface="Arial"/>
              <a:buChar char="•"/>
              <a:defRPr>
                <a:latin typeface="Century Gothic"/>
                <a:ea typeface="Century Gothic"/>
                <a:cs typeface="Century Gothic"/>
                <a:sym typeface="Century Gothic"/>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4"/>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35" name="Google Shape;35;p4"/>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36" name="Google Shape;36;p4"/>
          <p:cNvPicPr preferRelativeResize="0"/>
          <p:nvPr/>
        </p:nvPicPr>
        <p:blipFill rotWithShape="1">
          <a:blip r:embed="rId2">
            <a:alphaModFix/>
          </a:blip>
          <a:srcRect b="0" l="0" r="0" t="0"/>
          <a:stretch/>
        </p:blipFill>
        <p:spPr>
          <a:xfrm>
            <a:off x="413129" y="6477000"/>
            <a:ext cx="1088136" cy="261860"/>
          </a:xfrm>
          <a:prstGeom prst="rect">
            <a:avLst/>
          </a:prstGeom>
          <a:noFill/>
          <a:ln>
            <a:noFill/>
          </a:ln>
        </p:spPr>
      </p:pic>
      <p:sp>
        <p:nvSpPr>
          <p:cNvPr id="37" name="Google Shape;37;p4"/>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howMasterSp="0">
  <p:cSld name="Section break">
    <p:spTree>
      <p:nvGrpSpPr>
        <p:cNvPr id="38" name="Shape 38"/>
        <p:cNvGrpSpPr/>
        <p:nvPr/>
      </p:nvGrpSpPr>
      <p:grpSpPr>
        <a:xfrm>
          <a:off x="0" y="0"/>
          <a:ext cx="0" cy="0"/>
          <a:chOff x="0" y="0"/>
          <a:chExt cx="0" cy="0"/>
        </a:xfrm>
      </p:grpSpPr>
      <p:pic>
        <p:nvPicPr>
          <p:cNvPr id="39" name="Google Shape;39;p5"/>
          <p:cNvPicPr preferRelativeResize="0"/>
          <p:nvPr/>
        </p:nvPicPr>
        <p:blipFill rotWithShape="1">
          <a:blip r:embed="rId2">
            <a:alphaModFix/>
          </a:blip>
          <a:srcRect b="-1" l="0" r="-400" t="0"/>
          <a:stretch/>
        </p:blipFill>
        <p:spPr>
          <a:xfrm>
            <a:off x="6095998" y="1078992"/>
            <a:ext cx="5535025" cy="4228673"/>
          </a:xfrm>
          <a:prstGeom prst="rect">
            <a:avLst/>
          </a:prstGeom>
          <a:noFill/>
          <a:ln>
            <a:noFill/>
          </a:ln>
        </p:spPr>
      </p:pic>
      <p:sp>
        <p:nvSpPr>
          <p:cNvPr id="40" name="Google Shape;40;p5"/>
          <p:cNvSpPr/>
          <p:nvPr/>
        </p:nvSpPr>
        <p:spPr>
          <a:xfrm>
            <a:off x="274320" y="1078992"/>
            <a:ext cx="5821680" cy="4228673"/>
          </a:xfrm>
          <a:prstGeom prst="rect">
            <a:avLst/>
          </a:prstGeom>
          <a:solidFill>
            <a:srgbClr val="CFCFCF"/>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41" name="Google Shape;41;p5"/>
          <p:cNvSpPr txBox="1"/>
          <p:nvPr>
            <p:ph type="title"/>
          </p:nvPr>
        </p:nvSpPr>
        <p:spPr>
          <a:xfrm>
            <a:off x="429768" y="1352479"/>
            <a:ext cx="5413469" cy="110078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42" name="Google Shape;42;p5"/>
          <p:cNvSpPr txBox="1"/>
          <p:nvPr>
            <p:ph idx="1" type="body"/>
          </p:nvPr>
        </p:nvSpPr>
        <p:spPr>
          <a:xfrm>
            <a:off x="412217" y="2891883"/>
            <a:ext cx="5431021" cy="225254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indent="-320039" lvl="2" marL="1371600" algn="l">
              <a:lnSpc>
                <a:spcPct val="90000"/>
              </a:lnSpc>
              <a:spcBef>
                <a:spcPts val="800"/>
              </a:spcBef>
              <a:spcAft>
                <a:spcPts val="0"/>
              </a:spcAft>
              <a:buSzPts val="1440"/>
              <a:buChar char="•"/>
              <a:defRPr sz="1600"/>
            </a:lvl3pPr>
            <a:lvl4pPr indent="-317500" lvl="3" marL="1828800" algn="l">
              <a:lnSpc>
                <a:spcPct val="90000"/>
              </a:lnSpc>
              <a:spcBef>
                <a:spcPts val="800"/>
              </a:spcBef>
              <a:spcAft>
                <a:spcPts val="0"/>
              </a:spcAft>
              <a:buSzPts val="1400"/>
              <a:buChar char="–"/>
              <a:defRPr sz="1400"/>
            </a:lvl4pPr>
            <a:lvl5pPr indent="-330200" lvl="4" marL="22860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3" name="Google Shape;43;p5"/>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44" name="Google Shape;44;p5"/>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pic>
        <p:nvPicPr>
          <p:cNvPr id="45" name="Google Shape;45;p5"/>
          <p:cNvPicPr preferRelativeResize="0"/>
          <p:nvPr/>
        </p:nvPicPr>
        <p:blipFill rotWithShape="1">
          <a:blip r:embed="rId3">
            <a:alphaModFix/>
          </a:blip>
          <a:srcRect b="0" l="0" r="0" t="0"/>
          <a:stretch/>
        </p:blipFill>
        <p:spPr>
          <a:xfrm>
            <a:off x="413129" y="456244"/>
            <a:ext cx="1088136" cy="261860"/>
          </a:xfrm>
          <a:prstGeom prst="rect">
            <a:avLst/>
          </a:prstGeom>
          <a:noFill/>
          <a:ln>
            <a:noFill/>
          </a:ln>
        </p:spPr>
      </p:pic>
      <p:sp>
        <p:nvSpPr>
          <p:cNvPr id="46" name="Google Shape;46;p5"/>
          <p:cNvSpPr/>
          <p:nvPr/>
        </p:nvSpPr>
        <p:spPr>
          <a:xfrm>
            <a:off x="6096000" y="0"/>
            <a:ext cx="6096000" cy="6858000"/>
          </a:xfrm>
          <a:custGeom>
            <a:rect b="b" l="l" r="r" t="t"/>
            <a:pathLst>
              <a:path extrusionOk="0" h="3815" w="3388">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sp>
        <p:nvSpPr>
          <p:cNvPr id="48" name="Google Shape;48;p6"/>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49" name="Google Shape;49;p6"/>
          <p:cNvSpPr txBox="1"/>
          <p:nvPr>
            <p:ph type="title"/>
          </p:nvPr>
        </p:nvSpPr>
        <p:spPr>
          <a:xfrm>
            <a:off x="429768" y="274320"/>
            <a:ext cx="11504904" cy="53553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32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50" name="Google Shape;50;p6"/>
          <p:cNvSpPr txBox="1"/>
          <p:nvPr>
            <p:ph idx="1" type="body"/>
          </p:nvPr>
        </p:nvSpPr>
        <p:spPr>
          <a:xfrm>
            <a:off x="417010" y="1444752"/>
            <a:ext cx="5507832" cy="82119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400"/>
              </a:spcBef>
              <a:spcAft>
                <a:spcPts val="0"/>
              </a:spcAft>
              <a:buSzPts val="2160"/>
              <a:buNone/>
              <a:defRPr b="0" sz="2400">
                <a:solidFill>
                  <a:schemeClr val="dk1"/>
                </a:solidFill>
                <a:latin typeface="Century Gothic"/>
                <a:ea typeface="Century Gothic"/>
                <a:cs typeface="Century Gothic"/>
                <a:sym typeface="Century Gothic"/>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 name="Google Shape;51;p6"/>
          <p:cNvSpPr txBox="1"/>
          <p:nvPr>
            <p:ph idx="2" type="body"/>
          </p:nvPr>
        </p:nvSpPr>
        <p:spPr>
          <a:xfrm>
            <a:off x="417010" y="2275467"/>
            <a:ext cx="5507832" cy="337322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indent="-320039" lvl="2" marL="1371600" algn="l">
              <a:lnSpc>
                <a:spcPct val="90000"/>
              </a:lnSpc>
              <a:spcBef>
                <a:spcPts val="800"/>
              </a:spcBef>
              <a:spcAft>
                <a:spcPts val="0"/>
              </a:spcAft>
              <a:buClr>
                <a:schemeClr val="dk1"/>
              </a:buClr>
              <a:buSzPts val="1440"/>
              <a:buFont typeface="Century Gothic"/>
              <a:buChar char="•"/>
              <a:defRPr sz="1600">
                <a:latin typeface="Century Gothic"/>
                <a:ea typeface="Century Gothic"/>
                <a:cs typeface="Century Gothic"/>
                <a:sym typeface="Century Gothic"/>
              </a:defRPr>
            </a:lvl3pPr>
            <a:lvl4pPr indent="-228600" lvl="3" marL="1828800" algn="l">
              <a:lnSpc>
                <a:spcPct val="90000"/>
              </a:lnSpc>
              <a:spcBef>
                <a:spcPts val="800"/>
              </a:spcBef>
              <a:spcAft>
                <a:spcPts val="0"/>
              </a:spcAft>
              <a:buClr>
                <a:schemeClr val="dk1"/>
              </a:buClr>
              <a:buSzPts val="1400"/>
              <a:buFont typeface="Century Gothic"/>
              <a:buNone/>
              <a:defRPr sz="1400">
                <a:latin typeface="Century Gothic"/>
                <a:ea typeface="Century Gothic"/>
                <a:cs typeface="Century Gothic"/>
                <a:sym typeface="Century Gothic"/>
              </a:defRPr>
            </a:lvl4pPr>
            <a:lvl5pPr indent="-330200" lvl="4" marL="2286000" algn="l">
              <a:lnSpc>
                <a:spcPct val="90000"/>
              </a:lnSpc>
              <a:spcBef>
                <a:spcPts val="600"/>
              </a:spcBef>
              <a:spcAft>
                <a:spcPts val="0"/>
              </a:spcAft>
              <a:buClr>
                <a:schemeClr val="dk1"/>
              </a:buClr>
              <a:buSzPts val="1600"/>
              <a:buFont typeface="Century Gothic"/>
              <a:buChar char="•"/>
              <a:defRPr sz="1600">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6"/>
          <p:cNvSpPr txBox="1"/>
          <p:nvPr>
            <p:ph idx="3" type="body"/>
          </p:nvPr>
        </p:nvSpPr>
        <p:spPr>
          <a:xfrm>
            <a:off x="6193368" y="1444752"/>
            <a:ext cx="5504688" cy="82119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400"/>
              </a:spcBef>
              <a:spcAft>
                <a:spcPts val="0"/>
              </a:spcAft>
              <a:buSzPts val="2160"/>
              <a:buNone/>
              <a:defRPr b="0" sz="2400">
                <a:solidFill>
                  <a:schemeClr val="dk1"/>
                </a:solidFill>
                <a:latin typeface="Century Gothic"/>
                <a:ea typeface="Century Gothic"/>
                <a:cs typeface="Century Gothic"/>
                <a:sym typeface="Century Gothic"/>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6"/>
          <p:cNvSpPr txBox="1"/>
          <p:nvPr>
            <p:ph idx="4" type="body"/>
          </p:nvPr>
        </p:nvSpPr>
        <p:spPr>
          <a:xfrm>
            <a:off x="6193368" y="2275467"/>
            <a:ext cx="5504688" cy="337322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indent="-331469" lvl="1" marL="914400"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indent="-320039" lvl="2" marL="1371600" algn="l">
              <a:lnSpc>
                <a:spcPct val="90000"/>
              </a:lnSpc>
              <a:spcBef>
                <a:spcPts val="800"/>
              </a:spcBef>
              <a:spcAft>
                <a:spcPts val="0"/>
              </a:spcAft>
              <a:buClr>
                <a:schemeClr val="dk1"/>
              </a:buClr>
              <a:buSzPts val="1440"/>
              <a:buFont typeface="Century Gothic"/>
              <a:buChar char="•"/>
              <a:defRPr sz="1600">
                <a:latin typeface="Century Gothic"/>
                <a:ea typeface="Century Gothic"/>
                <a:cs typeface="Century Gothic"/>
                <a:sym typeface="Century Gothic"/>
              </a:defRPr>
            </a:lvl3pPr>
            <a:lvl4pPr indent="-317500" lvl="3" marL="1828800" algn="l">
              <a:lnSpc>
                <a:spcPct val="90000"/>
              </a:lnSpc>
              <a:spcBef>
                <a:spcPts val="800"/>
              </a:spcBef>
              <a:spcAft>
                <a:spcPts val="0"/>
              </a:spcAft>
              <a:buClr>
                <a:schemeClr val="dk1"/>
              </a:buClr>
              <a:buSzPts val="1400"/>
              <a:buFont typeface="Century Gothic"/>
              <a:buChar char="•"/>
              <a:defRPr sz="1400">
                <a:latin typeface="Century Gothic"/>
                <a:ea typeface="Century Gothic"/>
                <a:cs typeface="Century Gothic"/>
                <a:sym typeface="Century Gothic"/>
              </a:defRPr>
            </a:lvl4pPr>
            <a:lvl5pPr indent="-330200" lvl="4" marL="2286000" algn="l">
              <a:lnSpc>
                <a:spcPct val="90000"/>
              </a:lnSpc>
              <a:spcBef>
                <a:spcPts val="600"/>
              </a:spcBef>
              <a:spcAft>
                <a:spcPts val="0"/>
              </a:spcAft>
              <a:buClr>
                <a:schemeClr val="dk1"/>
              </a:buClr>
              <a:buSzPts val="1600"/>
              <a:buChar char="»"/>
              <a:defRPr sz="16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6"/>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55" name="Google Shape;55;p6"/>
          <p:cNvPicPr preferRelativeResize="0"/>
          <p:nvPr/>
        </p:nvPicPr>
        <p:blipFill rotWithShape="1">
          <a:blip r:embed="rId2">
            <a:alphaModFix/>
          </a:blip>
          <a:srcRect b="0" l="0" r="0" t="0"/>
          <a:stretch/>
        </p:blipFill>
        <p:spPr>
          <a:xfrm>
            <a:off x="413129" y="6486525"/>
            <a:ext cx="1088136" cy="261860"/>
          </a:xfrm>
          <a:prstGeom prst="rect">
            <a:avLst/>
          </a:prstGeom>
          <a:noFill/>
          <a:ln>
            <a:noFill/>
          </a:ln>
        </p:spPr>
      </p:pic>
      <p:sp>
        <p:nvSpPr>
          <p:cNvPr id="56" name="Google Shape;56;p6"/>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boxes with reverse headers" showMasterSp="0">
  <p:cSld name="3 content boxes with reverse headers">
    <p:spTree>
      <p:nvGrpSpPr>
        <p:cNvPr id="57" name="Shape 57"/>
        <p:cNvGrpSpPr/>
        <p:nvPr/>
      </p:nvGrpSpPr>
      <p:grpSpPr>
        <a:xfrm>
          <a:off x="0" y="0"/>
          <a:ext cx="0" cy="0"/>
          <a:chOff x="0" y="0"/>
          <a:chExt cx="0" cy="0"/>
        </a:xfrm>
      </p:grpSpPr>
      <p:sp>
        <p:nvSpPr>
          <p:cNvPr id="58" name="Google Shape;58;p7"/>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59" name="Google Shape;59;p7"/>
          <p:cNvSpPr txBox="1"/>
          <p:nvPr>
            <p:ph type="title"/>
          </p:nvPr>
        </p:nvSpPr>
        <p:spPr>
          <a:xfrm>
            <a:off x="429768" y="274320"/>
            <a:ext cx="11504904" cy="53553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60" name="Google Shape;60;p7"/>
          <p:cNvSpPr txBox="1"/>
          <p:nvPr>
            <p:ph idx="1" type="body"/>
          </p:nvPr>
        </p:nvSpPr>
        <p:spPr>
          <a:xfrm>
            <a:off x="536696" y="1387602"/>
            <a:ext cx="3610478" cy="821190"/>
          </a:xfrm>
          <a:prstGeom prst="rect">
            <a:avLst/>
          </a:prstGeom>
          <a:solidFill>
            <a:schemeClr val="dk2"/>
          </a:solidFill>
          <a:ln cap="flat" cmpd="sng" w="12700">
            <a:solidFill>
              <a:schemeClr val="dk2"/>
            </a:solidFill>
            <a:prstDash val="solid"/>
            <a:round/>
            <a:headEnd len="sm" w="sm" type="none"/>
            <a:tailEnd len="sm" w="sm" type="none"/>
          </a:ln>
        </p:spPr>
        <p:txBody>
          <a:bodyPr anchorCtr="0" anchor="b"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1" name="Google Shape;61;p7"/>
          <p:cNvSpPr txBox="1"/>
          <p:nvPr>
            <p:ph idx="2" type="body"/>
          </p:nvPr>
        </p:nvSpPr>
        <p:spPr>
          <a:xfrm>
            <a:off x="536696" y="2208792"/>
            <a:ext cx="3610478" cy="3813071"/>
          </a:xfrm>
          <a:prstGeom prst="rect">
            <a:avLst/>
          </a:prstGeom>
          <a:noFill/>
          <a:ln cap="flat" cmpd="sng" w="12700">
            <a:solidFill>
              <a:schemeClr val="dk2"/>
            </a:solidFill>
            <a:prstDash val="solid"/>
            <a:round/>
            <a:headEnd len="sm" w="sm" type="none"/>
            <a:tailEnd len="sm" w="sm" type="none"/>
          </a:ln>
        </p:spPr>
        <p:txBody>
          <a:bodyPr anchorCtr="0" anchor="t" bIns="91425" lIns="91425" spcFirstLastPara="1" rIns="91425" wrap="square" tIns="91425">
            <a:noAutofit/>
          </a:bodyPr>
          <a:lstStyle>
            <a:lvl1pPr indent="-331470" lvl="0" marL="457200" algn="l">
              <a:lnSpc>
                <a:spcPct val="90000"/>
              </a:lnSpc>
              <a:spcBef>
                <a:spcPts val="1400"/>
              </a:spcBef>
              <a:spcAft>
                <a:spcPts val="0"/>
              </a:spcAft>
              <a:buClr>
                <a:schemeClr val="dk1"/>
              </a:buClr>
              <a:buSzPts val="1620"/>
              <a:buFont typeface="Century Gothic"/>
              <a:buChar char="•"/>
              <a:defRPr sz="1800"/>
            </a:lvl1pPr>
            <a:lvl2pPr indent="-320040" lvl="1" marL="914400" algn="l">
              <a:lnSpc>
                <a:spcPct val="90000"/>
              </a:lnSpc>
              <a:spcBef>
                <a:spcPts val="800"/>
              </a:spcBef>
              <a:spcAft>
                <a:spcPts val="0"/>
              </a:spcAft>
              <a:buClr>
                <a:schemeClr val="dk1"/>
              </a:buClr>
              <a:buSzPts val="1440"/>
              <a:buFont typeface="Century Gothic"/>
              <a:buChar char="–"/>
              <a:defRPr sz="1600"/>
            </a:lvl2pPr>
            <a:lvl3pPr indent="-308610" lvl="2" marL="1371600" algn="l">
              <a:lnSpc>
                <a:spcPct val="90000"/>
              </a:lnSpc>
              <a:spcBef>
                <a:spcPts val="800"/>
              </a:spcBef>
              <a:spcAft>
                <a:spcPts val="0"/>
              </a:spcAft>
              <a:buClr>
                <a:schemeClr val="dk1"/>
              </a:buClr>
              <a:buSzPts val="1260"/>
              <a:buFont typeface="Century Gothic"/>
              <a:buChar char="•"/>
              <a:defRPr sz="1400"/>
            </a:lvl3pPr>
            <a:lvl4pPr indent="-297180" lvl="3" marL="1828800" algn="l">
              <a:lnSpc>
                <a:spcPct val="90000"/>
              </a:lnSpc>
              <a:spcBef>
                <a:spcPts val="800"/>
              </a:spcBef>
              <a:spcAft>
                <a:spcPts val="0"/>
              </a:spcAft>
              <a:buClr>
                <a:schemeClr val="dk1"/>
              </a:buClr>
              <a:buSzPts val="1080"/>
              <a:buFont typeface="Century Gothic"/>
              <a:buChar char="–"/>
              <a:defRPr sz="1200"/>
            </a:lvl4pPr>
            <a:lvl5pPr indent="-317500" lvl="4" marL="2286000" algn="l">
              <a:lnSpc>
                <a:spcPct val="90000"/>
              </a:lnSpc>
              <a:spcBef>
                <a:spcPts val="600"/>
              </a:spcBef>
              <a:spcAft>
                <a:spcPts val="0"/>
              </a:spcAft>
              <a:buClr>
                <a:schemeClr val="dk1"/>
              </a:buClr>
              <a:buSzPts val="1400"/>
              <a:buFont typeface="Arial"/>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2" name="Google Shape;62;p7"/>
          <p:cNvSpPr txBox="1"/>
          <p:nvPr>
            <p:ph idx="3" type="body"/>
          </p:nvPr>
        </p:nvSpPr>
        <p:spPr>
          <a:xfrm>
            <a:off x="4393659" y="1387602"/>
            <a:ext cx="3608418" cy="821190"/>
          </a:xfrm>
          <a:prstGeom prst="rect">
            <a:avLst/>
          </a:prstGeom>
          <a:solidFill>
            <a:schemeClr val="dk2"/>
          </a:solidFill>
          <a:ln cap="flat" cmpd="sng" w="12700">
            <a:solidFill>
              <a:schemeClr val="dk2"/>
            </a:solidFill>
            <a:prstDash val="solid"/>
            <a:round/>
            <a:headEnd len="sm" w="sm" type="none"/>
            <a:tailEnd len="sm" w="sm" type="none"/>
          </a:ln>
        </p:spPr>
        <p:txBody>
          <a:bodyPr anchorCtr="0" anchor="b"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3" name="Google Shape;63;p7"/>
          <p:cNvSpPr txBox="1"/>
          <p:nvPr>
            <p:ph idx="4" type="body"/>
          </p:nvPr>
        </p:nvSpPr>
        <p:spPr>
          <a:xfrm>
            <a:off x="4393659" y="2213184"/>
            <a:ext cx="3608418" cy="3813071"/>
          </a:xfrm>
          <a:prstGeom prst="rect">
            <a:avLst/>
          </a:prstGeom>
          <a:noFill/>
          <a:ln cap="flat" cmpd="sng" w="12700">
            <a:solidFill>
              <a:schemeClr val="dk2"/>
            </a:solidFill>
            <a:prstDash val="solid"/>
            <a:round/>
            <a:headEnd len="sm" w="sm" type="none"/>
            <a:tailEnd len="sm" w="sm" type="none"/>
          </a:ln>
        </p:spPr>
        <p:txBody>
          <a:bodyPr anchorCtr="0" anchor="t" bIns="91425" lIns="91425" spcFirstLastPara="1" rIns="91425" wrap="square" tIns="91425">
            <a:noAutofit/>
          </a:bodyPr>
          <a:lstStyle>
            <a:lvl1pPr indent="-331470" lvl="0" marL="457200" algn="l">
              <a:lnSpc>
                <a:spcPct val="90000"/>
              </a:lnSpc>
              <a:spcBef>
                <a:spcPts val="1400"/>
              </a:spcBef>
              <a:spcAft>
                <a:spcPts val="0"/>
              </a:spcAft>
              <a:buClr>
                <a:schemeClr val="dk1"/>
              </a:buClr>
              <a:buSzPts val="1620"/>
              <a:buFont typeface="Century Gothic"/>
              <a:buChar char="•"/>
              <a:defRPr sz="1800"/>
            </a:lvl1pPr>
            <a:lvl2pPr indent="-320040" lvl="1" marL="914400" algn="l">
              <a:lnSpc>
                <a:spcPct val="90000"/>
              </a:lnSpc>
              <a:spcBef>
                <a:spcPts val="800"/>
              </a:spcBef>
              <a:spcAft>
                <a:spcPts val="0"/>
              </a:spcAft>
              <a:buClr>
                <a:schemeClr val="dk1"/>
              </a:buClr>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Clr>
                <a:schemeClr val="dk1"/>
              </a:buClr>
              <a:buSzPts val="1260"/>
              <a:buFont typeface="Century Gothic"/>
              <a:buChar char="•"/>
              <a:defRPr sz="1400"/>
            </a:lvl3pPr>
            <a:lvl4pPr indent="-297180" lvl="3" marL="1828800" algn="l">
              <a:lnSpc>
                <a:spcPct val="90000"/>
              </a:lnSpc>
              <a:spcBef>
                <a:spcPts val="800"/>
              </a:spcBef>
              <a:spcAft>
                <a:spcPts val="0"/>
              </a:spcAft>
              <a:buClr>
                <a:schemeClr val="dk1"/>
              </a:buClr>
              <a:buSzPts val="1080"/>
              <a:buFont typeface="Century Gothic"/>
              <a:buChar char="–"/>
              <a:defRPr sz="1200"/>
            </a:lvl4pPr>
            <a:lvl5pPr indent="-317500" lvl="4" marL="2286000" algn="l">
              <a:lnSpc>
                <a:spcPct val="90000"/>
              </a:lnSpc>
              <a:spcBef>
                <a:spcPts val="600"/>
              </a:spcBef>
              <a:spcAft>
                <a:spcPts val="0"/>
              </a:spcAft>
              <a:buClr>
                <a:schemeClr val="dk1"/>
              </a:buClr>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4" name="Google Shape;64;p7"/>
          <p:cNvSpPr txBox="1"/>
          <p:nvPr>
            <p:ph idx="5" type="body"/>
          </p:nvPr>
        </p:nvSpPr>
        <p:spPr>
          <a:xfrm>
            <a:off x="8248562" y="1387602"/>
            <a:ext cx="3608418" cy="821190"/>
          </a:xfrm>
          <a:prstGeom prst="rect">
            <a:avLst/>
          </a:prstGeom>
          <a:solidFill>
            <a:schemeClr val="dk2"/>
          </a:solidFill>
          <a:ln cap="flat" cmpd="sng" w="12700">
            <a:solidFill>
              <a:schemeClr val="dk2"/>
            </a:solidFill>
            <a:prstDash val="solid"/>
            <a:round/>
            <a:headEnd len="sm" w="sm" type="none"/>
            <a:tailEnd len="sm" w="sm" type="none"/>
          </a:ln>
        </p:spPr>
        <p:txBody>
          <a:bodyPr anchorCtr="0" anchor="b"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 name="Google Shape;65;p7"/>
          <p:cNvSpPr txBox="1"/>
          <p:nvPr>
            <p:ph idx="6" type="body"/>
          </p:nvPr>
        </p:nvSpPr>
        <p:spPr>
          <a:xfrm>
            <a:off x="8248562" y="2213184"/>
            <a:ext cx="3608418" cy="3813071"/>
          </a:xfrm>
          <a:prstGeom prst="rect">
            <a:avLst/>
          </a:prstGeom>
          <a:noFill/>
          <a:ln cap="flat" cmpd="sng" w="12700">
            <a:solidFill>
              <a:schemeClr val="dk2"/>
            </a:solidFill>
            <a:prstDash val="solid"/>
            <a:round/>
            <a:headEnd len="sm" w="sm" type="none"/>
            <a:tailEnd len="sm" w="sm" type="none"/>
          </a:ln>
        </p:spPr>
        <p:txBody>
          <a:bodyPr anchorCtr="0" anchor="t" bIns="91425" lIns="91425" spcFirstLastPara="1" rIns="91425" wrap="square" tIns="91425">
            <a:noAutofit/>
          </a:bodyPr>
          <a:lstStyle>
            <a:lvl1pPr indent="-331470" lvl="0" marL="457200" algn="l">
              <a:lnSpc>
                <a:spcPct val="90000"/>
              </a:lnSpc>
              <a:spcBef>
                <a:spcPts val="1400"/>
              </a:spcBef>
              <a:spcAft>
                <a:spcPts val="0"/>
              </a:spcAft>
              <a:buClr>
                <a:schemeClr val="dk1"/>
              </a:buClr>
              <a:buSzPts val="1620"/>
              <a:buFont typeface="Century Gothic"/>
              <a:buChar char="•"/>
              <a:defRPr sz="1800"/>
            </a:lvl1pPr>
            <a:lvl2pPr indent="-320040" lvl="1" marL="914400" algn="l">
              <a:lnSpc>
                <a:spcPct val="90000"/>
              </a:lnSpc>
              <a:spcBef>
                <a:spcPts val="800"/>
              </a:spcBef>
              <a:spcAft>
                <a:spcPts val="0"/>
              </a:spcAft>
              <a:buClr>
                <a:schemeClr val="dk1"/>
              </a:buClr>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Clr>
                <a:schemeClr val="dk1"/>
              </a:buClr>
              <a:buSzPts val="1260"/>
              <a:buFont typeface="Century Gothic"/>
              <a:buChar char="•"/>
              <a:defRPr sz="1400"/>
            </a:lvl3pPr>
            <a:lvl4pPr indent="-297180" lvl="3" marL="1828800" algn="l">
              <a:lnSpc>
                <a:spcPct val="90000"/>
              </a:lnSpc>
              <a:spcBef>
                <a:spcPts val="800"/>
              </a:spcBef>
              <a:spcAft>
                <a:spcPts val="0"/>
              </a:spcAft>
              <a:buClr>
                <a:schemeClr val="dk1"/>
              </a:buClr>
              <a:buSzPts val="1080"/>
              <a:buFont typeface="Century Gothic"/>
              <a:buChar char="–"/>
              <a:defRPr sz="1200"/>
            </a:lvl4pPr>
            <a:lvl5pPr indent="-317500" lvl="4" marL="2286000" algn="l">
              <a:lnSpc>
                <a:spcPct val="90000"/>
              </a:lnSpc>
              <a:spcBef>
                <a:spcPts val="600"/>
              </a:spcBef>
              <a:spcAft>
                <a:spcPts val="0"/>
              </a:spcAft>
              <a:buClr>
                <a:schemeClr val="dk1"/>
              </a:buClr>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6" name="Google Shape;66;p7"/>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67" name="Google Shape;67;p7"/>
          <p:cNvPicPr preferRelativeResize="0"/>
          <p:nvPr/>
        </p:nvPicPr>
        <p:blipFill rotWithShape="1">
          <a:blip r:embed="rId2">
            <a:alphaModFix/>
          </a:blip>
          <a:srcRect b="0" l="0" r="0" t="0"/>
          <a:stretch/>
        </p:blipFill>
        <p:spPr>
          <a:xfrm>
            <a:off x="413129" y="6477000"/>
            <a:ext cx="1088136" cy="261860"/>
          </a:xfrm>
          <a:prstGeom prst="rect">
            <a:avLst/>
          </a:prstGeom>
          <a:noFill/>
          <a:ln>
            <a:noFill/>
          </a:ln>
        </p:spPr>
      </p:pic>
      <p:sp>
        <p:nvSpPr>
          <p:cNvPr id="68" name="Google Shape;68;p7"/>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 section science highlight" showMasterSp="0">
  <p:cSld name="1_3 section science highlight">
    <p:spTree>
      <p:nvGrpSpPr>
        <p:cNvPr id="69" name="Shape 69"/>
        <p:cNvGrpSpPr/>
        <p:nvPr/>
      </p:nvGrpSpPr>
      <p:grpSpPr>
        <a:xfrm>
          <a:off x="0" y="0"/>
          <a:ext cx="0" cy="0"/>
          <a:chOff x="0" y="0"/>
          <a:chExt cx="0" cy="0"/>
        </a:xfrm>
      </p:grpSpPr>
      <p:sp>
        <p:nvSpPr>
          <p:cNvPr id="70" name="Google Shape;70;p8"/>
          <p:cNvSpPr/>
          <p:nvPr/>
        </p:nvSpPr>
        <p:spPr>
          <a:xfrm>
            <a:off x="274320" y="1435551"/>
            <a:ext cx="5840756"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1" name="Google Shape;71;p8"/>
          <p:cNvSpPr/>
          <p:nvPr/>
        </p:nvSpPr>
        <p:spPr>
          <a:xfrm>
            <a:off x="6351585" y="1435551"/>
            <a:ext cx="5840415"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2" name="Google Shape;72;p8"/>
          <p:cNvSpPr/>
          <p:nvPr/>
        </p:nvSpPr>
        <p:spPr>
          <a:xfrm>
            <a:off x="274320" y="948037"/>
            <a:ext cx="5838672"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3" name="Google Shape;73;p8"/>
          <p:cNvSpPr/>
          <p:nvPr/>
        </p:nvSpPr>
        <p:spPr>
          <a:xfrm>
            <a:off x="6351584" y="948037"/>
            <a:ext cx="5840415"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4" name="Google Shape;74;p8"/>
          <p:cNvSpPr txBox="1"/>
          <p:nvPr>
            <p:ph idx="1" type="body"/>
          </p:nvPr>
        </p:nvSpPr>
        <p:spPr>
          <a:xfrm>
            <a:off x="280804" y="966165"/>
            <a:ext cx="5815195"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5" name="Google Shape;75;p8"/>
          <p:cNvSpPr txBox="1"/>
          <p:nvPr>
            <p:ph idx="2" type="body"/>
          </p:nvPr>
        </p:nvSpPr>
        <p:spPr>
          <a:xfrm>
            <a:off x="280804" y="1517523"/>
            <a:ext cx="5815195"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Font typeface="Arial"/>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6" name="Google Shape;76;p8"/>
          <p:cNvSpPr txBox="1"/>
          <p:nvPr>
            <p:ph idx="3" type="body"/>
          </p:nvPr>
        </p:nvSpPr>
        <p:spPr>
          <a:xfrm>
            <a:off x="6357344" y="966165"/>
            <a:ext cx="5811876"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7" name="Google Shape;77;p8"/>
          <p:cNvSpPr txBox="1"/>
          <p:nvPr>
            <p:ph idx="4" type="body"/>
          </p:nvPr>
        </p:nvSpPr>
        <p:spPr>
          <a:xfrm>
            <a:off x="6357344" y="1517523"/>
            <a:ext cx="5811876"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8" name="Google Shape;78;p8"/>
          <p:cNvSpPr/>
          <p:nvPr/>
        </p:nvSpPr>
        <p:spPr>
          <a:xfrm>
            <a:off x="1773669" y="320040"/>
            <a:ext cx="10418331"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79" name="Google Shape;79;p8"/>
          <p:cNvSpPr txBox="1"/>
          <p:nvPr>
            <p:ph type="title"/>
          </p:nvPr>
        </p:nvSpPr>
        <p:spPr>
          <a:xfrm>
            <a:off x="1773669" y="342737"/>
            <a:ext cx="10332720" cy="45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sz="24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80" name="Google Shape;80;p8"/>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1" name="Google Shape;81;p8"/>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2" name="Google Shape;82;p8"/>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83" name="Google Shape;83;p8"/>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84" name="Google Shape;84;p8"/>
          <p:cNvSpPr txBox="1"/>
          <p:nvPr/>
        </p:nvSpPr>
        <p:spPr>
          <a:xfrm>
            <a:off x="8011069" y="6546080"/>
            <a:ext cx="3860800" cy="182562"/>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3 section science highlight" showMasterSp="0">
  <p:cSld name="2_3 section science highlight">
    <p:spTree>
      <p:nvGrpSpPr>
        <p:cNvPr id="85" name="Shape 85"/>
        <p:cNvGrpSpPr/>
        <p:nvPr/>
      </p:nvGrpSpPr>
      <p:grpSpPr>
        <a:xfrm>
          <a:off x="0" y="0"/>
          <a:ext cx="0" cy="0"/>
          <a:chOff x="0" y="0"/>
          <a:chExt cx="0" cy="0"/>
        </a:xfrm>
      </p:grpSpPr>
      <p:sp>
        <p:nvSpPr>
          <p:cNvPr id="86" name="Google Shape;86;p9"/>
          <p:cNvSpPr/>
          <p:nvPr/>
        </p:nvSpPr>
        <p:spPr>
          <a:xfrm>
            <a:off x="274320" y="1435551"/>
            <a:ext cx="3868138"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7" name="Google Shape;87;p9"/>
          <p:cNvSpPr/>
          <p:nvPr/>
        </p:nvSpPr>
        <p:spPr>
          <a:xfrm>
            <a:off x="4299090" y="1435551"/>
            <a:ext cx="3867912"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8" name="Google Shape;88;p9"/>
          <p:cNvSpPr/>
          <p:nvPr/>
        </p:nvSpPr>
        <p:spPr>
          <a:xfrm>
            <a:off x="8323860" y="1435551"/>
            <a:ext cx="3868138" cy="5224413"/>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89" name="Google Shape;89;p9"/>
          <p:cNvSpPr/>
          <p:nvPr/>
        </p:nvSpPr>
        <p:spPr>
          <a:xfrm>
            <a:off x="274320" y="948037"/>
            <a:ext cx="3866758"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90" name="Google Shape;90;p9"/>
          <p:cNvSpPr/>
          <p:nvPr/>
        </p:nvSpPr>
        <p:spPr>
          <a:xfrm>
            <a:off x="4299089" y="948037"/>
            <a:ext cx="3867912"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91" name="Google Shape;91;p9"/>
          <p:cNvSpPr/>
          <p:nvPr/>
        </p:nvSpPr>
        <p:spPr>
          <a:xfrm>
            <a:off x="8323860" y="948037"/>
            <a:ext cx="3885931"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92" name="Google Shape;92;p9"/>
          <p:cNvSpPr txBox="1"/>
          <p:nvPr>
            <p:ph idx="1" type="body"/>
          </p:nvPr>
        </p:nvSpPr>
        <p:spPr>
          <a:xfrm>
            <a:off x="278000" y="966165"/>
            <a:ext cx="3833880"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3" name="Google Shape;93;p9"/>
          <p:cNvSpPr txBox="1"/>
          <p:nvPr>
            <p:ph idx="2" type="body"/>
          </p:nvPr>
        </p:nvSpPr>
        <p:spPr>
          <a:xfrm>
            <a:off x="283464" y="1517904"/>
            <a:ext cx="3833880"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Font typeface="Arial"/>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4" name="Google Shape;94;p9"/>
          <p:cNvSpPr txBox="1"/>
          <p:nvPr>
            <p:ph idx="3" type="body"/>
          </p:nvPr>
        </p:nvSpPr>
        <p:spPr>
          <a:xfrm>
            <a:off x="4312016" y="966165"/>
            <a:ext cx="3831692"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5" name="Google Shape;95;p9"/>
          <p:cNvSpPr txBox="1"/>
          <p:nvPr>
            <p:ph idx="4" type="body"/>
          </p:nvPr>
        </p:nvSpPr>
        <p:spPr>
          <a:xfrm>
            <a:off x="4319831" y="1517904"/>
            <a:ext cx="3831692"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6" name="Google Shape;96;p9"/>
          <p:cNvSpPr txBox="1"/>
          <p:nvPr>
            <p:ph idx="5" type="body"/>
          </p:nvPr>
        </p:nvSpPr>
        <p:spPr>
          <a:xfrm>
            <a:off x="8337939" y="966165"/>
            <a:ext cx="3797323" cy="457200"/>
          </a:xfrm>
          <a:prstGeom prst="rect">
            <a:avLst/>
          </a:prstGeom>
          <a:noFill/>
          <a:ln>
            <a:noFill/>
          </a:ln>
        </p:spPr>
        <p:txBody>
          <a:bodyPr anchorCtr="0" anchor="ctr" bIns="91425" lIns="91425" spcFirstLastPara="1" rIns="91425" wrap="square" tIns="91425">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7" name="Google Shape;97;p9"/>
          <p:cNvSpPr txBox="1"/>
          <p:nvPr>
            <p:ph idx="6" type="body"/>
          </p:nvPr>
        </p:nvSpPr>
        <p:spPr>
          <a:xfrm>
            <a:off x="8345754" y="1517904"/>
            <a:ext cx="3797323" cy="411035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8" name="Google Shape;98;p9"/>
          <p:cNvSpPr/>
          <p:nvPr/>
        </p:nvSpPr>
        <p:spPr>
          <a:xfrm>
            <a:off x="1773669" y="320040"/>
            <a:ext cx="10418331"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99" name="Google Shape;99;p9"/>
          <p:cNvSpPr txBox="1"/>
          <p:nvPr>
            <p:ph type="title"/>
          </p:nvPr>
        </p:nvSpPr>
        <p:spPr>
          <a:xfrm>
            <a:off x="1773936" y="347472"/>
            <a:ext cx="10332720" cy="45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sz="24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00" name="Google Shape;100;p9"/>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01" name="Google Shape;101;p9"/>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02" name="Google Shape;102;p9"/>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03" name="Google Shape;103;p9"/>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104" name="Google Shape;104;p9"/>
          <p:cNvSpPr txBox="1"/>
          <p:nvPr/>
        </p:nvSpPr>
        <p:spPr>
          <a:xfrm>
            <a:off x="8011069" y="6546080"/>
            <a:ext cx="3860800" cy="182562"/>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None/>
            </a:pPr>
            <a:r>
              <a:rPr lang="en-US" sz="1000">
                <a:solidFill>
                  <a:srgbClr val="BFBFBF"/>
                </a:solidFill>
                <a:latin typeface="Century Gothic"/>
                <a:ea typeface="Century Gothic"/>
                <a:cs typeface="Century Gothic"/>
                <a:sym typeface="Century Gothic"/>
              </a:rPr>
              <a:t>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3 section science highlight" showMasterSp="0">
  <p:cSld name="4_3 section science highlight">
    <p:spTree>
      <p:nvGrpSpPr>
        <p:cNvPr id="105" name="Shape 105"/>
        <p:cNvGrpSpPr/>
        <p:nvPr/>
      </p:nvGrpSpPr>
      <p:grpSpPr>
        <a:xfrm>
          <a:off x="0" y="0"/>
          <a:ext cx="0" cy="0"/>
          <a:chOff x="0" y="0"/>
          <a:chExt cx="0" cy="0"/>
        </a:xfrm>
      </p:grpSpPr>
      <p:sp>
        <p:nvSpPr>
          <p:cNvPr id="106" name="Google Shape;106;p10"/>
          <p:cNvSpPr/>
          <p:nvPr/>
        </p:nvSpPr>
        <p:spPr>
          <a:xfrm>
            <a:off x="274320" y="948037"/>
            <a:ext cx="2874807"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07" name="Google Shape;107;p10"/>
          <p:cNvSpPr txBox="1"/>
          <p:nvPr>
            <p:ph idx="1" type="body"/>
          </p:nvPr>
        </p:nvSpPr>
        <p:spPr>
          <a:xfrm>
            <a:off x="278816" y="966459"/>
            <a:ext cx="2881524" cy="457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08" name="Google Shape;108;p10"/>
          <p:cNvSpPr/>
          <p:nvPr/>
        </p:nvSpPr>
        <p:spPr>
          <a:xfrm>
            <a:off x="274319"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10"/>
          <p:cNvSpPr/>
          <p:nvPr/>
        </p:nvSpPr>
        <p:spPr>
          <a:xfrm>
            <a:off x="3288610"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p10"/>
          <p:cNvSpPr/>
          <p:nvPr/>
        </p:nvSpPr>
        <p:spPr>
          <a:xfrm>
            <a:off x="3288610" y="948037"/>
            <a:ext cx="2874805"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1" name="Google Shape;111;p10"/>
          <p:cNvSpPr/>
          <p:nvPr/>
        </p:nvSpPr>
        <p:spPr>
          <a:xfrm>
            <a:off x="6302900"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2" name="Google Shape;112;p10"/>
          <p:cNvSpPr/>
          <p:nvPr/>
        </p:nvSpPr>
        <p:spPr>
          <a:xfrm>
            <a:off x="6302901" y="948037"/>
            <a:ext cx="2874807"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3" name="Google Shape;113;p10"/>
          <p:cNvSpPr/>
          <p:nvPr/>
        </p:nvSpPr>
        <p:spPr>
          <a:xfrm>
            <a:off x="9317192"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4" name="Google Shape;114;p10"/>
          <p:cNvSpPr/>
          <p:nvPr/>
        </p:nvSpPr>
        <p:spPr>
          <a:xfrm>
            <a:off x="9317193" y="948037"/>
            <a:ext cx="2874807" cy="486888"/>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15" name="Google Shape;115;p10"/>
          <p:cNvSpPr txBox="1"/>
          <p:nvPr>
            <p:ph idx="2" type="body"/>
          </p:nvPr>
        </p:nvSpPr>
        <p:spPr>
          <a:xfrm>
            <a:off x="283464" y="1517904"/>
            <a:ext cx="2843784" cy="501091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lvl2pPr>
            <a:lvl3pPr indent="-308610" lvl="2" marL="1371600" algn="l">
              <a:lnSpc>
                <a:spcPct val="90000"/>
              </a:lnSpc>
              <a:spcBef>
                <a:spcPts val="800"/>
              </a:spcBef>
              <a:spcAft>
                <a:spcPts val="0"/>
              </a:spcAft>
              <a:buSzPts val="1260"/>
              <a:buFont typeface="Century Gothic"/>
              <a:buChar char="•"/>
              <a:defRPr sz="1400"/>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Font typeface="Arial"/>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6" name="Google Shape;116;p10"/>
          <p:cNvSpPr txBox="1"/>
          <p:nvPr>
            <p:ph idx="3" type="body"/>
          </p:nvPr>
        </p:nvSpPr>
        <p:spPr>
          <a:xfrm>
            <a:off x="3283916" y="969264"/>
            <a:ext cx="2881524" cy="457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7" name="Google Shape;117;p10"/>
          <p:cNvSpPr txBox="1"/>
          <p:nvPr>
            <p:ph idx="4" type="body"/>
          </p:nvPr>
        </p:nvSpPr>
        <p:spPr>
          <a:xfrm>
            <a:off x="3305378" y="1517904"/>
            <a:ext cx="2843784" cy="501091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SzPts val="1260"/>
              <a:buFont typeface="Century Gothic"/>
              <a:buChar char="•"/>
              <a:defRPr sz="1400">
                <a:solidFill>
                  <a:schemeClr val="dk1"/>
                </a:solidFill>
                <a:latin typeface="Century Gothic"/>
                <a:ea typeface="Century Gothic"/>
                <a:cs typeface="Century Gothic"/>
                <a:sym typeface="Century Gothic"/>
              </a:defRPr>
            </a:lvl3pPr>
            <a:lvl4pPr indent="-304800" lvl="3" marL="1828800" algn="l">
              <a:lnSpc>
                <a:spcPct val="90000"/>
              </a:lnSpc>
              <a:spcBef>
                <a:spcPts val="800"/>
              </a:spcBef>
              <a:spcAft>
                <a:spcPts val="0"/>
              </a:spcAft>
              <a:buSzPts val="1200"/>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8" name="Google Shape;118;p10"/>
          <p:cNvSpPr txBox="1"/>
          <p:nvPr>
            <p:ph idx="5" type="body"/>
          </p:nvPr>
        </p:nvSpPr>
        <p:spPr>
          <a:xfrm>
            <a:off x="6304922" y="969264"/>
            <a:ext cx="2868091" cy="457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9" name="Google Shape;119;p10"/>
          <p:cNvSpPr txBox="1"/>
          <p:nvPr>
            <p:ph idx="6" type="body"/>
          </p:nvPr>
        </p:nvSpPr>
        <p:spPr>
          <a:xfrm>
            <a:off x="6312952" y="1517904"/>
            <a:ext cx="2843784" cy="501091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SzPts val="1260"/>
              <a:buFont typeface="Century Gothic"/>
              <a:buChar char="•"/>
              <a:defRPr sz="1400">
                <a:solidFill>
                  <a:schemeClr val="dk1"/>
                </a:solidFill>
                <a:latin typeface="Century Gothic"/>
                <a:ea typeface="Century Gothic"/>
                <a:cs typeface="Century Gothic"/>
                <a:sym typeface="Century Gothic"/>
              </a:defRPr>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0" name="Google Shape;120;p10"/>
          <p:cNvSpPr/>
          <p:nvPr/>
        </p:nvSpPr>
        <p:spPr>
          <a:xfrm>
            <a:off x="1773669" y="320040"/>
            <a:ext cx="10418331"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21" name="Google Shape;121;p10"/>
          <p:cNvSpPr txBox="1"/>
          <p:nvPr>
            <p:ph type="title"/>
          </p:nvPr>
        </p:nvSpPr>
        <p:spPr>
          <a:xfrm>
            <a:off x="1773669" y="347472"/>
            <a:ext cx="10332720" cy="457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sz="240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122" name="Google Shape;122;p10"/>
          <p:cNvSpPr/>
          <p:nvPr/>
        </p:nvSpPr>
        <p:spPr>
          <a:xfrm>
            <a:off x="0" y="320040"/>
            <a:ext cx="274320" cy="51090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23" name="Google Shape;123;p10"/>
          <p:cNvSpPr/>
          <p:nvPr/>
        </p:nvSpPr>
        <p:spPr>
          <a:xfrm>
            <a:off x="274320" y="320040"/>
            <a:ext cx="1412673" cy="510909"/>
          </a:xfrm>
          <a:prstGeom prst="rect">
            <a:avLst/>
          </a:prstGeom>
          <a:solidFill>
            <a:srgbClr val="D8D8D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sz="1800">
              <a:solidFill>
                <a:schemeClr val="dk1"/>
              </a:solidFill>
              <a:latin typeface="Arial"/>
              <a:ea typeface="Arial"/>
              <a:cs typeface="Arial"/>
              <a:sym typeface="Arial"/>
            </a:endParaRPr>
          </a:p>
        </p:txBody>
      </p:sp>
      <p:sp>
        <p:nvSpPr>
          <p:cNvPr id="124" name="Google Shape;124;p10"/>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lang="en-US" sz="900">
                <a:solidFill>
                  <a:schemeClr val="dk1"/>
                </a:solidFill>
                <a:latin typeface="Century Gothic"/>
                <a:ea typeface="Century Gothic"/>
                <a:cs typeface="Century Gothic"/>
                <a:sym typeface="Century Gothic"/>
              </a:rPr>
              <a:t>‹#›</a:t>
            </a:fld>
            <a:endParaRPr sz="900">
              <a:solidFill>
                <a:schemeClr val="dk1"/>
              </a:solidFill>
              <a:latin typeface="Century Gothic"/>
              <a:ea typeface="Century Gothic"/>
              <a:cs typeface="Century Gothic"/>
              <a:sym typeface="Century Gothic"/>
            </a:endParaRPr>
          </a:p>
        </p:txBody>
      </p:sp>
      <p:pic>
        <p:nvPicPr>
          <p:cNvPr id="125" name="Google Shape;125;p10"/>
          <p:cNvPicPr preferRelativeResize="0"/>
          <p:nvPr/>
        </p:nvPicPr>
        <p:blipFill rotWithShape="1">
          <a:blip r:embed="rId2">
            <a:alphaModFix/>
          </a:blip>
          <a:srcRect b="0" l="0" r="0" t="0"/>
          <a:stretch/>
        </p:blipFill>
        <p:spPr>
          <a:xfrm>
            <a:off x="413129" y="456244"/>
            <a:ext cx="1088136" cy="261860"/>
          </a:xfrm>
          <a:prstGeom prst="rect">
            <a:avLst/>
          </a:prstGeom>
          <a:noFill/>
          <a:ln>
            <a:noFill/>
          </a:ln>
        </p:spPr>
      </p:pic>
      <p:sp>
        <p:nvSpPr>
          <p:cNvPr id="126" name="Google Shape;126;p10"/>
          <p:cNvSpPr txBox="1"/>
          <p:nvPr>
            <p:ph idx="7" type="body"/>
          </p:nvPr>
        </p:nvSpPr>
        <p:spPr>
          <a:xfrm>
            <a:off x="9312498" y="969264"/>
            <a:ext cx="2879502" cy="457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400"/>
              </a:spcBef>
              <a:spcAft>
                <a:spcPts val="0"/>
              </a:spcAft>
              <a:buSzPts val="1800"/>
              <a:buNone/>
              <a:defRPr b="0" sz="2000">
                <a:solidFill>
                  <a:schemeClr val="lt1"/>
                </a:solidFill>
              </a:defRPr>
            </a:lvl1pPr>
            <a:lvl2pPr indent="-228600" lvl="1" marL="914400" algn="l">
              <a:lnSpc>
                <a:spcPct val="90000"/>
              </a:lnSpc>
              <a:spcBef>
                <a:spcPts val="800"/>
              </a:spcBef>
              <a:spcAft>
                <a:spcPts val="0"/>
              </a:spcAft>
              <a:buSzPts val="1800"/>
              <a:buNone/>
              <a:defRPr b="1" sz="2000"/>
            </a:lvl2pPr>
            <a:lvl3pPr indent="-228600" lvl="2" marL="1371600" algn="l">
              <a:lnSpc>
                <a:spcPct val="90000"/>
              </a:lnSpc>
              <a:spcBef>
                <a:spcPts val="800"/>
              </a:spcBef>
              <a:spcAft>
                <a:spcPts val="0"/>
              </a:spcAft>
              <a:buSzPts val="162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7" name="Google Shape;127;p10"/>
          <p:cNvSpPr txBox="1"/>
          <p:nvPr>
            <p:ph idx="8" type="body"/>
          </p:nvPr>
        </p:nvSpPr>
        <p:spPr>
          <a:xfrm>
            <a:off x="9331938" y="1517904"/>
            <a:ext cx="2843784" cy="5010912"/>
          </a:xfrm>
          <a:prstGeom prst="rect">
            <a:avLst/>
          </a:prstGeom>
          <a:noFill/>
          <a:ln>
            <a:noFill/>
          </a:ln>
        </p:spPr>
        <p:txBody>
          <a:bodyPr anchorCtr="0" anchor="t" bIns="91425" lIns="91425" spcFirstLastPara="1" rIns="91425" wrap="square" tIns="45700">
            <a:noAutofit/>
          </a:bodyPr>
          <a:lstStyle>
            <a:lvl1pPr indent="-331470" lvl="0" marL="457200" algn="l">
              <a:lnSpc>
                <a:spcPct val="90000"/>
              </a:lnSpc>
              <a:spcBef>
                <a:spcPts val="1400"/>
              </a:spcBef>
              <a:spcAft>
                <a:spcPts val="0"/>
              </a:spcAft>
              <a:buSzPts val="1620"/>
              <a:buFont typeface="Century Gothic"/>
              <a:buChar char="•"/>
              <a:defRPr sz="1800"/>
            </a:lvl1pPr>
            <a:lvl2pPr indent="-320040" lvl="1" marL="914400" algn="l">
              <a:lnSpc>
                <a:spcPct val="90000"/>
              </a:lnSpc>
              <a:spcBef>
                <a:spcPts val="800"/>
              </a:spcBef>
              <a:spcAft>
                <a:spcPts val="0"/>
              </a:spcAft>
              <a:buSzPts val="1440"/>
              <a:buFont typeface="Century Gothic"/>
              <a:buChar char="–"/>
              <a:defRPr sz="1600">
                <a:solidFill>
                  <a:schemeClr val="dk1"/>
                </a:solidFill>
                <a:latin typeface="Century Gothic"/>
                <a:ea typeface="Century Gothic"/>
                <a:cs typeface="Century Gothic"/>
                <a:sym typeface="Century Gothic"/>
              </a:defRPr>
            </a:lvl2pPr>
            <a:lvl3pPr indent="-308610" lvl="2" marL="1371600" algn="l">
              <a:lnSpc>
                <a:spcPct val="90000"/>
              </a:lnSpc>
              <a:spcBef>
                <a:spcPts val="800"/>
              </a:spcBef>
              <a:spcAft>
                <a:spcPts val="0"/>
              </a:spcAft>
              <a:buSzPts val="1260"/>
              <a:buFont typeface="Century Gothic"/>
              <a:buChar char="•"/>
              <a:defRPr sz="1400">
                <a:solidFill>
                  <a:schemeClr val="dk1"/>
                </a:solidFill>
                <a:latin typeface="Century Gothic"/>
                <a:ea typeface="Century Gothic"/>
                <a:cs typeface="Century Gothic"/>
                <a:sym typeface="Century Gothic"/>
              </a:defRPr>
            </a:lvl3pPr>
            <a:lvl4pPr indent="-297180" lvl="3" marL="1828800" algn="l">
              <a:lnSpc>
                <a:spcPct val="90000"/>
              </a:lnSpc>
              <a:spcBef>
                <a:spcPts val="800"/>
              </a:spcBef>
              <a:spcAft>
                <a:spcPts val="0"/>
              </a:spcAft>
              <a:buSzPts val="1080"/>
              <a:buFont typeface="Century Gothic"/>
              <a:buChar char="–"/>
              <a:defRPr sz="1200"/>
            </a:lvl4pPr>
            <a:lvl5pPr indent="-317500" lvl="4" marL="22860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 name="Shape 7"/>
        <p:cNvGrpSpPr/>
        <p:nvPr/>
      </p:nvGrpSpPr>
      <p:grpSpPr>
        <a:xfrm>
          <a:off x="0" y="0"/>
          <a:ext cx="0" cy="0"/>
          <a:chOff x="0" y="0"/>
          <a:chExt cx="0" cy="0"/>
        </a:xfrm>
      </p:grpSpPr>
      <p:sp>
        <p:nvSpPr>
          <p:cNvPr id="8" name="Google Shape;8;p1"/>
          <p:cNvSpPr txBox="1"/>
          <p:nvPr>
            <p:ph type="title"/>
          </p:nvPr>
        </p:nvSpPr>
        <p:spPr>
          <a:xfrm>
            <a:off x="429768" y="274320"/>
            <a:ext cx="11430000" cy="53553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200" u="none" cap="none" strike="noStrike">
                <a:solidFill>
                  <a:schemeClr val="dk1"/>
                </a:solidFill>
                <a:latin typeface="Century Gothic"/>
                <a:ea typeface="Century Gothic"/>
                <a:cs typeface="Century Gothic"/>
                <a:sym typeface="Century Gothic"/>
              </a:defRPr>
            </a:lvl1pPr>
            <a:lvl2pPr lvl="1"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2pPr>
            <a:lvl3pPr lvl="2"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3pPr>
            <a:lvl4pPr lvl="3"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4pPr>
            <a:lvl5pPr lvl="4"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5pPr>
            <a:lvl6pPr lvl="5"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6pPr>
            <a:lvl7pPr lvl="6"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7pPr>
            <a:lvl8pPr lvl="7"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8pPr>
            <a:lvl9pPr lvl="8" marR="0" rtl="0" algn="l">
              <a:lnSpc>
                <a:spcPct val="85000"/>
              </a:lnSpc>
              <a:spcBef>
                <a:spcPts val="0"/>
              </a:spcBef>
              <a:spcAft>
                <a:spcPts val="0"/>
              </a:spcAft>
              <a:buSzPts val="1400"/>
              <a:buNone/>
              <a:defRPr b="0" i="0" sz="3000" u="none" cap="none" strike="noStrike">
                <a:solidFill>
                  <a:srgbClr val="006C3A"/>
                </a:solidFill>
                <a:latin typeface="Arial Black"/>
                <a:ea typeface="Arial Black"/>
                <a:cs typeface="Arial Black"/>
                <a:sym typeface="Arial Black"/>
              </a:defRPr>
            </a:lvl9pPr>
          </a:lstStyle>
          <a:p/>
        </p:txBody>
      </p:sp>
      <p:sp>
        <p:nvSpPr>
          <p:cNvPr id="9" name="Google Shape;9;p1"/>
          <p:cNvSpPr txBox="1"/>
          <p:nvPr>
            <p:ph idx="1" type="body"/>
          </p:nvPr>
        </p:nvSpPr>
        <p:spPr>
          <a:xfrm>
            <a:off x="451614" y="1650029"/>
            <a:ext cx="11419468" cy="4040923"/>
          </a:xfrm>
          <a:prstGeom prst="rect">
            <a:avLst/>
          </a:prstGeom>
          <a:noFill/>
          <a:ln>
            <a:noFill/>
          </a:ln>
        </p:spPr>
        <p:txBody>
          <a:bodyPr anchorCtr="0" anchor="t" bIns="45700" lIns="91425" spcFirstLastPara="1" rIns="91425" wrap="square" tIns="45700">
            <a:noAutofit/>
          </a:bodyPr>
          <a:lstStyle>
            <a:lvl1pPr indent="-388620" lvl="0" marL="457200" marR="0" rtl="0" algn="l">
              <a:lnSpc>
                <a:spcPct val="90000"/>
              </a:lnSpc>
              <a:spcBef>
                <a:spcPts val="1400"/>
              </a:spcBef>
              <a:spcAft>
                <a:spcPts val="0"/>
              </a:spcAft>
              <a:buClr>
                <a:schemeClr val="dk1"/>
              </a:buClr>
              <a:buSzPts val="2520"/>
              <a:buFont typeface="Century Gothic"/>
              <a:buChar char="•"/>
              <a:defRPr b="0" i="0" sz="2800" u="none" cap="none" strike="noStrike">
                <a:solidFill>
                  <a:schemeClr val="dk1"/>
                </a:solidFill>
                <a:latin typeface="Century Gothic"/>
                <a:ea typeface="Century Gothic"/>
                <a:cs typeface="Century Gothic"/>
                <a:sym typeface="Century Gothic"/>
              </a:defRPr>
            </a:lvl1pPr>
            <a:lvl2pPr indent="-365760" lvl="1" marL="914400" marR="0" rtl="0" algn="l">
              <a:lnSpc>
                <a:spcPct val="90000"/>
              </a:lnSpc>
              <a:spcBef>
                <a:spcPts val="800"/>
              </a:spcBef>
              <a:spcAft>
                <a:spcPts val="0"/>
              </a:spcAft>
              <a:buClr>
                <a:schemeClr val="dk1"/>
              </a:buClr>
              <a:buSzPts val="2160"/>
              <a:buFont typeface="Century Gothic"/>
              <a:buChar char="–"/>
              <a:defRPr b="0" i="0" sz="24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800"/>
              </a:spcBef>
              <a:spcAft>
                <a:spcPts val="0"/>
              </a:spcAft>
              <a:buClr>
                <a:schemeClr val="dk1"/>
              </a:buClr>
              <a:buSzPts val="1800"/>
              <a:buFont typeface="Century Gothic"/>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10" name="Google Shape;10;p1"/>
          <p:cNvSpPr/>
          <p:nvPr/>
        </p:nvSpPr>
        <p:spPr>
          <a:xfrm flipH="1">
            <a:off x="-4391" y="6626132"/>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b="0" i="0" lang="en-US" sz="900" u="none" cap="none" strike="noStrike">
                <a:solidFill>
                  <a:schemeClr val="dk1"/>
                </a:solidFill>
                <a:latin typeface="Century Gothic"/>
                <a:ea typeface="Century Gothic"/>
                <a:cs typeface="Century Gothic"/>
                <a:sym typeface="Century Gothic"/>
              </a:rPr>
              <a:t>‹#›</a:t>
            </a:fld>
            <a:endParaRPr b="0" i="0" sz="900" u="none" cap="none" strike="noStrike">
              <a:solidFill>
                <a:schemeClr val="dk1"/>
              </a:solidFill>
              <a:latin typeface="Century Gothic"/>
              <a:ea typeface="Century Gothic"/>
              <a:cs typeface="Century Gothic"/>
              <a:sym typeface="Century Gothic"/>
            </a:endParaRPr>
          </a:p>
        </p:txBody>
      </p:sp>
      <p:sp>
        <p:nvSpPr>
          <p:cNvPr id="11" name="Google Shape;11;p1"/>
          <p:cNvSpPr/>
          <p:nvPr/>
        </p:nvSpPr>
        <p:spPr>
          <a:xfrm>
            <a:off x="0" y="320040"/>
            <a:ext cx="274320" cy="6537959"/>
          </a:xfrm>
          <a:prstGeom prst="rect">
            <a:avLst/>
          </a:prstGeom>
          <a:solidFill>
            <a:schemeClr val="dk2"/>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2" name="Google Shape;12;p1"/>
          <p:cNvSpPr/>
          <p:nvPr/>
        </p:nvSpPr>
        <p:spPr>
          <a:xfrm flipH="1">
            <a:off x="-4391" y="6616607"/>
            <a:ext cx="280401" cy="152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fld id="{00000000-1234-1234-1234-123412341234}" type="slidenum">
              <a:rPr b="0" i="0" lang="en-US" sz="900" u="none" cap="none" strike="noStrike">
                <a:solidFill>
                  <a:schemeClr val="dk1"/>
                </a:solidFill>
                <a:latin typeface="Century Gothic"/>
                <a:ea typeface="Century Gothic"/>
                <a:cs typeface="Century Gothic"/>
                <a:sym typeface="Century Gothic"/>
              </a:rPr>
              <a:t>‹#›</a:t>
            </a:fld>
            <a:endParaRPr b="0" i="0" sz="900" u="none" cap="none" strike="noStrike">
              <a:solidFill>
                <a:schemeClr val="dk1"/>
              </a:solidFill>
              <a:latin typeface="Century Gothic"/>
              <a:ea typeface="Century Gothic"/>
              <a:cs typeface="Century Gothic"/>
              <a:sym typeface="Century Gothic"/>
            </a:endParaRPr>
          </a:p>
        </p:txBody>
      </p:sp>
      <p:pic>
        <p:nvPicPr>
          <p:cNvPr id="13" name="Google Shape;13;p1"/>
          <p:cNvPicPr preferRelativeResize="0"/>
          <p:nvPr/>
        </p:nvPicPr>
        <p:blipFill rotWithShape="1">
          <a:blip r:embed="rId1">
            <a:alphaModFix/>
          </a:blip>
          <a:srcRect b="0" l="0" r="0" t="0"/>
          <a:stretch/>
        </p:blipFill>
        <p:spPr>
          <a:xfrm>
            <a:off x="413129" y="6477000"/>
            <a:ext cx="1088136" cy="261860"/>
          </a:xfrm>
          <a:prstGeom prst="rect">
            <a:avLst/>
          </a:prstGeom>
          <a:noFill/>
          <a:ln>
            <a:noFill/>
          </a:ln>
        </p:spPr>
      </p:pic>
      <p:sp>
        <p:nvSpPr>
          <p:cNvPr id="14" name="Google Shape;14;p1"/>
          <p:cNvSpPr txBox="1"/>
          <p:nvPr/>
        </p:nvSpPr>
        <p:spPr>
          <a:xfrm>
            <a:off x="8010282" y="6583680"/>
            <a:ext cx="3860800" cy="18256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1000" u="none" cap="none" strike="noStrike">
                <a:solidFill>
                  <a:srgbClr val="BFBFBF"/>
                </a:solidFill>
                <a:latin typeface="Century Gothic"/>
                <a:ea typeface="Century Gothic"/>
                <a:cs typeface="Century Gothic"/>
                <a:sym typeface="Century Gothic"/>
              </a:rPr>
              <a:t>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ebypi@ornl.gov" TargetMode="External"/><Relationship Id="rId4" Type="http://schemas.openxmlformats.org/officeDocument/2006/relationships/hyperlink" Target="mailto:moultonsa@ornl.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hyperlink" Target="https://docs.google.com/spreadsheets/d/1Q-aRroh1Slxd511NXQskFxZd4pdKZRLg1iLcamkeAB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txBox="1"/>
          <p:nvPr>
            <p:ph type="ctrTitle"/>
          </p:nvPr>
        </p:nvSpPr>
        <p:spPr>
          <a:xfrm>
            <a:off x="428736" y="1388962"/>
            <a:ext cx="8678194" cy="5355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latin typeface="Arial"/>
                <a:ea typeface="Arial"/>
                <a:cs typeface="Arial"/>
                <a:sym typeface="Arial"/>
              </a:rPr>
              <a:t>ORNL Status Update</a:t>
            </a:r>
            <a:endParaRPr>
              <a:latin typeface="Arial"/>
              <a:ea typeface="Arial"/>
              <a:cs typeface="Arial"/>
              <a:sym typeface="Arial"/>
            </a:endParaRPr>
          </a:p>
          <a:p>
            <a:pPr indent="0" lvl="0" marL="0" rtl="0" algn="l">
              <a:lnSpc>
                <a:spcPct val="90000"/>
              </a:lnSpc>
              <a:spcBef>
                <a:spcPts val="0"/>
              </a:spcBef>
              <a:spcAft>
                <a:spcPts val="0"/>
              </a:spcAft>
              <a:buNone/>
            </a:pPr>
            <a:r>
              <a:t/>
            </a:r>
            <a:endParaRPr sz="2400">
              <a:latin typeface="Arial"/>
              <a:ea typeface="Arial"/>
              <a:cs typeface="Arial"/>
              <a:sym typeface="Arial"/>
            </a:endParaRPr>
          </a:p>
        </p:txBody>
      </p:sp>
      <p:sp>
        <p:nvSpPr>
          <p:cNvPr id="173" name="Google Shape;173;p15"/>
          <p:cNvSpPr txBox="1"/>
          <p:nvPr>
            <p:ph idx="1" type="subTitle"/>
          </p:nvPr>
        </p:nvSpPr>
        <p:spPr>
          <a:xfrm>
            <a:off x="353525" y="2033900"/>
            <a:ext cx="5440500" cy="2962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latin typeface="Arial"/>
                <a:ea typeface="Arial"/>
                <a:cs typeface="Arial"/>
                <a:sym typeface="Arial"/>
              </a:rPr>
              <a:t>Pete Eby</a:t>
            </a:r>
            <a:br>
              <a:rPr lang="en-US"/>
            </a:br>
            <a:r>
              <a:rPr lang="en-US" u="sng">
                <a:solidFill>
                  <a:schemeClr val="hlink"/>
                </a:solidFill>
                <a:latin typeface="Arial"/>
                <a:ea typeface="Arial"/>
                <a:cs typeface="Arial"/>
                <a:sym typeface="Arial"/>
                <a:hlinkClick r:id="rId3"/>
              </a:rPr>
              <a:t>ebypi@ornl.gov</a:t>
            </a:r>
            <a:r>
              <a:rPr lang="en-US">
                <a:latin typeface="Arial"/>
                <a:ea typeface="Arial"/>
                <a:cs typeface="Arial"/>
                <a:sym typeface="Arial"/>
              </a:rPr>
              <a:t> </a:t>
            </a:r>
            <a:endParaRPr>
              <a:solidFill>
                <a:srgbClr val="FFFFFF"/>
              </a:solidFill>
              <a:latin typeface="Arial"/>
              <a:ea typeface="Arial"/>
              <a:cs typeface="Arial"/>
              <a:sym typeface="Arial"/>
            </a:endParaRPr>
          </a:p>
          <a:p>
            <a:pPr indent="0" lvl="0" marL="0" rtl="0" algn="l">
              <a:lnSpc>
                <a:spcPct val="90000"/>
              </a:lnSpc>
              <a:spcBef>
                <a:spcPts val="1400"/>
              </a:spcBef>
              <a:spcAft>
                <a:spcPts val="0"/>
              </a:spcAft>
              <a:buSzPts val="1800"/>
              <a:buNone/>
            </a:pPr>
            <a:r>
              <a:rPr lang="en-US">
                <a:latin typeface="Arial"/>
                <a:ea typeface="Arial"/>
                <a:cs typeface="Arial"/>
                <a:sym typeface="Arial"/>
              </a:rPr>
              <a:t>Steve Moulton </a:t>
            </a:r>
            <a:br>
              <a:rPr lang="en-US">
                <a:latin typeface="Arial"/>
                <a:ea typeface="Arial"/>
                <a:cs typeface="Arial"/>
                <a:sym typeface="Arial"/>
              </a:rPr>
            </a:br>
            <a:r>
              <a:rPr lang="en-US" u="sng">
                <a:solidFill>
                  <a:schemeClr val="hlink"/>
                </a:solidFill>
                <a:latin typeface="Arial"/>
                <a:ea typeface="Arial"/>
                <a:cs typeface="Arial"/>
                <a:sym typeface="Arial"/>
                <a:hlinkClick r:id="rId4"/>
              </a:rPr>
              <a:t>moultonsa@ornl.gov</a:t>
            </a:r>
            <a:r>
              <a:rPr lang="en-US">
                <a:latin typeface="Arial"/>
                <a:ea typeface="Arial"/>
                <a:cs typeface="Arial"/>
                <a:sym typeface="Arial"/>
              </a:rPr>
              <a:t> </a:t>
            </a:r>
            <a:endParaRPr>
              <a:latin typeface="Arial"/>
              <a:ea typeface="Arial"/>
              <a:cs typeface="Arial"/>
              <a:sym typeface="Arial"/>
            </a:endParaRPr>
          </a:p>
          <a:p>
            <a:pPr indent="0" lvl="0" marL="0" rtl="0" algn="l">
              <a:lnSpc>
                <a:spcPct val="90000"/>
              </a:lnSpc>
              <a:spcBef>
                <a:spcPts val="1400"/>
              </a:spcBef>
              <a:spcAft>
                <a:spcPts val="0"/>
              </a:spcAft>
              <a:buSzPts val="1800"/>
              <a:buNone/>
            </a:pPr>
            <a:r>
              <a:t/>
            </a:r>
            <a:endParaRPr>
              <a:solidFill>
                <a:srgbClr val="C9DAF8"/>
              </a:solidFill>
              <a:latin typeface="Arial"/>
              <a:ea typeface="Arial"/>
              <a:cs typeface="Arial"/>
              <a:sym typeface="Arial"/>
            </a:endParaRPr>
          </a:p>
          <a:p>
            <a:pPr indent="0" lvl="0" marL="0" rtl="0" algn="l">
              <a:lnSpc>
                <a:spcPct val="90000"/>
              </a:lnSpc>
              <a:spcBef>
                <a:spcPts val="1400"/>
              </a:spcBef>
              <a:spcAft>
                <a:spcPts val="0"/>
              </a:spcAft>
              <a:buSzPts val="1800"/>
              <a:buNone/>
            </a:pPr>
            <a:r>
              <a:rPr lang="en-US">
                <a:solidFill>
                  <a:srgbClr val="C9DAF8"/>
                </a:solidFill>
                <a:latin typeface="Arial"/>
                <a:ea typeface="Arial"/>
                <a:cs typeface="Arial"/>
                <a:sym typeface="Arial"/>
              </a:rPr>
              <a:t>Slides: </a:t>
            </a:r>
            <a:br>
              <a:rPr lang="en-US">
                <a:solidFill>
                  <a:srgbClr val="C9DAF8"/>
                </a:solidFill>
                <a:latin typeface="Arial"/>
                <a:ea typeface="Arial"/>
                <a:cs typeface="Arial"/>
                <a:sym typeface="Arial"/>
              </a:rPr>
            </a:br>
            <a:r>
              <a:rPr lang="en-US">
                <a:solidFill>
                  <a:srgbClr val="C9DAF8"/>
                </a:solidFill>
                <a:latin typeface="Arial"/>
                <a:ea typeface="Arial"/>
                <a:cs typeface="Arial"/>
                <a:sym typeface="Arial"/>
              </a:rPr>
              <a:t>Sept 18</a:t>
            </a:r>
            <a:r>
              <a:rPr lang="en-US">
                <a:solidFill>
                  <a:srgbClr val="C9DAF8"/>
                </a:solidFill>
                <a:latin typeface="Arial"/>
                <a:ea typeface="Arial"/>
                <a:cs typeface="Arial"/>
                <a:sym typeface="Arial"/>
              </a:rPr>
              <a:t>th 2024 @ LBNL</a:t>
            </a:r>
            <a:endParaRPr>
              <a:solidFill>
                <a:srgbClr val="C9DAF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4"/>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 T2 Rack Layout (2024)</a:t>
            </a:r>
            <a:endParaRPr/>
          </a:p>
        </p:txBody>
      </p:sp>
      <p:pic>
        <p:nvPicPr>
          <p:cNvPr id="236" name="Google Shape;236;p24"/>
          <p:cNvPicPr preferRelativeResize="0"/>
          <p:nvPr/>
        </p:nvPicPr>
        <p:blipFill>
          <a:blip r:embed="rId3">
            <a:alphaModFix/>
          </a:blip>
          <a:stretch>
            <a:fillRect/>
          </a:stretch>
        </p:blipFill>
        <p:spPr>
          <a:xfrm>
            <a:off x="3208424" y="809825"/>
            <a:ext cx="8398049" cy="6037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2024 PEAP Update ORNL Resource Pledges</a:t>
            </a:r>
            <a:endParaRPr/>
          </a:p>
        </p:txBody>
      </p:sp>
      <p:sp>
        <p:nvSpPr>
          <p:cNvPr id="243" name="Google Shape;243;p25"/>
          <p:cNvSpPr txBox="1"/>
          <p:nvPr/>
        </p:nvSpPr>
        <p:spPr>
          <a:xfrm>
            <a:off x="3887525" y="1618325"/>
            <a:ext cx="1291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t>Installed</a:t>
            </a:r>
            <a:endParaRPr b="1" sz="1900"/>
          </a:p>
        </p:txBody>
      </p:sp>
      <p:sp>
        <p:nvSpPr>
          <p:cNvPr id="244" name="Google Shape;244;p25"/>
          <p:cNvSpPr txBox="1"/>
          <p:nvPr/>
        </p:nvSpPr>
        <p:spPr>
          <a:xfrm>
            <a:off x="7090400" y="1618325"/>
            <a:ext cx="1291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t>FY2023</a:t>
            </a:r>
            <a:endParaRPr b="1" sz="1900"/>
          </a:p>
        </p:txBody>
      </p:sp>
      <p:sp>
        <p:nvSpPr>
          <p:cNvPr id="245" name="Google Shape;245;p25"/>
          <p:cNvSpPr txBox="1"/>
          <p:nvPr/>
        </p:nvSpPr>
        <p:spPr>
          <a:xfrm>
            <a:off x="8556525" y="1618325"/>
            <a:ext cx="1291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t>FY2024</a:t>
            </a:r>
            <a:endParaRPr b="1" sz="1900"/>
          </a:p>
        </p:txBody>
      </p:sp>
      <p:pic>
        <p:nvPicPr>
          <p:cNvPr id="246" name="Google Shape;246;p25"/>
          <p:cNvPicPr preferRelativeResize="0"/>
          <p:nvPr/>
        </p:nvPicPr>
        <p:blipFill>
          <a:blip r:embed="rId3">
            <a:alphaModFix/>
          </a:blip>
          <a:stretch>
            <a:fillRect/>
          </a:stretch>
        </p:blipFill>
        <p:spPr>
          <a:xfrm>
            <a:off x="733425" y="2095324"/>
            <a:ext cx="10817900" cy="2403975"/>
          </a:xfrm>
          <a:prstGeom prst="rect">
            <a:avLst/>
          </a:prstGeom>
          <a:noFill/>
          <a:ln>
            <a:noFill/>
          </a:ln>
        </p:spPr>
      </p:pic>
      <p:sp>
        <p:nvSpPr>
          <p:cNvPr id="247" name="Google Shape;247;p25"/>
          <p:cNvSpPr txBox="1"/>
          <p:nvPr/>
        </p:nvSpPr>
        <p:spPr>
          <a:xfrm>
            <a:off x="10022650" y="1618325"/>
            <a:ext cx="1291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t>FY2025</a:t>
            </a:r>
            <a:endParaRPr b="1" sz="1900"/>
          </a:p>
        </p:txBody>
      </p:sp>
      <p:sp>
        <p:nvSpPr>
          <p:cNvPr id="248" name="Google Shape;248;p25"/>
          <p:cNvSpPr txBox="1"/>
          <p:nvPr/>
        </p:nvSpPr>
        <p:spPr>
          <a:xfrm>
            <a:off x="5450250" y="1618325"/>
            <a:ext cx="1291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t>FY2022</a:t>
            </a:r>
            <a:endParaRPr b="1" sz="1900"/>
          </a:p>
        </p:txBody>
      </p:sp>
      <p:sp>
        <p:nvSpPr>
          <p:cNvPr id="249" name="Google Shape;249;p25"/>
          <p:cNvSpPr txBox="1"/>
          <p:nvPr/>
        </p:nvSpPr>
        <p:spPr>
          <a:xfrm>
            <a:off x="1879275" y="5072275"/>
            <a:ext cx="9435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t>2024 SE addition postponed so as to deploy both new FSTs </a:t>
            </a:r>
            <a:r>
              <a:rPr lang="en-US" sz="1700"/>
              <a:t>together.</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ORNL::EOS  Production </a:t>
            </a:r>
            <a:endParaRPr/>
          </a:p>
        </p:txBody>
      </p:sp>
      <p:sp>
        <p:nvSpPr>
          <p:cNvPr id="256" name="Google Shape;256;p26"/>
          <p:cNvSpPr txBox="1"/>
          <p:nvPr/>
        </p:nvSpPr>
        <p:spPr>
          <a:xfrm>
            <a:off x="429775" y="3875600"/>
            <a:ext cx="10264500" cy="26937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Char char="●"/>
            </a:pPr>
            <a:r>
              <a:rPr lang="en-US" sz="2500"/>
              <a:t>4.5PB new hardware racked (3x 1.5PB new FSTs)</a:t>
            </a:r>
            <a:endParaRPr sz="2500"/>
          </a:p>
          <a:p>
            <a:pPr indent="-387350" lvl="1" marL="914400" rtl="0" algn="l">
              <a:spcBef>
                <a:spcPts val="0"/>
              </a:spcBef>
              <a:spcAft>
                <a:spcPts val="0"/>
              </a:spcAft>
              <a:buSzPts val="2500"/>
              <a:buChar char="○"/>
            </a:pPr>
            <a:r>
              <a:rPr lang="en-US" sz="2500"/>
              <a:t>Older FSTs </a:t>
            </a:r>
            <a:r>
              <a:rPr lang="en-US" sz="2500"/>
              <a:t>decommissioned</a:t>
            </a:r>
            <a:r>
              <a:rPr lang="en-US" sz="2500"/>
              <a:t> from prod environment. All new baby. </a:t>
            </a:r>
            <a:br>
              <a:rPr lang="en-US" sz="2500"/>
            </a:br>
            <a:endParaRPr sz="2500"/>
          </a:p>
          <a:p>
            <a:pPr indent="-349250" lvl="0" marL="457200" rtl="0" algn="l">
              <a:spcBef>
                <a:spcPts val="0"/>
              </a:spcBef>
              <a:spcAft>
                <a:spcPts val="0"/>
              </a:spcAft>
              <a:buSzPts val="1900"/>
              <a:buChar char="●"/>
            </a:pPr>
            <a:r>
              <a:rPr lang="en-US" sz="2500"/>
              <a:t>Recent</a:t>
            </a:r>
            <a:r>
              <a:rPr lang="en-US" sz="2500"/>
              <a:t> +3PB ordered, vendor </a:t>
            </a:r>
            <a:r>
              <a:rPr lang="en-US" sz="2500"/>
              <a:t>fulfilling. ETA next ~two months</a:t>
            </a:r>
            <a:br>
              <a:rPr lang="en-US" sz="1900"/>
            </a:br>
            <a:endParaRPr sz="1900"/>
          </a:p>
          <a:p>
            <a:pPr indent="0" lvl="0" marL="457200" rtl="0" algn="l">
              <a:spcBef>
                <a:spcPts val="0"/>
              </a:spcBef>
              <a:spcAft>
                <a:spcPts val="0"/>
              </a:spcAft>
              <a:buNone/>
            </a:pPr>
            <a:r>
              <a:t/>
            </a:r>
            <a:endParaRPr sz="1900"/>
          </a:p>
        </p:txBody>
      </p:sp>
      <p:pic>
        <p:nvPicPr>
          <p:cNvPr id="257" name="Google Shape;257;p26"/>
          <p:cNvPicPr preferRelativeResize="0"/>
          <p:nvPr/>
        </p:nvPicPr>
        <p:blipFill>
          <a:blip r:embed="rId3">
            <a:alphaModFix/>
          </a:blip>
          <a:stretch>
            <a:fillRect/>
          </a:stretch>
        </p:blipFill>
        <p:spPr>
          <a:xfrm>
            <a:off x="995588" y="962220"/>
            <a:ext cx="10200831" cy="1340255"/>
          </a:xfrm>
          <a:prstGeom prst="rect">
            <a:avLst/>
          </a:prstGeom>
          <a:noFill/>
          <a:ln>
            <a:noFill/>
          </a:ln>
        </p:spPr>
      </p:pic>
      <p:pic>
        <p:nvPicPr>
          <p:cNvPr id="258" name="Google Shape;258;p26"/>
          <p:cNvPicPr preferRelativeResize="0"/>
          <p:nvPr/>
        </p:nvPicPr>
        <p:blipFill>
          <a:blip r:embed="rId4">
            <a:alphaModFix/>
          </a:blip>
          <a:stretch>
            <a:fillRect/>
          </a:stretch>
        </p:blipFill>
        <p:spPr>
          <a:xfrm>
            <a:off x="429775" y="2474675"/>
            <a:ext cx="11849100" cy="1228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7"/>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ORNL::PRF_EOS - Needs Some Lurve</a:t>
            </a:r>
            <a:endParaRPr/>
          </a:p>
        </p:txBody>
      </p:sp>
      <p:sp>
        <p:nvSpPr>
          <p:cNvPr id="265" name="Google Shape;265;p27"/>
          <p:cNvSpPr txBox="1"/>
          <p:nvPr/>
        </p:nvSpPr>
        <p:spPr>
          <a:xfrm>
            <a:off x="742950" y="3140038"/>
            <a:ext cx="8534700" cy="37866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US" sz="2100"/>
              <a:t>Repurposed</a:t>
            </a:r>
            <a:r>
              <a:rPr lang="en-US" sz="2100"/>
              <a:t> cern-09..10 FSTs (ca 2018 hardware)</a:t>
            </a:r>
            <a:endParaRPr sz="2100"/>
          </a:p>
          <a:p>
            <a:pPr indent="-361950" lvl="1" marL="914400" rtl="0" algn="l">
              <a:spcBef>
                <a:spcPts val="0"/>
              </a:spcBef>
              <a:spcAft>
                <a:spcPts val="0"/>
              </a:spcAft>
              <a:buSzPts val="2100"/>
              <a:buChar char="○"/>
            </a:pPr>
            <a:r>
              <a:rPr lang="en-US" sz="2100"/>
              <a:t>HGST JBODS and Helium drives (7TB and 9TB)</a:t>
            </a:r>
            <a:endParaRPr sz="2100"/>
          </a:p>
          <a:p>
            <a:pPr indent="-361950" lvl="1" marL="914400" rtl="0" algn="l">
              <a:spcBef>
                <a:spcPts val="0"/>
              </a:spcBef>
              <a:spcAft>
                <a:spcPts val="0"/>
              </a:spcAft>
              <a:buSzPts val="2100"/>
              <a:buChar char="○"/>
            </a:pPr>
            <a:r>
              <a:rPr lang="en-US" sz="2100"/>
              <a:t>Can add cern-07..08 (same hardware)</a:t>
            </a:r>
            <a:br>
              <a:rPr lang="en-US" sz="2100"/>
            </a:br>
            <a:endParaRPr sz="2100"/>
          </a:p>
          <a:p>
            <a:pPr indent="-361950" lvl="0" marL="457200" rtl="0" algn="l">
              <a:spcBef>
                <a:spcPts val="0"/>
              </a:spcBef>
              <a:spcAft>
                <a:spcPts val="0"/>
              </a:spcAft>
              <a:buSzPts val="2100"/>
              <a:buChar char="●"/>
            </a:pPr>
            <a:r>
              <a:rPr lang="en-US" sz="2100"/>
              <a:t>Final capacity expected to be ~2.5PB +/-</a:t>
            </a:r>
            <a:endParaRPr sz="2100"/>
          </a:p>
          <a:p>
            <a:pPr indent="-361950" lvl="1" marL="914400" rtl="0" algn="l">
              <a:spcBef>
                <a:spcPts val="0"/>
              </a:spcBef>
              <a:spcAft>
                <a:spcPts val="0"/>
              </a:spcAft>
              <a:buSzPts val="2100"/>
              <a:buChar char="○"/>
            </a:pPr>
            <a:r>
              <a:rPr lang="en-US" sz="2100"/>
              <a:t>Could provision one or two units for testing env </a:t>
            </a:r>
            <a:br>
              <a:rPr lang="en-US" sz="2100"/>
            </a:br>
            <a:r>
              <a:rPr lang="en-US" sz="2100"/>
              <a:t>to which external collaborators could access. Desired?</a:t>
            </a:r>
            <a:br>
              <a:rPr lang="en-US" sz="2100"/>
            </a:br>
            <a:endParaRPr sz="2100"/>
          </a:p>
          <a:p>
            <a:pPr indent="-361950" lvl="0" marL="457200" rtl="0" algn="l">
              <a:spcBef>
                <a:spcPts val="0"/>
              </a:spcBef>
              <a:spcAft>
                <a:spcPts val="0"/>
              </a:spcAft>
              <a:buSzPts val="2100"/>
              <a:buChar char="●"/>
            </a:pPr>
            <a:r>
              <a:rPr lang="en-US" sz="2100"/>
              <a:t>Needs redeployed (currently CentOS)</a:t>
            </a:r>
            <a:endParaRPr sz="2100"/>
          </a:p>
          <a:p>
            <a:pPr indent="-361950" lvl="0" marL="457200" rtl="0" algn="l">
              <a:spcBef>
                <a:spcPts val="0"/>
              </a:spcBef>
              <a:spcAft>
                <a:spcPts val="0"/>
              </a:spcAft>
              <a:buSzPts val="2100"/>
              <a:buChar char="●"/>
            </a:pPr>
            <a:r>
              <a:rPr lang="en-US" sz="2100"/>
              <a:t>Own quarkdb cluster (three nodes)</a:t>
            </a:r>
            <a:endParaRPr sz="2100"/>
          </a:p>
          <a:p>
            <a:pPr indent="0" lvl="0" marL="457200" rtl="0" algn="l">
              <a:spcBef>
                <a:spcPts val="0"/>
              </a:spcBef>
              <a:spcAft>
                <a:spcPts val="0"/>
              </a:spcAft>
              <a:buNone/>
            </a:pPr>
            <a:r>
              <a:t/>
            </a:r>
            <a:endParaRPr sz="2400"/>
          </a:p>
        </p:txBody>
      </p:sp>
      <p:pic>
        <p:nvPicPr>
          <p:cNvPr id="266" name="Google Shape;266;p27"/>
          <p:cNvPicPr preferRelativeResize="0"/>
          <p:nvPr/>
        </p:nvPicPr>
        <p:blipFill>
          <a:blip r:embed="rId3">
            <a:alphaModFix/>
          </a:blip>
          <a:stretch>
            <a:fillRect/>
          </a:stretch>
        </p:blipFill>
        <p:spPr>
          <a:xfrm>
            <a:off x="804863" y="809813"/>
            <a:ext cx="10582275" cy="1133475"/>
          </a:xfrm>
          <a:prstGeom prst="rect">
            <a:avLst/>
          </a:prstGeom>
          <a:noFill/>
          <a:ln>
            <a:noFill/>
          </a:ln>
        </p:spPr>
      </p:pic>
      <p:pic>
        <p:nvPicPr>
          <p:cNvPr id="267" name="Google Shape;267;p27"/>
          <p:cNvPicPr preferRelativeResize="0"/>
          <p:nvPr/>
        </p:nvPicPr>
        <p:blipFill>
          <a:blip r:embed="rId4">
            <a:alphaModFix/>
          </a:blip>
          <a:stretch>
            <a:fillRect/>
          </a:stretch>
        </p:blipFill>
        <p:spPr>
          <a:xfrm>
            <a:off x="1653850" y="2095700"/>
            <a:ext cx="8977045" cy="891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8"/>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ORNL::EOS (New Hardware Details)</a:t>
            </a:r>
            <a:endParaRPr/>
          </a:p>
        </p:txBody>
      </p:sp>
      <p:sp>
        <p:nvSpPr>
          <p:cNvPr id="274" name="Google Shape;274;p28"/>
          <p:cNvSpPr txBox="1"/>
          <p:nvPr/>
        </p:nvSpPr>
        <p:spPr>
          <a:xfrm>
            <a:off x="810475" y="1643275"/>
            <a:ext cx="10754700" cy="41868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Char char="●"/>
            </a:pPr>
            <a:r>
              <a:rPr lang="en-US" sz="2600">
                <a:solidFill>
                  <a:schemeClr val="dk1"/>
                </a:solidFill>
              </a:rPr>
              <a:t>New </a:t>
            </a:r>
            <a:r>
              <a:rPr lang="en-US" sz="2600">
                <a:solidFill>
                  <a:schemeClr val="dk1"/>
                </a:solidFill>
              </a:rPr>
              <a:t>eos-fst-11,12,13 FSTs </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Supermicro (Silicon Mechanics)</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25G uplink (can increase if indicated)</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Seagate 84 disk JBODS</a:t>
            </a:r>
            <a:endParaRPr sz="2600">
              <a:solidFill>
                <a:schemeClr val="dk1"/>
              </a:solidFill>
            </a:endParaRPr>
          </a:p>
          <a:p>
            <a:pPr indent="-393700" lvl="2" marL="1371600" rtl="0" algn="l">
              <a:spcBef>
                <a:spcPts val="0"/>
              </a:spcBef>
              <a:spcAft>
                <a:spcPts val="0"/>
              </a:spcAft>
              <a:buClr>
                <a:schemeClr val="dk1"/>
              </a:buClr>
              <a:buSzPts val="2600"/>
              <a:buChar char="■"/>
            </a:pPr>
            <a:r>
              <a:rPr lang="en-US" sz="2600">
                <a:solidFill>
                  <a:schemeClr val="dk1"/>
                </a:solidFill>
              </a:rPr>
              <a:t>Exos 18TB SAS drives (17TB usable in os/eos) </a:t>
            </a:r>
            <a:endParaRPr sz="2600">
              <a:solidFill>
                <a:schemeClr val="dk1"/>
              </a:solidFill>
            </a:endParaRPr>
          </a:p>
          <a:p>
            <a:pPr indent="-393700" lvl="2" marL="1371600" rtl="0" algn="l">
              <a:spcBef>
                <a:spcPts val="0"/>
              </a:spcBef>
              <a:spcAft>
                <a:spcPts val="0"/>
              </a:spcAft>
              <a:buClr>
                <a:schemeClr val="dk1"/>
              </a:buClr>
              <a:buSzPts val="2600"/>
              <a:buChar char="■"/>
            </a:pPr>
            <a:r>
              <a:rPr lang="en-US" sz="2600">
                <a:solidFill>
                  <a:schemeClr val="dk1"/>
                </a:solidFill>
              </a:rPr>
              <a:t>12G SAS, multipath to each fsid device</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Presents as 1.5PB in eos</a:t>
            </a:r>
            <a:br>
              <a:rPr lang="en-US" sz="2600">
                <a:solidFill>
                  <a:schemeClr val="dk1"/>
                </a:solidFill>
              </a:rPr>
            </a:b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Single disk fsids - for now…</a:t>
            </a:r>
            <a:endParaRPr sz="2600">
              <a:solidFill>
                <a:schemeClr val="dk1"/>
              </a:solidFill>
            </a:endParaRPr>
          </a:p>
          <a:p>
            <a:pPr indent="-393700" lvl="1" marL="914400" rtl="0" algn="l">
              <a:spcBef>
                <a:spcPts val="0"/>
              </a:spcBef>
              <a:spcAft>
                <a:spcPts val="0"/>
              </a:spcAft>
              <a:buClr>
                <a:schemeClr val="dk1"/>
              </a:buClr>
              <a:buSzPts val="2600"/>
              <a:buChar char="○"/>
            </a:pPr>
            <a:r>
              <a:rPr lang="en-US" sz="2600">
                <a:solidFill>
                  <a:schemeClr val="dk1"/>
                </a:solidFill>
              </a:rPr>
              <a:t>RHEL8 </a:t>
            </a:r>
            <a:endParaRPr sz="210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9"/>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EOS5 Experiences</a:t>
            </a:r>
            <a:endParaRPr/>
          </a:p>
        </p:txBody>
      </p:sp>
      <p:sp>
        <p:nvSpPr>
          <p:cNvPr id="281" name="Google Shape;281;p29"/>
          <p:cNvSpPr txBox="1"/>
          <p:nvPr/>
        </p:nvSpPr>
        <p:spPr>
          <a:xfrm>
            <a:off x="788225" y="1131150"/>
            <a:ext cx="10242600" cy="39711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Char char="●"/>
            </a:pPr>
            <a:r>
              <a:rPr lang="en-US" sz="2200"/>
              <a:t>EOS stability </a:t>
            </a:r>
            <a:r>
              <a:rPr lang="en-US" sz="2200"/>
              <a:t>improvements</a:t>
            </a:r>
            <a:r>
              <a:rPr lang="en-US" sz="2200"/>
              <a:t> </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US" sz="2200"/>
              <a:t>Occasional odd stability issues remain</a:t>
            </a:r>
            <a:endParaRPr sz="2200"/>
          </a:p>
          <a:p>
            <a:pPr indent="-368300" lvl="1" marL="914400" rtl="0" algn="l">
              <a:spcBef>
                <a:spcPts val="0"/>
              </a:spcBef>
              <a:spcAft>
                <a:spcPts val="0"/>
              </a:spcAft>
              <a:buSzPts val="2200"/>
              <a:buChar char="○"/>
            </a:pPr>
            <a:r>
              <a:rPr lang="en-US" sz="2200"/>
              <a:t>SE becomes unavailable, restart of MGM resolves</a:t>
            </a:r>
            <a:endParaRPr sz="2200"/>
          </a:p>
          <a:p>
            <a:pPr indent="-368300" lvl="1" marL="914400" rtl="0" algn="l">
              <a:spcBef>
                <a:spcPts val="0"/>
              </a:spcBef>
              <a:spcAft>
                <a:spcPts val="0"/>
              </a:spcAft>
              <a:buSzPts val="2200"/>
              <a:buChar char="○"/>
            </a:pPr>
            <a:r>
              <a:rPr lang="en-US" sz="2200"/>
              <a:t>Unable to get free space, restart of MGM resolves </a:t>
            </a:r>
            <a:endParaRPr sz="2200"/>
          </a:p>
          <a:p>
            <a:pPr indent="0" lvl="0" marL="914400" rtl="0" algn="l">
              <a:spcBef>
                <a:spcPts val="0"/>
              </a:spcBef>
              <a:spcAft>
                <a:spcPts val="0"/>
              </a:spcAft>
              <a:buNone/>
            </a:pPr>
            <a:r>
              <a:t/>
            </a:r>
            <a:endParaRPr sz="2200"/>
          </a:p>
          <a:p>
            <a:pPr indent="-368300" lvl="0" marL="457200" rtl="0" algn="l">
              <a:spcBef>
                <a:spcPts val="0"/>
              </a:spcBef>
              <a:spcAft>
                <a:spcPts val="0"/>
              </a:spcAft>
              <a:buClr>
                <a:schemeClr val="dk1"/>
              </a:buClr>
              <a:buSzPts val="2200"/>
              <a:buChar char="●"/>
            </a:pPr>
            <a:r>
              <a:rPr lang="en-US" sz="2200">
                <a:solidFill>
                  <a:schemeClr val="dk1"/>
                </a:solidFill>
              </a:rPr>
              <a:t>Single disk fsid has been stable, low hotspots</a:t>
            </a:r>
            <a:br>
              <a:rPr lang="en-US" sz="2200">
                <a:solidFill>
                  <a:schemeClr val="dk1"/>
                </a:solidFill>
              </a:rPr>
            </a:br>
            <a:endParaRPr sz="2200">
              <a:solidFill>
                <a:schemeClr val="dk1"/>
              </a:solidFill>
            </a:endParaRPr>
          </a:p>
          <a:p>
            <a:pPr indent="-368300" lvl="0" marL="457200" rtl="0" algn="l">
              <a:spcBef>
                <a:spcPts val="0"/>
              </a:spcBef>
              <a:spcAft>
                <a:spcPts val="0"/>
              </a:spcAft>
              <a:buSzPts val="2200"/>
              <a:buChar char="●"/>
            </a:pPr>
            <a:r>
              <a:rPr lang="en-US" sz="2200"/>
              <a:t>Hardware has performed quite well under high and mixed workloads</a:t>
            </a:r>
            <a:br>
              <a:rPr lang="en-US" sz="2200"/>
            </a:br>
            <a:endParaRPr sz="2200"/>
          </a:p>
          <a:p>
            <a:pPr indent="0" lvl="0" marL="457200" rtl="0" algn="l">
              <a:spcBef>
                <a:spcPts val="0"/>
              </a:spcBef>
              <a:spcAft>
                <a:spcPts val="0"/>
              </a:spcAft>
              <a:buNone/>
            </a:pPr>
            <a:r>
              <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0"/>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ORNL::EOS Next Steps </a:t>
            </a:r>
            <a:endParaRPr/>
          </a:p>
        </p:txBody>
      </p:sp>
      <p:sp>
        <p:nvSpPr>
          <p:cNvPr id="288" name="Google Shape;288;p30"/>
          <p:cNvSpPr txBox="1"/>
          <p:nvPr/>
        </p:nvSpPr>
        <p:spPr>
          <a:xfrm>
            <a:off x="1168800" y="1074000"/>
            <a:ext cx="9854400" cy="47871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Char char="●"/>
            </a:pPr>
            <a:r>
              <a:rPr b="1" lang="en-US" sz="2300"/>
              <a:t>Issues to resolve</a:t>
            </a:r>
            <a:endParaRPr b="1" sz="2300"/>
          </a:p>
          <a:p>
            <a:pPr indent="-374650" lvl="1" marL="914400" rtl="0" algn="l">
              <a:spcBef>
                <a:spcPts val="0"/>
              </a:spcBef>
              <a:spcAft>
                <a:spcPts val="0"/>
              </a:spcAft>
              <a:buSzPts val="2300"/>
              <a:buChar char="○"/>
            </a:pPr>
            <a:r>
              <a:rPr lang="en-US" sz="2300"/>
              <a:t>Complete upgrade to EOS 5.2</a:t>
            </a:r>
            <a:endParaRPr sz="2300"/>
          </a:p>
          <a:p>
            <a:pPr indent="-374650" lvl="1" marL="914400" rtl="0" algn="l">
              <a:spcBef>
                <a:spcPts val="0"/>
              </a:spcBef>
              <a:spcAft>
                <a:spcPts val="0"/>
              </a:spcAft>
              <a:buSzPts val="2300"/>
              <a:buChar char="○"/>
            </a:pPr>
            <a:r>
              <a:rPr lang="en-US" sz="2300"/>
              <a:t>See if odd availability issue resurfaces </a:t>
            </a:r>
            <a:endParaRPr sz="2300"/>
          </a:p>
          <a:p>
            <a:pPr indent="-374650" lvl="1" marL="914400" rtl="0" algn="l">
              <a:spcBef>
                <a:spcPts val="0"/>
              </a:spcBef>
              <a:spcAft>
                <a:spcPts val="0"/>
              </a:spcAft>
              <a:buSzPts val="2300"/>
              <a:buChar char="○"/>
            </a:pPr>
            <a:r>
              <a:rPr lang="en-US" sz="2300"/>
              <a:t>See if “corrupt” file issue persists </a:t>
            </a:r>
            <a:br>
              <a:rPr lang="en-US" sz="2300"/>
            </a:br>
            <a:endParaRPr sz="2300"/>
          </a:p>
          <a:p>
            <a:pPr indent="-374650" lvl="0" marL="457200" rtl="0" algn="l">
              <a:spcBef>
                <a:spcPts val="0"/>
              </a:spcBef>
              <a:spcAft>
                <a:spcPts val="0"/>
              </a:spcAft>
              <a:buSzPts val="2300"/>
              <a:buChar char="●"/>
            </a:pPr>
            <a:r>
              <a:rPr b="1" lang="en-US" sz="2300"/>
              <a:t>Next Deployment Steps </a:t>
            </a:r>
            <a:endParaRPr b="1" sz="2300"/>
          </a:p>
          <a:p>
            <a:pPr indent="-374650" lvl="1" marL="914400" rtl="0" algn="l">
              <a:spcBef>
                <a:spcPts val="0"/>
              </a:spcBef>
              <a:spcAft>
                <a:spcPts val="0"/>
              </a:spcAft>
              <a:buSzPts val="2300"/>
              <a:buChar char="○"/>
            </a:pPr>
            <a:r>
              <a:rPr lang="en-US" sz="2300"/>
              <a:t>Deploy two new prod FSTs and JBODS (+3PB)</a:t>
            </a:r>
            <a:endParaRPr sz="2300"/>
          </a:p>
          <a:p>
            <a:pPr indent="-374650" lvl="2" marL="1371600" rtl="0" algn="l">
              <a:spcBef>
                <a:spcPts val="0"/>
              </a:spcBef>
              <a:spcAft>
                <a:spcPts val="0"/>
              </a:spcAft>
              <a:buSzPts val="2300"/>
              <a:buChar char="■"/>
            </a:pPr>
            <a:r>
              <a:rPr lang="en-US" sz="2300"/>
              <a:t>Delayed intentionally to deploy them together</a:t>
            </a:r>
            <a:br>
              <a:rPr lang="en-US" sz="2300"/>
            </a:br>
            <a:endParaRPr sz="2300"/>
          </a:p>
          <a:p>
            <a:pPr indent="-374650" lvl="1" marL="914400" rtl="0" algn="l">
              <a:spcBef>
                <a:spcPts val="0"/>
              </a:spcBef>
              <a:spcAft>
                <a:spcPts val="0"/>
              </a:spcAft>
              <a:buSzPts val="2300"/>
              <a:buChar char="○"/>
            </a:pPr>
            <a:r>
              <a:rPr lang="en-US" sz="2300"/>
              <a:t>Nuke the ORNL::PRF instance (~400TB) and redeploy from scratch on RHEL/Rocky9 (currently CentOS)</a:t>
            </a:r>
            <a:endParaRPr sz="2300"/>
          </a:p>
          <a:p>
            <a:pPr indent="-374650" lvl="2" marL="1371600" rtl="0" algn="l">
              <a:spcBef>
                <a:spcPts val="0"/>
              </a:spcBef>
              <a:spcAft>
                <a:spcPts val="0"/>
              </a:spcAft>
              <a:buSzPts val="2300"/>
              <a:buChar char="■"/>
            </a:pPr>
            <a:r>
              <a:rPr lang="en-US" sz="2300"/>
              <a:t>Both above excellent opportunity to engage Brian Ofsthus is EOS internals, our environments, etc. </a:t>
            </a:r>
            <a:endParaRPr sz="2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1"/>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EOS </a:t>
            </a:r>
            <a:r>
              <a:rPr lang="en-US"/>
              <a:t>Recommendations</a:t>
            </a:r>
            <a:endParaRPr/>
          </a:p>
        </p:txBody>
      </p:sp>
      <p:sp>
        <p:nvSpPr>
          <p:cNvPr id="295" name="Google Shape;295;p31"/>
          <p:cNvSpPr txBox="1"/>
          <p:nvPr/>
        </p:nvSpPr>
        <p:spPr>
          <a:xfrm>
            <a:off x="707550" y="930775"/>
            <a:ext cx="10776900" cy="52857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Clr>
                <a:schemeClr val="dk1"/>
              </a:buClr>
              <a:buSzPts val="2300"/>
              <a:buChar char="●"/>
            </a:pPr>
            <a:r>
              <a:rPr lang="en-US" sz="2300">
                <a:solidFill>
                  <a:schemeClr val="dk1"/>
                </a:solidFill>
                <a:highlight>
                  <a:srgbClr val="FFFFFF"/>
                </a:highlight>
              </a:rPr>
              <a:t>Collect, retain and share deployment and operational “oh yeah” points.</a:t>
            </a:r>
            <a:br>
              <a:rPr lang="en-US" sz="2300">
                <a:solidFill>
                  <a:schemeClr val="dk1"/>
                </a:solidFill>
                <a:highlight>
                  <a:srgbClr val="FFFFFF"/>
                </a:highlight>
              </a:rPr>
            </a:br>
            <a:r>
              <a:rPr lang="en-US" sz="2300">
                <a:solidFill>
                  <a:schemeClr val="dk1"/>
                </a:solidFill>
                <a:highlight>
                  <a:srgbClr val="FFFFFF"/>
                </a:highlight>
              </a:rPr>
              <a:t> Help associate common </a:t>
            </a:r>
            <a:r>
              <a:rPr lang="en-US" sz="2300">
                <a:solidFill>
                  <a:schemeClr val="dk1"/>
                </a:solidFill>
                <a:highlight>
                  <a:srgbClr val="FFFFFF"/>
                </a:highlight>
              </a:rPr>
              <a:t>issues</a:t>
            </a:r>
            <a:r>
              <a:rPr lang="en-US" sz="2300">
                <a:solidFill>
                  <a:schemeClr val="dk1"/>
                </a:solidFill>
                <a:highlight>
                  <a:srgbClr val="FFFFFF"/>
                </a:highlight>
              </a:rPr>
              <a:t> with root causes. Some are unique to ALICE, some EOS in general. (JAliEn testSE of alicetokenauth as misconfiguration results in no auth and is not particularly obvious to site admins, ldap space reporting, mlsensor </a:t>
            </a:r>
            <a:r>
              <a:rPr lang="en-US" sz="2300">
                <a:solidFill>
                  <a:schemeClr val="dk1"/>
                </a:solidFill>
                <a:highlight>
                  <a:srgbClr val="FFFFFF"/>
                </a:highlight>
              </a:rPr>
              <a:t>nuances</a:t>
            </a:r>
            <a:r>
              <a:rPr lang="en-US" sz="2300">
                <a:solidFill>
                  <a:schemeClr val="dk1"/>
                </a:solidFill>
                <a:highlight>
                  <a:srgbClr val="FFFFFF"/>
                </a:highlight>
              </a:rPr>
              <a:t>, eos headspace, “corrupt” files, etc.) </a:t>
            </a:r>
            <a:br>
              <a:rPr lang="en-US" sz="2300">
                <a:solidFill>
                  <a:schemeClr val="dk1"/>
                </a:solidFill>
                <a:highlight>
                  <a:srgbClr val="FFFFFF"/>
                </a:highlight>
              </a:rPr>
            </a:br>
            <a:endParaRPr sz="2300">
              <a:solidFill>
                <a:schemeClr val="dk1"/>
              </a:solidFill>
              <a:highlight>
                <a:srgbClr val="FFFFFF"/>
              </a:highlight>
            </a:endParaRPr>
          </a:p>
          <a:p>
            <a:pPr indent="-374650" lvl="0" marL="457200" rtl="0" algn="l">
              <a:lnSpc>
                <a:spcPct val="115000"/>
              </a:lnSpc>
              <a:spcBef>
                <a:spcPts val="0"/>
              </a:spcBef>
              <a:spcAft>
                <a:spcPts val="0"/>
              </a:spcAft>
              <a:buClr>
                <a:schemeClr val="dk1"/>
              </a:buClr>
              <a:buSzPts val="2300"/>
              <a:buChar char="●"/>
            </a:pPr>
            <a:r>
              <a:rPr lang="en-US" sz="2300">
                <a:solidFill>
                  <a:schemeClr val="dk1"/>
                </a:solidFill>
                <a:highlight>
                  <a:srgbClr val="FFFFFF"/>
                </a:highlight>
              </a:rPr>
              <a:t>Determine design blueprint for ALICE EOS EC deployments </a:t>
            </a:r>
            <a:endParaRPr sz="2300">
              <a:solidFill>
                <a:schemeClr val="dk1"/>
              </a:solidFill>
              <a:highlight>
                <a:srgbClr val="FFFFFF"/>
              </a:highlight>
            </a:endParaRPr>
          </a:p>
          <a:p>
            <a:pPr indent="-374650" lvl="1" marL="914400" rtl="0" algn="l">
              <a:lnSpc>
                <a:spcPct val="115000"/>
              </a:lnSpc>
              <a:spcBef>
                <a:spcPts val="0"/>
              </a:spcBef>
              <a:spcAft>
                <a:spcPts val="0"/>
              </a:spcAft>
              <a:buClr>
                <a:schemeClr val="dk1"/>
              </a:buClr>
              <a:buSzPts val="2300"/>
              <a:buChar char="○"/>
            </a:pPr>
            <a:r>
              <a:rPr lang="en-US" sz="2300">
                <a:solidFill>
                  <a:schemeClr val="dk1"/>
                </a:solidFill>
                <a:highlight>
                  <a:srgbClr val="FFFFFF"/>
                </a:highlight>
              </a:rPr>
              <a:t>Brings multiple dimensions of hardware and config considerations</a:t>
            </a:r>
            <a:endParaRPr sz="2300">
              <a:solidFill>
                <a:schemeClr val="dk1"/>
              </a:solidFill>
              <a:highlight>
                <a:srgbClr val="FFFFFF"/>
              </a:highlight>
            </a:endParaRPr>
          </a:p>
          <a:p>
            <a:pPr indent="-374650" lvl="1" marL="914400" rtl="0" algn="l">
              <a:lnSpc>
                <a:spcPct val="115000"/>
              </a:lnSpc>
              <a:spcBef>
                <a:spcPts val="0"/>
              </a:spcBef>
              <a:spcAft>
                <a:spcPts val="0"/>
              </a:spcAft>
              <a:buClr>
                <a:schemeClr val="dk1"/>
              </a:buClr>
              <a:buSzPts val="2300"/>
              <a:buChar char="○"/>
            </a:pPr>
            <a:r>
              <a:rPr lang="en-US" sz="2300">
                <a:solidFill>
                  <a:schemeClr val="dk1"/>
                </a:solidFill>
                <a:highlight>
                  <a:srgbClr val="FFFFFF"/>
                </a:highlight>
              </a:rPr>
              <a:t>Standardize on drive size for life of deployment </a:t>
            </a:r>
            <a:endParaRPr sz="2300">
              <a:solidFill>
                <a:schemeClr val="dk1"/>
              </a:solidFill>
              <a:highlight>
                <a:srgbClr val="FFFFFF"/>
              </a:highlight>
            </a:endParaRPr>
          </a:p>
          <a:p>
            <a:pPr indent="-374650" lvl="1" marL="914400" rtl="0" algn="l">
              <a:lnSpc>
                <a:spcPct val="115000"/>
              </a:lnSpc>
              <a:spcBef>
                <a:spcPts val="0"/>
              </a:spcBef>
              <a:spcAft>
                <a:spcPts val="0"/>
              </a:spcAft>
              <a:buClr>
                <a:schemeClr val="dk1"/>
              </a:buClr>
              <a:buSzPts val="2300"/>
              <a:buChar char="○"/>
            </a:pPr>
            <a:r>
              <a:rPr lang="en-US" sz="2300">
                <a:solidFill>
                  <a:schemeClr val="dk1"/>
                </a:solidFill>
                <a:highlight>
                  <a:srgbClr val="FFFFFF"/>
                </a:highlight>
              </a:rPr>
              <a:t>Expansion past design capacity may be… tricky </a:t>
            </a:r>
            <a:br>
              <a:rPr lang="en-US" sz="2300">
                <a:solidFill>
                  <a:schemeClr val="dk1"/>
                </a:solidFill>
                <a:highlight>
                  <a:srgbClr val="FFFFFF"/>
                </a:highlight>
              </a:rPr>
            </a:br>
            <a:endParaRPr sz="2300">
              <a:solidFill>
                <a:schemeClr val="dk1"/>
              </a:solidFill>
              <a:highlight>
                <a:srgbClr val="FFFFFF"/>
              </a:highlight>
            </a:endParaRPr>
          </a:p>
          <a:p>
            <a:pPr indent="-374650" lvl="0" marL="457200" rtl="0" algn="l">
              <a:lnSpc>
                <a:spcPct val="115000"/>
              </a:lnSpc>
              <a:spcBef>
                <a:spcPts val="0"/>
              </a:spcBef>
              <a:spcAft>
                <a:spcPts val="0"/>
              </a:spcAft>
              <a:buClr>
                <a:schemeClr val="dk1"/>
              </a:buClr>
              <a:buSzPts val="2300"/>
              <a:buChar char="●"/>
            </a:pPr>
            <a:r>
              <a:t/>
            </a:r>
            <a:endParaRPr sz="23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pic>
        <p:nvPicPr>
          <p:cNvPr id="296" name="Google Shape;296;p31"/>
          <p:cNvPicPr preferRelativeResize="0"/>
          <p:nvPr/>
        </p:nvPicPr>
        <p:blipFill>
          <a:blip r:embed="rId3">
            <a:alphaModFix/>
          </a:blip>
          <a:stretch>
            <a:fillRect/>
          </a:stretch>
        </p:blipFill>
        <p:spPr>
          <a:xfrm>
            <a:off x="11179688" y="3762963"/>
            <a:ext cx="2143125" cy="2143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2"/>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CE Overview and Planning </a:t>
            </a:r>
            <a:endParaRPr/>
          </a:p>
          <a:p>
            <a:pPr indent="0" lvl="0" marL="0" rtl="0" algn="l">
              <a:spcBef>
                <a:spcPts val="0"/>
              </a:spcBef>
              <a:spcAft>
                <a:spcPts val="0"/>
              </a:spcAft>
              <a:buNone/>
            </a:pPr>
            <a:r>
              <a:t/>
            </a:r>
            <a:endParaRPr/>
          </a:p>
        </p:txBody>
      </p:sp>
      <p:sp>
        <p:nvSpPr>
          <p:cNvPr id="303" name="Google Shape;303;p32"/>
          <p:cNvSpPr txBox="1"/>
          <p:nvPr/>
        </p:nvSpPr>
        <p:spPr>
          <a:xfrm>
            <a:off x="1055400" y="1732350"/>
            <a:ext cx="979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3"/>
          <p:cNvSpPr txBox="1"/>
          <p:nvPr>
            <p:ph type="title"/>
          </p:nvPr>
        </p:nvSpPr>
        <p:spPr>
          <a:xfrm>
            <a:off x="429768" y="274320"/>
            <a:ext cx="11425200" cy="5355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New Compute Hosts</a:t>
            </a:r>
            <a:endParaRPr/>
          </a:p>
          <a:p>
            <a:pPr indent="0" lvl="0" marL="0" rtl="0" algn="l">
              <a:spcBef>
                <a:spcPts val="0"/>
              </a:spcBef>
              <a:spcAft>
                <a:spcPts val="0"/>
              </a:spcAft>
              <a:buNone/>
            </a:pPr>
            <a:r>
              <a:t/>
            </a:r>
            <a:endParaRPr/>
          </a:p>
          <a:p>
            <a:pPr indent="-308610" lvl="0" marL="457200" rtl="0" algn="l">
              <a:lnSpc>
                <a:spcPct val="115000"/>
              </a:lnSpc>
              <a:spcBef>
                <a:spcPts val="0"/>
              </a:spcBef>
              <a:spcAft>
                <a:spcPts val="0"/>
              </a:spcAft>
              <a:buSzPct val="43750"/>
              <a:buChar char="●"/>
            </a:pPr>
            <a:r>
              <a:rPr lang="en-US"/>
              <a:t>All new hosts installed </a:t>
            </a:r>
            <a:endParaRPr/>
          </a:p>
          <a:p>
            <a:pPr indent="-308610" lvl="0" marL="457200" rtl="0" algn="l">
              <a:lnSpc>
                <a:spcPct val="115000"/>
              </a:lnSpc>
              <a:spcBef>
                <a:spcPts val="0"/>
              </a:spcBef>
              <a:spcAft>
                <a:spcPts val="0"/>
              </a:spcAft>
              <a:buSzPct val="43750"/>
              <a:buChar char="●"/>
            </a:pPr>
            <a:r>
              <a:rPr lang="en-US"/>
              <a:t>Rocky 9.4 deployed</a:t>
            </a:r>
            <a:endParaRPr/>
          </a:p>
          <a:p>
            <a:pPr indent="-308610" lvl="0" marL="457200" rtl="0" algn="l">
              <a:lnSpc>
                <a:spcPct val="115000"/>
              </a:lnSpc>
              <a:spcBef>
                <a:spcPts val="0"/>
              </a:spcBef>
              <a:spcAft>
                <a:spcPts val="0"/>
              </a:spcAft>
              <a:buSzPct val="43750"/>
              <a:buChar char="●"/>
            </a:pPr>
            <a:r>
              <a:rPr lang="en-US"/>
              <a:t>Slurm 22.05.9 deployed on all new nodes</a:t>
            </a:r>
            <a:endParaRPr/>
          </a:p>
          <a:p>
            <a:pPr indent="-308610" lvl="0" marL="457200" rtl="0" algn="l">
              <a:lnSpc>
                <a:spcPct val="115000"/>
              </a:lnSpc>
              <a:spcBef>
                <a:spcPts val="0"/>
              </a:spcBef>
              <a:spcAft>
                <a:spcPts val="0"/>
              </a:spcAft>
              <a:buSzPct val="43750"/>
              <a:buChar char="●"/>
            </a:pPr>
            <a:r>
              <a:rPr lang="en-US"/>
              <a:t>BMC used for remote console and configuration</a:t>
            </a:r>
            <a:endParaRPr/>
          </a:p>
          <a:p>
            <a:pPr indent="-308610" lvl="0" marL="457200" rtl="0" algn="l">
              <a:lnSpc>
                <a:spcPct val="115000"/>
              </a:lnSpc>
              <a:spcBef>
                <a:spcPts val="0"/>
              </a:spcBef>
              <a:spcAft>
                <a:spcPts val="0"/>
              </a:spcAft>
              <a:buSzPct val="43750"/>
              <a:buChar char="●"/>
            </a:pPr>
            <a:r>
              <a:rPr lang="en-US"/>
              <a:t>HepSpec 23 runs on two hosts (consistency check) completed</a:t>
            </a:r>
            <a:endParaRPr/>
          </a:p>
          <a:p>
            <a:pPr indent="-308610" lvl="1" marL="914400" rtl="0" algn="l">
              <a:lnSpc>
                <a:spcPct val="115000"/>
              </a:lnSpc>
              <a:spcBef>
                <a:spcPts val="0"/>
              </a:spcBef>
              <a:spcAft>
                <a:spcPts val="0"/>
              </a:spcAft>
              <a:buClr>
                <a:schemeClr val="dk1"/>
              </a:buClr>
              <a:buSzPct val="46666"/>
              <a:buFont typeface="Century Gothic"/>
              <a:buChar char="○"/>
            </a:pPr>
            <a:r>
              <a:rPr lang="en-US">
                <a:solidFill>
                  <a:schemeClr val="dk1"/>
                </a:solidFill>
                <a:latin typeface="Century Gothic"/>
                <a:ea typeface="Century Gothic"/>
                <a:cs typeface="Century Gothic"/>
                <a:sym typeface="Century Gothic"/>
              </a:rPr>
              <a:t>Also ran on several older nodes to provide data for Marta’s </a:t>
            </a:r>
            <a:r>
              <a:rPr lang="en-US">
                <a:solidFill>
                  <a:schemeClr val="dk1"/>
                </a:solidFill>
                <a:latin typeface="Century Gothic"/>
                <a:ea typeface="Century Gothic"/>
                <a:cs typeface="Century Gothic"/>
                <a:sym typeface="Century Gothic"/>
              </a:rPr>
              <a:t>scheduling</a:t>
            </a:r>
            <a:r>
              <a:rPr lang="en-US">
                <a:solidFill>
                  <a:schemeClr val="dk1"/>
                </a:solidFill>
                <a:latin typeface="Century Gothic"/>
                <a:ea typeface="Century Gothic"/>
                <a:cs typeface="Century Gothic"/>
                <a:sym typeface="Century Gothic"/>
              </a:rPr>
              <a:t> work</a:t>
            </a: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Operational Summary 2024 </a:t>
            </a:r>
            <a:endParaRPr/>
          </a:p>
        </p:txBody>
      </p:sp>
      <p:sp>
        <p:nvSpPr>
          <p:cNvPr id="180" name="Google Shape;180;p16"/>
          <p:cNvSpPr txBox="1"/>
          <p:nvPr/>
        </p:nvSpPr>
        <p:spPr>
          <a:xfrm>
            <a:off x="429775" y="1091675"/>
            <a:ext cx="10222500" cy="53184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US" sz="2500"/>
              <a:t>Ongoing stable operations of SE and CE. </a:t>
            </a:r>
            <a:endParaRPr sz="2500"/>
          </a:p>
          <a:p>
            <a:pPr indent="0" lvl="0" marL="457200" rtl="0" algn="l">
              <a:spcBef>
                <a:spcPts val="0"/>
              </a:spcBef>
              <a:spcAft>
                <a:spcPts val="0"/>
              </a:spcAft>
              <a:buNone/>
            </a:pPr>
            <a:r>
              <a:t/>
            </a:r>
            <a:endParaRPr sz="2500"/>
          </a:p>
          <a:p>
            <a:pPr indent="-387350" lvl="0" marL="457200" rtl="0" algn="l">
              <a:spcBef>
                <a:spcPts val="0"/>
              </a:spcBef>
              <a:spcAft>
                <a:spcPts val="0"/>
              </a:spcAft>
              <a:buSzPts val="2500"/>
              <a:buChar char="●"/>
            </a:pPr>
            <a:r>
              <a:rPr lang="en-US" sz="2500"/>
              <a:t>Planned 2023-2024 SE,CE, network hardware refresh substantially completed. </a:t>
            </a:r>
            <a:br>
              <a:rPr lang="en-US" sz="2500"/>
            </a:br>
            <a:endParaRPr sz="2500"/>
          </a:p>
          <a:p>
            <a:pPr indent="-387350" lvl="0" marL="457200" rtl="0" algn="l">
              <a:spcBef>
                <a:spcPts val="0"/>
              </a:spcBef>
              <a:spcAft>
                <a:spcPts val="0"/>
              </a:spcAft>
              <a:buSzPts val="2500"/>
              <a:buChar char="●"/>
            </a:pPr>
            <a:r>
              <a:rPr lang="en-US" sz="2500"/>
              <a:t>Migration from EOS4 to EOS5 completed</a:t>
            </a:r>
            <a:endParaRPr sz="2500"/>
          </a:p>
          <a:p>
            <a:pPr indent="0" lvl="0" marL="457200" rtl="0" algn="l">
              <a:spcBef>
                <a:spcPts val="0"/>
              </a:spcBef>
              <a:spcAft>
                <a:spcPts val="0"/>
              </a:spcAft>
              <a:buNone/>
            </a:pPr>
            <a:r>
              <a:t/>
            </a:r>
            <a:endParaRPr sz="2500"/>
          </a:p>
          <a:p>
            <a:pPr indent="-387350" lvl="0" marL="457200" rtl="0" algn="l">
              <a:spcBef>
                <a:spcPts val="0"/>
              </a:spcBef>
              <a:spcAft>
                <a:spcPts val="0"/>
              </a:spcAft>
              <a:buSzPts val="2500"/>
              <a:buChar char="●"/>
            </a:pPr>
            <a:r>
              <a:rPr lang="en-US" sz="2500">
                <a:solidFill>
                  <a:schemeClr val="dk1"/>
                </a:solidFill>
              </a:rPr>
              <a:t>Deployment of new CE nodes, and move to Rocky9 and Condor operationally complete. (Yay!)</a:t>
            </a:r>
            <a:br>
              <a:rPr lang="en-US" sz="2500">
                <a:solidFill>
                  <a:schemeClr val="dk1"/>
                </a:solidFill>
              </a:rPr>
            </a:br>
            <a:endParaRPr sz="2500">
              <a:solidFill>
                <a:schemeClr val="dk1"/>
              </a:solidFill>
            </a:endParaRPr>
          </a:p>
          <a:p>
            <a:pPr indent="0" lvl="0" marL="0" rtl="0" algn="l">
              <a:spcBef>
                <a:spcPts val="0"/>
              </a:spcBef>
              <a:spcAft>
                <a:spcPts val="0"/>
              </a:spcAft>
              <a:buNone/>
            </a:pPr>
            <a:r>
              <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4"/>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Infrastructure Changes</a:t>
            </a:r>
            <a:endParaRPr/>
          </a:p>
          <a:p>
            <a:pPr indent="0" lvl="0" marL="0" rtl="0" algn="l">
              <a:spcBef>
                <a:spcPts val="0"/>
              </a:spcBef>
              <a:spcAft>
                <a:spcPts val="0"/>
              </a:spcAft>
              <a:buNone/>
            </a:pPr>
            <a:r>
              <a:t/>
            </a:r>
            <a:endParaRPr/>
          </a:p>
          <a:p>
            <a:pPr indent="-406400" lvl="0" marL="457200" rtl="0" algn="l">
              <a:lnSpc>
                <a:spcPct val="115000"/>
              </a:lnSpc>
              <a:spcBef>
                <a:spcPts val="0"/>
              </a:spcBef>
              <a:spcAft>
                <a:spcPts val="0"/>
              </a:spcAft>
              <a:buSzPts val="2800"/>
              <a:buChar char="●"/>
            </a:pPr>
            <a:r>
              <a:rPr lang="en-US" sz="2800"/>
              <a:t>Vobox, Slurm controller replaced with Rocky 9.4 VMs</a:t>
            </a:r>
            <a:endParaRPr sz="2800"/>
          </a:p>
          <a:p>
            <a:pPr indent="-406400" lvl="0" marL="457200" rtl="0" algn="l">
              <a:lnSpc>
                <a:spcPct val="115000"/>
              </a:lnSpc>
              <a:spcBef>
                <a:spcPts val="0"/>
              </a:spcBef>
              <a:spcAft>
                <a:spcPts val="0"/>
              </a:spcAft>
              <a:buSzPts val="2800"/>
              <a:buChar char="●"/>
            </a:pPr>
            <a:r>
              <a:rPr lang="en-US" sz="2800"/>
              <a:t>Job submission via HTCondor, which then resubmits via Slurm</a:t>
            </a:r>
            <a:endParaRPr sz="2800"/>
          </a:p>
          <a:p>
            <a:pPr indent="-406400" lvl="0" marL="457200" rtl="0" algn="l">
              <a:lnSpc>
                <a:spcPct val="115000"/>
              </a:lnSpc>
              <a:spcBef>
                <a:spcPts val="0"/>
              </a:spcBef>
              <a:spcAft>
                <a:spcPts val="0"/>
              </a:spcAft>
              <a:buSzPts val="2800"/>
              <a:buChar char="●"/>
            </a:pPr>
            <a:r>
              <a:rPr lang="en-US" sz="2800"/>
              <a:t>OSG node no longer needed, will not be upgraded</a:t>
            </a:r>
            <a:endParaRPr sz="2800"/>
          </a:p>
          <a:p>
            <a:pPr indent="-406400" lvl="0" marL="457200" rtl="0" algn="l">
              <a:lnSpc>
                <a:spcPct val="115000"/>
              </a:lnSpc>
              <a:spcBef>
                <a:spcPts val="0"/>
              </a:spcBef>
              <a:spcAft>
                <a:spcPts val="0"/>
              </a:spcAft>
              <a:buSzPts val="2800"/>
              <a:buChar char="●"/>
            </a:pPr>
            <a:r>
              <a:rPr lang="en-US" sz="2800"/>
              <a:t>Squid move to Rocky 9.4 done, but new server not activated yet</a:t>
            </a:r>
            <a:endParaRPr sz="2800"/>
          </a:p>
          <a:p>
            <a:pPr indent="-406400" lvl="1" marL="914400" rtl="0" algn="l">
              <a:lnSpc>
                <a:spcPct val="115000"/>
              </a:lnSpc>
              <a:spcBef>
                <a:spcPts val="0"/>
              </a:spcBef>
              <a:spcAft>
                <a:spcPts val="0"/>
              </a:spcAft>
              <a:buClr>
                <a:schemeClr val="dk1"/>
              </a:buClr>
              <a:buSzPts val="2800"/>
              <a:buFont typeface="Century Gothic"/>
              <a:buChar char="○"/>
            </a:pPr>
            <a:r>
              <a:rPr lang="en-US" sz="2800">
                <a:solidFill>
                  <a:schemeClr val="dk1"/>
                </a:solidFill>
                <a:latin typeface="Century Gothic"/>
                <a:ea typeface="Century Gothic"/>
                <a:cs typeface="Century Gothic"/>
                <a:sym typeface="Century Gothic"/>
              </a:rPr>
              <a:t>Affects both instances (prod and test)</a:t>
            </a:r>
            <a:endParaRPr sz="2800">
              <a:solidFill>
                <a:schemeClr val="dk1"/>
              </a:solidFill>
              <a:latin typeface="Century Gothic"/>
              <a:ea typeface="Century Gothic"/>
              <a:cs typeface="Century Gothic"/>
              <a:sym typeface="Century Gothic"/>
            </a:endParaRPr>
          </a:p>
          <a:p>
            <a:pPr indent="-406400" lvl="0" marL="457200" rtl="0" algn="l">
              <a:lnSpc>
                <a:spcPct val="115000"/>
              </a:lnSpc>
              <a:spcBef>
                <a:spcPts val="0"/>
              </a:spcBef>
              <a:spcAft>
                <a:spcPts val="0"/>
              </a:spcAft>
              <a:buClr>
                <a:schemeClr val="dk1"/>
              </a:buClr>
              <a:buSzPts val="2800"/>
              <a:buFont typeface="Century Gothic"/>
              <a:buChar char="●"/>
            </a:pPr>
            <a:r>
              <a:rPr lang="en-US" sz="2800"/>
              <a:t>New service host vm created</a:t>
            </a:r>
            <a:endParaRPr sz="2800"/>
          </a:p>
          <a:p>
            <a:pPr indent="-406400" lvl="1" marL="914400" rtl="0" algn="l">
              <a:lnSpc>
                <a:spcPct val="115000"/>
              </a:lnSpc>
              <a:spcBef>
                <a:spcPts val="0"/>
              </a:spcBef>
              <a:spcAft>
                <a:spcPts val="0"/>
              </a:spcAft>
              <a:buClr>
                <a:schemeClr val="dk1"/>
              </a:buClr>
              <a:buSzPts val="2800"/>
              <a:buFont typeface="Century Gothic"/>
              <a:buChar char="○"/>
            </a:pPr>
            <a:r>
              <a:rPr lang="en-US" sz="2800">
                <a:solidFill>
                  <a:schemeClr val="dk1"/>
                </a:solidFill>
                <a:latin typeface="Century Gothic"/>
                <a:ea typeface="Century Gothic"/>
                <a:cs typeface="Century Gothic"/>
                <a:sym typeface="Century Gothic"/>
              </a:rPr>
              <a:t>Moved ansible, pxeboot, mail gateway services off of mgm</a:t>
            </a:r>
            <a:endParaRPr sz="2800">
              <a:solidFill>
                <a:schemeClr val="dk1"/>
              </a:solidFill>
              <a:latin typeface="Century Gothic"/>
              <a:ea typeface="Century Gothic"/>
              <a:cs typeface="Century Gothic"/>
              <a:sym typeface="Century Gothic"/>
            </a:endParaRPr>
          </a:p>
          <a:p>
            <a:pPr indent="-406400" lvl="0" marL="457200" rtl="0" algn="l">
              <a:lnSpc>
                <a:spcPct val="115000"/>
              </a:lnSpc>
              <a:spcBef>
                <a:spcPts val="0"/>
              </a:spcBef>
              <a:spcAft>
                <a:spcPts val="0"/>
              </a:spcAft>
              <a:buClr>
                <a:schemeClr val="dk1"/>
              </a:buClr>
              <a:buSzPts val="2800"/>
              <a:buFont typeface="Century Gothic"/>
              <a:buChar char="●"/>
            </a:pPr>
            <a:r>
              <a:rPr lang="en-US" sz="2800"/>
              <a:t>ORNL certificates removed from hosts no longer needing them </a:t>
            </a:r>
            <a:endParaRPr sz="2800"/>
          </a:p>
          <a:p>
            <a:pPr indent="-406400" lvl="1" marL="914400" rtl="0" algn="l">
              <a:lnSpc>
                <a:spcPct val="115000"/>
              </a:lnSpc>
              <a:spcBef>
                <a:spcPts val="0"/>
              </a:spcBef>
              <a:spcAft>
                <a:spcPts val="0"/>
              </a:spcAft>
              <a:buClr>
                <a:schemeClr val="dk1"/>
              </a:buClr>
              <a:buSzPts val="2800"/>
              <a:buFont typeface="Century Gothic"/>
              <a:buChar char="○"/>
            </a:pPr>
            <a:r>
              <a:rPr lang="en-US" sz="2800">
                <a:solidFill>
                  <a:schemeClr val="dk1"/>
                </a:solidFill>
                <a:latin typeface="Century Gothic"/>
                <a:ea typeface="Century Gothic"/>
                <a:cs typeface="Century Gothic"/>
                <a:sym typeface="Century Gothic"/>
              </a:rPr>
              <a:t>letsencrypt certificates deployed for EOS http/s requirements</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5"/>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OSG Reporting Issue / Need for HT Condor</a:t>
            </a:r>
            <a:endParaRPr/>
          </a:p>
          <a:p>
            <a:pPr indent="0" lvl="0" marL="0" rtl="0" algn="l">
              <a:spcBef>
                <a:spcPts val="0"/>
              </a:spcBef>
              <a:spcAft>
                <a:spcPts val="0"/>
              </a:spcAft>
              <a:buNone/>
            </a:pPr>
            <a:r>
              <a:t/>
            </a:r>
            <a:endParaRPr/>
          </a:p>
        </p:txBody>
      </p:sp>
      <p:sp>
        <p:nvSpPr>
          <p:cNvPr id="322" name="Google Shape;322;p35"/>
          <p:cNvSpPr txBox="1"/>
          <p:nvPr/>
        </p:nvSpPr>
        <p:spPr>
          <a:xfrm>
            <a:off x="632350" y="1420600"/>
            <a:ext cx="10576500" cy="2835300"/>
          </a:xfrm>
          <a:prstGeom prst="rect">
            <a:avLst/>
          </a:prstGeom>
          <a:noFill/>
          <a:ln>
            <a:noFill/>
          </a:ln>
        </p:spPr>
        <p:txBody>
          <a:bodyPr anchorCtr="0" anchor="t" bIns="91425" lIns="91425" spcFirstLastPara="1" rIns="91425" wrap="square" tIns="91425">
            <a:spAutoFit/>
          </a:bodyPr>
          <a:lstStyle/>
          <a:p>
            <a:pPr indent="-406400" lvl="0" marL="457200" rtl="0" algn="l">
              <a:lnSpc>
                <a:spcPct val="115000"/>
              </a:lnSpc>
              <a:spcBef>
                <a:spcPts val="0"/>
              </a:spcBef>
              <a:spcAft>
                <a:spcPts val="0"/>
              </a:spcAft>
              <a:buSzPts val="2800"/>
              <a:buFont typeface="Century Gothic"/>
              <a:buChar char="●"/>
            </a:pPr>
            <a:r>
              <a:rPr lang="en-US" sz="2800">
                <a:latin typeface="Century Gothic"/>
                <a:ea typeface="Century Gothic"/>
                <a:cs typeface="Century Gothic"/>
                <a:sym typeface="Century Gothic"/>
              </a:rPr>
              <a:t>No longer an issue; job submission done via HTCondor</a:t>
            </a:r>
            <a:endParaRPr sz="2800">
              <a:latin typeface="Century Gothic"/>
              <a:ea typeface="Century Gothic"/>
              <a:cs typeface="Century Gothic"/>
              <a:sym typeface="Century Gothic"/>
            </a:endParaRPr>
          </a:p>
          <a:p>
            <a:pPr indent="-406400" lvl="0" marL="457200" rtl="0" algn="l">
              <a:spcBef>
                <a:spcPts val="0"/>
              </a:spcBef>
              <a:spcAft>
                <a:spcPts val="0"/>
              </a:spcAft>
              <a:buSzPts val="2800"/>
              <a:buFont typeface="Century Gothic"/>
              <a:buChar char="●"/>
            </a:pPr>
            <a:r>
              <a:rPr lang="en-US" sz="2800">
                <a:latin typeface="Century Gothic"/>
                <a:ea typeface="Century Gothic"/>
                <a:cs typeface="Century Gothic"/>
                <a:sym typeface="Century Gothic"/>
              </a:rPr>
              <a:t>Future: remove slurm - go </a:t>
            </a:r>
            <a:r>
              <a:rPr lang="en-US" sz="2800">
                <a:latin typeface="Century Gothic"/>
                <a:ea typeface="Century Gothic"/>
                <a:cs typeface="Century Gothic"/>
                <a:sym typeface="Century Gothic"/>
              </a:rPr>
              <a:t>completely</a:t>
            </a:r>
            <a:r>
              <a:rPr lang="en-US" sz="2800">
                <a:latin typeface="Century Gothic"/>
                <a:ea typeface="Century Gothic"/>
                <a:cs typeface="Century Gothic"/>
                <a:sym typeface="Century Gothic"/>
              </a:rPr>
              <a:t> HTCondor</a:t>
            </a:r>
            <a:endParaRPr sz="2800">
              <a:latin typeface="Century Gothic"/>
              <a:ea typeface="Century Gothic"/>
              <a:cs typeface="Century Gothic"/>
              <a:sym typeface="Century Gothic"/>
            </a:endParaRPr>
          </a:p>
          <a:p>
            <a:pPr indent="-406400" lvl="1" marL="914400" rtl="0" algn="l">
              <a:spcBef>
                <a:spcPts val="0"/>
              </a:spcBef>
              <a:spcAft>
                <a:spcPts val="0"/>
              </a:spcAft>
              <a:buSzPts val="2800"/>
              <a:buFont typeface="Century Gothic"/>
              <a:buChar char="○"/>
            </a:pPr>
            <a:r>
              <a:rPr lang="en-US" sz="2800">
                <a:latin typeface="Century Gothic"/>
                <a:ea typeface="Century Gothic"/>
                <a:cs typeface="Century Gothic"/>
                <a:sym typeface="Century Gothic"/>
              </a:rPr>
              <a:t>This may increase flexibility for other opportunistic workloads</a:t>
            </a:r>
            <a:endParaRPr sz="2800">
              <a:latin typeface="Century Gothic"/>
              <a:ea typeface="Century Gothic"/>
              <a:cs typeface="Century Gothic"/>
              <a:sym typeface="Century Gothic"/>
            </a:endParaRPr>
          </a:p>
          <a:p>
            <a:pPr indent="-406400" lvl="1" marL="914400" rtl="0" algn="l">
              <a:spcBef>
                <a:spcPts val="0"/>
              </a:spcBef>
              <a:spcAft>
                <a:spcPts val="0"/>
              </a:spcAft>
              <a:buSzPts val="2800"/>
              <a:buFont typeface="Century Gothic"/>
              <a:buChar char="○"/>
            </a:pPr>
            <a:r>
              <a:rPr lang="en-US" sz="2800">
                <a:latin typeface="Century Gothic"/>
                <a:ea typeface="Century Gothic"/>
                <a:cs typeface="Century Gothic"/>
                <a:sym typeface="Century Gothic"/>
              </a:rPr>
              <a:t>Potentially reduced complexity in cluster management</a:t>
            </a:r>
            <a:endParaRPr sz="2800">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ORNL T2 Compute Element</a:t>
            </a:r>
            <a:endParaRPr/>
          </a:p>
        </p:txBody>
      </p:sp>
      <p:sp>
        <p:nvSpPr>
          <p:cNvPr id="329" name="Google Shape;329;p36"/>
          <p:cNvSpPr txBox="1"/>
          <p:nvPr>
            <p:ph idx="1" type="body"/>
          </p:nvPr>
        </p:nvSpPr>
        <p:spPr>
          <a:xfrm>
            <a:off x="429775" y="999647"/>
            <a:ext cx="11430000" cy="50703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t/>
            </a:r>
            <a:endParaRPr/>
          </a:p>
          <a:p>
            <a:pPr indent="0" lvl="0" marL="0" rtl="0" algn="l">
              <a:spcBef>
                <a:spcPts val="1800"/>
              </a:spcBef>
              <a:spcAft>
                <a:spcPts val="0"/>
              </a:spcAft>
              <a:buNone/>
            </a:pPr>
            <a:r>
              <a:t/>
            </a:r>
            <a:endParaRPr/>
          </a:p>
          <a:p>
            <a:pPr indent="0" lvl="0" marL="0" rtl="0" algn="l">
              <a:spcBef>
                <a:spcPts val="1800"/>
              </a:spcBef>
              <a:spcAft>
                <a:spcPts val="0"/>
              </a:spcAft>
              <a:buNone/>
            </a:pPr>
            <a:r>
              <a:t/>
            </a:r>
            <a:endParaRPr/>
          </a:p>
          <a:p>
            <a:pPr indent="0" lvl="0" marL="0" rtl="0" algn="l">
              <a:spcBef>
                <a:spcPts val="1800"/>
              </a:spcBef>
              <a:spcAft>
                <a:spcPts val="0"/>
              </a:spcAft>
              <a:buNone/>
            </a:pPr>
            <a:r>
              <a:t/>
            </a:r>
            <a:endParaRPr/>
          </a:p>
          <a:p>
            <a:pPr indent="0" lvl="0" marL="0" rtl="0" algn="l">
              <a:spcBef>
                <a:spcPts val="1800"/>
              </a:spcBef>
              <a:spcAft>
                <a:spcPts val="0"/>
              </a:spcAft>
              <a:buNone/>
            </a:pPr>
            <a:r>
              <a:t/>
            </a:r>
            <a:endParaRPr/>
          </a:p>
          <a:p>
            <a:pPr indent="0" lvl="0" marL="457200" rtl="0" algn="l">
              <a:spcBef>
                <a:spcPts val="1800"/>
              </a:spcBef>
              <a:spcAft>
                <a:spcPts val="0"/>
              </a:spcAft>
              <a:buNone/>
            </a:pPr>
            <a:r>
              <a:t/>
            </a:r>
            <a:endParaRPr/>
          </a:p>
          <a:p>
            <a:pPr indent="-388620" lvl="0" marL="457200" rtl="0" algn="l">
              <a:spcBef>
                <a:spcPts val="1800"/>
              </a:spcBef>
              <a:spcAft>
                <a:spcPts val="0"/>
              </a:spcAft>
              <a:buSzPts val="2520"/>
              <a:buChar char="•"/>
            </a:pPr>
            <a:r>
              <a:rPr lang="en-US"/>
              <a:t>All are in quad chassis.  </a:t>
            </a:r>
            <a:endParaRPr/>
          </a:p>
          <a:p>
            <a:pPr indent="-388620" lvl="0" marL="457200" rtl="0" algn="l">
              <a:spcBef>
                <a:spcPts val="0"/>
              </a:spcBef>
              <a:spcAft>
                <a:spcPts val="0"/>
              </a:spcAft>
              <a:buSzPts val="2520"/>
              <a:buChar char="•"/>
            </a:pPr>
            <a:r>
              <a:rPr lang="en-US"/>
              <a:t>Dell counts not even due to node failures.  </a:t>
            </a:r>
            <a:endParaRPr/>
          </a:p>
          <a:p>
            <a:pPr indent="-388620" lvl="0" marL="457200" rtl="0" algn="l">
              <a:spcBef>
                <a:spcPts val="0"/>
              </a:spcBef>
              <a:spcAft>
                <a:spcPts val="0"/>
              </a:spcAft>
              <a:buSzPts val="2520"/>
              <a:buChar char="•"/>
            </a:pPr>
            <a:r>
              <a:rPr lang="en-US"/>
              <a:t>Hyperthreading enabled on all nodes.  </a:t>
            </a:r>
            <a:endParaRPr/>
          </a:p>
        </p:txBody>
      </p:sp>
      <p:graphicFrame>
        <p:nvGraphicFramePr>
          <p:cNvPr id="330" name="Google Shape;330;p36"/>
          <p:cNvGraphicFramePr/>
          <p:nvPr/>
        </p:nvGraphicFramePr>
        <p:xfrm>
          <a:off x="649563" y="881392"/>
          <a:ext cx="3000000" cy="3000000"/>
        </p:xfrm>
        <a:graphic>
          <a:graphicData uri="http://schemas.openxmlformats.org/drawingml/2006/table">
            <a:tbl>
              <a:tblPr>
                <a:noFill/>
                <a:tableStyleId>{BBCE070F-A07A-4D90-8623-AAE067047400}</a:tableStyleId>
              </a:tblPr>
              <a:tblGrid>
                <a:gridCol w="3385200"/>
                <a:gridCol w="1804375"/>
                <a:gridCol w="1122725"/>
                <a:gridCol w="1341275"/>
                <a:gridCol w="2296375"/>
                <a:gridCol w="942925"/>
              </a:tblGrid>
              <a:tr h="502875">
                <a:tc>
                  <a:txBody>
                    <a:bodyPr/>
                    <a:lstStyle/>
                    <a:p>
                      <a:pPr indent="0" lvl="0" marL="0" rtl="0" algn="l">
                        <a:spcBef>
                          <a:spcPts val="0"/>
                        </a:spcBef>
                        <a:spcAft>
                          <a:spcPts val="0"/>
                        </a:spcAft>
                        <a:buClr>
                          <a:schemeClr val="dk1"/>
                        </a:buClr>
                        <a:buSzPts val="1100"/>
                        <a:buFont typeface="Arial"/>
                        <a:buNone/>
                      </a:pPr>
                      <a:r>
                        <a:rPr lang="en-US" sz="1800"/>
                        <a:t>Model</a:t>
                      </a:r>
                      <a:endParaRPr sz="1800"/>
                    </a:p>
                    <a:p>
                      <a:pPr indent="0" lvl="0" marL="0" rtl="0" algn="l">
                        <a:spcBef>
                          <a:spcPts val="0"/>
                        </a:spcBef>
                        <a:spcAft>
                          <a:spcPts val="0"/>
                        </a:spcAft>
                        <a:buNone/>
                      </a:pPr>
                      <a:r>
                        <a:t/>
                      </a:r>
                      <a:endParaRPr sz="18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Physical Cores</a:t>
                      </a:r>
                      <a:endParaRPr sz="18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Count</a:t>
                      </a:r>
                      <a:endParaRPr sz="18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Memory</a:t>
                      </a:r>
                      <a:endParaRPr sz="18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Memory / Job Slot</a:t>
                      </a:r>
                      <a:endParaRPr sz="18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Age</a:t>
                      </a:r>
                      <a:endParaRPr sz="1800"/>
                    </a:p>
                  </a:txBody>
                  <a:tcPr marT="91425" marB="91425" marR="91425" marL="91425">
                    <a:lnB cap="flat" cmpd="sng" w="9525">
                      <a:solidFill>
                        <a:srgbClr val="9E9E9E"/>
                      </a:solidFill>
                      <a:prstDash val="solid"/>
                      <a:round/>
                      <a:headEnd len="sm" w="sm" type="none"/>
                      <a:tailEnd len="sm" w="sm" type="none"/>
                    </a:lnB>
                  </a:tcPr>
                </a:tc>
              </a:tr>
              <a:tr h="493825">
                <a:tc>
                  <a:txBody>
                    <a:bodyPr/>
                    <a:lstStyle/>
                    <a:p>
                      <a:pPr indent="0" lvl="0" marL="0" rtl="0" algn="l">
                        <a:spcBef>
                          <a:spcPts val="0"/>
                        </a:spcBef>
                        <a:spcAft>
                          <a:spcPts val="0"/>
                        </a:spcAft>
                        <a:buNone/>
                      </a:pPr>
                      <a:r>
                        <a:rPr b="1" lang="en-US" sz="1800"/>
                        <a:t>Supermicro SYS-2029BT-HTR  2022</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48</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4</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384Gb</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4 Gb</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2</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93825">
                <a:tc>
                  <a:txBody>
                    <a:bodyPr/>
                    <a:lstStyle/>
                    <a:p>
                      <a:pPr indent="0" lvl="0" marL="0" rtl="0" algn="l">
                        <a:spcBef>
                          <a:spcPts val="0"/>
                        </a:spcBef>
                        <a:spcAft>
                          <a:spcPts val="0"/>
                        </a:spcAft>
                        <a:buNone/>
                      </a:pPr>
                      <a:r>
                        <a:rPr b="1" lang="en-US" sz="1800"/>
                        <a:t>Silicon Mech R4420.v8 * 2023</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48</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28</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256Gb</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2.6 Gb</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1800"/>
                        <a:t>1</a:t>
                      </a:r>
                      <a:endParaRPr b="1"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93825">
                <a:tc>
                  <a:txBody>
                    <a:bodyPr/>
                    <a:lstStyle/>
                    <a:p>
                      <a:pPr indent="0" lvl="0" marL="0" rtl="0" algn="l">
                        <a:spcBef>
                          <a:spcPts val="0"/>
                        </a:spcBef>
                        <a:spcAft>
                          <a:spcPts val="0"/>
                        </a:spcAft>
                        <a:buNone/>
                      </a:pPr>
                      <a:r>
                        <a:rPr lang="en-US" sz="1800"/>
                        <a:t>Cray S2600KPR</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36</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8</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256Gb</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3.6 Gb</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800"/>
                        <a:t>5</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93825">
                <a:tc>
                  <a:txBody>
                    <a:bodyPr/>
                    <a:lstStyle/>
                    <a:p>
                      <a:pPr indent="0" lvl="0" marL="0" rtl="0" algn="l">
                        <a:spcBef>
                          <a:spcPts val="0"/>
                        </a:spcBef>
                        <a:spcAft>
                          <a:spcPts val="0"/>
                        </a:spcAft>
                        <a:buNone/>
                      </a:pPr>
                      <a:r>
                        <a:rPr lang="en-US" sz="1800"/>
                        <a:t>Dell PowerEdge C6220</a:t>
                      </a:r>
                      <a:endParaRPr sz="18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US" sz="1800"/>
                        <a:t>16</a:t>
                      </a:r>
                      <a:endParaRPr sz="18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US" sz="1800"/>
                        <a:t>33</a:t>
                      </a:r>
                      <a:endParaRPr sz="18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US" sz="1800"/>
                        <a:t>64Gb</a:t>
                      </a:r>
                      <a:r>
                        <a:rPr baseline="30000" lang="en-US" sz="1800"/>
                        <a:t>*</a:t>
                      </a:r>
                      <a:endParaRPr baseline="30000" sz="18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US" sz="1800"/>
                        <a:t>2.4 Gb</a:t>
                      </a:r>
                      <a:endParaRPr sz="18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US" sz="1800"/>
                        <a:t>9</a:t>
                      </a:r>
                      <a:endParaRPr sz="1800"/>
                    </a:p>
                  </a:txBody>
                  <a:tcPr marT="91425" marB="91425" marR="91425" marL="91425">
                    <a:lnT cap="flat" cmpd="sng" w="9525">
                      <a:solidFill>
                        <a:srgbClr val="9E9E9E"/>
                      </a:solidFill>
                      <a:prstDash val="solid"/>
                      <a:round/>
                      <a:headEnd len="sm" w="sm" type="none"/>
                      <a:tailEnd len="sm" w="sm" type="none"/>
                    </a:lnT>
                  </a:tcPr>
                </a:tc>
              </a:tr>
              <a:tr h="493825">
                <a:tc>
                  <a:txBody>
                    <a:bodyPr/>
                    <a:lstStyle/>
                    <a:p>
                      <a:pPr indent="0" lvl="0" marL="0" rtl="0" algn="l">
                        <a:spcBef>
                          <a:spcPts val="0"/>
                        </a:spcBef>
                        <a:spcAft>
                          <a:spcPts val="0"/>
                        </a:spcAft>
                        <a:buNone/>
                      </a:pPr>
                      <a:r>
                        <a:rPr lang="en-US" sz="1800"/>
                        <a:t>Dell PowerEdge C6220 II</a:t>
                      </a:r>
                      <a:endParaRPr sz="1800"/>
                    </a:p>
                  </a:txBody>
                  <a:tcPr marT="91425" marB="91425" marR="91425" marL="91425"/>
                </a:tc>
                <a:tc>
                  <a:txBody>
                    <a:bodyPr/>
                    <a:lstStyle/>
                    <a:p>
                      <a:pPr indent="0" lvl="0" marL="0" rtl="0" algn="ctr">
                        <a:spcBef>
                          <a:spcPts val="0"/>
                        </a:spcBef>
                        <a:spcAft>
                          <a:spcPts val="0"/>
                        </a:spcAft>
                        <a:buNone/>
                      </a:pPr>
                      <a:r>
                        <a:rPr lang="en-US" sz="1800"/>
                        <a:t>16</a:t>
                      </a:r>
                      <a:endParaRPr sz="1800"/>
                    </a:p>
                  </a:txBody>
                  <a:tcPr marT="91425" marB="91425" marR="91425" marL="91425"/>
                </a:tc>
                <a:tc>
                  <a:txBody>
                    <a:bodyPr/>
                    <a:lstStyle/>
                    <a:p>
                      <a:pPr indent="0" lvl="0" marL="0" rtl="0" algn="ctr">
                        <a:spcBef>
                          <a:spcPts val="0"/>
                        </a:spcBef>
                        <a:spcAft>
                          <a:spcPts val="0"/>
                        </a:spcAft>
                        <a:buNone/>
                      </a:pPr>
                      <a:r>
                        <a:rPr lang="en-US" sz="1800"/>
                        <a:t>54</a:t>
                      </a:r>
                      <a:endParaRPr sz="1800"/>
                    </a:p>
                  </a:txBody>
                  <a:tcPr marT="91425" marB="91425" marR="91425" marL="91425"/>
                </a:tc>
                <a:tc>
                  <a:txBody>
                    <a:bodyPr/>
                    <a:lstStyle/>
                    <a:p>
                      <a:pPr indent="0" lvl="0" marL="0" rtl="0" algn="ctr">
                        <a:spcBef>
                          <a:spcPts val="0"/>
                        </a:spcBef>
                        <a:spcAft>
                          <a:spcPts val="0"/>
                        </a:spcAft>
                        <a:buNone/>
                      </a:pPr>
                      <a:r>
                        <a:rPr lang="en-US" sz="1800"/>
                        <a:t>64Gb</a:t>
                      </a:r>
                      <a:r>
                        <a:rPr baseline="30000" lang="en-US" sz="1800"/>
                        <a:t>*</a:t>
                      </a:r>
                      <a:endParaRPr baseline="30000" sz="1800"/>
                    </a:p>
                  </a:txBody>
                  <a:tcPr marT="91425" marB="91425" marR="91425" marL="91425"/>
                </a:tc>
                <a:tc>
                  <a:txBody>
                    <a:bodyPr/>
                    <a:lstStyle/>
                    <a:p>
                      <a:pPr indent="0" lvl="0" marL="0" rtl="0" algn="ctr">
                        <a:spcBef>
                          <a:spcPts val="0"/>
                        </a:spcBef>
                        <a:spcAft>
                          <a:spcPts val="0"/>
                        </a:spcAft>
                        <a:buNone/>
                      </a:pPr>
                      <a:r>
                        <a:rPr lang="en-US" sz="1800"/>
                        <a:t>2.4 Gb</a:t>
                      </a:r>
                      <a:endParaRPr sz="1800"/>
                    </a:p>
                  </a:txBody>
                  <a:tcPr marT="91425" marB="91425" marR="91425" marL="91425"/>
                </a:tc>
                <a:tc>
                  <a:txBody>
                    <a:bodyPr/>
                    <a:lstStyle/>
                    <a:p>
                      <a:pPr indent="0" lvl="0" marL="0" rtl="0" algn="ctr">
                        <a:spcBef>
                          <a:spcPts val="0"/>
                        </a:spcBef>
                        <a:spcAft>
                          <a:spcPts val="0"/>
                        </a:spcAft>
                        <a:buNone/>
                      </a:pPr>
                      <a:r>
                        <a:rPr lang="en-US" sz="1800"/>
                        <a:t>8</a:t>
                      </a:r>
                      <a:endParaRPr sz="1800"/>
                    </a:p>
                  </a:txBody>
                  <a:tcPr marT="91425" marB="91425" marR="91425" marL="91425"/>
                </a:tc>
              </a:tr>
            </a:tbl>
          </a:graphicData>
        </a:graphic>
      </p:graphicFrame>
      <p:pic>
        <p:nvPicPr>
          <p:cNvPr id="331" name="Google Shape;331;p36"/>
          <p:cNvPicPr preferRelativeResize="0"/>
          <p:nvPr/>
        </p:nvPicPr>
        <p:blipFill>
          <a:blip r:embed="rId3">
            <a:alphaModFix/>
          </a:blip>
          <a:stretch>
            <a:fillRect/>
          </a:stretch>
        </p:blipFill>
        <p:spPr>
          <a:xfrm>
            <a:off x="9458548" y="4675923"/>
            <a:ext cx="1883500" cy="1883500"/>
          </a:xfrm>
          <a:prstGeom prst="rect">
            <a:avLst/>
          </a:prstGeom>
          <a:noFill/>
          <a:ln>
            <a:noFill/>
          </a:ln>
        </p:spPr>
      </p:pic>
      <p:sp>
        <p:nvSpPr>
          <p:cNvPr id="332" name="Google Shape;332;p36"/>
          <p:cNvSpPr txBox="1"/>
          <p:nvPr/>
        </p:nvSpPr>
        <p:spPr>
          <a:xfrm>
            <a:off x="619400" y="5940125"/>
            <a:ext cx="646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7"/>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2023 Compute Nodes </a:t>
            </a:r>
            <a:endParaRPr/>
          </a:p>
        </p:txBody>
      </p:sp>
      <p:pic>
        <p:nvPicPr>
          <p:cNvPr id="339" name="Google Shape;339;p37"/>
          <p:cNvPicPr preferRelativeResize="0"/>
          <p:nvPr/>
        </p:nvPicPr>
        <p:blipFill>
          <a:blip r:embed="rId3">
            <a:alphaModFix/>
          </a:blip>
          <a:stretch>
            <a:fillRect/>
          </a:stretch>
        </p:blipFill>
        <p:spPr>
          <a:xfrm>
            <a:off x="482150" y="2162275"/>
            <a:ext cx="11227700" cy="3630025"/>
          </a:xfrm>
          <a:prstGeom prst="rect">
            <a:avLst/>
          </a:prstGeom>
          <a:noFill/>
          <a:ln>
            <a:noFill/>
          </a:ln>
        </p:spPr>
      </p:pic>
      <p:sp>
        <p:nvSpPr>
          <p:cNvPr id="340" name="Google Shape;340;p37"/>
          <p:cNvSpPr txBox="1"/>
          <p:nvPr/>
        </p:nvSpPr>
        <p:spPr>
          <a:xfrm>
            <a:off x="765950" y="975275"/>
            <a:ext cx="106434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t>Provisional ORNL ALICE HS06 Results 2022 (alice-110) and CE hs06 projections are </a:t>
            </a:r>
            <a:r>
              <a:rPr lang="en-US" sz="2200" u="sng">
                <a:solidFill>
                  <a:schemeClr val="hlink"/>
                </a:solidFill>
                <a:hlinkClick r:id="rId4"/>
              </a:rPr>
              <a:t>here</a:t>
            </a:r>
            <a:endParaRPr sz="2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8"/>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OS/</a:t>
            </a:r>
            <a:r>
              <a:rPr lang="en-US"/>
              <a:t>Licensing Options</a:t>
            </a:r>
            <a:r>
              <a:rPr lang="en-US"/>
              <a:t>	</a:t>
            </a:r>
            <a:endParaRPr/>
          </a:p>
        </p:txBody>
      </p:sp>
      <p:sp>
        <p:nvSpPr>
          <p:cNvPr id="347" name="Google Shape;347;p38"/>
          <p:cNvSpPr txBox="1"/>
          <p:nvPr>
            <p:ph idx="1" type="body"/>
          </p:nvPr>
        </p:nvSpPr>
        <p:spPr>
          <a:xfrm>
            <a:off x="448050" y="1653723"/>
            <a:ext cx="11581200" cy="46908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rPr lang="en-US"/>
              <a:t>Newer compute hosts and i</a:t>
            </a:r>
            <a:r>
              <a:rPr lang="en-US"/>
              <a:t>nfrastructure</a:t>
            </a:r>
            <a:r>
              <a:rPr lang="en-US"/>
              <a:t> hosts running Rocky 9.4</a:t>
            </a:r>
            <a:endParaRPr/>
          </a:p>
          <a:p>
            <a:pPr indent="0" lvl="0" marL="0" rtl="0" algn="l">
              <a:spcBef>
                <a:spcPts val="1800"/>
              </a:spcBef>
              <a:spcAft>
                <a:spcPts val="0"/>
              </a:spcAft>
              <a:buNone/>
            </a:pPr>
            <a:r>
              <a:rPr lang="en-US"/>
              <a:t>Prod FSTs, MGM running RHEL 8.8 and 8.9</a:t>
            </a:r>
            <a:br>
              <a:rPr lang="en-US"/>
            </a:br>
            <a:r>
              <a:rPr lang="en-US"/>
              <a:t>(PRF CentOS, will nuke from orbit and redeploy</a:t>
            </a:r>
            <a:br>
              <a:rPr lang="en-US"/>
            </a:br>
            <a:r>
              <a:rPr lang="en-US"/>
              <a:t>.)</a:t>
            </a:r>
            <a:endParaRPr/>
          </a:p>
          <a:p>
            <a:pPr indent="0" lvl="0" marL="0" rtl="0" algn="l">
              <a:spcBef>
                <a:spcPts val="1800"/>
              </a:spcBef>
              <a:spcAft>
                <a:spcPts val="0"/>
              </a:spcAft>
              <a:buNone/>
            </a:pPr>
            <a:r>
              <a:rPr lang="en-US"/>
              <a:t>No plan to change base OS releases until necessary</a:t>
            </a:r>
            <a:br>
              <a:rPr lang="en-US"/>
            </a:br>
            <a:endParaRPr/>
          </a:p>
        </p:txBody>
      </p:sp>
      <p:pic>
        <p:nvPicPr>
          <p:cNvPr id="348" name="Google Shape;348;p38"/>
          <p:cNvPicPr preferRelativeResize="0"/>
          <p:nvPr/>
        </p:nvPicPr>
        <p:blipFill>
          <a:blip r:embed="rId3">
            <a:alphaModFix/>
          </a:blip>
          <a:stretch>
            <a:fillRect/>
          </a:stretch>
        </p:blipFill>
        <p:spPr>
          <a:xfrm>
            <a:off x="9930998" y="4301773"/>
            <a:ext cx="1787575" cy="1787575"/>
          </a:xfrm>
          <a:prstGeom prst="rect">
            <a:avLst/>
          </a:prstGeom>
          <a:noFill/>
          <a:ln>
            <a:noFill/>
          </a:ln>
        </p:spPr>
      </p:pic>
      <p:pic>
        <p:nvPicPr>
          <p:cNvPr id="349" name="Google Shape;349;p38"/>
          <p:cNvPicPr preferRelativeResize="0"/>
          <p:nvPr/>
        </p:nvPicPr>
        <p:blipFill>
          <a:blip r:embed="rId4">
            <a:alphaModFix/>
          </a:blip>
          <a:stretch>
            <a:fillRect/>
          </a:stretch>
        </p:blipFill>
        <p:spPr>
          <a:xfrm>
            <a:off x="8352550" y="4570099"/>
            <a:ext cx="1352375" cy="1250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9"/>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Operational Notes and Plans </a:t>
            </a:r>
            <a:endParaRPr/>
          </a:p>
        </p:txBody>
      </p:sp>
      <p:sp>
        <p:nvSpPr>
          <p:cNvPr id="356" name="Google Shape;356;p39"/>
          <p:cNvSpPr txBox="1"/>
          <p:nvPr>
            <p:ph idx="1" type="body"/>
          </p:nvPr>
        </p:nvSpPr>
        <p:spPr>
          <a:xfrm>
            <a:off x="429775" y="1126200"/>
            <a:ext cx="8403000" cy="5062800"/>
          </a:xfrm>
          <a:prstGeom prst="rect">
            <a:avLst/>
          </a:prstGeom>
        </p:spPr>
        <p:txBody>
          <a:bodyPr anchorCtr="0" anchor="t" bIns="45700" lIns="91425" spcFirstLastPara="1" rIns="91425" wrap="square" tIns="45700">
            <a:noAutofit/>
          </a:bodyPr>
          <a:lstStyle/>
          <a:p>
            <a:pPr indent="-406400" lvl="0" marL="457200" rtl="0" algn="l">
              <a:lnSpc>
                <a:spcPct val="100000"/>
              </a:lnSpc>
              <a:spcBef>
                <a:spcPts val="1800"/>
              </a:spcBef>
              <a:spcAft>
                <a:spcPts val="0"/>
              </a:spcAft>
              <a:buSzPts val="2800"/>
              <a:buChar char="•"/>
            </a:pPr>
            <a:r>
              <a:rPr lang="en-US"/>
              <a:t>IPv6 still on rader</a:t>
            </a:r>
            <a:endParaRPr/>
          </a:p>
          <a:p>
            <a:pPr indent="-406400" lvl="1" marL="914400" rtl="0" algn="l">
              <a:lnSpc>
                <a:spcPct val="100000"/>
              </a:lnSpc>
              <a:spcBef>
                <a:spcPts val="0"/>
              </a:spcBef>
              <a:spcAft>
                <a:spcPts val="0"/>
              </a:spcAft>
              <a:buSzPts val="2800"/>
              <a:buChar char="–"/>
            </a:pPr>
            <a:r>
              <a:rPr lang="en-US" sz="2800"/>
              <a:t>has not risen to top priority yet</a:t>
            </a:r>
            <a:endParaRPr sz="2800"/>
          </a:p>
          <a:p>
            <a:pPr indent="-406400" lvl="0" marL="457200" rtl="0" algn="l">
              <a:lnSpc>
                <a:spcPct val="100000"/>
              </a:lnSpc>
              <a:spcBef>
                <a:spcPts val="0"/>
              </a:spcBef>
              <a:spcAft>
                <a:spcPts val="0"/>
              </a:spcAft>
              <a:buSzPts val="2800"/>
              <a:buChar char="•"/>
            </a:pPr>
            <a:r>
              <a:rPr lang="en-US"/>
              <a:t>BMC connections to be moved to isolated network with jump host access.</a:t>
            </a:r>
            <a:endParaRPr/>
          </a:p>
          <a:p>
            <a:pPr indent="-406400" lvl="1" marL="914400" rtl="0" algn="l">
              <a:lnSpc>
                <a:spcPct val="100000"/>
              </a:lnSpc>
              <a:spcBef>
                <a:spcPts val="0"/>
              </a:spcBef>
              <a:spcAft>
                <a:spcPts val="0"/>
              </a:spcAft>
              <a:buSzPts val="2800"/>
              <a:buChar char="–"/>
            </a:pPr>
            <a:r>
              <a:rPr lang="en-US" sz="2800"/>
              <a:t>Newest nodes and CRAY nodes</a:t>
            </a:r>
            <a:endParaRPr sz="2800"/>
          </a:p>
          <a:p>
            <a:pPr indent="-406400" lvl="1" marL="914400" rtl="0" algn="l">
              <a:lnSpc>
                <a:spcPct val="100000"/>
              </a:lnSpc>
              <a:spcBef>
                <a:spcPts val="0"/>
              </a:spcBef>
              <a:spcAft>
                <a:spcPts val="0"/>
              </a:spcAft>
              <a:buSzPts val="2800"/>
              <a:buChar char="–"/>
            </a:pPr>
            <a:r>
              <a:rPr lang="en-US" sz="2800"/>
              <a:t>ORNL requirement: do this or go on ORNL’s management network</a:t>
            </a:r>
            <a:endParaRPr sz="2800"/>
          </a:p>
          <a:p>
            <a:pPr indent="-406400" lvl="1" marL="914400" rtl="0" algn="l">
              <a:lnSpc>
                <a:spcPct val="100000"/>
              </a:lnSpc>
              <a:spcBef>
                <a:spcPts val="0"/>
              </a:spcBef>
              <a:spcAft>
                <a:spcPts val="0"/>
              </a:spcAft>
              <a:buSzPts val="2800"/>
              <a:buChar char="–"/>
            </a:pPr>
            <a:r>
              <a:rPr lang="en-US" sz="2800"/>
              <a:t>Just a good idea anyway</a:t>
            </a:r>
            <a:endParaRPr sz="2800"/>
          </a:p>
          <a:p>
            <a:pPr indent="-406400" lvl="0" marL="457200" rtl="0" algn="l">
              <a:lnSpc>
                <a:spcPct val="100000"/>
              </a:lnSpc>
              <a:spcBef>
                <a:spcPts val="0"/>
              </a:spcBef>
              <a:spcAft>
                <a:spcPts val="0"/>
              </a:spcAft>
              <a:buSzPts val="2800"/>
              <a:buChar char="•"/>
            </a:pPr>
            <a:r>
              <a:rPr lang="en-US"/>
              <a:t>Reployment of login node and monitoring in the works</a:t>
            </a:r>
            <a:endParaRPr/>
          </a:p>
          <a:p>
            <a:pPr indent="-365760" lvl="1" marL="914400" rtl="0" algn="l">
              <a:lnSpc>
                <a:spcPct val="100000"/>
              </a:lnSpc>
              <a:spcBef>
                <a:spcPts val="0"/>
              </a:spcBef>
              <a:spcAft>
                <a:spcPts val="0"/>
              </a:spcAft>
              <a:buSzPts val="2160"/>
              <a:buChar char="–"/>
            </a:pPr>
            <a:r>
              <a:rPr lang="en-US"/>
              <a:t>Will be able to reallocate old hypervisor at that point</a:t>
            </a:r>
            <a:endParaRPr/>
          </a:p>
          <a:p>
            <a:pPr indent="0" lvl="0" marL="0" rtl="0" algn="l">
              <a:lnSpc>
                <a:spcPct val="100000"/>
              </a:lnSpc>
              <a:spcBef>
                <a:spcPts val="1800"/>
              </a:spcBef>
              <a:spcAft>
                <a:spcPts val="0"/>
              </a:spcAft>
              <a:buNone/>
            </a:pPr>
            <a:r>
              <a:t/>
            </a:r>
            <a:endParaRPr/>
          </a:p>
        </p:txBody>
      </p:sp>
      <p:pic>
        <p:nvPicPr>
          <p:cNvPr id="357" name="Google Shape;357;p39"/>
          <p:cNvPicPr preferRelativeResize="0"/>
          <p:nvPr/>
        </p:nvPicPr>
        <p:blipFill>
          <a:blip r:embed="rId3">
            <a:alphaModFix/>
          </a:blip>
          <a:stretch>
            <a:fillRect/>
          </a:stretch>
        </p:blipFill>
        <p:spPr>
          <a:xfrm>
            <a:off x="8832775" y="2493454"/>
            <a:ext cx="3276850" cy="2328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0"/>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Operational Notes II - Rocky 9.4 &amp; Cgroups V2</a:t>
            </a:r>
            <a:endParaRPr/>
          </a:p>
        </p:txBody>
      </p:sp>
      <p:sp>
        <p:nvSpPr>
          <p:cNvPr id="364" name="Google Shape;364;p40"/>
          <p:cNvSpPr txBox="1"/>
          <p:nvPr>
            <p:ph idx="1" type="body"/>
          </p:nvPr>
        </p:nvSpPr>
        <p:spPr>
          <a:xfrm>
            <a:off x="429775" y="977573"/>
            <a:ext cx="11430000" cy="4873200"/>
          </a:xfrm>
          <a:prstGeom prst="rect">
            <a:avLst/>
          </a:prstGeom>
        </p:spPr>
        <p:txBody>
          <a:bodyPr anchorCtr="0" anchor="t" bIns="45700" lIns="91425" spcFirstLastPara="1" rIns="91425" wrap="square" tIns="45700">
            <a:noAutofit/>
          </a:bodyPr>
          <a:lstStyle/>
          <a:p>
            <a:pPr indent="-388620" lvl="0" marL="457200" rtl="0" algn="l">
              <a:lnSpc>
                <a:spcPct val="115000"/>
              </a:lnSpc>
              <a:spcBef>
                <a:spcPts val="1800"/>
              </a:spcBef>
              <a:spcAft>
                <a:spcPts val="0"/>
              </a:spcAft>
              <a:buSzPts val="2520"/>
              <a:buChar char="●"/>
            </a:pPr>
            <a:r>
              <a:rPr lang="en-US"/>
              <a:t>Compute element move to Rocky 9.4 and cgroups v2 generally successful, some running since Monday Sep 16.</a:t>
            </a:r>
            <a:endParaRPr/>
          </a:p>
          <a:p>
            <a:pPr indent="-388620" lvl="0" marL="457200" rtl="0" algn="l">
              <a:lnSpc>
                <a:spcPct val="115000"/>
              </a:lnSpc>
              <a:spcBef>
                <a:spcPts val="0"/>
              </a:spcBef>
              <a:spcAft>
                <a:spcPts val="0"/>
              </a:spcAft>
              <a:buSzPts val="2520"/>
              <a:buChar char="●"/>
            </a:pPr>
            <a:r>
              <a:rPr lang="en-US"/>
              <a:t>CPU heating problems (Zone 1 76 ℃) instigating fan reconfiguration</a:t>
            </a:r>
            <a:endParaRPr/>
          </a:p>
          <a:p>
            <a:pPr indent="-365760" lvl="1" marL="914400" rtl="0" algn="l">
              <a:lnSpc>
                <a:spcPct val="115000"/>
              </a:lnSpc>
              <a:spcBef>
                <a:spcPts val="0"/>
              </a:spcBef>
              <a:spcAft>
                <a:spcPts val="0"/>
              </a:spcAft>
              <a:buSzPts val="2160"/>
              <a:buChar char="○"/>
            </a:pPr>
            <a:r>
              <a:rPr lang="en-US"/>
              <a:t>New nodes don’t appear to have variable speed fans</a:t>
            </a:r>
            <a:endParaRPr/>
          </a:p>
          <a:p>
            <a:pPr indent="-365760" lvl="1" marL="914400" rtl="0" algn="l">
              <a:lnSpc>
                <a:spcPct val="115000"/>
              </a:lnSpc>
              <a:spcBef>
                <a:spcPts val="0"/>
              </a:spcBef>
              <a:spcAft>
                <a:spcPts val="0"/>
              </a:spcAft>
              <a:buSzPts val="2160"/>
              <a:buChar char="○"/>
            </a:pPr>
            <a:r>
              <a:rPr lang="en-US"/>
              <a:t>Setting fan speeds to full (13600 RPM) from default (5400 RPM) addresses all heating problems</a:t>
            </a:r>
            <a:endParaRPr/>
          </a:p>
          <a:p>
            <a:pPr indent="-365760" lvl="1" marL="914400" rtl="0" algn="l">
              <a:lnSpc>
                <a:spcPct val="115000"/>
              </a:lnSpc>
              <a:spcBef>
                <a:spcPts val="0"/>
              </a:spcBef>
              <a:spcAft>
                <a:spcPts val="0"/>
              </a:spcAft>
              <a:buSzPts val="2160"/>
              <a:buChar char="○"/>
            </a:pPr>
            <a:r>
              <a:rPr lang="en-US"/>
              <a:t>Base (unloaded) temperatures now similar to other hosts</a:t>
            </a:r>
            <a:endParaRPr/>
          </a:p>
          <a:p>
            <a:pPr indent="-388620" lvl="0" marL="457200" rtl="0" algn="l">
              <a:lnSpc>
                <a:spcPct val="115000"/>
              </a:lnSpc>
              <a:spcBef>
                <a:spcPts val="0"/>
              </a:spcBef>
              <a:spcAft>
                <a:spcPts val="0"/>
              </a:spcAft>
              <a:buSzPts val="2520"/>
              <a:buChar char="●"/>
            </a:pPr>
            <a:r>
              <a:rPr lang="en-US"/>
              <a:t>10 new nodes still pending fan reconfiguration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1"/>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Operational Notes III - overheating</a:t>
            </a:r>
            <a:endParaRPr/>
          </a:p>
        </p:txBody>
      </p:sp>
      <p:sp>
        <p:nvSpPr>
          <p:cNvPr id="371" name="Google Shape;371;p41"/>
          <p:cNvSpPr txBox="1"/>
          <p:nvPr>
            <p:ph idx="1" type="body"/>
          </p:nvPr>
        </p:nvSpPr>
        <p:spPr>
          <a:xfrm>
            <a:off x="448055" y="1653735"/>
            <a:ext cx="11430000" cy="4047900"/>
          </a:xfrm>
          <a:prstGeom prst="rect">
            <a:avLst/>
          </a:prstGeom>
        </p:spPr>
        <p:txBody>
          <a:bodyPr anchorCtr="0" anchor="t" bIns="45700" lIns="91425" spcFirstLastPara="1" rIns="91425" wrap="square" tIns="45700">
            <a:noAutofit/>
          </a:bodyPr>
          <a:lstStyle/>
          <a:p>
            <a:pPr indent="0" lvl="0" marL="0" rtl="0" algn="l">
              <a:lnSpc>
                <a:spcPct val="115000"/>
              </a:lnSpc>
              <a:spcBef>
                <a:spcPts val="1800"/>
              </a:spcBef>
              <a:spcAft>
                <a:spcPts val="0"/>
              </a:spcAft>
              <a:buNone/>
            </a:pPr>
            <a:r>
              <a:rPr lang="en-US"/>
              <a:t>Interestingly, alice-cray014 (converted to Rocky 9 for cgroups v2) exhibits same overheating behavior.</a:t>
            </a:r>
            <a:endParaRPr/>
          </a:p>
          <a:p>
            <a:pPr indent="-388620" lvl="0" marL="457200" rtl="0" algn="l">
              <a:lnSpc>
                <a:spcPct val="115000"/>
              </a:lnSpc>
              <a:spcBef>
                <a:spcPts val="1800"/>
              </a:spcBef>
              <a:spcAft>
                <a:spcPts val="0"/>
              </a:spcAft>
              <a:buSzPts val="2520"/>
              <a:buChar char="●"/>
            </a:pPr>
            <a:r>
              <a:rPr lang="en-US"/>
              <a:t>Cannot fix remotely - no BMC connection.  Will resolve both.</a:t>
            </a:r>
            <a:endParaRPr/>
          </a:p>
          <a:p>
            <a:pPr indent="-388620" lvl="0" marL="457200" rtl="0" algn="l">
              <a:lnSpc>
                <a:spcPct val="115000"/>
              </a:lnSpc>
              <a:spcBef>
                <a:spcPts val="0"/>
              </a:spcBef>
              <a:spcAft>
                <a:spcPts val="0"/>
              </a:spcAft>
              <a:buSzPts val="2520"/>
              <a:buChar char="●"/>
            </a:pPr>
            <a:r>
              <a:rPr lang="en-US"/>
              <a:t>Cause?   More effective use of CPU with cgroups v2?  Odd workload variance?</a:t>
            </a:r>
            <a:endParaRPr/>
          </a:p>
          <a:p>
            <a:pPr indent="-365760" lvl="1" marL="914400" rtl="0" algn="l">
              <a:lnSpc>
                <a:spcPct val="115000"/>
              </a:lnSpc>
              <a:spcBef>
                <a:spcPts val="0"/>
              </a:spcBef>
              <a:spcAft>
                <a:spcPts val="0"/>
              </a:spcAft>
              <a:buSzPts val="2160"/>
              <a:buChar char="○"/>
            </a:pPr>
            <a:r>
              <a:rPr lang="en-US"/>
              <a:t>Workload variance unlikely cause - only </a:t>
            </a:r>
            <a:r>
              <a:rPr lang="en-US"/>
              <a:t>exhibited</a:t>
            </a:r>
            <a:r>
              <a:rPr lang="en-US"/>
              <a:t> on Rocky9 nodes.</a:t>
            </a:r>
            <a:endParaRPr/>
          </a:p>
          <a:p>
            <a:pPr indent="-388620" lvl="0" marL="457200" rtl="0" algn="l">
              <a:lnSpc>
                <a:spcPct val="115000"/>
              </a:lnSpc>
              <a:spcBef>
                <a:spcPts val="0"/>
              </a:spcBef>
              <a:spcAft>
                <a:spcPts val="0"/>
              </a:spcAft>
              <a:buSzPts val="2520"/>
              <a:buChar char="●"/>
            </a:pPr>
            <a:r>
              <a:rPr lang="en-US"/>
              <a:t>Even stress-ng could not heat </a:t>
            </a:r>
            <a:r>
              <a:rPr lang="en-US"/>
              <a:t>things up this much</a:t>
            </a:r>
            <a:endParaRPr/>
          </a:p>
          <a:p>
            <a:pPr indent="0" lvl="0" marL="0" rtl="0" algn="l">
              <a:spcBef>
                <a:spcPts val="18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2"/>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Operation Notes IV - HTCondor</a:t>
            </a:r>
            <a:endParaRPr/>
          </a:p>
        </p:txBody>
      </p:sp>
      <p:sp>
        <p:nvSpPr>
          <p:cNvPr id="378" name="Google Shape;378;p42"/>
          <p:cNvSpPr txBox="1"/>
          <p:nvPr>
            <p:ph idx="1" type="body"/>
          </p:nvPr>
        </p:nvSpPr>
        <p:spPr>
          <a:xfrm>
            <a:off x="448055" y="1653735"/>
            <a:ext cx="11430000" cy="4047900"/>
          </a:xfrm>
          <a:prstGeom prst="rect">
            <a:avLst/>
          </a:prstGeom>
        </p:spPr>
        <p:txBody>
          <a:bodyPr anchorCtr="0" anchor="t" bIns="45700" lIns="91425" spcFirstLastPara="1" rIns="91425" wrap="square" tIns="45700">
            <a:noAutofit/>
          </a:bodyPr>
          <a:lstStyle/>
          <a:p>
            <a:pPr indent="-388620" lvl="0" marL="457200" rtl="0" algn="l">
              <a:lnSpc>
                <a:spcPct val="115000"/>
              </a:lnSpc>
              <a:spcBef>
                <a:spcPts val="1800"/>
              </a:spcBef>
              <a:spcAft>
                <a:spcPts val="0"/>
              </a:spcAft>
              <a:buSzPts val="2520"/>
              <a:buChar char="•"/>
            </a:pPr>
            <a:r>
              <a:rPr lang="en-US"/>
              <a:t>Deploying the HTCondor to Slurm required creation and deployment of a NFS mount (nfs/zfs server is hyper03).  Thank you Brian for doing this.</a:t>
            </a:r>
            <a:endParaRPr/>
          </a:p>
          <a:p>
            <a:pPr indent="-388620" lvl="0" marL="457200" rtl="0" algn="l">
              <a:lnSpc>
                <a:spcPct val="115000"/>
              </a:lnSpc>
              <a:spcBef>
                <a:spcPts val="0"/>
              </a:spcBef>
              <a:spcAft>
                <a:spcPts val="0"/>
              </a:spcAft>
              <a:buSzPts val="2520"/>
              <a:buChar char="•"/>
            </a:pPr>
            <a:r>
              <a:rPr lang="en-US"/>
              <a:t>Use of /var/lib/ht_condor higher than anticipated.</a:t>
            </a:r>
            <a:endParaRPr/>
          </a:p>
          <a:p>
            <a:pPr indent="-388620" lvl="0" marL="457200" rtl="0" algn="l">
              <a:lnSpc>
                <a:spcPct val="115000"/>
              </a:lnSpc>
              <a:spcBef>
                <a:spcPts val="0"/>
              </a:spcBef>
              <a:spcAft>
                <a:spcPts val="0"/>
              </a:spcAft>
              <a:buSzPts val="2520"/>
              <a:buChar char="•"/>
            </a:pPr>
            <a:r>
              <a:rPr lang="en-US"/>
              <a:t>tmp files going wrong place?</a:t>
            </a:r>
            <a:endParaRPr/>
          </a:p>
          <a:p>
            <a:pPr indent="-388620" lvl="0" marL="457200" rtl="0" algn="l">
              <a:lnSpc>
                <a:spcPct val="115000"/>
              </a:lnSpc>
              <a:spcBef>
                <a:spcPts val="0"/>
              </a:spcBef>
              <a:spcAft>
                <a:spcPts val="0"/>
              </a:spcAft>
              <a:buSzPts val="2520"/>
              <a:buChar char="•"/>
            </a:pPr>
            <a:r>
              <a:rPr lang="en-US"/>
              <a:t>Will work with Irakli to resolve</a:t>
            </a:r>
            <a:endParaRPr/>
          </a:p>
        </p:txBody>
      </p:sp>
      <p:pic>
        <p:nvPicPr>
          <p:cNvPr id="379" name="Google Shape;379;p42"/>
          <p:cNvPicPr preferRelativeResize="0"/>
          <p:nvPr/>
        </p:nvPicPr>
        <p:blipFill>
          <a:blip r:embed="rId3">
            <a:alphaModFix/>
          </a:blip>
          <a:stretch>
            <a:fillRect/>
          </a:stretch>
        </p:blipFill>
        <p:spPr>
          <a:xfrm>
            <a:off x="8059100" y="5701625"/>
            <a:ext cx="3963050" cy="827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3"/>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/var/lib/htcondor usage</a:t>
            </a:r>
            <a:endParaRPr/>
          </a:p>
        </p:txBody>
      </p:sp>
      <p:sp>
        <p:nvSpPr>
          <p:cNvPr id="386" name="Google Shape;386;p43"/>
          <p:cNvSpPr txBox="1"/>
          <p:nvPr>
            <p:ph idx="1" type="body"/>
          </p:nvPr>
        </p:nvSpPr>
        <p:spPr>
          <a:xfrm>
            <a:off x="448055" y="1653735"/>
            <a:ext cx="11430000" cy="40479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t/>
            </a:r>
            <a:endParaRPr/>
          </a:p>
        </p:txBody>
      </p:sp>
      <p:pic>
        <p:nvPicPr>
          <p:cNvPr id="387" name="Google Shape;387;p43"/>
          <p:cNvPicPr preferRelativeResize="0"/>
          <p:nvPr/>
        </p:nvPicPr>
        <p:blipFill>
          <a:blip r:embed="rId3">
            <a:alphaModFix/>
          </a:blip>
          <a:stretch>
            <a:fillRect/>
          </a:stretch>
        </p:blipFill>
        <p:spPr>
          <a:xfrm>
            <a:off x="640762" y="1762351"/>
            <a:ext cx="10910475" cy="383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Organizational Continuity Summary </a:t>
            </a:r>
            <a:endParaRPr/>
          </a:p>
        </p:txBody>
      </p:sp>
      <p:sp>
        <p:nvSpPr>
          <p:cNvPr id="187" name="Google Shape;187;p17"/>
          <p:cNvSpPr txBox="1"/>
          <p:nvPr/>
        </p:nvSpPr>
        <p:spPr>
          <a:xfrm>
            <a:off x="429775" y="809825"/>
            <a:ext cx="10222500" cy="57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p>
          <a:p>
            <a:pPr indent="-393700" lvl="0" marL="457200" rtl="0" algn="l">
              <a:spcBef>
                <a:spcPts val="0"/>
              </a:spcBef>
              <a:spcAft>
                <a:spcPts val="0"/>
              </a:spcAft>
              <a:buClr>
                <a:schemeClr val="dk1"/>
              </a:buClr>
              <a:buSzPts val="2600"/>
              <a:buChar char="●"/>
            </a:pPr>
            <a:r>
              <a:rPr lang="en-US" sz="2600">
                <a:solidFill>
                  <a:schemeClr val="dk1"/>
                </a:solidFill>
              </a:rPr>
              <a:t>2023: T2 organizationally moved under Jonathan Wilson </a:t>
            </a:r>
            <a:br>
              <a:rPr lang="en-US" sz="2600">
                <a:solidFill>
                  <a:schemeClr val="dk1"/>
                </a:solidFill>
              </a:rPr>
            </a:br>
            <a:r>
              <a:rPr lang="en-US" sz="2600">
                <a:solidFill>
                  <a:schemeClr val="dk1"/>
                </a:solidFill>
              </a:rPr>
              <a:t>	      RDSE Team Lead for Nuc Phys. </a:t>
            </a:r>
            <a:endParaRPr sz="2600">
              <a:solidFill>
                <a:schemeClr val="dk1"/>
              </a:solidFill>
            </a:endParaRPr>
          </a:p>
          <a:p>
            <a:pPr indent="-368300" lvl="0" marL="457200" rtl="0" algn="l">
              <a:spcBef>
                <a:spcPts val="0"/>
              </a:spcBef>
              <a:spcAft>
                <a:spcPts val="0"/>
              </a:spcAft>
              <a:buClr>
                <a:schemeClr val="dk1"/>
              </a:buClr>
              <a:buSzPts val="2200"/>
              <a:buChar char="●"/>
            </a:pPr>
            <a:r>
              <a:rPr lang="en-US" sz="2600">
                <a:solidFill>
                  <a:schemeClr val="dk1"/>
                </a:solidFill>
              </a:rPr>
              <a:t>2024:  Wilson subsequently assumed BRM role</a:t>
            </a:r>
            <a:endParaRPr sz="2600">
              <a:solidFill>
                <a:schemeClr val="dk1"/>
              </a:solidFill>
            </a:endParaRPr>
          </a:p>
          <a:p>
            <a:pPr indent="-368300" lvl="0" marL="457200" rtl="0" algn="l">
              <a:spcBef>
                <a:spcPts val="0"/>
              </a:spcBef>
              <a:spcAft>
                <a:spcPts val="0"/>
              </a:spcAft>
              <a:buClr>
                <a:schemeClr val="dk1"/>
              </a:buClr>
              <a:buSzPts val="2200"/>
              <a:buChar char="●"/>
            </a:pPr>
            <a:r>
              <a:rPr lang="en-US" sz="2600">
                <a:solidFill>
                  <a:schemeClr val="dk1"/>
                </a:solidFill>
              </a:rPr>
              <a:t>Current: Jonathan Kyek is the new RDSE TL </a:t>
            </a:r>
            <a:r>
              <a:rPr lang="en-US" sz="2600">
                <a:solidFill>
                  <a:schemeClr val="dk1"/>
                </a:solidFill>
              </a:rPr>
              <a:t>point</a:t>
            </a:r>
            <a:r>
              <a:rPr lang="en-US" sz="2600">
                <a:solidFill>
                  <a:schemeClr val="dk1"/>
                </a:solidFill>
              </a:rPr>
              <a:t> of contact</a:t>
            </a:r>
            <a:br>
              <a:rPr lang="en-US" sz="2600">
                <a:solidFill>
                  <a:schemeClr val="dk1"/>
                </a:solidFill>
              </a:rPr>
            </a:br>
            <a:r>
              <a:rPr lang="en-US" sz="2600">
                <a:solidFill>
                  <a:schemeClr val="dk1"/>
                </a:solidFill>
              </a:rPr>
              <a:t>(AJ Ierulli </a:t>
            </a:r>
            <a:r>
              <a:rPr lang="en-US" sz="2600">
                <a:solidFill>
                  <a:schemeClr val="dk1"/>
                </a:solidFill>
              </a:rPr>
              <a:t>remains</a:t>
            </a:r>
            <a:r>
              <a:rPr lang="en-US" sz="2600">
                <a:solidFill>
                  <a:schemeClr val="dk1"/>
                </a:solidFill>
              </a:rPr>
              <a:t> RDSE GL)</a:t>
            </a:r>
            <a:br>
              <a:rPr lang="en-US" sz="2200">
                <a:solidFill>
                  <a:schemeClr val="dk1"/>
                </a:solidFill>
              </a:rPr>
            </a:br>
            <a:endParaRPr sz="22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Susan Hicks, Senior ORNL Network Architect retires end of CY24</a:t>
            </a:r>
            <a:endParaRPr sz="2500">
              <a:solidFill>
                <a:schemeClr val="dk1"/>
              </a:solidFill>
            </a:endParaRPr>
          </a:p>
          <a:p>
            <a:pPr indent="-387350" lvl="1" marL="914400" rtl="0" algn="l">
              <a:spcBef>
                <a:spcPts val="0"/>
              </a:spcBef>
              <a:spcAft>
                <a:spcPts val="0"/>
              </a:spcAft>
              <a:buClr>
                <a:schemeClr val="dk1"/>
              </a:buClr>
              <a:buSzPts val="2500"/>
              <a:buChar char="○"/>
            </a:pPr>
            <a:r>
              <a:rPr lang="en-US" sz="2500">
                <a:solidFill>
                  <a:schemeClr val="dk1"/>
                </a:solidFill>
              </a:rPr>
              <a:t>David Wantland replacing</a:t>
            </a:r>
            <a:endParaRPr sz="2500">
              <a:solidFill>
                <a:schemeClr val="dk1"/>
              </a:solidFill>
            </a:endParaRPr>
          </a:p>
          <a:p>
            <a:pPr indent="-387350" lvl="1" marL="914400" rtl="0" algn="l">
              <a:spcBef>
                <a:spcPts val="0"/>
              </a:spcBef>
              <a:spcAft>
                <a:spcPts val="0"/>
              </a:spcAft>
              <a:buClr>
                <a:schemeClr val="dk1"/>
              </a:buClr>
              <a:buSzPts val="2500"/>
              <a:buChar char="○"/>
            </a:pPr>
            <a:r>
              <a:t/>
            </a:r>
            <a:endParaRPr sz="25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FY24Q4 Brian Ofsthus rejoining T2 Operations Team </a:t>
            </a:r>
            <a:endParaRPr sz="2500">
              <a:solidFill>
                <a:schemeClr val="dk1"/>
              </a:solidFill>
            </a:endParaRPr>
          </a:p>
          <a:p>
            <a:pPr indent="-387350" lvl="1" marL="914400" rtl="0" algn="l">
              <a:spcBef>
                <a:spcPts val="0"/>
              </a:spcBef>
              <a:spcAft>
                <a:spcPts val="0"/>
              </a:spcAft>
              <a:buClr>
                <a:schemeClr val="dk1"/>
              </a:buClr>
              <a:buSzPts val="2500"/>
              <a:buChar char="○"/>
            </a:pPr>
            <a:r>
              <a:rPr lang="en-US" sz="2500">
                <a:solidFill>
                  <a:schemeClr val="dk1"/>
                </a:solidFill>
              </a:rPr>
              <a:t>Now as an ORNL employee living in Knoxville </a:t>
            </a:r>
            <a:br>
              <a:rPr lang="en-US" sz="2500">
                <a:solidFill>
                  <a:schemeClr val="dk1"/>
                </a:solidFill>
              </a:rPr>
            </a:br>
            <a:endParaRPr sz="25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Expect to conduct 3 year DOE review in FY25/26</a:t>
            </a:r>
            <a:endParaRPr sz="2500">
              <a:solidFill>
                <a:schemeClr val="dk1"/>
              </a:solidFill>
            </a:endParaRPr>
          </a:p>
          <a:p>
            <a:pPr indent="0" lvl="0" marL="457200" rtl="0" algn="l">
              <a:spcBef>
                <a:spcPts val="0"/>
              </a:spcBef>
              <a:spcAft>
                <a:spcPts val="0"/>
              </a:spcAft>
              <a:buNone/>
            </a:pPr>
            <a:r>
              <a:t/>
            </a:r>
            <a:endParaRPr sz="2500">
              <a:solidFill>
                <a:schemeClr val="dk1"/>
              </a:solidFill>
            </a:endParaRPr>
          </a:p>
          <a:p>
            <a:pPr indent="0" lvl="0" marL="914400" rtl="0" algn="l">
              <a:spcBef>
                <a:spcPts val="0"/>
              </a:spcBef>
              <a:spcAft>
                <a:spcPts val="0"/>
              </a:spcAft>
              <a:buNone/>
            </a:pPr>
            <a:r>
              <a:t/>
            </a: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4"/>
          <p:cNvSpPr txBox="1"/>
          <p:nvPr>
            <p:ph type="title"/>
          </p:nvPr>
        </p:nvSpPr>
        <p:spPr>
          <a:xfrm>
            <a:off x="429767" y="274320"/>
            <a:ext cx="11430000" cy="539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Questions?</a:t>
            </a:r>
            <a:endParaRPr/>
          </a:p>
        </p:txBody>
      </p:sp>
      <p:sp>
        <p:nvSpPr>
          <p:cNvPr id="394" name="Google Shape;394;p44"/>
          <p:cNvSpPr txBox="1"/>
          <p:nvPr>
            <p:ph idx="1" type="body"/>
          </p:nvPr>
        </p:nvSpPr>
        <p:spPr>
          <a:xfrm>
            <a:off x="448055" y="1653735"/>
            <a:ext cx="11430000" cy="4047900"/>
          </a:xfrm>
          <a:prstGeom prst="rect">
            <a:avLst/>
          </a:prstGeom>
        </p:spPr>
        <p:txBody>
          <a:bodyPr anchorCtr="0" anchor="t" bIns="45700" lIns="91425" spcFirstLastPara="1" rIns="91425" wrap="square" tIns="45700">
            <a:noAutofit/>
          </a:bodyPr>
          <a:lstStyle/>
          <a:p>
            <a:pPr indent="0" lvl="0" marL="0" rtl="0" algn="l">
              <a:spcBef>
                <a:spcPts val="1800"/>
              </a:spcBef>
              <a:spcAft>
                <a:spcPts val="0"/>
              </a:spcAft>
              <a:buNone/>
            </a:pPr>
            <a:r>
              <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8"/>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Network Refresh and Topology Update</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9"/>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~2018-2023 </a:t>
            </a:r>
            <a:r>
              <a:rPr lang="en-US"/>
              <a:t>Network Topology </a:t>
            </a:r>
            <a:endParaRPr/>
          </a:p>
        </p:txBody>
      </p:sp>
      <p:pic>
        <p:nvPicPr>
          <p:cNvPr id="200" name="Google Shape;200;p19"/>
          <p:cNvPicPr preferRelativeResize="0"/>
          <p:nvPr/>
        </p:nvPicPr>
        <p:blipFill>
          <a:blip r:embed="rId3">
            <a:alphaModFix/>
          </a:blip>
          <a:stretch>
            <a:fillRect/>
          </a:stretch>
        </p:blipFill>
        <p:spPr>
          <a:xfrm>
            <a:off x="3875300" y="962220"/>
            <a:ext cx="5052960" cy="5743380"/>
          </a:xfrm>
          <a:prstGeom prst="rect">
            <a:avLst/>
          </a:prstGeom>
          <a:noFill/>
          <a:ln>
            <a:noFill/>
          </a:ln>
        </p:spPr>
      </p:pic>
      <p:sp>
        <p:nvSpPr>
          <p:cNvPr id="201" name="Google Shape;201;p19"/>
          <p:cNvSpPr txBox="1"/>
          <p:nvPr/>
        </p:nvSpPr>
        <p:spPr>
          <a:xfrm>
            <a:off x="520475" y="1264200"/>
            <a:ext cx="2937600" cy="34479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US" sz="2000"/>
              <a:t>Stable &amp; performant</a:t>
            </a:r>
            <a:br>
              <a:rPr lang="en-US" sz="2000"/>
            </a:br>
            <a:endParaRPr sz="2000"/>
          </a:p>
          <a:p>
            <a:pPr indent="-355600" lvl="0" marL="457200" rtl="0" algn="l">
              <a:spcBef>
                <a:spcPts val="0"/>
              </a:spcBef>
              <a:spcAft>
                <a:spcPts val="0"/>
              </a:spcAft>
              <a:buSzPts val="2000"/>
              <a:buChar char="●"/>
            </a:pPr>
            <a:r>
              <a:rPr lang="en-US" sz="2000"/>
              <a:t>Sole vlan </a:t>
            </a:r>
            <a:r>
              <a:rPr lang="en-US" sz="2000"/>
              <a:t>tenant</a:t>
            </a:r>
            <a:br>
              <a:rPr lang="en-US" sz="2000"/>
            </a:br>
            <a:endParaRPr sz="2000"/>
          </a:p>
          <a:p>
            <a:pPr indent="-355600" lvl="0" marL="457200" rtl="0" algn="l">
              <a:spcBef>
                <a:spcPts val="0"/>
              </a:spcBef>
              <a:spcAft>
                <a:spcPts val="0"/>
              </a:spcAft>
              <a:buSzPts val="2000"/>
              <a:buChar char="●"/>
            </a:pPr>
            <a:r>
              <a:rPr lang="en-US" sz="2000"/>
              <a:t>Legacy topological connection through ORNL SciDMZ / CADES</a:t>
            </a:r>
            <a:endParaRPr sz="2000"/>
          </a:p>
          <a:p>
            <a:pPr indent="0" lvl="0" marL="0" rtl="0" algn="l">
              <a:spcBef>
                <a:spcPts val="0"/>
              </a:spcBef>
              <a:spcAft>
                <a:spcPts val="0"/>
              </a:spcAft>
              <a:buNone/>
            </a:pPr>
            <a:r>
              <a:t/>
            </a:r>
            <a:endParaRPr sz="2600"/>
          </a:p>
          <a:p>
            <a:pPr indent="0" lvl="0" marL="0" rtl="0" algn="l">
              <a:spcBef>
                <a:spcPts val="0"/>
              </a:spcBef>
              <a:spcAft>
                <a:spcPts val="0"/>
              </a:spcAft>
              <a:buNone/>
            </a:pPr>
            <a:r>
              <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2024 </a:t>
            </a:r>
            <a:r>
              <a:rPr lang="en-US"/>
              <a:t>Network Refresh Topology </a:t>
            </a:r>
            <a:endParaRPr/>
          </a:p>
        </p:txBody>
      </p:sp>
      <p:sp>
        <p:nvSpPr>
          <p:cNvPr id="208" name="Google Shape;208;p20"/>
          <p:cNvSpPr txBox="1"/>
          <p:nvPr/>
        </p:nvSpPr>
        <p:spPr>
          <a:xfrm>
            <a:off x="599050" y="1331538"/>
            <a:ext cx="3473400" cy="33864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SzPts val="2600"/>
              <a:buChar char="●"/>
            </a:pPr>
            <a:r>
              <a:rPr lang="en-US" sz="2600"/>
              <a:t>Remaining: </a:t>
            </a:r>
            <a:br>
              <a:rPr lang="en-US" sz="2600"/>
            </a:br>
            <a:r>
              <a:rPr lang="en-US" sz="2600"/>
              <a:t>Make border rtr connections</a:t>
            </a:r>
            <a:br>
              <a:rPr lang="en-US" sz="2600"/>
            </a:br>
            <a:endParaRPr sz="2600"/>
          </a:p>
          <a:p>
            <a:pPr indent="-393700" lvl="0" marL="457200" rtl="0" algn="l">
              <a:spcBef>
                <a:spcPts val="0"/>
              </a:spcBef>
              <a:spcAft>
                <a:spcPts val="0"/>
              </a:spcAft>
              <a:buSzPts val="2600"/>
              <a:buChar char="●"/>
            </a:pPr>
            <a:r>
              <a:rPr lang="en-US" sz="2600"/>
              <a:t>All newer CE/SE hardware to newer (supported) network equipment</a:t>
            </a:r>
            <a:endParaRPr sz="2600"/>
          </a:p>
        </p:txBody>
      </p:sp>
      <p:pic>
        <p:nvPicPr>
          <p:cNvPr id="209" name="Google Shape;209;p20"/>
          <p:cNvPicPr preferRelativeResize="0"/>
          <p:nvPr/>
        </p:nvPicPr>
        <p:blipFill>
          <a:blip r:embed="rId3">
            <a:alphaModFix/>
          </a:blip>
          <a:stretch>
            <a:fillRect/>
          </a:stretch>
        </p:blipFill>
        <p:spPr>
          <a:xfrm>
            <a:off x="6054425" y="809832"/>
            <a:ext cx="4297678" cy="57433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1"/>
          <p:cNvSpPr txBox="1"/>
          <p:nvPr>
            <p:ph type="title"/>
          </p:nvPr>
        </p:nvSpPr>
        <p:spPr>
          <a:xfrm>
            <a:off x="429768" y="274320"/>
            <a:ext cx="11425200" cy="53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a:t>Network Updates </a:t>
            </a:r>
            <a:endParaRPr/>
          </a:p>
        </p:txBody>
      </p:sp>
      <p:sp>
        <p:nvSpPr>
          <p:cNvPr id="215" name="Google Shape;215;p21"/>
          <p:cNvSpPr txBox="1"/>
          <p:nvPr/>
        </p:nvSpPr>
        <p:spPr>
          <a:xfrm>
            <a:off x="719575" y="809825"/>
            <a:ext cx="10845600" cy="54624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Char char="●"/>
            </a:pPr>
            <a:r>
              <a:rPr lang="en-US" sz="2100">
                <a:solidFill>
                  <a:schemeClr val="dk1"/>
                </a:solidFill>
              </a:rPr>
              <a:t>New ORNL::EOS FSTs are 25Gbit (SFP28)</a:t>
            </a:r>
            <a:endParaRPr sz="2100">
              <a:solidFill>
                <a:schemeClr val="dk1"/>
              </a:solidFill>
            </a:endParaRPr>
          </a:p>
          <a:p>
            <a:pPr indent="-361950" lvl="1" marL="914400" rtl="0" algn="l">
              <a:spcBef>
                <a:spcPts val="0"/>
              </a:spcBef>
              <a:spcAft>
                <a:spcPts val="0"/>
              </a:spcAft>
              <a:buClr>
                <a:schemeClr val="dk1"/>
              </a:buClr>
              <a:buSzPts val="2100"/>
              <a:buChar char="○"/>
            </a:pPr>
            <a:r>
              <a:rPr lang="en-US" sz="2100">
                <a:solidFill>
                  <a:schemeClr val="dk1"/>
                </a:solidFill>
              </a:rPr>
              <a:t>PRF_EOS FSTs are 20Gbit bonded (802.3ad)</a:t>
            </a:r>
            <a:endParaRPr sz="2100">
              <a:solidFill>
                <a:schemeClr val="dk1"/>
              </a:solidFill>
            </a:endParaRPr>
          </a:p>
          <a:p>
            <a:pPr indent="-361950" lvl="1" marL="914400" rtl="0" algn="l">
              <a:spcBef>
                <a:spcPts val="0"/>
              </a:spcBef>
              <a:spcAft>
                <a:spcPts val="0"/>
              </a:spcAft>
              <a:buClr>
                <a:schemeClr val="dk1"/>
              </a:buClr>
              <a:buSzPts val="2100"/>
              <a:buChar char="○"/>
            </a:pPr>
            <a:r>
              <a:rPr lang="en-US" sz="2100">
                <a:solidFill>
                  <a:schemeClr val="dk1"/>
                </a:solidFill>
              </a:rPr>
              <a:t>Could move to 50Gbit (bond) or 100G (new switch required)</a:t>
            </a:r>
            <a:br>
              <a:rPr lang="en-US" sz="2100">
                <a:solidFill>
                  <a:schemeClr val="dk1"/>
                </a:solidFill>
              </a:rPr>
            </a:b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T2 uplink 40Gbit through CADES/SciDMZ</a:t>
            </a:r>
            <a:endParaRPr sz="2100">
              <a:solidFill>
                <a:schemeClr val="dk1"/>
              </a:solidFill>
            </a:endParaRPr>
          </a:p>
          <a:p>
            <a:pPr indent="-361950" lvl="1" marL="914400" rtl="0" algn="l">
              <a:spcBef>
                <a:spcPts val="0"/>
              </a:spcBef>
              <a:spcAft>
                <a:spcPts val="0"/>
              </a:spcAft>
              <a:buClr>
                <a:schemeClr val="dk1"/>
              </a:buClr>
              <a:buSzPts val="2100"/>
              <a:buChar char="○"/>
            </a:pPr>
            <a:r>
              <a:rPr lang="en-US" sz="2100">
                <a:solidFill>
                  <a:schemeClr val="dk1"/>
                </a:solidFill>
              </a:rPr>
              <a:t>Remaining</a:t>
            </a:r>
            <a:r>
              <a:rPr lang="en-US" sz="2100">
                <a:solidFill>
                  <a:schemeClr val="dk1"/>
                </a:solidFill>
              </a:rPr>
              <a:t>: Swing uplinks directly to ORNL </a:t>
            </a:r>
            <a:r>
              <a:rPr lang="en-US" sz="2100">
                <a:solidFill>
                  <a:schemeClr val="dk1"/>
                </a:solidFill>
              </a:rPr>
              <a:t>border</a:t>
            </a:r>
            <a:r>
              <a:rPr lang="en-US" sz="2100">
                <a:solidFill>
                  <a:schemeClr val="dk1"/>
                </a:solidFill>
              </a:rPr>
              <a:t> routers</a:t>
            </a:r>
            <a:endParaRPr sz="2100">
              <a:solidFill>
                <a:schemeClr val="dk1"/>
              </a:solidFill>
            </a:endParaRPr>
          </a:p>
          <a:p>
            <a:pPr indent="-361950" lvl="2" marL="1371600" rtl="0" algn="l">
              <a:spcBef>
                <a:spcPts val="0"/>
              </a:spcBef>
              <a:spcAft>
                <a:spcPts val="0"/>
              </a:spcAft>
              <a:buClr>
                <a:schemeClr val="dk1"/>
              </a:buClr>
              <a:buSzPts val="2100"/>
              <a:buChar char="■"/>
            </a:pPr>
            <a:r>
              <a:rPr lang="en-US" sz="2100">
                <a:solidFill>
                  <a:schemeClr val="dk1"/>
                </a:solidFill>
              </a:rPr>
              <a:t>Required software updates recently completed. </a:t>
            </a:r>
            <a:endParaRPr sz="2100">
              <a:solidFill>
                <a:schemeClr val="dk1"/>
              </a:solidFill>
            </a:endParaRPr>
          </a:p>
          <a:p>
            <a:pPr indent="-361950" lvl="2" marL="1371600" rtl="0" algn="l">
              <a:spcBef>
                <a:spcPts val="0"/>
              </a:spcBef>
              <a:spcAft>
                <a:spcPts val="0"/>
              </a:spcAft>
              <a:buClr>
                <a:schemeClr val="dk1"/>
              </a:buClr>
              <a:buSzPts val="2100"/>
              <a:buChar char="■"/>
            </a:pPr>
            <a:r>
              <a:rPr lang="en-US" sz="2100">
                <a:solidFill>
                  <a:schemeClr val="dk1"/>
                </a:solidFill>
              </a:rPr>
              <a:t>New topology will restore improve redundancy </a:t>
            </a:r>
            <a:endParaRPr sz="2100">
              <a:solidFill>
                <a:schemeClr val="dk1"/>
              </a:solidFill>
            </a:endParaRPr>
          </a:p>
          <a:p>
            <a:pPr indent="-361950" lvl="1" marL="914400" rtl="0" algn="l">
              <a:spcBef>
                <a:spcPts val="0"/>
              </a:spcBef>
              <a:spcAft>
                <a:spcPts val="0"/>
              </a:spcAft>
              <a:buClr>
                <a:schemeClr val="dk1"/>
              </a:buClr>
              <a:buSzPts val="2100"/>
              <a:buChar char="○"/>
            </a:pPr>
            <a:r>
              <a:rPr lang="en-US" sz="2100">
                <a:solidFill>
                  <a:schemeClr val="dk1"/>
                </a:solidFill>
              </a:rPr>
              <a:t>Awaiting fiber runs from ORNL side, then move LHCOne peerings</a:t>
            </a:r>
            <a:endParaRPr sz="2100">
              <a:solidFill>
                <a:schemeClr val="dk1"/>
              </a:solidFill>
            </a:endParaRPr>
          </a:p>
          <a:p>
            <a:pPr indent="-361950" lvl="2" marL="1371600" rtl="0" algn="l">
              <a:spcBef>
                <a:spcPts val="0"/>
              </a:spcBef>
              <a:spcAft>
                <a:spcPts val="0"/>
              </a:spcAft>
              <a:buClr>
                <a:schemeClr val="dk1"/>
              </a:buClr>
              <a:buSzPts val="2100"/>
              <a:buChar char="■"/>
            </a:pPr>
            <a:r>
              <a:rPr lang="en-US" sz="2100">
                <a:solidFill>
                  <a:schemeClr val="dk1"/>
                </a:solidFill>
              </a:rPr>
              <a:t>LHCOne may be unavailable a few days for netops to complete the various stages of work.</a:t>
            </a:r>
            <a:br>
              <a:rPr lang="en-US" sz="2100">
                <a:solidFill>
                  <a:schemeClr val="dk1"/>
                </a:solidFill>
              </a:rPr>
            </a:b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Added additional 10G core switch </a:t>
            </a:r>
            <a:endParaRPr sz="2100">
              <a:solidFill>
                <a:schemeClr val="dk1"/>
              </a:solidFill>
            </a:endParaRPr>
          </a:p>
          <a:p>
            <a:pPr indent="-349250" lvl="1" marL="914400" rtl="0" algn="l">
              <a:spcBef>
                <a:spcPts val="0"/>
              </a:spcBef>
              <a:spcAft>
                <a:spcPts val="0"/>
              </a:spcAft>
              <a:buClr>
                <a:schemeClr val="dk1"/>
              </a:buClr>
              <a:buSzPts val="1900"/>
              <a:buChar char="○"/>
            </a:pPr>
            <a:r>
              <a:rPr lang="en-US" sz="1900">
                <a:solidFill>
                  <a:schemeClr val="dk1"/>
                </a:solidFill>
              </a:rPr>
              <a:t>swalice-core-2 </a:t>
            </a:r>
            <a:r>
              <a:rPr lang="en-US" sz="1900">
                <a:solidFill>
                  <a:schemeClr val="dk1"/>
                </a:solidFill>
              </a:rPr>
              <a:t>Arista </a:t>
            </a:r>
            <a:r>
              <a:rPr lang="en-US" sz="1900">
                <a:solidFill>
                  <a:schemeClr val="dk1"/>
                </a:solidFill>
              </a:rPr>
              <a:t>7280SR3-48YC6 </a:t>
            </a:r>
            <a:endParaRPr sz="19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Added two gigabit switches </a:t>
            </a:r>
            <a:endParaRPr sz="2100">
              <a:solidFill>
                <a:schemeClr val="dk1"/>
              </a:solidFill>
            </a:endParaRPr>
          </a:p>
          <a:p>
            <a:pPr indent="-349250" lvl="1" marL="914400" rtl="0" algn="l">
              <a:spcBef>
                <a:spcPts val="0"/>
              </a:spcBef>
              <a:spcAft>
                <a:spcPts val="0"/>
              </a:spcAft>
              <a:buClr>
                <a:schemeClr val="dk1"/>
              </a:buClr>
              <a:buSzPts val="1900"/>
              <a:buChar char="○"/>
            </a:pPr>
            <a:r>
              <a:rPr lang="en-US" sz="1900">
                <a:solidFill>
                  <a:schemeClr val="dk1"/>
                </a:solidFill>
              </a:rPr>
              <a:t> 2x Arista 7010TX 1G  (mgmt and older node data) </a:t>
            </a:r>
            <a:br>
              <a:rPr lang="en-US" sz="2600">
                <a:solidFill>
                  <a:schemeClr val="dk1"/>
                </a:solidFill>
              </a:rPr>
            </a:br>
            <a:endParaRPr sz="2600">
              <a:solidFill>
                <a:schemeClr val="dk1"/>
              </a:solidFill>
            </a:endParaRPr>
          </a:p>
          <a:p>
            <a:pPr indent="0" lvl="0" marL="457200" rtl="0" algn="l">
              <a:spcBef>
                <a:spcPts val="0"/>
              </a:spcBef>
              <a:spcAft>
                <a:spcPts val="0"/>
              </a:spcAft>
              <a:buNone/>
            </a:pPr>
            <a:r>
              <a:t/>
            </a:r>
            <a:endParaRPr sz="2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2"/>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SE Overview and Planning </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txBox="1"/>
          <p:nvPr>
            <p:ph type="title"/>
          </p:nvPr>
        </p:nvSpPr>
        <p:spPr>
          <a:xfrm>
            <a:off x="429768" y="274320"/>
            <a:ext cx="11425200" cy="53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SE Hardware Refresh - Quickstart Option </a:t>
            </a:r>
            <a:endParaRPr/>
          </a:p>
        </p:txBody>
      </p:sp>
      <p:sp>
        <p:nvSpPr>
          <p:cNvPr id="228" name="Google Shape;228;p23"/>
          <p:cNvSpPr txBox="1"/>
          <p:nvPr/>
        </p:nvSpPr>
        <p:spPr>
          <a:xfrm>
            <a:off x="672525" y="1008325"/>
            <a:ext cx="10321800" cy="5275500"/>
          </a:xfrm>
          <a:prstGeom prst="rect">
            <a:avLst/>
          </a:prstGeom>
          <a:noFill/>
          <a:ln>
            <a:noFill/>
          </a:ln>
        </p:spPr>
        <p:txBody>
          <a:bodyPr anchorCtr="0" anchor="t" bIns="91425" lIns="91425" spcFirstLastPara="1" rIns="91425" wrap="square" tIns="91425">
            <a:noAutofit/>
          </a:bodyPr>
          <a:lstStyle/>
          <a:p>
            <a:pPr indent="-381000" lvl="0" marL="457200" rtl="0" algn="l">
              <a:lnSpc>
                <a:spcPct val="90000"/>
              </a:lnSpc>
              <a:spcBef>
                <a:spcPts val="0"/>
              </a:spcBef>
              <a:spcAft>
                <a:spcPts val="0"/>
              </a:spcAft>
              <a:buSzPts val="2400"/>
              <a:buChar char="●"/>
            </a:pPr>
            <a:r>
              <a:rPr b="1" lang="en-US" sz="3200">
                <a:solidFill>
                  <a:schemeClr val="dk1"/>
                </a:solidFill>
                <a:latin typeface="Century Gothic"/>
                <a:ea typeface="Century Gothic"/>
                <a:cs typeface="Century Gothic"/>
                <a:sym typeface="Century Gothic"/>
              </a:rPr>
              <a:t>(Fall 2023 slide - </a:t>
            </a:r>
            <a:r>
              <a:rPr b="1" lang="en-US" sz="3200">
                <a:solidFill>
                  <a:schemeClr val="dk2"/>
                </a:solidFill>
                <a:latin typeface="Century Gothic"/>
                <a:ea typeface="Century Gothic"/>
                <a:cs typeface="Century Gothic"/>
                <a:sym typeface="Century Gothic"/>
              </a:rPr>
              <a:t>Now Completed</a:t>
            </a:r>
            <a:r>
              <a:rPr b="1" lang="en-US" sz="3200">
                <a:solidFill>
                  <a:schemeClr val="dk1"/>
                </a:solidFill>
                <a:latin typeface="Century Gothic"/>
                <a:ea typeface="Century Gothic"/>
                <a:cs typeface="Century Gothic"/>
                <a:sym typeface="Century Gothic"/>
              </a:rPr>
              <a:t>)</a:t>
            </a:r>
            <a:br>
              <a:rPr lang="en-US" sz="3200">
                <a:solidFill>
                  <a:schemeClr val="dk1"/>
                </a:solidFill>
                <a:latin typeface="Century Gothic"/>
                <a:ea typeface="Century Gothic"/>
                <a:cs typeface="Century Gothic"/>
                <a:sym typeface="Century Gothic"/>
              </a:rPr>
            </a:br>
            <a:endParaRPr b="1" sz="2400"/>
          </a:p>
          <a:p>
            <a:pPr indent="-381000" lvl="0" marL="457200" rtl="0" algn="l">
              <a:spcBef>
                <a:spcPts val="0"/>
              </a:spcBef>
              <a:spcAft>
                <a:spcPts val="0"/>
              </a:spcAft>
              <a:buSzPts val="2400"/>
              <a:buChar char="●"/>
            </a:pPr>
            <a:r>
              <a:rPr b="1" lang="en-US" sz="2400"/>
              <a:t>SE</a:t>
            </a:r>
            <a:endParaRPr b="1" sz="2400"/>
          </a:p>
          <a:p>
            <a:pPr indent="-381000" lvl="1" marL="914400" rtl="0" algn="l">
              <a:spcBef>
                <a:spcPts val="0"/>
              </a:spcBef>
              <a:spcAft>
                <a:spcPts val="0"/>
              </a:spcAft>
              <a:buSzPts val="2400"/>
              <a:buChar char="○"/>
            </a:pPr>
            <a:r>
              <a:rPr b="1" lang="en-US" sz="2400"/>
              <a:t>Start small:</a:t>
            </a:r>
            <a:endParaRPr b="1" sz="2400"/>
          </a:p>
          <a:p>
            <a:pPr indent="-406400" lvl="1" marL="914400" rtl="0" algn="l">
              <a:spcBef>
                <a:spcPts val="0"/>
              </a:spcBef>
              <a:spcAft>
                <a:spcPts val="0"/>
              </a:spcAft>
              <a:buSzPts val="2800"/>
              <a:buChar char="○"/>
            </a:pPr>
            <a:r>
              <a:rPr lang="en-US" sz="2800"/>
              <a:t>New EOS deployment (ornl::prf_eos)</a:t>
            </a:r>
            <a:endParaRPr sz="2800"/>
          </a:p>
          <a:p>
            <a:pPr indent="-406400" lvl="1" marL="914400" rtl="0" algn="l">
              <a:spcBef>
                <a:spcPts val="0"/>
              </a:spcBef>
              <a:spcAft>
                <a:spcPts val="0"/>
              </a:spcAft>
              <a:buSzPts val="2800"/>
              <a:buChar char="○"/>
            </a:pPr>
            <a:r>
              <a:rPr lang="en-US" sz="2800"/>
              <a:t>Reuse cern-10 and 60 disks jbod </a:t>
            </a:r>
            <a:br>
              <a:rPr lang="en-US" sz="2800"/>
            </a:br>
            <a:endParaRPr sz="2800"/>
          </a:p>
          <a:p>
            <a:pPr indent="-406400" lvl="1" marL="914400" rtl="0" algn="l">
              <a:spcBef>
                <a:spcPts val="0"/>
              </a:spcBef>
              <a:spcAft>
                <a:spcPts val="0"/>
              </a:spcAft>
              <a:buSzPts val="2800"/>
              <a:buChar char="○"/>
            </a:pPr>
            <a:r>
              <a:rPr lang="en-US" sz="2800"/>
              <a:t>Purchase and add two new prod MGMs.</a:t>
            </a:r>
            <a:endParaRPr sz="2800"/>
          </a:p>
          <a:p>
            <a:pPr indent="-406400" lvl="1" marL="914400" rtl="0" algn="l">
              <a:spcBef>
                <a:spcPts val="0"/>
              </a:spcBef>
              <a:spcAft>
                <a:spcPts val="0"/>
              </a:spcAft>
              <a:buSzPts val="2800"/>
              <a:buChar char="○"/>
            </a:pPr>
            <a:r>
              <a:rPr lang="en-US" sz="2800"/>
              <a:t>Migrate additional FSTs/JBODs to PRF later -- eventually replace cern10/JBOD if appropriate.</a:t>
            </a:r>
            <a:endParaRPr sz="2800"/>
          </a:p>
          <a:p>
            <a:pPr indent="0" lvl="0" marL="914400" rtl="0" algn="l">
              <a:spcBef>
                <a:spcPts val="0"/>
              </a:spcBef>
              <a:spcAft>
                <a:spcPts val="0"/>
              </a:spcAft>
              <a:buNone/>
            </a:pPr>
            <a:r>
              <a:t/>
            </a:r>
            <a:endParaRPr b="1" sz="2400"/>
          </a:p>
          <a:p>
            <a:pPr indent="0" lvl="0" marL="457200" rtl="0" algn="l">
              <a:spcBef>
                <a:spcPts val="0"/>
              </a:spcBef>
              <a:spcAft>
                <a:spcPts val="0"/>
              </a:spcAft>
              <a:buNone/>
            </a:pPr>
            <a:r>
              <a:t/>
            </a:r>
            <a:endParaRPr b="1"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229" name="Google Shape;229;p23"/>
          <p:cNvSpPr txBox="1"/>
          <p:nvPr/>
        </p:nvSpPr>
        <p:spPr>
          <a:xfrm>
            <a:off x="3972300" y="5116800"/>
            <a:ext cx="61899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900"/>
              <a:t>So this idea lead to…</a:t>
            </a:r>
            <a:endParaRPr b="1" sz="2900"/>
          </a:p>
        </p:txBody>
      </p:sp>
    </p:spTree>
  </p:cSld>
  <p:clrMapOvr>
    <a:masterClrMapping/>
  </p:clrMapOvr>
</p:sld>
</file>

<file path=ppt/theme/theme1.xml><?xml version="1.0" encoding="utf-8"?>
<a:theme xmlns:a="http://schemas.openxmlformats.org/drawingml/2006/main" xmlns:r="http://schemas.openxmlformats.org/officeDocument/2006/relationships" name="ORNL">
  <a:themeElements>
    <a:clrScheme name="ORNL theme colors 180717 final">
      <a:dk1>
        <a:srgbClr val="000000"/>
      </a:dk1>
      <a:lt1>
        <a:srgbClr val="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RNL presentation palette 180710">
      <a:dk1>
        <a:srgbClr val="000000"/>
      </a:dk1>
      <a:lt1>
        <a:srgbClr val="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