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cc66a0ec5_1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cc66a0ec5_1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GPU nodes used increasingly for ML frameworks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KNL nodes are similar to Cori2 and used for onramp to NERSC - Cori1 = Haswell/Broadwell is new version etc.   Current intel is SKylake - new condo nodes are skylaee. 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 have 20 DTNs in production across the Lab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PI Grants - 300k SU - a dozen customers.</a:t>
            </a:r>
            <a:endParaRPr/>
          </a:p>
          <a:p>
            <a:pPr indent="-317500" lvl="2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■"/>
            </a:pPr>
            <a:r>
              <a:rPr lang="en" sz="1400"/>
              <a:t>$.01 per SU</a:t>
            </a:r>
            <a:endParaRPr sz="1400"/>
          </a:p>
          <a:p>
            <a:pPr indent="-317500" lvl="2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■"/>
            </a:pPr>
            <a:r>
              <a:rPr lang="en" sz="1400"/>
              <a:t>Low priority QoS are free</a:t>
            </a:r>
            <a:endParaRPr sz="1400"/>
          </a:p>
          <a:p>
            <a:pPr indent="-317500" lvl="2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■"/>
            </a:pPr>
            <a:r>
              <a:rPr lang="en" sz="1400"/>
              <a:t>PI Grants---&gt;300K SU/Year per PI free</a:t>
            </a:r>
            <a:endParaRPr sz="1400"/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</a:pPr>
            <a:r>
              <a:rPr lang="en" sz="1400"/>
              <a:t>68 KNL nodes avilalbe.</a:t>
            </a:r>
            <a:endParaRPr sz="14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3d7f9a2de3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3d7f9a2de3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127e9a90f8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127e9a90f8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1ab71ca0764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1ab71ca0764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11b87a83cfa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11b87a83cf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287bebf8bd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287bebf8bd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301eb1e9492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301eb1e9492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287bebf8bd1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287bebf8bd1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282758" y="519150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700"/>
              <a:t>ALICE-USA</a:t>
            </a:r>
            <a:endParaRPr sz="47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700"/>
              <a:t>T2 and AF Computing @ LBNL</a:t>
            </a:r>
            <a:endParaRPr sz="4700"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97880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ALICE-USA Annual Meeting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Sept 17-19 2024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John White LBNL</a:t>
            </a: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108475" y="0"/>
            <a:ext cx="1035524" cy="1400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45025" y="450575"/>
            <a:ext cx="79368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2"/>
                </a:solidFill>
              </a:rPr>
              <a:t>Lawrencium Overview</a:t>
            </a:r>
            <a:endParaRPr>
              <a:solidFill>
                <a:schemeClr val="lt2"/>
              </a:solidFill>
            </a:endParaRPr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45025" y="11469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9250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900"/>
              <a:buFont typeface="Calibri"/>
              <a:buChar char="●"/>
            </a:pPr>
            <a:r>
              <a:rPr b="1" lang="en" sz="1900">
                <a:latin typeface="Calibri"/>
                <a:ea typeface="Calibri"/>
                <a:cs typeface="Calibri"/>
                <a:sym typeface="Calibri"/>
              </a:rPr>
              <a:t>Lawrencium</a:t>
            </a:r>
            <a:r>
              <a:rPr lang="en" sz="1900">
                <a:latin typeface="Calibri"/>
                <a:ea typeface="Calibri"/>
                <a:cs typeface="Calibri"/>
                <a:sym typeface="Calibri"/>
              </a:rPr>
              <a:t>: Institutionally-supported HPC Linux Cluster</a:t>
            </a:r>
            <a:endParaRPr sz="1900">
              <a:latin typeface="Calibri"/>
              <a:ea typeface="Calibri"/>
              <a:cs typeface="Calibri"/>
              <a:sym typeface="Calibri"/>
            </a:endParaRPr>
          </a:p>
          <a:p>
            <a:pPr indent="-336550" lvl="1" marL="9144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700"/>
              <a:buFont typeface="Calibri"/>
              <a:buChar char="○"/>
            </a:pPr>
            <a:r>
              <a:rPr lang="en" sz="1700">
                <a:latin typeface="Calibri"/>
                <a:ea typeface="Calibri"/>
                <a:cs typeface="Calibri"/>
                <a:sym typeface="Calibri"/>
              </a:rPr>
              <a:t>~2,650 nodes/ ~80,000 cores</a:t>
            </a:r>
            <a:endParaRPr sz="1700">
              <a:latin typeface="Calibri"/>
              <a:ea typeface="Calibri"/>
              <a:cs typeface="Calibri"/>
              <a:sym typeface="Calibri"/>
            </a:endParaRPr>
          </a:p>
          <a:p>
            <a:pPr indent="-336550" lvl="1" marL="9144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700"/>
              <a:buFont typeface="Calibri"/>
              <a:buChar char="○"/>
            </a:pPr>
            <a:r>
              <a:rPr lang="en" sz="1700">
                <a:latin typeface="Calibri"/>
                <a:ea typeface="Calibri"/>
                <a:cs typeface="Calibri"/>
                <a:sym typeface="Calibri"/>
              </a:rPr>
              <a:t>6.2PB Lustre parallel file system for Scratch supporting condo-style buy-in</a:t>
            </a:r>
            <a:endParaRPr sz="1700">
              <a:latin typeface="Calibri"/>
              <a:ea typeface="Calibri"/>
              <a:cs typeface="Calibri"/>
              <a:sym typeface="Calibri"/>
            </a:endParaRPr>
          </a:p>
          <a:p>
            <a:pPr indent="-336550" lvl="1" marL="9144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700"/>
              <a:buFont typeface="Calibri"/>
              <a:buChar char="○"/>
            </a:pPr>
            <a:r>
              <a:rPr lang="en" sz="1700">
                <a:latin typeface="Calibri"/>
                <a:ea typeface="Calibri"/>
                <a:cs typeface="Calibri"/>
                <a:sym typeface="Calibri"/>
              </a:rPr>
              <a:t>Rocky 8, SLURM job scheduler, Singularity containers, Open OnDemand 3</a:t>
            </a:r>
            <a:endParaRPr sz="1700">
              <a:latin typeface="Calibri"/>
              <a:ea typeface="Calibri"/>
              <a:cs typeface="Calibri"/>
              <a:sym typeface="Calibri"/>
            </a:endParaRPr>
          </a:p>
          <a:p>
            <a:pPr indent="-336550" lvl="1" marL="9144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700"/>
              <a:buFont typeface="Calibri"/>
              <a:buChar char="○"/>
            </a:pPr>
            <a:r>
              <a:rPr lang="en" sz="1700">
                <a:latin typeface="Calibri"/>
                <a:ea typeface="Calibri"/>
                <a:cs typeface="Calibri"/>
                <a:sym typeface="Calibri"/>
              </a:rPr>
              <a:t>Nvidia/AMD GPUs</a:t>
            </a:r>
            <a:endParaRPr sz="1700">
              <a:latin typeface="Calibri"/>
              <a:ea typeface="Calibri"/>
              <a:cs typeface="Calibri"/>
              <a:sym typeface="Calibri"/>
            </a:endParaRPr>
          </a:p>
          <a:p>
            <a:pPr indent="-336550" lvl="2" marL="13716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700"/>
              <a:buFont typeface="Calibri"/>
              <a:buChar char="■"/>
            </a:pPr>
            <a:r>
              <a:rPr lang="en" sz="1700">
                <a:latin typeface="Calibri"/>
                <a:ea typeface="Calibri"/>
                <a:cs typeface="Calibri"/>
                <a:sym typeface="Calibri"/>
              </a:rPr>
              <a:t>MI50/100, A100, 5 newly installed 8-way H100 HGX (and plenty of older stuff)</a:t>
            </a:r>
            <a:endParaRPr sz="1700">
              <a:latin typeface="Calibri"/>
              <a:ea typeface="Calibri"/>
              <a:cs typeface="Calibri"/>
              <a:sym typeface="Calibri"/>
            </a:endParaRPr>
          </a:p>
          <a:p>
            <a:pPr indent="-336550" lvl="1" marL="9144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700"/>
              <a:buFont typeface="Calibri"/>
              <a:buChar char="○"/>
            </a:pPr>
            <a:r>
              <a:rPr lang="en" sz="1700">
                <a:latin typeface="Calibri"/>
                <a:ea typeface="Calibri"/>
                <a:cs typeface="Calibri"/>
                <a:sym typeface="Calibri"/>
              </a:rPr>
              <a:t>New NDR200/400 Infiniband Fabric</a:t>
            </a:r>
            <a:endParaRPr sz="1700">
              <a:latin typeface="Calibri"/>
              <a:ea typeface="Calibri"/>
              <a:cs typeface="Calibri"/>
              <a:sym typeface="Calibri"/>
            </a:endParaRPr>
          </a:p>
          <a:p>
            <a:pPr indent="-349250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900"/>
              <a:buFont typeface="Calibri"/>
              <a:buChar char="●"/>
            </a:pPr>
            <a:r>
              <a:rPr lang="en" sz="1900">
                <a:latin typeface="Calibri"/>
                <a:ea typeface="Calibri"/>
                <a:cs typeface="Calibri"/>
                <a:sym typeface="Calibri"/>
              </a:rPr>
              <a:t>Four models of access</a:t>
            </a:r>
            <a:endParaRPr sz="1900">
              <a:latin typeface="Calibri"/>
              <a:ea typeface="Calibri"/>
              <a:cs typeface="Calibri"/>
              <a:sym typeface="Calibri"/>
            </a:endParaRPr>
          </a:p>
          <a:p>
            <a:pPr indent="-336550" lvl="1" marL="9144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700"/>
              <a:buFont typeface="Calibri"/>
              <a:buChar char="○"/>
            </a:pPr>
            <a:r>
              <a:rPr lang="en" sz="1700">
                <a:latin typeface="Calibri"/>
                <a:ea typeface="Calibri"/>
                <a:cs typeface="Calibri"/>
                <a:sym typeface="Calibri"/>
              </a:rPr>
              <a:t>PAYG $0.01/core-hr</a:t>
            </a:r>
            <a:endParaRPr sz="1700">
              <a:latin typeface="Calibri"/>
              <a:ea typeface="Calibri"/>
              <a:cs typeface="Calibri"/>
              <a:sym typeface="Calibri"/>
            </a:endParaRPr>
          </a:p>
          <a:p>
            <a:pPr indent="-336550" lvl="1" marL="9144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700"/>
              <a:buFont typeface="Calibri"/>
              <a:buChar char="○"/>
            </a:pPr>
            <a:r>
              <a:rPr lang="en" sz="1700">
                <a:latin typeface="Calibri"/>
                <a:ea typeface="Calibri"/>
                <a:cs typeface="Calibri"/>
                <a:sym typeface="Calibri"/>
              </a:rPr>
              <a:t>Condo Cluster</a:t>
            </a:r>
            <a:endParaRPr sz="1700">
              <a:latin typeface="Calibri"/>
              <a:ea typeface="Calibri"/>
              <a:cs typeface="Calibri"/>
              <a:sym typeface="Calibri"/>
            </a:endParaRPr>
          </a:p>
          <a:p>
            <a:pPr indent="-336550" lvl="1" marL="9144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700"/>
              <a:buFont typeface="Calibri"/>
              <a:buChar char="○"/>
            </a:pPr>
            <a:r>
              <a:rPr lang="en" sz="1700">
                <a:latin typeface="Calibri"/>
                <a:ea typeface="Calibri"/>
                <a:cs typeface="Calibri"/>
                <a:sym typeface="Calibri"/>
              </a:rPr>
              <a:t>Dedicated cluster support</a:t>
            </a:r>
            <a:endParaRPr sz="1700">
              <a:latin typeface="Calibri"/>
              <a:ea typeface="Calibri"/>
              <a:cs typeface="Calibri"/>
              <a:sym typeface="Calibri"/>
            </a:endParaRPr>
          </a:p>
          <a:p>
            <a:pPr indent="-336550" lvl="1" marL="9144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700"/>
              <a:buFont typeface="Calibri"/>
              <a:buChar char="○"/>
            </a:pPr>
            <a:r>
              <a:rPr lang="en" sz="1700">
                <a:latin typeface="Calibri"/>
                <a:ea typeface="Calibri"/>
                <a:cs typeface="Calibri"/>
                <a:sym typeface="Calibri"/>
              </a:rPr>
              <a:t>Opportunistic</a:t>
            </a:r>
            <a:endParaRPr sz="1700">
              <a:latin typeface="Calibri"/>
              <a:ea typeface="Calibri"/>
              <a:cs typeface="Calibri"/>
              <a:sym typeface="Calibri"/>
            </a:endParaRPr>
          </a:p>
          <a:p>
            <a:pPr indent="-349250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900"/>
              <a:buFont typeface="Calibri"/>
              <a:buChar char="●"/>
            </a:pPr>
            <a:r>
              <a:rPr lang="en" sz="1900">
                <a:latin typeface="Calibri"/>
                <a:ea typeface="Calibri"/>
                <a:cs typeface="Calibri"/>
                <a:sym typeface="Calibri"/>
              </a:rPr>
              <a:t>PCA - PI Computing Allowance</a:t>
            </a:r>
            <a:endParaRPr sz="1900">
              <a:latin typeface="Calibri"/>
              <a:ea typeface="Calibri"/>
              <a:cs typeface="Calibri"/>
              <a:sym typeface="Calibri"/>
            </a:endParaRPr>
          </a:p>
          <a:p>
            <a:pPr indent="-336550" lvl="1" marL="9144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700"/>
              <a:buFont typeface="Calibri"/>
              <a:buChar char="○"/>
            </a:pPr>
            <a:r>
              <a:rPr lang="en" sz="1700">
                <a:latin typeface="Calibri"/>
                <a:ea typeface="Calibri"/>
                <a:cs typeface="Calibri"/>
                <a:sym typeface="Calibri"/>
              </a:rPr>
              <a:t>Free - 300K SUs per year</a:t>
            </a:r>
            <a:endParaRPr sz="1700">
              <a:latin typeface="Calibri"/>
              <a:ea typeface="Calibri"/>
              <a:cs typeface="Calibri"/>
              <a:sym typeface="Calibri"/>
            </a:endParaRPr>
          </a:p>
          <a:p>
            <a:pPr indent="-336550" lvl="1" marL="9144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700"/>
              <a:buFont typeface="Calibri"/>
              <a:buChar char="○"/>
            </a:pPr>
            <a:r>
              <a:rPr lang="en" sz="1700">
                <a:latin typeface="Calibri"/>
                <a:ea typeface="Calibri"/>
                <a:cs typeface="Calibri"/>
                <a:sym typeface="Calibri"/>
              </a:rPr>
              <a:t>Can be shared with your staff or pooled together with other PIs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600"/>
              </a:spcAft>
              <a:buNone/>
            </a:pPr>
            <a:br>
              <a:rPr lang="en"/>
            </a:b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1266225" y="692100"/>
            <a:ext cx="6228900" cy="32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1266225" y="1572925"/>
            <a:ext cx="6582600" cy="2995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69" name="Google Shape;69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3999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Storage Futures</a:t>
            </a:r>
            <a:endParaRPr/>
          </a:p>
        </p:txBody>
      </p:sp>
      <p:sp>
        <p:nvSpPr>
          <p:cNvPr id="75" name="Google Shape;75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2x40Gb routed link from LBLNet to HPC network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Currently providing a 8.4PiB CEPH platform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S3/RADOS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Cephfs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NFS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New VAST offering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Home, group, software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Formulating condo pricing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Infiniband, New NDR fabric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Scratch File system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DDN SFA 18K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180GB/s theoretical peak R/W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First 64MB of every file on NVME Flash (Progressive File Layout)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Rest on Spindle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440TB Buy-in available (non-purged space)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Cluster</a:t>
            </a:r>
            <a:r>
              <a:rPr lang="en"/>
              <a:t> Futures</a:t>
            </a:r>
            <a:endParaRPr/>
          </a:p>
        </p:txBody>
      </p:sp>
      <p:sp>
        <p:nvSpPr>
          <p:cNvPr id="81" name="Google Shape;81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Upgrades in the near future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Monitoring Project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Vast S3 backend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LGTM?  ELK?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Rocky 8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Last minute change to Inbox OFED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4.18.0-553.5.1 - fix xroot lockups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LDAP migration in progress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CondorHT integration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AF EOS</a:t>
            </a:r>
            <a:endParaRPr/>
          </a:p>
        </p:txBody>
      </p:sp>
      <p:sp>
        <p:nvSpPr>
          <p:cNvPr id="87" name="Google Shape;87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1 MGM node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10Gb external, 56Gb internal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Need to re-re-enable HTTP interface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1 FST node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1 JBOD, 125 drives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Again, 10Gb external, 56Gb internal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HPCS</a:t>
            </a:r>
            <a:r>
              <a:rPr lang="en"/>
              <a:t> EOS</a:t>
            </a:r>
            <a:endParaRPr/>
          </a:p>
        </p:txBody>
      </p:sp>
      <p:sp>
        <p:nvSpPr>
          <p:cNvPr id="93" name="Google Shape;93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3</a:t>
            </a:r>
            <a:r>
              <a:rPr lang="en"/>
              <a:t> MGM nodes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10Gb external, 56Gb internal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Need to re-re-enable HTTPS interface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3 FST nodes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Again, 10Gb external, 56Gb internal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305 total drives, 1 warm spare per node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EOS 5.2.24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Upgraded on a whim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Didn't fix issue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Can't roll back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Currently at ~79% Use, 3.13PiB out of 3.94PiB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2 New FSTs on order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1 JBOD per, 90 drives each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HPCS EOS Current Issues</a:t>
            </a:r>
            <a:endParaRPr/>
          </a:p>
        </p:txBody>
      </p:sp>
      <p:sp>
        <p:nvSpPr>
          <p:cNvPr id="99" name="Google Shape;99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Seemingly two distinct issues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JBOD Power resets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Drives in use at the instant of reset throw EIO until reboot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Over time, more and more drives impacted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JBOD under maintenance still, vendor engaged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XrdZMQ client errors until full EOS reset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Post-Rocky 8 Upgrade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'eos' command utterly unresponsive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Waiting for </a:t>
            </a:r>
            <a:r>
              <a:rPr lang="en"/>
              <a:t>recurrence</a:t>
            </a:r>
            <a:r>
              <a:rPr lang="en"/>
              <a:t> but power-resets preventing reproduction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i="1" lang="en" sz="1200">
                <a:solidFill>
                  <a:srgbClr val="999988"/>
                </a:solidFill>
                <a:highlight>
                  <a:srgbClr val="F9F9F9"/>
                </a:highlight>
                <a:latin typeface="Consolas"/>
                <a:ea typeface="Consolas"/>
                <a:cs typeface="Consolas"/>
                <a:sym typeface="Consolas"/>
              </a:rPr>
              <a:t>XrdZMQ::client looping since 24480.00 seconds </a:t>
            </a:r>
            <a:r>
              <a:rPr i="1" lang="en" sz="1200">
                <a:solidFill>
                  <a:srgbClr val="999988"/>
                </a:solidFill>
                <a:highlight>
                  <a:srgbClr val="F9F9F9"/>
                </a:highlight>
                <a:latin typeface="Consolas"/>
                <a:ea typeface="Consolas"/>
                <a:cs typeface="Consolas"/>
                <a:sym typeface="Consolas"/>
              </a:rPr>
              <a:t>...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Projects</a:t>
            </a:r>
            <a:endParaRPr/>
          </a:p>
        </p:txBody>
      </p:sp>
      <p:sp>
        <p:nvSpPr>
          <p:cNvPr id="105" name="Google Shape;105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New LLM Service, CBorg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Rancher-based Kubernetes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3 4-way AMD MI100 nodes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3 4-way Nvidia A100 nodes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1 8-way Nvidia H100 (Dell HGX)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Chat, Code assistant, Customer RAGs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CVMFS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Replacing annoyingly replicated rsync'd NFS at multiple sites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NFS-CVMFS Gateway planned for backward compatibility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Owncloud + Cephfs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Kubernetes OCIS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Stand-alone REVA instance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Custom Public OIDC forthcoming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