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1206" r:id="rId2"/>
    <p:sldId id="1205" r:id="rId3"/>
    <p:sldId id="1204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5383A0"/>
    <a:srgbClr val="A9D18E"/>
    <a:srgbClr val="92D050"/>
    <a:srgbClr val="022B45"/>
    <a:srgbClr val="032B44"/>
    <a:srgbClr val="062A44"/>
    <a:srgbClr val="062E44"/>
    <a:srgbClr val="3366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24" autoAdjust="0"/>
    <p:restoredTop sz="95211" autoAdjust="0"/>
  </p:normalViewPr>
  <p:slideViewPr>
    <p:cSldViewPr snapToGrid="0">
      <p:cViewPr varScale="1">
        <p:scale>
          <a:sx n="121" d="100"/>
          <a:sy n="121" d="100"/>
        </p:scale>
        <p:origin x="96" y="222"/>
      </p:cViewPr>
      <p:guideLst/>
    </p:cSldViewPr>
  </p:slideViewPr>
  <p:outlineViewPr>
    <p:cViewPr>
      <p:scale>
        <a:sx n="20" d="100"/>
        <a:sy n="20" d="100"/>
      </p:scale>
      <p:origin x="0" y="-536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96"/>
    </p:cViewPr>
  </p:sorterViewPr>
  <p:notesViewPr>
    <p:cSldViewPr snapToGrid="0">
      <p:cViewPr varScale="1">
        <p:scale>
          <a:sx n="116" d="100"/>
          <a:sy n="116" d="100"/>
        </p:scale>
        <p:origin x="335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116533-EDC9-44ED-BEDF-2C06CC3B26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0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26D688-15F4-4A2D-BEED-044EC1D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/>
            </a:lvl1pPr>
          </a:lstStyle>
          <a:p>
            <a:fld id="{C84AEAE7-09E5-49DB-B359-3165B231B51F}" type="datetime1">
              <a:rPr lang="en-US" altLang="en-US"/>
              <a:pPr/>
              <a:t>6/18/2024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F8DFD1-3754-4F36-A6ED-F47E29D162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8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B83A3D-28F2-4B3F-9292-E53CFE6840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800"/>
            </a:lvl1pPr>
          </a:lstStyle>
          <a:p>
            <a:fld id="{370717EF-D0BA-456C-BCEC-7CD2BA3D94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324DA18-C57A-4785-90EC-6B35B97F07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5012657-D96C-4E20-AF41-244900A6E0A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35CD2191-4222-495B-88B3-DA793FB3CDD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D0BA3E4-C098-4276-8EAB-A4E8D5E464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39A1B5FF-EC92-477E-8E01-3B0FC4B4EBB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FCFEFA6C-28B9-42BB-8DFC-D96E64B175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D21F9F75-A5A0-4A6F-BB62-D6587C2BC5B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 descr="XBD200302-00063-02.jpg">
            <a:extLst>
              <a:ext uri="{FF2B5EF4-FFF2-40B4-BE49-F238E27FC236}">
                <a16:creationId xmlns:a16="http://schemas.microsoft.com/office/drawing/2014/main" id="{48F284C9-1923-4A13-AE5A-58725FD6B3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440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B9566E7-731D-40E4-A4E0-B54636C4075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66800"/>
            <a:ext cx="9144000" cy="5791200"/>
          </a:xfrm>
          <a:prstGeom prst="rect">
            <a:avLst/>
          </a:prstGeom>
          <a:solidFill>
            <a:srgbClr val="376092">
              <a:alpha val="9097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1800">
              <a:latin typeface="Arial" pitchFamily="-109" charset="0"/>
              <a:ea typeface="ＭＳ Ｐゴシック" pitchFamily="-109" charset="-128"/>
            </a:endParaRPr>
          </a:p>
        </p:txBody>
      </p:sp>
      <p:sp>
        <p:nvSpPr>
          <p:cNvPr id="6" name="Rectangle 1031">
            <a:extLst>
              <a:ext uri="{FF2B5EF4-FFF2-40B4-BE49-F238E27FC236}">
                <a16:creationId xmlns:a16="http://schemas.microsoft.com/office/drawing/2014/main" id="{663D5922-372E-43F4-93F9-C84B61E4D08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Arial" pitchFamily="-109" charset="0"/>
              <a:ea typeface="ＭＳ Ｐゴシック" pitchFamily="-109" charset="-128"/>
            </a:endParaRPr>
          </a:p>
        </p:txBody>
      </p:sp>
      <p:pic>
        <p:nvPicPr>
          <p:cNvPr id="7" name="Picture 7" descr="LBNL_Banner.psd">
            <a:extLst>
              <a:ext uri="{FF2B5EF4-FFF2-40B4-BE49-F238E27FC236}">
                <a16:creationId xmlns:a16="http://schemas.microsoft.com/office/drawing/2014/main" id="{D22987CD-6D31-4DC4-B944-B312E618E70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4450"/>
            <a:ext cx="9144000" cy="90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7928" y="2130425"/>
            <a:ext cx="7070271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3886200"/>
            <a:ext cx="7082971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910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1260764"/>
            <a:ext cx="8280000" cy="4681236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 sz="2400">
                <a:latin typeface="Century Gothic" panose="020B0502020202020204" pitchFamily="34" charset="0"/>
              </a:defRPr>
            </a:lvl1pPr>
            <a:lvl2pPr>
              <a:spcBef>
                <a:spcPts val="900"/>
              </a:spcBef>
              <a:buFont typeface="Arial"/>
              <a:buChar char="•"/>
              <a:defRPr sz="2400">
                <a:latin typeface="Century Gothic" panose="020B0502020202020204" pitchFamily="34" charset="0"/>
              </a:defRPr>
            </a:lvl2pPr>
            <a:lvl3pPr marL="458788" indent="-177800">
              <a:spcBef>
                <a:spcPts val="500"/>
              </a:spcBef>
              <a:defRPr sz="2400">
                <a:latin typeface="Century Gothic" panose="020B0502020202020204" pitchFamily="34" charset="0"/>
              </a:defRPr>
            </a:lvl3pPr>
            <a:lvl4pPr marL="687388" indent="-177800">
              <a:spcBef>
                <a:spcPts val="400"/>
              </a:spcBef>
              <a:buSzPct val="50000"/>
              <a:buFont typeface="Arial"/>
              <a:buChar char="•"/>
              <a:defRPr sz="2400">
                <a:latin typeface="Century Gothic" panose="020B0502020202020204" pitchFamily="34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184029C-0A20-4374-91C4-4B215C5417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400">
                <a:solidFill>
                  <a:srgbClr val="003366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altLang="en-US"/>
              <a:t>G. Vallone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64009F5-D817-4B74-9F77-92391D939E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400">
                <a:solidFill>
                  <a:srgbClr val="003366"/>
                </a:solidFill>
                <a:latin typeface="Century Gothic" panose="020B0502020202020204" pitchFamily="34" charset="0"/>
              </a:defRPr>
            </a:lvl1pPr>
          </a:lstStyle>
          <a:p>
            <a:fld id="{F17BF516-E5C7-4BA2-8500-F3D0A15898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531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3429000"/>
            <a:ext cx="8280000" cy="2513000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 sz="1600">
                <a:latin typeface="Century Gothic" panose="020B0502020202020204" pitchFamily="34" charset="0"/>
              </a:defRPr>
            </a:lvl1pPr>
            <a:lvl2pPr>
              <a:spcBef>
                <a:spcPts val="900"/>
              </a:spcBef>
              <a:buFont typeface="Arial"/>
              <a:buChar char="•"/>
              <a:defRPr sz="1600">
                <a:latin typeface="Century Gothic" panose="020B0502020202020204" pitchFamily="34" charset="0"/>
              </a:defRPr>
            </a:lvl2pPr>
            <a:lvl3pPr marL="458788" indent="-177800">
              <a:spcBef>
                <a:spcPts val="500"/>
              </a:spcBef>
              <a:defRPr sz="1600">
                <a:latin typeface="Century Gothic" panose="020B0502020202020204" pitchFamily="34" charset="0"/>
              </a:defRPr>
            </a:lvl3pPr>
            <a:lvl4pPr marL="687388" indent="-177800">
              <a:spcBef>
                <a:spcPts val="400"/>
              </a:spcBef>
              <a:buSzPct val="50000"/>
              <a:buFont typeface="Arial"/>
              <a:buChar char="•"/>
              <a:defRPr sz="1600">
                <a:latin typeface="Century Gothic" panose="020B0502020202020204" pitchFamily="34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184029C-0A20-4374-91C4-4B215C5417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400">
                <a:solidFill>
                  <a:srgbClr val="003366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altLang="en-US"/>
              <a:t>G. Vallone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64009F5-D817-4B74-9F77-92391D939E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400">
                <a:solidFill>
                  <a:srgbClr val="003366"/>
                </a:solidFill>
                <a:latin typeface="Century Gothic" panose="020B0502020202020204" pitchFamily="34" charset="0"/>
              </a:defRPr>
            </a:lvl1pPr>
          </a:lstStyle>
          <a:p>
            <a:fld id="{F17BF516-E5C7-4BA2-8500-F3D0A15898C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ECFE922-EFB8-944D-A8C5-2F59C91BC2C0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32001" y="1229206"/>
            <a:ext cx="3474982" cy="2048873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 sz="1600">
                <a:latin typeface="Century Gothic" panose="020B0502020202020204" pitchFamily="34" charset="0"/>
              </a:defRPr>
            </a:lvl1pPr>
            <a:lvl2pPr>
              <a:spcBef>
                <a:spcPts val="900"/>
              </a:spcBef>
              <a:buFont typeface="Arial"/>
              <a:buChar char="•"/>
              <a:defRPr sz="1600">
                <a:latin typeface="Century Gothic" panose="020B0502020202020204" pitchFamily="34" charset="0"/>
              </a:defRPr>
            </a:lvl2pPr>
            <a:lvl3pPr marL="458788" indent="-177800">
              <a:spcBef>
                <a:spcPts val="500"/>
              </a:spcBef>
              <a:defRPr sz="1600">
                <a:latin typeface="Century Gothic" panose="020B0502020202020204" pitchFamily="34" charset="0"/>
              </a:defRPr>
            </a:lvl3pPr>
            <a:lvl4pPr marL="687388" indent="-177800">
              <a:spcBef>
                <a:spcPts val="400"/>
              </a:spcBef>
              <a:buSzPct val="50000"/>
              <a:buFont typeface="Arial"/>
              <a:buChar char="•"/>
              <a:defRPr sz="1600">
                <a:latin typeface="Century Gothic" panose="020B0502020202020204" pitchFamily="34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B6EA096-5786-4E41-AF33-B91CDF92079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237018" y="1229206"/>
            <a:ext cx="3474982" cy="2048873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 sz="1600">
                <a:latin typeface="Century Gothic" panose="020B0502020202020204" pitchFamily="34" charset="0"/>
              </a:defRPr>
            </a:lvl1pPr>
            <a:lvl2pPr>
              <a:spcBef>
                <a:spcPts val="900"/>
              </a:spcBef>
              <a:buFont typeface="Arial"/>
              <a:buChar char="•"/>
              <a:defRPr sz="1600">
                <a:latin typeface="Century Gothic" panose="020B0502020202020204" pitchFamily="34" charset="0"/>
              </a:defRPr>
            </a:lvl2pPr>
            <a:lvl3pPr marL="458788" indent="-177800">
              <a:spcBef>
                <a:spcPts val="500"/>
              </a:spcBef>
              <a:defRPr sz="1600">
                <a:latin typeface="Century Gothic" panose="020B0502020202020204" pitchFamily="34" charset="0"/>
              </a:defRPr>
            </a:lvl3pPr>
            <a:lvl4pPr marL="687388" indent="-177800">
              <a:spcBef>
                <a:spcPts val="400"/>
              </a:spcBef>
              <a:buSzPct val="50000"/>
              <a:buFont typeface="Arial"/>
              <a:buChar char="•"/>
              <a:defRPr sz="1600">
                <a:latin typeface="Century Gothic" panose="020B0502020202020204" pitchFamily="34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689612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1769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tif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EC03FD6-F8B8-4B55-8351-69815ACF5D6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1037" y="180000"/>
            <a:ext cx="7781925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2E04E-CF89-4113-99F1-91AE395FE2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0503" y="6305211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03366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altLang="en-US"/>
              <a:t>G. Vallone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8707B-F3D6-497C-9C9B-259CF9B3FE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05199" y="630618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3366"/>
                </a:solidFill>
                <a:latin typeface="Century Gothic" panose="020B0502020202020204" pitchFamily="34" charset="0"/>
              </a:defRPr>
            </a:lvl1pPr>
          </a:lstStyle>
          <a:p>
            <a:fld id="{7B7B2A5E-4BFE-4478-8568-162AF3B78EC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A1A9537-B9F5-EB44-BA86-1E010B6AF6A2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886072" y="6120000"/>
            <a:ext cx="964431" cy="738000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FE72E7E-564F-6541-9142-8DFDA52AD950}"/>
              </a:ext>
            </a:extLst>
          </p:cNvPr>
          <p:cNvSpPr txBox="1">
            <a:spLocks/>
          </p:cNvSpPr>
          <p:nvPr userDrawn="1"/>
        </p:nvSpPr>
        <p:spPr>
          <a:xfrm>
            <a:off x="5695635" y="630521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3366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r>
              <a:rPr lang="en-US" altLang="en-US" sz="1400" dirty="0"/>
              <a:t>06/11/2024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F691CA6-5205-2A41-9AF1-4C869084612B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0503" y="6120000"/>
            <a:ext cx="864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B6C248-7239-AA48-A092-60E65FE99023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0503" y="1080362"/>
            <a:ext cx="864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699" r:id="rId2"/>
    <p:sldLayoutId id="2147483708" r:id="rId3"/>
    <p:sldLayoutId id="2147483707" r:id="rId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66"/>
          </a:solidFill>
          <a:latin typeface="Century Gothic" panose="020B050202020202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66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66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66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66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C5993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C5993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C5993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C5993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ts val="900"/>
        </a:spcBef>
        <a:spcAft>
          <a:spcPct val="0"/>
        </a:spcAft>
        <a:defRPr sz="2400">
          <a:solidFill>
            <a:srgbClr val="003366"/>
          </a:solidFill>
          <a:latin typeface="+mn-lt"/>
          <a:ea typeface="+mn-ea"/>
          <a:cs typeface="+mn-cs"/>
        </a:defRPr>
      </a:lvl1pPr>
      <a:lvl2pPr marL="288925" indent="-227013" algn="l" rtl="0" eaLnBrk="1" fontAlgn="base" hangingPunct="1">
        <a:spcBef>
          <a:spcPts val="500"/>
        </a:spcBef>
        <a:spcAft>
          <a:spcPct val="0"/>
        </a:spcAft>
        <a:buSzPct val="85000"/>
        <a:buChar char="–"/>
        <a:defRPr sz="2400">
          <a:solidFill>
            <a:srgbClr val="003366"/>
          </a:solidFill>
          <a:latin typeface="+mn-lt"/>
          <a:ea typeface="+mn-ea"/>
        </a:defRPr>
      </a:lvl2pPr>
      <a:lvl3pPr marL="573088" indent="-117475" algn="l" rtl="0" eaLnBrk="1" fontAlgn="base" hangingPunct="1">
        <a:spcBef>
          <a:spcPts val="400"/>
        </a:spcBef>
        <a:spcAft>
          <a:spcPct val="0"/>
        </a:spcAft>
        <a:buSzPct val="75000"/>
        <a:buFont typeface="Lucida Grande" pitchFamily="-109" charset="0"/>
        <a:buChar char="–"/>
        <a:defRPr sz="2400">
          <a:solidFill>
            <a:srgbClr val="003366"/>
          </a:solidFill>
          <a:latin typeface="+mn-lt"/>
          <a:ea typeface="+mn-ea"/>
        </a:defRPr>
      </a:lvl3pPr>
      <a:lvl4pPr marL="909638" indent="-227013" algn="l" rtl="0" eaLnBrk="1" fontAlgn="base" hangingPunct="1">
        <a:spcBef>
          <a:spcPct val="20000"/>
        </a:spcBef>
        <a:spcAft>
          <a:spcPct val="0"/>
        </a:spcAft>
        <a:buSzPct val="75000"/>
        <a:buFont typeface="Lucida Grande" pitchFamily="-109" charset="0"/>
        <a:buChar char="–"/>
        <a:defRPr sz="2400">
          <a:solidFill>
            <a:srgbClr val="003366"/>
          </a:solidFill>
          <a:latin typeface="+mn-lt"/>
          <a:ea typeface="+mn-ea"/>
        </a:defRPr>
      </a:lvl4pPr>
      <a:lvl5pPr marL="1146175" indent="-236538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rgbClr val="003366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C5993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C5993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C5993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C5993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B0DC0-9965-9377-2848-3443460C26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20 T - Numerical Modeling Needs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6B9E85-88EB-828C-81AF-2DE73E577C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599" y="3886200"/>
            <a:ext cx="7082971" cy="2830286"/>
          </a:xfrm>
        </p:spPr>
        <p:txBody>
          <a:bodyPr/>
          <a:lstStyle/>
          <a:p>
            <a:pPr algn="ctr"/>
            <a:r>
              <a:rPr lang="en-US" dirty="0"/>
              <a:t>G. Vallone, P. </a:t>
            </a:r>
            <a:r>
              <a:rPr lang="en-US" dirty="0" err="1"/>
              <a:t>Ferracin</a:t>
            </a:r>
            <a:r>
              <a:rPr lang="en-US" dirty="0"/>
              <a:t>, E. </a:t>
            </a:r>
            <a:r>
              <a:rPr lang="en-US"/>
              <a:t>Ravaioli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06/18/2024 - MDP Modeling Group</a:t>
            </a:r>
          </a:p>
        </p:txBody>
      </p:sp>
    </p:spTree>
    <p:extLst>
      <p:ext uri="{BB962C8B-B14F-4D97-AF65-F5344CB8AC3E}">
        <p14:creationId xmlns:p14="http://schemas.microsoft.com/office/powerpoint/2010/main" val="2346927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CACAF-71DA-0348-A198-002D10F47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20 T Needs - In Order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071542-73D1-8A4B-B176-3C962DCBC6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G. Vallone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9C635-9BBC-864C-B084-0309E5D6E5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BF516-E5C7-4BA2-8500-F3D0A15898C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53185E8-ACAB-63EB-A984-910587EBA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503" y="1229710"/>
            <a:ext cx="8638222" cy="482818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HTS ‘modeling’: </a:t>
            </a:r>
            <a:r>
              <a:rPr lang="en-US" b="1" dirty="0"/>
              <a:t>properties</a:t>
            </a:r>
            <a:r>
              <a:rPr lang="en-US" dirty="0"/>
              <a:t> and </a:t>
            </a:r>
            <a:r>
              <a:rPr lang="en-US" b="1" dirty="0"/>
              <a:t>limit</a:t>
            </a:r>
            <a:r>
              <a:rPr lang="en-US" dirty="0"/>
              <a:t> </a:t>
            </a:r>
            <a:r>
              <a:rPr lang="en-US" b="1" dirty="0"/>
              <a:t>surface</a:t>
            </a:r>
          </a:p>
          <a:p>
            <a:pPr marL="401638" lvl="2" indent="-285750">
              <a:buFont typeface="Arial" panose="020B0604020202020204" pitchFamily="34" charset="0"/>
              <a:buChar char="•"/>
            </a:pPr>
            <a:r>
              <a:rPr lang="en-US" dirty="0"/>
              <a:t>Probably will be in the ‘needs’ of other working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‘standard’ </a:t>
            </a:r>
            <a:r>
              <a:rPr lang="en-US" b="1" dirty="0"/>
              <a:t>short</a:t>
            </a:r>
            <a:r>
              <a:rPr lang="en-US" dirty="0"/>
              <a:t> </a:t>
            </a:r>
            <a:r>
              <a:rPr lang="en-US" b="1" dirty="0"/>
              <a:t>sample</a:t>
            </a:r>
            <a:r>
              <a:rPr lang="en-US" dirty="0"/>
              <a:t> </a:t>
            </a:r>
            <a:r>
              <a:rPr lang="en-US" b="1" dirty="0"/>
              <a:t>margin</a:t>
            </a:r>
            <a:r>
              <a:rPr lang="en-US" dirty="0"/>
              <a:t> tool</a:t>
            </a:r>
          </a:p>
          <a:p>
            <a:pPr marL="401638" lvl="2" indent="-285750">
              <a:buFont typeface="Arial" panose="020B0604020202020204" pitchFamily="34" charset="0"/>
              <a:buChar char="•"/>
            </a:pPr>
            <a:r>
              <a:rPr lang="en-US" dirty="0"/>
              <a:t>Should be easy to do, but at the moment everybody uses their own thing, and this has lead to multiple errors in the past</a:t>
            </a:r>
          </a:p>
          <a:p>
            <a:pPr marL="401638" lvl="2" indent="-285750">
              <a:buFont typeface="Arial" panose="020B0604020202020204" pitchFamily="34" charset="0"/>
              <a:buChar char="•"/>
            </a:pPr>
            <a:r>
              <a:rPr lang="en-US" dirty="0"/>
              <a:t>Focus on usability, versatility (different conductor types…), maybe access to a conductor database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Mechanical </a:t>
            </a:r>
            <a:r>
              <a:rPr lang="en-US" dirty="0"/>
              <a:t>simulations including </a:t>
            </a:r>
            <a:r>
              <a:rPr lang="en-US" b="1" dirty="0"/>
              <a:t>ESC </a:t>
            </a:r>
            <a:r>
              <a:rPr lang="en-US" dirty="0"/>
              <a:t>coils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Integrated </a:t>
            </a:r>
            <a:r>
              <a:rPr lang="en-US" b="1" dirty="0"/>
              <a:t>optimization</a:t>
            </a:r>
            <a:r>
              <a:rPr lang="en-US" dirty="0"/>
              <a:t> tool</a:t>
            </a:r>
          </a:p>
          <a:p>
            <a:pPr marL="401638" lvl="2" indent="-285750">
              <a:buFont typeface="Arial" panose="020B0604020202020204" pitchFamily="34" charset="0"/>
              <a:buChar char="•"/>
            </a:pPr>
            <a:r>
              <a:rPr lang="en-US" dirty="0"/>
              <a:t>We have run many cases, manually exploring the parameter space</a:t>
            </a:r>
          </a:p>
          <a:p>
            <a:pPr marL="401638" lvl="2" indent="-285750">
              <a:buFont typeface="Arial" panose="020B0604020202020204" pitchFamily="34" charset="0"/>
              <a:buChar char="•"/>
            </a:pPr>
            <a:r>
              <a:rPr lang="en-US" dirty="0"/>
              <a:t>Mechanical interaction with quench protection still not considered</a:t>
            </a:r>
          </a:p>
          <a:p>
            <a:pPr marL="401638" lvl="2" indent="-285750">
              <a:buFont typeface="Arial" panose="020B0604020202020204" pitchFamily="34" charset="0"/>
              <a:buChar char="•"/>
            </a:pPr>
            <a:r>
              <a:rPr lang="en-US" dirty="0"/>
              <a:t>More automated numerical tools might help / simplify in this exploration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Strain/stress</a:t>
            </a:r>
            <a:r>
              <a:rPr lang="en-US" dirty="0"/>
              <a:t> effects on load line margin on HTS and LTS</a:t>
            </a:r>
          </a:p>
          <a:p>
            <a:pPr marL="401638" lvl="2" indent="-285750">
              <a:buFont typeface="Arial" panose="020B0604020202020204" pitchFamily="34" charset="0"/>
              <a:buChar char="•"/>
            </a:pPr>
            <a:r>
              <a:rPr lang="en-US" dirty="0"/>
              <a:t>We have tools for LTS, but we are not using them</a:t>
            </a:r>
          </a:p>
          <a:p>
            <a:pPr marL="401638" lvl="2" indent="-285750">
              <a:buFont typeface="Arial" panose="020B0604020202020204" pitchFamily="34" charset="0"/>
              <a:buChar char="•"/>
            </a:pPr>
            <a:r>
              <a:rPr lang="en-US" dirty="0"/>
              <a:t>No tools available for Bi2212</a:t>
            </a:r>
          </a:p>
          <a:p>
            <a:pPr marL="401638" lvl="2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184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CACAF-71DA-0348-A198-002D10F47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20 T Needs - Maybe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071542-73D1-8A4B-B176-3C962DCBC6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G. Vallone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9C635-9BBC-864C-B084-0309E5D6E5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BF516-E5C7-4BA2-8500-F3D0A15898C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53185E8-ACAB-63EB-A984-910587EBA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503" y="1245476"/>
            <a:ext cx="8638222" cy="481241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3D</a:t>
            </a:r>
            <a:r>
              <a:rPr lang="en-US" dirty="0"/>
              <a:t> modeling tools – if we ever want to study this, but it would require significant effort (coding and computational time)</a:t>
            </a:r>
          </a:p>
          <a:p>
            <a:pPr marL="401638" lvl="2" indent="-285750">
              <a:buFont typeface="Arial" panose="020B0604020202020204" pitchFamily="34" charset="0"/>
              <a:buChar char="•"/>
            </a:pPr>
            <a:r>
              <a:rPr lang="en-US" dirty="0"/>
              <a:t>Among other things, ‘drawing’ coils can be a challenge:</a:t>
            </a:r>
          </a:p>
          <a:p>
            <a:pPr marL="630238" lvl="3" indent="-285750">
              <a:buFont typeface="Arial" panose="020B0604020202020204" pitchFamily="34" charset="0"/>
              <a:buChar char="•"/>
            </a:pPr>
            <a:r>
              <a:rPr lang="en-US" dirty="0"/>
              <a:t>Block and common coil should be ‘easy’</a:t>
            </a:r>
          </a:p>
          <a:p>
            <a:pPr marL="630238" lvl="3" indent="-285750">
              <a:buFont typeface="Arial" panose="020B0604020202020204" pitchFamily="34" charset="0"/>
              <a:buChar char="•"/>
            </a:pPr>
            <a:r>
              <a:rPr lang="en-US" dirty="0"/>
              <a:t>We have tools for CCT magnets</a:t>
            </a:r>
          </a:p>
          <a:p>
            <a:pPr marL="630238" lvl="3" indent="-285750">
              <a:buFont typeface="Arial" panose="020B0604020202020204" pitchFamily="34" charset="0"/>
              <a:buChar char="•"/>
            </a:pPr>
            <a:r>
              <a:rPr lang="en-US" b="1" dirty="0"/>
              <a:t>SMCT/CT</a:t>
            </a:r>
            <a:r>
              <a:rPr lang="en-US" dirty="0"/>
              <a:t> magnets are less straightforward. Some tools exist but probably need improvement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High-fidelity </a:t>
            </a:r>
            <a:r>
              <a:rPr lang="en-US" b="1" dirty="0"/>
              <a:t>tool</a:t>
            </a:r>
            <a:r>
              <a:rPr lang="en-US" dirty="0"/>
              <a:t> to simulate different types of </a:t>
            </a:r>
            <a:r>
              <a:rPr lang="en-US" b="1" dirty="0"/>
              <a:t>losses</a:t>
            </a:r>
            <a:r>
              <a:rPr lang="en-US" dirty="0"/>
              <a:t> in different types of REBCO cables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Screening currents and their effect on </a:t>
            </a:r>
            <a:r>
              <a:rPr lang="en-US" b="1" dirty="0"/>
              <a:t>mechanics</a:t>
            </a:r>
            <a:r>
              <a:rPr lang="en-US" dirty="0"/>
              <a:t> in </a:t>
            </a:r>
            <a:r>
              <a:rPr lang="en-US" b="1" dirty="0"/>
              <a:t>REBCO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Quench protection tool</a:t>
            </a:r>
            <a:r>
              <a:rPr lang="en-US" dirty="0"/>
              <a:t> for 20 T, </a:t>
            </a:r>
            <a:r>
              <a:rPr lang="en-US" b="1" dirty="0"/>
              <a:t>20 K </a:t>
            </a:r>
            <a:r>
              <a:rPr lang="en-US" dirty="0"/>
              <a:t>(I estimate 6-12 months of work after the request comes)</a:t>
            </a:r>
          </a:p>
        </p:txBody>
      </p:sp>
    </p:spTree>
    <p:extLst>
      <p:ext uri="{BB962C8B-B14F-4D97-AF65-F5344CB8AC3E}">
        <p14:creationId xmlns:p14="http://schemas.microsoft.com/office/powerpoint/2010/main" val="3541885834"/>
      </p:ext>
    </p:extLst>
  </p:cSld>
  <p:clrMapOvr>
    <a:masterClrMapping/>
  </p:clrMapOvr>
</p:sld>
</file>

<file path=ppt/theme/theme1.xml><?xml version="1.0" encoding="utf-8"?>
<a:theme xmlns:a="http://schemas.openxmlformats.org/drawingml/2006/main" name="LBNL_Template_032411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9172D639-6CA3-4E44-9C1B-E4BE1D628E63}" vid="{195C298B-F8E0-44C0-857F-FA4F3076944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LBNL Template</Template>
  <TotalTime>39709</TotalTime>
  <Words>290</Words>
  <Application>Microsoft Office PowerPoint</Application>
  <PresentationFormat>On-screen Show (4:3)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Lucida Grande</vt:lpstr>
      <vt:lpstr>LBNL_Template_032411</vt:lpstr>
      <vt:lpstr>20 T - Numerical Modeling Needs</vt:lpstr>
      <vt:lpstr>20 T Needs - In Order</vt:lpstr>
      <vt:lpstr>20 T Needs - Maybe</vt:lpstr>
    </vt:vector>
  </TitlesOfParts>
  <Company>LBNL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Anderssen</dc:creator>
  <cp:lastModifiedBy>Giorgio Vallone</cp:lastModifiedBy>
  <cp:revision>2500</cp:revision>
  <cp:lastPrinted>2018-11-28T09:31:16Z</cp:lastPrinted>
  <dcterms:created xsi:type="dcterms:W3CDTF">2018-01-11T04:00:47Z</dcterms:created>
  <dcterms:modified xsi:type="dcterms:W3CDTF">2024-06-18T15:55:58Z</dcterms:modified>
</cp:coreProperties>
</file>