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media/image60.jpg" ContentType="image/jpg"/>
  <Override PartName="/ppt/media/image61.jpg" ContentType="image/jpg"/>
  <Override PartName="/ppt/media/image70.jpg" ContentType="image/jpg"/>
  <Override PartName="/ppt/media/image71.jpg" ContentType="image/jpg"/>
  <Override PartName="/ppt/media/image72.jpg" ContentType="image/jpg"/>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04" r:id="rId3"/>
    <p:sldMasterId id="2147483709" r:id="rId4"/>
    <p:sldMasterId id="2147483715" r:id="rId5"/>
    <p:sldMasterId id="2147483722" r:id="rId6"/>
  </p:sldMasterIdLst>
  <p:notesMasterIdLst>
    <p:notesMasterId r:id="rId27"/>
  </p:notesMasterIdLst>
  <p:sldIdLst>
    <p:sldId id="279" r:id="rId7"/>
    <p:sldId id="1785" r:id="rId8"/>
    <p:sldId id="1790" r:id="rId9"/>
    <p:sldId id="1791" r:id="rId10"/>
    <p:sldId id="821" r:id="rId11"/>
    <p:sldId id="1758" r:id="rId12"/>
    <p:sldId id="1777" r:id="rId13"/>
    <p:sldId id="1779" r:id="rId14"/>
    <p:sldId id="1784" r:id="rId15"/>
    <p:sldId id="256" r:id="rId16"/>
    <p:sldId id="258" r:id="rId17"/>
    <p:sldId id="1786" r:id="rId18"/>
    <p:sldId id="257" r:id="rId19"/>
    <p:sldId id="1782" r:id="rId20"/>
    <p:sldId id="1789" r:id="rId21"/>
    <p:sldId id="765" r:id="rId22"/>
    <p:sldId id="1788" r:id="rId23"/>
    <p:sldId id="264" r:id="rId24"/>
    <p:sldId id="606" r:id="rId25"/>
    <p:sldId id="796"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C6AE41-CB48-6630-C6FE-9C9EA54186A5}" name="Daniel Davis" initials="DD" userId="S::dsd08@fsu.edu::9bdb0854-9885-446f-b5db-c8b06e3476c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36F"/>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06" autoAdjust="0"/>
    <p:restoredTop sz="87809" autoAdjust="0"/>
  </p:normalViewPr>
  <p:slideViewPr>
    <p:cSldViewPr snapToGrid="0">
      <p:cViewPr>
        <p:scale>
          <a:sx n="100" d="100"/>
          <a:sy n="100" d="100"/>
        </p:scale>
        <p:origin x="816" y="360"/>
      </p:cViewPr>
      <p:guideLst/>
    </p:cSldViewPr>
  </p:slideViewPr>
  <p:outlineViewPr>
    <p:cViewPr>
      <p:scale>
        <a:sx n="50" d="100"/>
        <a:sy n="50"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p:scale>
          <a:sx n="100" d="100"/>
          <a:sy n="100" d="100"/>
        </p:scale>
        <p:origin x="5352" y="6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tx>
            <c:strRef>
              <c:f>'Ic(sigma)'!$A$1</c:f>
              <c:strCache>
                <c:ptCount val="1"/>
                <c:pt idx="0">
                  <c:v>Sample 3</c:v>
                </c:pt>
              </c:strCache>
            </c:strRef>
          </c:tx>
          <c:spPr>
            <a:ln w="19050" cap="rnd">
              <a:noFill/>
              <a:round/>
            </a:ln>
            <a:effectLst/>
          </c:spPr>
          <c:marker>
            <c:symbol val="circle"/>
            <c:size val="6"/>
            <c:spPr>
              <a:solidFill>
                <a:srgbClr val="4472C4"/>
              </a:solidFill>
              <a:ln w="9525">
                <a:solidFill>
                  <a:srgbClr val="4472C4"/>
                </a:solidFill>
              </a:ln>
              <a:effectLst/>
            </c:spPr>
          </c:marker>
          <c:trendline>
            <c:spPr>
              <a:ln w="31750" cap="rnd">
                <a:solidFill>
                  <a:srgbClr val="4472C4"/>
                </a:solidFill>
                <a:prstDash val="solid"/>
              </a:ln>
              <a:effectLst/>
            </c:spPr>
            <c:trendlineType val="poly"/>
            <c:order val="3"/>
            <c:dispRSqr val="0"/>
            <c:dispEq val="0"/>
          </c:trendline>
          <c:errBars>
            <c:errDir val="y"/>
            <c:errBarType val="both"/>
            <c:errValType val="percentage"/>
            <c:noEndCap val="0"/>
            <c:val val="1"/>
            <c:spPr>
              <a:noFill/>
              <a:ln w="9525" cap="flat" cmpd="sng" algn="ctr">
                <a:solidFill>
                  <a:schemeClr val="tx1">
                    <a:lumMod val="65000"/>
                    <a:lumOff val="35000"/>
                  </a:schemeClr>
                </a:solidFill>
                <a:round/>
              </a:ln>
              <a:effectLst/>
            </c:spPr>
          </c:errBars>
          <c:xVal>
            <c:numRef>
              <c:f>'Ic(sigma)'!$A$6:$A$25</c:f>
              <c:numCache>
                <c:formatCode>0.0</c:formatCode>
                <c:ptCount val="20"/>
                <c:pt idx="0">
                  <c:v>10.019986663489492</c:v>
                </c:pt>
                <c:pt idx="1">
                  <c:v>19.972634592337041</c:v>
                </c:pt>
                <c:pt idx="2">
                  <c:v>29.903326541877416</c:v>
                </c:pt>
                <c:pt idx="3">
                  <c:v>39.888676028668662</c:v>
                </c:pt>
                <c:pt idx="4">
                  <c:v>50.006113571162103</c:v>
                </c:pt>
                <c:pt idx="5">
                  <c:v>59.949970910804616</c:v>
                </c:pt>
                <c:pt idx="6">
                  <c:v>69.934716131811228</c:v>
                </c:pt>
                <c:pt idx="7">
                  <c:v>79.698056627015262</c:v>
                </c:pt>
                <c:pt idx="8">
                  <c:v>90.003236648046126</c:v>
                </c:pt>
                <c:pt idx="9">
                  <c:v>99.983804599953729</c:v>
                </c:pt>
                <c:pt idx="10">
                  <c:v>109.85769540693157</c:v>
                </c:pt>
                <c:pt idx="11">
                  <c:v>119.93797270893079</c:v>
                </c:pt>
                <c:pt idx="12">
                  <c:v>129.92657964134418</c:v>
                </c:pt>
                <c:pt idx="13">
                  <c:v>139.92524114286164</c:v>
                </c:pt>
                <c:pt idx="14">
                  <c:v>149.85772006985431</c:v>
                </c:pt>
                <c:pt idx="15">
                  <c:v>159.91658125610417</c:v>
                </c:pt>
                <c:pt idx="16">
                  <c:v>169.84619221677559</c:v>
                </c:pt>
                <c:pt idx="17">
                  <c:v>179.92918275056479</c:v>
                </c:pt>
                <c:pt idx="18">
                  <c:v>189.94101747086168</c:v>
                </c:pt>
                <c:pt idx="19">
                  <c:v>199.87366886030671</c:v>
                </c:pt>
              </c:numCache>
            </c:numRef>
          </c:xVal>
          <c:yVal>
            <c:numRef>
              <c:f>'Ic(sigma)'!$D$6:$D$25</c:f>
              <c:numCache>
                <c:formatCode>0.000</c:formatCode>
                <c:ptCount val="20"/>
                <c:pt idx="0">
                  <c:v>1</c:v>
                </c:pt>
                <c:pt idx="1">
                  <c:v>1.0008656402646388</c:v>
                </c:pt>
                <c:pt idx="2">
                  <c:v>1.0021641006615964</c:v>
                </c:pt>
                <c:pt idx="3">
                  <c:v>1.0021022692141222</c:v>
                </c:pt>
                <c:pt idx="4">
                  <c:v>1.0004328201323192</c:v>
                </c:pt>
                <c:pt idx="5">
                  <c:v>0.99721758486366163</c:v>
                </c:pt>
                <c:pt idx="6">
                  <c:v>0.99585729301922965</c:v>
                </c:pt>
                <c:pt idx="7">
                  <c:v>0.99530080999196202</c:v>
                </c:pt>
                <c:pt idx="8">
                  <c:v>0.99190008038088162</c:v>
                </c:pt>
                <c:pt idx="9">
                  <c:v>0.98757187905768873</c:v>
                </c:pt>
                <c:pt idx="10">
                  <c:v>0.98639708155567929</c:v>
                </c:pt>
                <c:pt idx="11">
                  <c:v>0.98330550918196991</c:v>
                </c:pt>
                <c:pt idx="12">
                  <c:v>0.979657453780993</c:v>
                </c:pt>
                <c:pt idx="13">
                  <c:v>0.97675137574970639</c:v>
                </c:pt>
                <c:pt idx="14">
                  <c:v>0.97229951153156502</c:v>
                </c:pt>
                <c:pt idx="15">
                  <c:v>0.96593087244172382</c:v>
                </c:pt>
                <c:pt idx="16">
                  <c:v>0.9606751994064181</c:v>
                </c:pt>
                <c:pt idx="17">
                  <c:v>0.95455388610647374</c:v>
                </c:pt>
                <c:pt idx="18">
                  <c:v>0.94707228096209739</c:v>
                </c:pt>
                <c:pt idx="19">
                  <c:v>0.9393433500278241</c:v>
                </c:pt>
              </c:numCache>
            </c:numRef>
          </c:yVal>
          <c:smooth val="1"/>
          <c:extLst>
            <c:ext xmlns:c16="http://schemas.microsoft.com/office/drawing/2014/chart" uri="{C3380CC4-5D6E-409C-BE32-E72D297353CC}">
              <c16:uniqueId val="{00000000-4755-4294-99D0-C5EC77E8D3C4}"/>
            </c:ext>
          </c:extLst>
        </c:ser>
        <c:ser>
          <c:idx val="1"/>
          <c:order val="1"/>
          <c:tx>
            <c:strRef>
              <c:f>'Ic(sigma)'!$A$28</c:f>
              <c:strCache>
                <c:ptCount val="1"/>
                <c:pt idx="0">
                  <c:v>Sample 4</c:v>
                </c:pt>
              </c:strCache>
            </c:strRef>
          </c:tx>
          <c:spPr>
            <a:ln w="19050" cap="rnd">
              <a:noFill/>
              <a:round/>
            </a:ln>
            <a:effectLst/>
          </c:spPr>
          <c:marker>
            <c:symbol val="square"/>
            <c:size val="6"/>
            <c:spPr>
              <a:solidFill>
                <a:srgbClr val="C00000"/>
              </a:solidFill>
              <a:ln w="9525">
                <a:solidFill>
                  <a:srgbClr val="C00000"/>
                </a:solidFill>
              </a:ln>
              <a:effectLst/>
            </c:spPr>
          </c:marker>
          <c:trendline>
            <c:spPr>
              <a:ln w="31750" cap="rnd">
                <a:solidFill>
                  <a:srgbClr val="C00000"/>
                </a:solidFill>
                <a:prstDash val="solid"/>
              </a:ln>
              <a:effectLst/>
            </c:spPr>
            <c:trendlineType val="poly"/>
            <c:order val="3"/>
            <c:dispRSqr val="0"/>
            <c:dispEq val="0"/>
          </c:trendline>
          <c:errBars>
            <c:errDir val="y"/>
            <c:errBarType val="both"/>
            <c:errValType val="percentage"/>
            <c:noEndCap val="0"/>
            <c:val val="1"/>
            <c:spPr>
              <a:noFill/>
              <a:ln w="9525" cap="flat" cmpd="sng" algn="ctr">
                <a:solidFill>
                  <a:schemeClr val="tx1">
                    <a:lumMod val="65000"/>
                    <a:lumOff val="35000"/>
                  </a:schemeClr>
                </a:solidFill>
                <a:round/>
              </a:ln>
              <a:effectLst/>
            </c:spPr>
          </c:errBars>
          <c:xVal>
            <c:numRef>
              <c:f>'Ic(sigma)'!$A$32:$A$51</c:f>
              <c:numCache>
                <c:formatCode>0.0</c:formatCode>
                <c:ptCount val="20"/>
                <c:pt idx="0">
                  <c:v>10.045113099029052</c:v>
                </c:pt>
                <c:pt idx="1">
                  <c:v>20.021794793255058</c:v>
                </c:pt>
                <c:pt idx="2">
                  <c:v>29.975497264251342</c:v>
                </c:pt>
                <c:pt idx="3">
                  <c:v>39.956086136228443</c:v>
                </c:pt>
                <c:pt idx="4">
                  <c:v>49.972307982720253</c:v>
                </c:pt>
                <c:pt idx="5">
                  <c:v>60.002780711478451</c:v>
                </c:pt>
                <c:pt idx="6">
                  <c:v>69.898001660618846</c:v>
                </c:pt>
                <c:pt idx="7">
                  <c:v>79.868671034121576</c:v>
                </c:pt>
                <c:pt idx="8">
                  <c:v>90.024450725337545</c:v>
                </c:pt>
                <c:pt idx="9">
                  <c:v>100.02554545601674</c:v>
                </c:pt>
                <c:pt idx="10">
                  <c:v>110.00583476535391</c:v>
                </c:pt>
                <c:pt idx="11">
                  <c:v>119.98183510271123</c:v>
                </c:pt>
                <c:pt idx="12">
                  <c:v>129.98350510168112</c:v>
                </c:pt>
                <c:pt idx="13">
                  <c:v>139.91418838238221</c:v>
                </c:pt>
                <c:pt idx="14">
                  <c:v>150.00919051663405</c:v>
                </c:pt>
                <c:pt idx="15">
                  <c:v>159.95168952943004</c:v>
                </c:pt>
                <c:pt idx="16">
                  <c:v>169.98168974422381</c:v>
                </c:pt>
                <c:pt idx="17">
                  <c:v>179.95886124762399</c:v>
                </c:pt>
                <c:pt idx="18">
                  <c:v>189.90078556954299</c:v>
                </c:pt>
                <c:pt idx="19">
                  <c:v>199.87760550763213</c:v>
                </c:pt>
              </c:numCache>
            </c:numRef>
          </c:xVal>
          <c:yVal>
            <c:numRef>
              <c:f>'Ic(sigma)'!$D$32:$D$51</c:f>
              <c:numCache>
                <c:formatCode>0.000</c:formatCode>
                <c:ptCount val="20"/>
                <c:pt idx="0">
                  <c:v>1</c:v>
                </c:pt>
                <c:pt idx="1">
                  <c:v>0.99721482695064512</c:v>
                </c:pt>
                <c:pt idx="2">
                  <c:v>0.994921155027647</c:v>
                </c:pt>
                <c:pt idx="3">
                  <c:v>0.99352856850296956</c:v>
                </c:pt>
                <c:pt idx="4">
                  <c:v>0.99033381118165065</c:v>
                </c:pt>
                <c:pt idx="5">
                  <c:v>0.9900471021912759</c:v>
                </c:pt>
                <c:pt idx="6">
                  <c:v>0.9879991808314561</c:v>
                </c:pt>
                <c:pt idx="7">
                  <c:v>0.9816096661888184</c:v>
                </c:pt>
                <c:pt idx="8">
                  <c:v>0.97947982797460575</c:v>
                </c:pt>
                <c:pt idx="9">
                  <c:v>0.97415523243907443</c:v>
                </c:pt>
                <c:pt idx="10">
                  <c:v>0.96682367397091951</c:v>
                </c:pt>
                <c:pt idx="11">
                  <c:v>0.96125332787220974</c:v>
                </c:pt>
                <c:pt idx="12">
                  <c:v>0.95330739299610889</c:v>
                </c:pt>
                <c:pt idx="13">
                  <c:v>0.94499283227524067</c:v>
                </c:pt>
                <c:pt idx="14">
                  <c:v>0.94081507270120834</c:v>
                </c:pt>
                <c:pt idx="15">
                  <c:v>0.92631578947368431</c:v>
                </c:pt>
                <c:pt idx="16">
                  <c:v>0.91533893098505015</c:v>
                </c:pt>
                <c:pt idx="17">
                  <c:v>0.90358386237968469</c:v>
                </c:pt>
                <c:pt idx="18">
                  <c:v>0.8887978701617858</c:v>
                </c:pt>
                <c:pt idx="19">
                  <c:v>0.87462625435183294</c:v>
                </c:pt>
              </c:numCache>
            </c:numRef>
          </c:yVal>
          <c:smooth val="1"/>
          <c:extLst>
            <c:ext xmlns:c16="http://schemas.microsoft.com/office/drawing/2014/chart" uri="{C3380CC4-5D6E-409C-BE32-E72D297353CC}">
              <c16:uniqueId val="{00000001-4755-4294-99D0-C5EC77E8D3C4}"/>
            </c:ext>
          </c:extLst>
        </c:ser>
        <c:dLbls>
          <c:showLegendKey val="0"/>
          <c:showVal val="0"/>
          <c:showCatName val="0"/>
          <c:showSerName val="0"/>
          <c:showPercent val="0"/>
          <c:showBubbleSize val="0"/>
        </c:dLbls>
        <c:axId val="705808336"/>
        <c:axId val="705806040"/>
      </c:scatterChart>
      <c:valAx>
        <c:axId val="70580833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nl-NL" sz="1800" b="1"/>
                  <a:t>average transverse stress [MPa]</a:t>
                </a:r>
              </a:p>
            </c:rich>
          </c:tx>
          <c:layout>
            <c:manualLayout>
              <c:xMode val="edge"/>
              <c:yMode val="edge"/>
              <c:x val="0.29846871314920792"/>
              <c:y val="0.92581933639344671"/>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05806040"/>
        <c:crosses val="autoZero"/>
        <c:crossBetween val="midCat"/>
      </c:valAx>
      <c:valAx>
        <c:axId val="705806040"/>
        <c:scaling>
          <c:orientation val="minMax"/>
          <c:max val="1.01"/>
          <c:min val="0.84000000000000008"/>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nl-NL" sz="1800" b="1"/>
                  <a:t>reduced critical current</a:t>
                </a:r>
              </a:p>
            </c:rich>
          </c:tx>
          <c:layout>
            <c:manualLayout>
              <c:xMode val="edge"/>
              <c:yMode val="edge"/>
              <c:x val="3.9395401563997439E-3"/>
              <c:y val="0.21253738428118124"/>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05808336"/>
        <c:crosses val="autoZero"/>
        <c:crossBetween val="midCat"/>
      </c:valAx>
      <c:spPr>
        <a:noFill/>
        <a:ln>
          <a:noFill/>
        </a:ln>
        <a:effectLst/>
      </c:spPr>
    </c:plotArea>
    <c:legend>
      <c:legendPos val="r"/>
      <c:legendEntry>
        <c:idx val="2"/>
        <c:delete val="1"/>
      </c:legendEntry>
      <c:legendEntry>
        <c:idx val="3"/>
        <c:delete val="1"/>
      </c:legendEntry>
      <c:layout>
        <c:manualLayout>
          <c:xMode val="edge"/>
          <c:yMode val="edge"/>
          <c:x val="0.21827733375447886"/>
          <c:y val="0.56583139871609556"/>
          <c:w val="0.2006533313670443"/>
          <c:h val="0.1556894294460911"/>
        </c:manualLayout>
      </c:layout>
      <c:overlay val="1"/>
      <c:spPr>
        <a:solidFill>
          <a:schemeClr val="bg1"/>
        </a:solidFill>
        <a:ln>
          <a:solidFill>
            <a:schemeClr val="bg1">
              <a:lumMod val="50000"/>
            </a:schemeClr>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05101D-5F35-4D16-98AE-6DF8139E1D73}"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0E98AD0C-BD08-40B7-9A2A-896A9DE6F1A9}">
      <dgm:prSet phldrT="[Text]"/>
      <dgm:spPr/>
      <dgm:t>
        <a:bodyPr/>
        <a:lstStyle/>
        <a:p>
          <a:r>
            <a:rPr lang="en-US" dirty="0"/>
            <a:t>Postmortem Investigation</a:t>
          </a:r>
        </a:p>
      </dgm:t>
    </dgm:pt>
    <dgm:pt modelId="{2AC4E81D-C23F-4A3F-BF7B-B23C6321D2C9}" type="parTrans" cxnId="{92E85ED5-F90E-4A59-BF81-8CEC07631BA7}">
      <dgm:prSet/>
      <dgm:spPr/>
      <dgm:t>
        <a:bodyPr/>
        <a:lstStyle/>
        <a:p>
          <a:endParaRPr lang="en-US"/>
        </a:p>
      </dgm:t>
    </dgm:pt>
    <dgm:pt modelId="{99EF93CB-F3A2-4F25-A031-89007C701884}" type="sibTrans" cxnId="{92E85ED5-F90E-4A59-BF81-8CEC07631BA7}">
      <dgm:prSet/>
      <dgm:spPr/>
      <dgm:t>
        <a:bodyPr/>
        <a:lstStyle/>
        <a:p>
          <a:endParaRPr lang="en-US"/>
        </a:p>
      </dgm:t>
    </dgm:pt>
    <dgm:pt modelId="{6E711896-EC3E-4348-A1BF-BAB136BF9F51}">
      <dgm:prSet phldrT="[Text]"/>
      <dgm:spPr/>
      <dgm:t>
        <a:bodyPr/>
        <a:lstStyle/>
        <a:p>
          <a:r>
            <a:rPr lang="en-US" dirty="0"/>
            <a:t>Modelling</a:t>
          </a:r>
        </a:p>
      </dgm:t>
    </dgm:pt>
    <dgm:pt modelId="{C2257EF2-46D2-4442-A592-EB775E855AAF}" type="parTrans" cxnId="{C951AE91-5AB2-45E0-8CB4-4F6DDE0D4868}">
      <dgm:prSet/>
      <dgm:spPr/>
      <dgm:t>
        <a:bodyPr/>
        <a:lstStyle/>
        <a:p>
          <a:endParaRPr lang="en-US"/>
        </a:p>
      </dgm:t>
    </dgm:pt>
    <dgm:pt modelId="{777002E9-305B-4E18-B475-44009CBD5951}" type="sibTrans" cxnId="{C951AE91-5AB2-45E0-8CB4-4F6DDE0D4868}">
      <dgm:prSet/>
      <dgm:spPr/>
      <dgm:t>
        <a:bodyPr/>
        <a:lstStyle/>
        <a:p>
          <a:endParaRPr lang="en-US"/>
        </a:p>
      </dgm:t>
    </dgm:pt>
    <dgm:pt modelId="{09635D73-97E8-4AA7-A633-D86DF567B8EE}">
      <dgm:prSet phldrT="[Text]"/>
      <dgm:spPr/>
      <dgm:t>
        <a:bodyPr/>
        <a:lstStyle/>
        <a:p>
          <a:r>
            <a:rPr lang="en-US" dirty="0"/>
            <a:t>Test Coils</a:t>
          </a:r>
        </a:p>
      </dgm:t>
    </dgm:pt>
    <dgm:pt modelId="{3C58FE52-C3D1-4793-9B58-D81EDEB82AF8}" type="sibTrans" cxnId="{B067F746-DE9D-4093-A5E6-8F07BF6DA3E1}">
      <dgm:prSet/>
      <dgm:spPr/>
      <dgm:t>
        <a:bodyPr/>
        <a:lstStyle/>
        <a:p>
          <a:endParaRPr lang="en-US"/>
        </a:p>
      </dgm:t>
    </dgm:pt>
    <dgm:pt modelId="{788E0D6E-5D91-44C4-9EC5-165FE187880A}" type="parTrans" cxnId="{B067F746-DE9D-4093-A5E6-8F07BF6DA3E1}">
      <dgm:prSet/>
      <dgm:spPr/>
      <dgm:t>
        <a:bodyPr/>
        <a:lstStyle/>
        <a:p>
          <a:endParaRPr lang="en-US"/>
        </a:p>
      </dgm:t>
    </dgm:pt>
    <dgm:pt modelId="{2DCBECFF-64A9-4C55-8196-97EA33E6C993}">
      <dgm:prSet phldrT="[Text]"/>
      <dgm:spPr/>
      <dgm:t>
        <a:bodyPr/>
        <a:lstStyle/>
        <a:p>
          <a:r>
            <a:rPr lang="en-US" dirty="0"/>
            <a:t>Lessons Learned</a:t>
          </a:r>
        </a:p>
      </dgm:t>
    </dgm:pt>
    <dgm:pt modelId="{23DCA866-9EAF-42CD-BC80-4F0719945657}" type="sibTrans" cxnId="{19AC17C3-25F1-4BFF-87FD-1DE1D8B7D053}">
      <dgm:prSet/>
      <dgm:spPr/>
      <dgm:t>
        <a:bodyPr/>
        <a:lstStyle/>
        <a:p>
          <a:endParaRPr lang="en-US"/>
        </a:p>
      </dgm:t>
    </dgm:pt>
    <dgm:pt modelId="{5C9139AF-037C-479D-B86B-5A05C3F651EE}" type="parTrans" cxnId="{19AC17C3-25F1-4BFF-87FD-1DE1D8B7D053}">
      <dgm:prSet/>
      <dgm:spPr/>
      <dgm:t>
        <a:bodyPr/>
        <a:lstStyle/>
        <a:p>
          <a:endParaRPr lang="en-US"/>
        </a:p>
      </dgm:t>
    </dgm:pt>
    <dgm:pt modelId="{076D0790-F025-4659-9681-E31E8F852042}" type="pres">
      <dgm:prSet presAssocID="{1705101D-5F35-4D16-98AE-6DF8139E1D73}" presName="cycle" presStyleCnt="0">
        <dgm:presLayoutVars>
          <dgm:dir/>
          <dgm:resizeHandles val="exact"/>
        </dgm:presLayoutVars>
      </dgm:prSet>
      <dgm:spPr/>
    </dgm:pt>
    <dgm:pt modelId="{A51841D9-0FC7-42A6-9A07-F477F2194A7E}" type="pres">
      <dgm:prSet presAssocID="{09635D73-97E8-4AA7-A633-D86DF567B8EE}" presName="dummy" presStyleCnt="0"/>
      <dgm:spPr/>
    </dgm:pt>
    <dgm:pt modelId="{373645FA-28F1-4FA5-91E8-0E7B83576FC6}" type="pres">
      <dgm:prSet presAssocID="{09635D73-97E8-4AA7-A633-D86DF567B8EE}" presName="node" presStyleLbl="revTx" presStyleIdx="0" presStyleCnt="4">
        <dgm:presLayoutVars>
          <dgm:bulletEnabled val="1"/>
        </dgm:presLayoutVars>
      </dgm:prSet>
      <dgm:spPr/>
    </dgm:pt>
    <dgm:pt modelId="{D847D4F1-08EB-4803-8AD0-FB93030D910D}" type="pres">
      <dgm:prSet presAssocID="{3C58FE52-C3D1-4793-9B58-D81EDEB82AF8}" presName="sibTrans" presStyleLbl="node1" presStyleIdx="0" presStyleCnt="4"/>
      <dgm:spPr/>
    </dgm:pt>
    <dgm:pt modelId="{159EBEF3-C066-43F6-81AA-CC5288550423}" type="pres">
      <dgm:prSet presAssocID="{0E98AD0C-BD08-40B7-9A2A-896A9DE6F1A9}" presName="dummy" presStyleCnt="0"/>
      <dgm:spPr/>
    </dgm:pt>
    <dgm:pt modelId="{964893E3-59ED-4C89-9C8F-A436FA1CEBF7}" type="pres">
      <dgm:prSet presAssocID="{0E98AD0C-BD08-40B7-9A2A-896A9DE6F1A9}" presName="node" presStyleLbl="revTx" presStyleIdx="1" presStyleCnt="4">
        <dgm:presLayoutVars>
          <dgm:bulletEnabled val="1"/>
        </dgm:presLayoutVars>
      </dgm:prSet>
      <dgm:spPr/>
    </dgm:pt>
    <dgm:pt modelId="{7A979F24-1862-4364-AFC3-DA4179C1321F}" type="pres">
      <dgm:prSet presAssocID="{99EF93CB-F3A2-4F25-A031-89007C701884}" presName="sibTrans" presStyleLbl="node1" presStyleIdx="1" presStyleCnt="4"/>
      <dgm:spPr/>
    </dgm:pt>
    <dgm:pt modelId="{B63E087F-89FF-45C7-BCC1-867D6B99B7E1}" type="pres">
      <dgm:prSet presAssocID="{2DCBECFF-64A9-4C55-8196-97EA33E6C993}" presName="dummy" presStyleCnt="0"/>
      <dgm:spPr/>
    </dgm:pt>
    <dgm:pt modelId="{778DB631-2A16-4FDD-B633-D641EC18A07B}" type="pres">
      <dgm:prSet presAssocID="{2DCBECFF-64A9-4C55-8196-97EA33E6C993}" presName="node" presStyleLbl="revTx" presStyleIdx="2" presStyleCnt="4">
        <dgm:presLayoutVars>
          <dgm:bulletEnabled val="1"/>
        </dgm:presLayoutVars>
      </dgm:prSet>
      <dgm:spPr/>
    </dgm:pt>
    <dgm:pt modelId="{05412DA3-7DCB-4B1F-8D0F-B5E0B1F2E014}" type="pres">
      <dgm:prSet presAssocID="{23DCA866-9EAF-42CD-BC80-4F0719945657}" presName="sibTrans" presStyleLbl="node1" presStyleIdx="2" presStyleCnt="4"/>
      <dgm:spPr/>
    </dgm:pt>
    <dgm:pt modelId="{47BB9F03-7A20-4561-A06C-8C8751319C9B}" type="pres">
      <dgm:prSet presAssocID="{6E711896-EC3E-4348-A1BF-BAB136BF9F51}" presName="dummy" presStyleCnt="0"/>
      <dgm:spPr/>
    </dgm:pt>
    <dgm:pt modelId="{ADB49DB4-6225-43A9-BA4E-D37E4287DE42}" type="pres">
      <dgm:prSet presAssocID="{6E711896-EC3E-4348-A1BF-BAB136BF9F51}" presName="node" presStyleLbl="revTx" presStyleIdx="3" presStyleCnt="4">
        <dgm:presLayoutVars>
          <dgm:bulletEnabled val="1"/>
        </dgm:presLayoutVars>
      </dgm:prSet>
      <dgm:spPr/>
    </dgm:pt>
    <dgm:pt modelId="{115EF30F-4B51-4F70-A897-8D5562A0F27A}" type="pres">
      <dgm:prSet presAssocID="{777002E9-305B-4E18-B475-44009CBD5951}" presName="sibTrans" presStyleLbl="node1" presStyleIdx="3" presStyleCnt="4"/>
      <dgm:spPr/>
    </dgm:pt>
  </dgm:ptLst>
  <dgm:cxnLst>
    <dgm:cxn modelId="{4B9C0266-B6EA-4E7C-8207-E9902BEB07A6}" type="presOf" srcId="{09635D73-97E8-4AA7-A633-D86DF567B8EE}" destId="{373645FA-28F1-4FA5-91E8-0E7B83576FC6}" srcOrd="0" destOrd="0" presId="urn:microsoft.com/office/officeart/2005/8/layout/cycle1"/>
    <dgm:cxn modelId="{B067F746-DE9D-4093-A5E6-8F07BF6DA3E1}" srcId="{1705101D-5F35-4D16-98AE-6DF8139E1D73}" destId="{09635D73-97E8-4AA7-A633-D86DF567B8EE}" srcOrd="0" destOrd="0" parTransId="{788E0D6E-5D91-44C4-9EC5-165FE187880A}" sibTransId="{3C58FE52-C3D1-4793-9B58-D81EDEB82AF8}"/>
    <dgm:cxn modelId="{B5A2306A-5183-4E5E-B6FE-9F434D588B2F}" type="presOf" srcId="{23DCA866-9EAF-42CD-BC80-4F0719945657}" destId="{05412DA3-7DCB-4B1F-8D0F-B5E0B1F2E014}" srcOrd="0" destOrd="0" presId="urn:microsoft.com/office/officeart/2005/8/layout/cycle1"/>
    <dgm:cxn modelId="{C951AE91-5AB2-45E0-8CB4-4F6DDE0D4868}" srcId="{1705101D-5F35-4D16-98AE-6DF8139E1D73}" destId="{6E711896-EC3E-4348-A1BF-BAB136BF9F51}" srcOrd="3" destOrd="0" parTransId="{C2257EF2-46D2-4442-A592-EB775E855AAF}" sibTransId="{777002E9-305B-4E18-B475-44009CBD5951}"/>
    <dgm:cxn modelId="{02C6F5B3-B46C-44CC-97D3-DAB3A26C3BFB}" type="presOf" srcId="{6E711896-EC3E-4348-A1BF-BAB136BF9F51}" destId="{ADB49DB4-6225-43A9-BA4E-D37E4287DE42}" srcOrd="0" destOrd="0" presId="urn:microsoft.com/office/officeart/2005/8/layout/cycle1"/>
    <dgm:cxn modelId="{635814C3-463F-4351-B1FE-3C4B5EFB0121}" type="presOf" srcId="{777002E9-305B-4E18-B475-44009CBD5951}" destId="{115EF30F-4B51-4F70-A897-8D5562A0F27A}" srcOrd="0" destOrd="0" presId="urn:microsoft.com/office/officeart/2005/8/layout/cycle1"/>
    <dgm:cxn modelId="{19AC17C3-25F1-4BFF-87FD-1DE1D8B7D053}" srcId="{1705101D-5F35-4D16-98AE-6DF8139E1D73}" destId="{2DCBECFF-64A9-4C55-8196-97EA33E6C993}" srcOrd="2" destOrd="0" parTransId="{5C9139AF-037C-479D-B86B-5A05C3F651EE}" sibTransId="{23DCA866-9EAF-42CD-BC80-4F0719945657}"/>
    <dgm:cxn modelId="{648854C8-8ED2-4A28-A72E-1DD647D25F1A}" type="presOf" srcId="{3C58FE52-C3D1-4793-9B58-D81EDEB82AF8}" destId="{D847D4F1-08EB-4803-8AD0-FB93030D910D}" srcOrd="0" destOrd="0" presId="urn:microsoft.com/office/officeart/2005/8/layout/cycle1"/>
    <dgm:cxn modelId="{405406C9-A233-400B-B03C-539F9E33D182}" type="presOf" srcId="{2DCBECFF-64A9-4C55-8196-97EA33E6C993}" destId="{778DB631-2A16-4FDD-B633-D641EC18A07B}" srcOrd="0" destOrd="0" presId="urn:microsoft.com/office/officeart/2005/8/layout/cycle1"/>
    <dgm:cxn modelId="{6659EBCC-E1DF-44C6-B643-A47C6AD23F05}" type="presOf" srcId="{0E98AD0C-BD08-40B7-9A2A-896A9DE6F1A9}" destId="{964893E3-59ED-4C89-9C8F-A436FA1CEBF7}" srcOrd="0" destOrd="0" presId="urn:microsoft.com/office/officeart/2005/8/layout/cycle1"/>
    <dgm:cxn modelId="{92E85ED5-F90E-4A59-BF81-8CEC07631BA7}" srcId="{1705101D-5F35-4D16-98AE-6DF8139E1D73}" destId="{0E98AD0C-BD08-40B7-9A2A-896A9DE6F1A9}" srcOrd="1" destOrd="0" parTransId="{2AC4E81D-C23F-4A3F-BF7B-B23C6321D2C9}" sibTransId="{99EF93CB-F3A2-4F25-A031-89007C701884}"/>
    <dgm:cxn modelId="{24B837E8-5177-4CEA-8379-B33F22C6F6B3}" type="presOf" srcId="{99EF93CB-F3A2-4F25-A031-89007C701884}" destId="{7A979F24-1862-4364-AFC3-DA4179C1321F}" srcOrd="0" destOrd="0" presId="urn:microsoft.com/office/officeart/2005/8/layout/cycle1"/>
    <dgm:cxn modelId="{6B1FC2EC-19D3-4746-A7EE-38048C60DB40}" type="presOf" srcId="{1705101D-5F35-4D16-98AE-6DF8139E1D73}" destId="{076D0790-F025-4659-9681-E31E8F852042}" srcOrd="0" destOrd="0" presId="urn:microsoft.com/office/officeart/2005/8/layout/cycle1"/>
    <dgm:cxn modelId="{4520EC59-C36A-402A-B9F0-81633FE08C87}" type="presParOf" srcId="{076D0790-F025-4659-9681-E31E8F852042}" destId="{A51841D9-0FC7-42A6-9A07-F477F2194A7E}" srcOrd="0" destOrd="0" presId="urn:microsoft.com/office/officeart/2005/8/layout/cycle1"/>
    <dgm:cxn modelId="{0FC1B49E-03E6-4F0C-A95C-AA26E0F8B9EB}" type="presParOf" srcId="{076D0790-F025-4659-9681-E31E8F852042}" destId="{373645FA-28F1-4FA5-91E8-0E7B83576FC6}" srcOrd="1" destOrd="0" presId="urn:microsoft.com/office/officeart/2005/8/layout/cycle1"/>
    <dgm:cxn modelId="{F84791E1-F8C7-4EA1-AE55-05FA2E30FC5D}" type="presParOf" srcId="{076D0790-F025-4659-9681-E31E8F852042}" destId="{D847D4F1-08EB-4803-8AD0-FB93030D910D}" srcOrd="2" destOrd="0" presId="urn:microsoft.com/office/officeart/2005/8/layout/cycle1"/>
    <dgm:cxn modelId="{8C331B05-C0A8-4087-A359-6CE673D7D9BE}" type="presParOf" srcId="{076D0790-F025-4659-9681-E31E8F852042}" destId="{159EBEF3-C066-43F6-81AA-CC5288550423}" srcOrd="3" destOrd="0" presId="urn:microsoft.com/office/officeart/2005/8/layout/cycle1"/>
    <dgm:cxn modelId="{2D87160D-A892-4B57-B682-3D6D2CCBB630}" type="presParOf" srcId="{076D0790-F025-4659-9681-E31E8F852042}" destId="{964893E3-59ED-4C89-9C8F-A436FA1CEBF7}" srcOrd="4" destOrd="0" presId="urn:microsoft.com/office/officeart/2005/8/layout/cycle1"/>
    <dgm:cxn modelId="{51D2C990-22BE-4076-A188-FC3E3C947A4B}" type="presParOf" srcId="{076D0790-F025-4659-9681-E31E8F852042}" destId="{7A979F24-1862-4364-AFC3-DA4179C1321F}" srcOrd="5" destOrd="0" presId="urn:microsoft.com/office/officeart/2005/8/layout/cycle1"/>
    <dgm:cxn modelId="{FEC35ECE-3B99-447B-A22E-DA5E95838DE7}" type="presParOf" srcId="{076D0790-F025-4659-9681-E31E8F852042}" destId="{B63E087F-89FF-45C7-BCC1-867D6B99B7E1}" srcOrd="6" destOrd="0" presId="urn:microsoft.com/office/officeart/2005/8/layout/cycle1"/>
    <dgm:cxn modelId="{6598EDFA-7F47-45BB-98CB-AD169EE094CC}" type="presParOf" srcId="{076D0790-F025-4659-9681-E31E8F852042}" destId="{778DB631-2A16-4FDD-B633-D641EC18A07B}" srcOrd="7" destOrd="0" presId="urn:microsoft.com/office/officeart/2005/8/layout/cycle1"/>
    <dgm:cxn modelId="{6C7AAB15-DAEC-405D-8BC0-ED37EC9D758A}" type="presParOf" srcId="{076D0790-F025-4659-9681-E31E8F852042}" destId="{05412DA3-7DCB-4B1F-8D0F-B5E0B1F2E014}" srcOrd="8" destOrd="0" presId="urn:microsoft.com/office/officeart/2005/8/layout/cycle1"/>
    <dgm:cxn modelId="{4E0FFE44-BF0A-48BD-89CD-46DBFC6C9A45}" type="presParOf" srcId="{076D0790-F025-4659-9681-E31E8F852042}" destId="{47BB9F03-7A20-4561-A06C-8C8751319C9B}" srcOrd="9" destOrd="0" presId="urn:microsoft.com/office/officeart/2005/8/layout/cycle1"/>
    <dgm:cxn modelId="{125C2DD2-21F9-4AF4-8981-AB3EB87EBDB4}" type="presParOf" srcId="{076D0790-F025-4659-9681-E31E8F852042}" destId="{ADB49DB4-6225-43A9-BA4E-D37E4287DE42}" srcOrd="10" destOrd="0" presId="urn:microsoft.com/office/officeart/2005/8/layout/cycle1"/>
    <dgm:cxn modelId="{D51174C2-329C-4064-8670-4AA9F0311306}" type="presParOf" srcId="{076D0790-F025-4659-9681-E31E8F852042}" destId="{115EF30F-4B51-4F70-A897-8D5562A0F27A}" srcOrd="11"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05101D-5F35-4D16-98AE-6DF8139E1D73}"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0E98AD0C-BD08-40B7-9A2A-896A9DE6F1A9}">
      <dgm:prSet phldrT="[Text]"/>
      <dgm:spPr/>
      <dgm:t>
        <a:bodyPr/>
        <a:lstStyle/>
        <a:p>
          <a:r>
            <a:rPr lang="en-US" dirty="0"/>
            <a:t>Postmortem Investigation</a:t>
          </a:r>
        </a:p>
      </dgm:t>
    </dgm:pt>
    <dgm:pt modelId="{2AC4E81D-C23F-4A3F-BF7B-B23C6321D2C9}" type="parTrans" cxnId="{92E85ED5-F90E-4A59-BF81-8CEC07631BA7}">
      <dgm:prSet/>
      <dgm:spPr/>
      <dgm:t>
        <a:bodyPr/>
        <a:lstStyle/>
        <a:p>
          <a:endParaRPr lang="en-US"/>
        </a:p>
      </dgm:t>
    </dgm:pt>
    <dgm:pt modelId="{99EF93CB-F3A2-4F25-A031-89007C701884}" type="sibTrans" cxnId="{92E85ED5-F90E-4A59-BF81-8CEC07631BA7}">
      <dgm:prSet/>
      <dgm:spPr/>
      <dgm:t>
        <a:bodyPr/>
        <a:lstStyle/>
        <a:p>
          <a:endParaRPr lang="en-US"/>
        </a:p>
      </dgm:t>
    </dgm:pt>
    <dgm:pt modelId="{6E711896-EC3E-4348-A1BF-BAB136BF9F51}">
      <dgm:prSet phldrT="[Text]"/>
      <dgm:spPr/>
      <dgm:t>
        <a:bodyPr/>
        <a:lstStyle/>
        <a:p>
          <a:r>
            <a:rPr lang="en-US" dirty="0"/>
            <a:t>Modelling</a:t>
          </a:r>
        </a:p>
      </dgm:t>
    </dgm:pt>
    <dgm:pt modelId="{C2257EF2-46D2-4442-A592-EB775E855AAF}" type="parTrans" cxnId="{C951AE91-5AB2-45E0-8CB4-4F6DDE0D4868}">
      <dgm:prSet/>
      <dgm:spPr/>
      <dgm:t>
        <a:bodyPr/>
        <a:lstStyle/>
        <a:p>
          <a:endParaRPr lang="en-US"/>
        </a:p>
      </dgm:t>
    </dgm:pt>
    <dgm:pt modelId="{777002E9-305B-4E18-B475-44009CBD5951}" type="sibTrans" cxnId="{C951AE91-5AB2-45E0-8CB4-4F6DDE0D4868}">
      <dgm:prSet/>
      <dgm:spPr/>
      <dgm:t>
        <a:bodyPr/>
        <a:lstStyle/>
        <a:p>
          <a:endParaRPr lang="en-US"/>
        </a:p>
      </dgm:t>
    </dgm:pt>
    <dgm:pt modelId="{09635D73-97E8-4AA7-A633-D86DF567B8EE}">
      <dgm:prSet phldrT="[Text]"/>
      <dgm:spPr/>
      <dgm:t>
        <a:bodyPr/>
        <a:lstStyle/>
        <a:p>
          <a:r>
            <a:rPr lang="en-US" dirty="0"/>
            <a:t>Test Coils</a:t>
          </a:r>
        </a:p>
      </dgm:t>
    </dgm:pt>
    <dgm:pt modelId="{3C58FE52-C3D1-4793-9B58-D81EDEB82AF8}" type="sibTrans" cxnId="{B067F746-DE9D-4093-A5E6-8F07BF6DA3E1}">
      <dgm:prSet/>
      <dgm:spPr/>
      <dgm:t>
        <a:bodyPr/>
        <a:lstStyle/>
        <a:p>
          <a:endParaRPr lang="en-US"/>
        </a:p>
      </dgm:t>
    </dgm:pt>
    <dgm:pt modelId="{788E0D6E-5D91-44C4-9EC5-165FE187880A}" type="parTrans" cxnId="{B067F746-DE9D-4093-A5E6-8F07BF6DA3E1}">
      <dgm:prSet/>
      <dgm:spPr/>
      <dgm:t>
        <a:bodyPr/>
        <a:lstStyle/>
        <a:p>
          <a:endParaRPr lang="en-US"/>
        </a:p>
      </dgm:t>
    </dgm:pt>
    <dgm:pt modelId="{2DCBECFF-64A9-4C55-8196-97EA33E6C993}">
      <dgm:prSet phldrT="[Text]"/>
      <dgm:spPr/>
      <dgm:t>
        <a:bodyPr/>
        <a:lstStyle/>
        <a:p>
          <a:r>
            <a:rPr lang="en-US" dirty="0"/>
            <a:t>Lessons Learned</a:t>
          </a:r>
        </a:p>
      </dgm:t>
    </dgm:pt>
    <dgm:pt modelId="{23DCA866-9EAF-42CD-BC80-4F0719945657}" type="sibTrans" cxnId="{19AC17C3-25F1-4BFF-87FD-1DE1D8B7D053}">
      <dgm:prSet/>
      <dgm:spPr/>
      <dgm:t>
        <a:bodyPr/>
        <a:lstStyle/>
        <a:p>
          <a:endParaRPr lang="en-US"/>
        </a:p>
      </dgm:t>
    </dgm:pt>
    <dgm:pt modelId="{5C9139AF-037C-479D-B86B-5A05C3F651EE}" type="parTrans" cxnId="{19AC17C3-25F1-4BFF-87FD-1DE1D8B7D053}">
      <dgm:prSet/>
      <dgm:spPr/>
      <dgm:t>
        <a:bodyPr/>
        <a:lstStyle/>
        <a:p>
          <a:endParaRPr lang="en-US"/>
        </a:p>
      </dgm:t>
    </dgm:pt>
    <dgm:pt modelId="{076D0790-F025-4659-9681-E31E8F852042}" type="pres">
      <dgm:prSet presAssocID="{1705101D-5F35-4D16-98AE-6DF8139E1D73}" presName="cycle" presStyleCnt="0">
        <dgm:presLayoutVars>
          <dgm:dir/>
          <dgm:resizeHandles val="exact"/>
        </dgm:presLayoutVars>
      </dgm:prSet>
      <dgm:spPr/>
    </dgm:pt>
    <dgm:pt modelId="{A51841D9-0FC7-42A6-9A07-F477F2194A7E}" type="pres">
      <dgm:prSet presAssocID="{09635D73-97E8-4AA7-A633-D86DF567B8EE}" presName="dummy" presStyleCnt="0"/>
      <dgm:spPr/>
    </dgm:pt>
    <dgm:pt modelId="{373645FA-28F1-4FA5-91E8-0E7B83576FC6}" type="pres">
      <dgm:prSet presAssocID="{09635D73-97E8-4AA7-A633-D86DF567B8EE}" presName="node" presStyleLbl="revTx" presStyleIdx="0" presStyleCnt="4">
        <dgm:presLayoutVars>
          <dgm:bulletEnabled val="1"/>
        </dgm:presLayoutVars>
      </dgm:prSet>
      <dgm:spPr/>
    </dgm:pt>
    <dgm:pt modelId="{D847D4F1-08EB-4803-8AD0-FB93030D910D}" type="pres">
      <dgm:prSet presAssocID="{3C58FE52-C3D1-4793-9B58-D81EDEB82AF8}" presName="sibTrans" presStyleLbl="node1" presStyleIdx="0" presStyleCnt="4"/>
      <dgm:spPr/>
    </dgm:pt>
    <dgm:pt modelId="{159EBEF3-C066-43F6-81AA-CC5288550423}" type="pres">
      <dgm:prSet presAssocID="{0E98AD0C-BD08-40B7-9A2A-896A9DE6F1A9}" presName="dummy" presStyleCnt="0"/>
      <dgm:spPr/>
    </dgm:pt>
    <dgm:pt modelId="{964893E3-59ED-4C89-9C8F-A436FA1CEBF7}" type="pres">
      <dgm:prSet presAssocID="{0E98AD0C-BD08-40B7-9A2A-896A9DE6F1A9}" presName="node" presStyleLbl="revTx" presStyleIdx="1" presStyleCnt="4">
        <dgm:presLayoutVars>
          <dgm:bulletEnabled val="1"/>
        </dgm:presLayoutVars>
      </dgm:prSet>
      <dgm:spPr/>
    </dgm:pt>
    <dgm:pt modelId="{7A979F24-1862-4364-AFC3-DA4179C1321F}" type="pres">
      <dgm:prSet presAssocID="{99EF93CB-F3A2-4F25-A031-89007C701884}" presName="sibTrans" presStyleLbl="node1" presStyleIdx="1" presStyleCnt="4"/>
      <dgm:spPr/>
    </dgm:pt>
    <dgm:pt modelId="{B63E087F-89FF-45C7-BCC1-867D6B99B7E1}" type="pres">
      <dgm:prSet presAssocID="{2DCBECFF-64A9-4C55-8196-97EA33E6C993}" presName="dummy" presStyleCnt="0"/>
      <dgm:spPr/>
    </dgm:pt>
    <dgm:pt modelId="{778DB631-2A16-4FDD-B633-D641EC18A07B}" type="pres">
      <dgm:prSet presAssocID="{2DCBECFF-64A9-4C55-8196-97EA33E6C993}" presName="node" presStyleLbl="revTx" presStyleIdx="2" presStyleCnt="4">
        <dgm:presLayoutVars>
          <dgm:bulletEnabled val="1"/>
        </dgm:presLayoutVars>
      </dgm:prSet>
      <dgm:spPr/>
    </dgm:pt>
    <dgm:pt modelId="{05412DA3-7DCB-4B1F-8D0F-B5E0B1F2E014}" type="pres">
      <dgm:prSet presAssocID="{23DCA866-9EAF-42CD-BC80-4F0719945657}" presName="sibTrans" presStyleLbl="node1" presStyleIdx="2" presStyleCnt="4"/>
      <dgm:spPr/>
    </dgm:pt>
    <dgm:pt modelId="{47BB9F03-7A20-4561-A06C-8C8751319C9B}" type="pres">
      <dgm:prSet presAssocID="{6E711896-EC3E-4348-A1BF-BAB136BF9F51}" presName="dummy" presStyleCnt="0"/>
      <dgm:spPr/>
    </dgm:pt>
    <dgm:pt modelId="{ADB49DB4-6225-43A9-BA4E-D37E4287DE42}" type="pres">
      <dgm:prSet presAssocID="{6E711896-EC3E-4348-A1BF-BAB136BF9F51}" presName="node" presStyleLbl="revTx" presStyleIdx="3" presStyleCnt="4">
        <dgm:presLayoutVars>
          <dgm:bulletEnabled val="1"/>
        </dgm:presLayoutVars>
      </dgm:prSet>
      <dgm:spPr/>
    </dgm:pt>
    <dgm:pt modelId="{115EF30F-4B51-4F70-A897-8D5562A0F27A}" type="pres">
      <dgm:prSet presAssocID="{777002E9-305B-4E18-B475-44009CBD5951}" presName="sibTrans" presStyleLbl="node1" presStyleIdx="3" presStyleCnt="4"/>
      <dgm:spPr/>
    </dgm:pt>
  </dgm:ptLst>
  <dgm:cxnLst>
    <dgm:cxn modelId="{4B9C0266-B6EA-4E7C-8207-E9902BEB07A6}" type="presOf" srcId="{09635D73-97E8-4AA7-A633-D86DF567B8EE}" destId="{373645FA-28F1-4FA5-91E8-0E7B83576FC6}" srcOrd="0" destOrd="0" presId="urn:microsoft.com/office/officeart/2005/8/layout/cycle1"/>
    <dgm:cxn modelId="{B067F746-DE9D-4093-A5E6-8F07BF6DA3E1}" srcId="{1705101D-5F35-4D16-98AE-6DF8139E1D73}" destId="{09635D73-97E8-4AA7-A633-D86DF567B8EE}" srcOrd="0" destOrd="0" parTransId="{788E0D6E-5D91-44C4-9EC5-165FE187880A}" sibTransId="{3C58FE52-C3D1-4793-9B58-D81EDEB82AF8}"/>
    <dgm:cxn modelId="{B5A2306A-5183-4E5E-B6FE-9F434D588B2F}" type="presOf" srcId="{23DCA866-9EAF-42CD-BC80-4F0719945657}" destId="{05412DA3-7DCB-4B1F-8D0F-B5E0B1F2E014}" srcOrd="0" destOrd="0" presId="urn:microsoft.com/office/officeart/2005/8/layout/cycle1"/>
    <dgm:cxn modelId="{C951AE91-5AB2-45E0-8CB4-4F6DDE0D4868}" srcId="{1705101D-5F35-4D16-98AE-6DF8139E1D73}" destId="{6E711896-EC3E-4348-A1BF-BAB136BF9F51}" srcOrd="3" destOrd="0" parTransId="{C2257EF2-46D2-4442-A592-EB775E855AAF}" sibTransId="{777002E9-305B-4E18-B475-44009CBD5951}"/>
    <dgm:cxn modelId="{02C6F5B3-B46C-44CC-97D3-DAB3A26C3BFB}" type="presOf" srcId="{6E711896-EC3E-4348-A1BF-BAB136BF9F51}" destId="{ADB49DB4-6225-43A9-BA4E-D37E4287DE42}" srcOrd="0" destOrd="0" presId="urn:microsoft.com/office/officeart/2005/8/layout/cycle1"/>
    <dgm:cxn modelId="{635814C3-463F-4351-B1FE-3C4B5EFB0121}" type="presOf" srcId="{777002E9-305B-4E18-B475-44009CBD5951}" destId="{115EF30F-4B51-4F70-A897-8D5562A0F27A}" srcOrd="0" destOrd="0" presId="urn:microsoft.com/office/officeart/2005/8/layout/cycle1"/>
    <dgm:cxn modelId="{19AC17C3-25F1-4BFF-87FD-1DE1D8B7D053}" srcId="{1705101D-5F35-4D16-98AE-6DF8139E1D73}" destId="{2DCBECFF-64A9-4C55-8196-97EA33E6C993}" srcOrd="2" destOrd="0" parTransId="{5C9139AF-037C-479D-B86B-5A05C3F651EE}" sibTransId="{23DCA866-9EAF-42CD-BC80-4F0719945657}"/>
    <dgm:cxn modelId="{648854C8-8ED2-4A28-A72E-1DD647D25F1A}" type="presOf" srcId="{3C58FE52-C3D1-4793-9B58-D81EDEB82AF8}" destId="{D847D4F1-08EB-4803-8AD0-FB93030D910D}" srcOrd="0" destOrd="0" presId="urn:microsoft.com/office/officeart/2005/8/layout/cycle1"/>
    <dgm:cxn modelId="{405406C9-A233-400B-B03C-539F9E33D182}" type="presOf" srcId="{2DCBECFF-64A9-4C55-8196-97EA33E6C993}" destId="{778DB631-2A16-4FDD-B633-D641EC18A07B}" srcOrd="0" destOrd="0" presId="urn:microsoft.com/office/officeart/2005/8/layout/cycle1"/>
    <dgm:cxn modelId="{6659EBCC-E1DF-44C6-B643-A47C6AD23F05}" type="presOf" srcId="{0E98AD0C-BD08-40B7-9A2A-896A9DE6F1A9}" destId="{964893E3-59ED-4C89-9C8F-A436FA1CEBF7}" srcOrd="0" destOrd="0" presId="urn:microsoft.com/office/officeart/2005/8/layout/cycle1"/>
    <dgm:cxn modelId="{92E85ED5-F90E-4A59-BF81-8CEC07631BA7}" srcId="{1705101D-5F35-4D16-98AE-6DF8139E1D73}" destId="{0E98AD0C-BD08-40B7-9A2A-896A9DE6F1A9}" srcOrd="1" destOrd="0" parTransId="{2AC4E81D-C23F-4A3F-BF7B-B23C6321D2C9}" sibTransId="{99EF93CB-F3A2-4F25-A031-89007C701884}"/>
    <dgm:cxn modelId="{24B837E8-5177-4CEA-8379-B33F22C6F6B3}" type="presOf" srcId="{99EF93CB-F3A2-4F25-A031-89007C701884}" destId="{7A979F24-1862-4364-AFC3-DA4179C1321F}" srcOrd="0" destOrd="0" presId="urn:microsoft.com/office/officeart/2005/8/layout/cycle1"/>
    <dgm:cxn modelId="{6B1FC2EC-19D3-4746-A7EE-38048C60DB40}" type="presOf" srcId="{1705101D-5F35-4D16-98AE-6DF8139E1D73}" destId="{076D0790-F025-4659-9681-E31E8F852042}" srcOrd="0" destOrd="0" presId="urn:microsoft.com/office/officeart/2005/8/layout/cycle1"/>
    <dgm:cxn modelId="{4520EC59-C36A-402A-B9F0-81633FE08C87}" type="presParOf" srcId="{076D0790-F025-4659-9681-E31E8F852042}" destId="{A51841D9-0FC7-42A6-9A07-F477F2194A7E}" srcOrd="0" destOrd="0" presId="urn:microsoft.com/office/officeart/2005/8/layout/cycle1"/>
    <dgm:cxn modelId="{0FC1B49E-03E6-4F0C-A95C-AA26E0F8B9EB}" type="presParOf" srcId="{076D0790-F025-4659-9681-E31E8F852042}" destId="{373645FA-28F1-4FA5-91E8-0E7B83576FC6}" srcOrd="1" destOrd="0" presId="urn:microsoft.com/office/officeart/2005/8/layout/cycle1"/>
    <dgm:cxn modelId="{F84791E1-F8C7-4EA1-AE55-05FA2E30FC5D}" type="presParOf" srcId="{076D0790-F025-4659-9681-E31E8F852042}" destId="{D847D4F1-08EB-4803-8AD0-FB93030D910D}" srcOrd="2" destOrd="0" presId="urn:microsoft.com/office/officeart/2005/8/layout/cycle1"/>
    <dgm:cxn modelId="{8C331B05-C0A8-4087-A359-6CE673D7D9BE}" type="presParOf" srcId="{076D0790-F025-4659-9681-E31E8F852042}" destId="{159EBEF3-C066-43F6-81AA-CC5288550423}" srcOrd="3" destOrd="0" presId="urn:microsoft.com/office/officeart/2005/8/layout/cycle1"/>
    <dgm:cxn modelId="{2D87160D-A892-4B57-B682-3D6D2CCBB630}" type="presParOf" srcId="{076D0790-F025-4659-9681-E31E8F852042}" destId="{964893E3-59ED-4C89-9C8F-A436FA1CEBF7}" srcOrd="4" destOrd="0" presId="urn:microsoft.com/office/officeart/2005/8/layout/cycle1"/>
    <dgm:cxn modelId="{51D2C990-22BE-4076-A188-FC3E3C947A4B}" type="presParOf" srcId="{076D0790-F025-4659-9681-E31E8F852042}" destId="{7A979F24-1862-4364-AFC3-DA4179C1321F}" srcOrd="5" destOrd="0" presId="urn:microsoft.com/office/officeart/2005/8/layout/cycle1"/>
    <dgm:cxn modelId="{FEC35ECE-3B99-447B-A22E-DA5E95838DE7}" type="presParOf" srcId="{076D0790-F025-4659-9681-E31E8F852042}" destId="{B63E087F-89FF-45C7-BCC1-867D6B99B7E1}" srcOrd="6" destOrd="0" presId="urn:microsoft.com/office/officeart/2005/8/layout/cycle1"/>
    <dgm:cxn modelId="{6598EDFA-7F47-45BB-98CB-AD169EE094CC}" type="presParOf" srcId="{076D0790-F025-4659-9681-E31E8F852042}" destId="{778DB631-2A16-4FDD-B633-D641EC18A07B}" srcOrd="7" destOrd="0" presId="urn:microsoft.com/office/officeart/2005/8/layout/cycle1"/>
    <dgm:cxn modelId="{6C7AAB15-DAEC-405D-8BC0-ED37EC9D758A}" type="presParOf" srcId="{076D0790-F025-4659-9681-E31E8F852042}" destId="{05412DA3-7DCB-4B1F-8D0F-B5E0B1F2E014}" srcOrd="8" destOrd="0" presId="urn:microsoft.com/office/officeart/2005/8/layout/cycle1"/>
    <dgm:cxn modelId="{4E0FFE44-BF0A-48BD-89CD-46DBFC6C9A45}" type="presParOf" srcId="{076D0790-F025-4659-9681-E31E8F852042}" destId="{47BB9F03-7A20-4561-A06C-8C8751319C9B}" srcOrd="9" destOrd="0" presId="urn:microsoft.com/office/officeart/2005/8/layout/cycle1"/>
    <dgm:cxn modelId="{125C2DD2-21F9-4AF4-8981-AB3EB87EBDB4}" type="presParOf" srcId="{076D0790-F025-4659-9681-E31E8F852042}" destId="{ADB49DB4-6225-43A9-BA4E-D37E4287DE42}" srcOrd="10" destOrd="0" presId="urn:microsoft.com/office/officeart/2005/8/layout/cycle1"/>
    <dgm:cxn modelId="{D51174C2-329C-4064-8670-4AA9F0311306}" type="presParOf" srcId="{076D0790-F025-4659-9681-E31E8F852042}" destId="{115EF30F-4B51-4F70-A897-8D5562A0F27A}" srcOrd="11"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3645FA-28F1-4FA5-91E8-0E7B83576FC6}">
      <dsp:nvSpPr>
        <dsp:cNvPr id="0" name=""/>
        <dsp:cNvSpPr/>
      </dsp:nvSpPr>
      <dsp:spPr>
        <a:xfrm>
          <a:off x="2443033" y="60437"/>
          <a:ext cx="959395" cy="959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Test Coils</a:t>
          </a:r>
        </a:p>
      </dsp:txBody>
      <dsp:txXfrm>
        <a:off x="2443033" y="60437"/>
        <a:ext cx="959395" cy="959395"/>
      </dsp:txXfrm>
    </dsp:sp>
    <dsp:sp modelId="{D847D4F1-08EB-4803-8AD0-FB93030D910D}">
      <dsp:nvSpPr>
        <dsp:cNvPr id="0" name=""/>
        <dsp:cNvSpPr/>
      </dsp:nvSpPr>
      <dsp:spPr>
        <a:xfrm>
          <a:off x="753606" y="73"/>
          <a:ext cx="2709187" cy="2709187"/>
        </a:xfrm>
        <a:prstGeom prst="circularArrow">
          <a:avLst>
            <a:gd name="adj1" fmla="val 6905"/>
            <a:gd name="adj2" fmla="val 465623"/>
            <a:gd name="adj3" fmla="val 548276"/>
            <a:gd name="adj4" fmla="val 20586101"/>
            <a:gd name="adj5" fmla="val 80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4893E3-59ED-4C89-9C8F-A436FA1CEBF7}">
      <dsp:nvSpPr>
        <dsp:cNvPr id="0" name=""/>
        <dsp:cNvSpPr/>
      </dsp:nvSpPr>
      <dsp:spPr>
        <a:xfrm>
          <a:off x="2443033" y="1689500"/>
          <a:ext cx="959395" cy="959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Postmortem Investigation</a:t>
          </a:r>
        </a:p>
      </dsp:txBody>
      <dsp:txXfrm>
        <a:off x="2443033" y="1689500"/>
        <a:ext cx="959395" cy="959395"/>
      </dsp:txXfrm>
    </dsp:sp>
    <dsp:sp modelId="{7A979F24-1862-4364-AFC3-DA4179C1321F}">
      <dsp:nvSpPr>
        <dsp:cNvPr id="0" name=""/>
        <dsp:cNvSpPr/>
      </dsp:nvSpPr>
      <dsp:spPr>
        <a:xfrm>
          <a:off x="753606" y="73"/>
          <a:ext cx="2709187" cy="2709187"/>
        </a:xfrm>
        <a:prstGeom prst="circularArrow">
          <a:avLst>
            <a:gd name="adj1" fmla="val 6905"/>
            <a:gd name="adj2" fmla="val 465623"/>
            <a:gd name="adj3" fmla="val 5948276"/>
            <a:gd name="adj4" fmla="val 4386101"/>
            <a:gd name="adj5" fmla="val 80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8DB631-2A16-4FDD-B633-D641EC18A07B}">
      <dsp:nvSpPr>
        <dsp:cNvPr id="0" name=""/>
        <dsp:cNvSpPr/>
      </dsp:nvSpPr>
      <dsp:spPr>
        <a:xfrm>
          <a:off x="813970" y="1689500"/>
          <a:ext cx="959395" cy="959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Lessons Learned</a:t>
          </a:r>
        </a:p>
      </dsp:txBody>
      <dsp:txXfrm>
        <a:off x="813970" y="1689500"/>
        <a:ext cx="959395" cy="959395"/>
      </dsp:txXfrm>
    </dsp:sp>
    <dsp:sp modelId="{05412DA3-7DCB-4B1F-8D0F-B5E0B1F2E014}">
      <dsp:nvSpPr>
        <dsp:cNvPr id="0" name=""/>
        <dsp:cNvSpPr/>
      </dsp:nvSpPr>
      <dsp:spPr>
        <a:xfrm>
          <a:off x="753606" y="73"/>
          <a:ext cx="2709187" cy="2709187"/>
        </a:xfrm>
        <a:prstGeom prst="circularArrow">
          <a:avLst>
            <a:gd name="adj1" fmla="val 6905"/>
            <a:gd name="adj2" fmla="val 465623"/>
            <a:gd name="adj3" fmla="val 11348276"/>
            <a:gd name="adj4" fmla="val 9786101"/>
            <a:gd name="adj5" fmla="val 80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B49DB4-6225-43A9-BA4E-D37E4287DE42}">
      <dsp:nvSpPr>
        <dsp:cNvPr id="0" name=""/>
        <dsp:cNvSpPr/>
      </dsp:nvSpPr>
      <dsp:spPr>
        <a:xfrm>
          <a:off x="813970" y="60437"/>
          <a:ext cx="959395" cy="959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Modelling</a:t>
          </a:r>
        </a:p>
      </dsp:txBody>
      <dsp:txXfrm>
        <a:off x="813970" y="60437"/>
        <a:ext cx="959395" cy="959395"/>
      </dsp:txXfrm>
    </dsp:sp>
    <dsp:sp modelId="{115EF30F-4B51-4F70-A897-8D5562A0F27A}">
      <dsp:nvSpPr>
        <dsp:cNvPr id="0" name=""/>
        <dsp:cNvSpPr/>
      </dsp:nvSpPr>
      <dsp:spPr>
        <a:xfrm>
          <a:off x="753606" y="73"/>
          <a:ext cx="2709187" cy="2709187"/>
        </a:xfrm>
        <a:prstGeom prst="circularArrow">
          <a:avLst>
            <a:gd name="adj1" fmla="val 6905"/>
            <a:gd name="adj2" fmla="val 465623"/>
            <a:gd name="adj3" fmla="val 16748276"/>
            <a:gd name="adj4" fmla="val 15186101"/>
            <a:gd name="adj5" fmla="val 80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3645FA-28F1-4FA5-91E8-0E7B83576FC6}">
      <dsp:nvSpPr>
        <dsp:cNvPr id="0" name=""/>
        <dsp:cNvSpPr/>
      </dsp:nvSpPr>
      <dsp:spPr>
        <a:xfrm>
          <a:off x="2443033" y="60437"/>
          <a:ext cx="959395" cy="959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Test Coils</a:t>
          </a:r>
        </a:p>
      </dsp:txBody>
      <dsp:txXfrm>
        <a:off x="2443033" y="60437"/>
        <a:ext cx="959395" cy="959395"/>
      </dsp:txXfrm>
    </dsp:sp>
    <dsp:sp modelId="{D847D4F1-08EB-4803-8AD0-FB93030D910D}">
      <dsp:nvSpPr>
        <dsp:cNvPr id="0" name=""/>
        <dsp:cNvSpPr/>
      </dsp:nvSpPr>
      <dsp:spPr>
        <a:xfrm>
          <a:off x="753606" y="73"/>
          <a:ext cx="2709187" cy="2709187"/>
        </a:xfrm>
        <a:prstGeom prst="circularArrow">
          <a:avLst>
            <a:gd name="adj1" fmla="val 6905"/>
            <a:gd name="adj2" fmla="val 465623"/>
            <a:gd name="adj3" fmla="val 548276"/>
            <a:gd name="adj4" fmla="val 20586101"/>
            <a:gd name="adj5" fmla="val 80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4893E3-59ED-4C89-9C8F-A436FA1CEBF7}">
      <dsp:nvSpPr>
        <dsp:cNvPr id="0" name=""/>
        <dsp:cNvSpPr/>
      </dsp:nvSpPr>
      <dsp:spPr>
        <a:xfrm>
          <a:off x="2443033" y="1689500"/>
          <a:ext cx="959395" cy="959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Postmortem Investigation</a:t>
          </a:r>
        </a:p>
      </dsp:txBody>
      <dsp:txXfrm>
        <a:off x="2443033" y="1689500"/>
        <a:ext cx="959395" cy="959395"/>
      </dsp:txXfrm>
    </dsp:sp>
    <dsp:sp modelId="{7A979F24-1862-4364-AFC3-DA4179C1321F}">
      <dsp:nvSpPr>
        <dsp:cNvPr id="0" name=""/>
        <dsp:cNvSpPr/>
      </dsp:nvSpPr>
      <dsp:spPr>
        <a:xfrm>
          <a:off x="753606" y="73"/>
          <a:ext cx="2709187" cy="2709187"/>
        </a:xfrm>
        <a:prstGeom prst="circularArrow">
          <a:avLst>
            <a:gd name="adj1" fmla="val 6905"/>
            <a:gd name="adj2" fmla="val 465623"/>
            <a:gd name="adj3" fmla="val 5948276"/>
            <a:gd name="adj4" fmla="val 4386101"/>
            <a:gd name="adj5" fmla="val 80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8DB631-2A16-4FDD-B633-D641EC18A07B}">
      <dsp:nvSpPr>
        <dsp:cNvPr id="0" name=""/>
        <dsp:cNvSpPr/>
      </dsp:nvSpPr>
      <dsp:spPr>
        <a:xfrm>
          <a:off x="813970" y="1689500"/>
          <a:ext cx="959395" cy="959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Lessons Learned</a:t>
          </a:r>
        </a:p>
      </dsp:txBody>
      <dsp:txXfrm>
        <a:off x="813970" y="1689500"/>
        <a:ext cx="959395" cy="959395"/>
      </dsp:txXfrm>
    </dsp:sp>
    <dsp:sp modelId="{05412DA3-7DCB-4B1F-8D0F-B5E0B1F2E014}">
      <dsp:nvSpPr>
        <dsp:cNvPr id="0" name=""/>
        <dsp:cNvSpPr/>
      </dsp:nvSpPr>
      <dsp:spPr>
        <a:xfrm>
          <a:off x="753606" y="73"/>
          <a:ext cx="2709187" cy="2709187"/>
        </a:xfrm>
        <a:prstGeom prst="circularArrow">
          <a:avLst>
            <a:gd name="adj1" fmla="val 6905"/>
            <a:gd name="adj2" fmla="val 465623"/>
            <a:gd name="adj3" fmla="val 11348276"/>
            <a:gd name="adj4" fmla="val 9786101"/>
            <a:gd name="adj5" fmla="val 80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B49DB4-6225-43A9-BA4E-D37E4287DE42}">
      <dsp:nvSpPr>
        <dsp:cNvPr id="0" name=""/>
        <dsp:cNvSpPr/>
      </dsp:nvSpPr>
      <dsp:spPr>
        <a:xfrm>
          <a:off x="813970" y="60437"/>
          <a:ext cx="959395" cy="959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Modelling</a:t>
          </a:r>
        </a:p>
      </dsp:txBody>
      <dsp:txXfrm>
        <a:off x="813970" y="60437"/>
        <a:ext cx="959395" cy="959395"/>
      </dsp:txXfrm>
    </dsp:sp>
    <dsp:sp modelId="{115EF30F-4B51-4F70-A897-8D5562A0F27A}">
      <dsp:nvSpPr>
        <dsp:cNvPr id="0" name=""/>
        <dsp:cNvSpPr/>
      </dsp:nvSpPr>
      <dsp:spPr>
        <a:xfrm>
          <a:off x="753606" y="73"/>
          <a:ext cx="2709187" cy="2709187"/>
        </a:xfrm>
        <a:prstGeom prst="circularArrow">
          <a:avLst>
            <a:gd name="adj1" fmla="val 6905"/>
            <a:gd name="adj2" fmla="val 465623"/>
            <a:gd name="adj3" fmla="val 16748276"/>
            <a:gd name="adj4" fmla="val 15186101"/>
            <a:gd name="adj5" fmla="val 80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6" tIns="46583" rIns="93166" bIns="46583" rtlCol="0"/>
          <a:lstStyle>
            <a:lvl1pPr algn="r">
              <a:defRPr sz="1200"/>
            </a:lvl1pPr>
          </a:lstStyle>
          <a:p>
            <a:fld id="{A1635BCF-EF1C-4835-B1D2-528FAEBFB2EC}" type="datetimeFigureOut">
              <a:rPr lang="en-US" smtClean="0"/>
              <a:t>6/17/2024</a:t>
            </a:fld>
            <a:endParaRPr lang="en-US"/>
          </a:p>
        </p:txBody>
      </p:sp>
      <p:sp>
        <p:nvSpPr>
          <p:cNvPr id="4" name="Slide Image Placeholder 3"/>
          <p:cNvSpPr>
            <a:spLocks noGrp="1" noRot="1" noChangeAspect="1"/>
          </p:cNvSpPr>
          <p:nvPr>
            <p:ph type="sldImg" idx="2"/>
          </p:nvPr>
        </p:nvSpPr>
        <p:spPr>
          <a:xfrm>
            <a:off x="717550" y="1162049"/>
            <a:ext cx="5575300" cy="313690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6" tIns="46583" rIns="93166" bIns="46583" rtlCol="0" anchor="b"/>
          <a:lstStyle>
            <a:lvl1pPr algn="r">
              <a:defRPr sz="1200"/>
            </a:lvl1pPr>
          </a:lstStyle>
          <a:p>
            <a:fld id="{EE38654D-B6F4-42E3-BC18-419A5D035804}" type="slidenum">
              <a:rPr lang="en-US" smtClean="0"/>
              <a:t>‹#›</a:t>
            </a:fld>
            <a:endParaRPr lang="en-US"/>
          </a:p>
        </p:txBody>
      </p:sp>
    </p:spTree>
    <p:extLst>
      <p:ext uri="{BB962C8B-B14F-4D97-AF65-F5344CB8AC3E}">
        <p14:creationId xmlns:p14="http://schemas.microsoft.com/office/powerpoint/2010/main" val="1084491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38654D-B6F4-42E3-BC18-419A5D035804}" type="slidenum">
              <a:rPr lang="en-US" smtClean="0"/>
              <a:t>1</a:t>
            </a:fld>
            <a:endParaRPr lang="en-US"/>
          </a:p>
        </p:txBody>
      </p:sp>
    </p:spTree>
    <p:extLst>
      <p:ext uri="{BB962C8B-B14F-4D97-AF65-F5344CB8AC3E}">
        <p14:creationId xmlns:p14="http://schemas.microsoft.com/office/powerpoint/2010/main" val="149235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38654D-B6F4-42E3-BC18-419A5D035804}" type="slidenum">
              <a:rPr lang="en-US" smtClean="0"/>
              <a:t>3</a:t>
            </a:fld>
            <a:endParaRPr lang="en-US"/>
          </a:p>
        </p:txBody>
      </p:sp>
    </p:spTree>
    <p:extLst>
      <p:ext uri="{BB962C8B-B14F-4D97-AF65-F5344CB8AC3E}">
        <p14:creationId xmlns:p14="http://schemas.microsoft.com/office/powerpoint/2010/main" val="3439357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Arial" panose="020B0604020202020204" pitchFamily="34" charset="0"/>
                <a:ea typeface="Malgun Gothic" panose="020B0503020000020004" pitchFamily="34" charset="-127"/>
                <a:cs typeface="Times New Roman" panose="02020603050405020304" pitchFamily="18" charset="0"/>
              </a:rPr>
              <a:t>Based on the postmortem, we also ran a hypothetical case of pup-9 that has clean separation between last band and rest of the coil. During the post mortem process, we found one section had a clean separation as shown in the picture. </a:t>
            </a:r>
            <a:endParaRPr lang="en-US" sz="12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07000"/>
              </a:lnSpc>
              <a:spcBef>
                <a:spcPts val="0"/>
              </a:spcBef>
              <a:spcAft>
                <a:spcPts val="800"/>
              </a:spcAft>
            </a:pPr>
            <a:r>
              <a:rPr lang="en-US" sz="1200" dirty="0">
                <a:effectLst/>
                <a:latin typeface="Arial" panose="020B0604020202020204" pitchFamily="34" charset="0"/>
                <a:ea typeface="Malgun Gothic" panose="020B0503020000020004" pitchFamily="34" charset="-127"/>
                <a:cs typeface="Times New Roman" panose="02020603050405020304" pitchFamily="18" charset="0"/>
              </a:rPr>
              <a:t>In this case, calculated strain was very high at layer 9 since it became a new free-standing section without reinforcement. And inner eight layers are now over-reinforced so their strain numbers dropped drastically. </a:t>
            </a:r>
            <a:endParaRPr lang="en-US" sz="12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07000"/>
              </a:lnSpc>
              <a:spcBef>
                <a:spcPts val="0"/>
              </a:spcBef>
              <a:spcAft>
                <a:spcPts val="800"/>
              </a:spcAft>
            </a:pPr>
            <a:r>
              <a:rPr lang="en-US" sz="1200" dirty="0">
                <a:effectLst/>
                <a:latin typeface="Arial" panose="020B0604020202020204" pitchFamily="34" charset="0"/>
                <a:ea typeface="Malgun Gothic" panose="020B0503020000020004" pitchFamily="34" charset="-127"/>
                <a:cs typeface="Times New Roman" panose="02020603050405020304" pitchFamily="18" charset="0"/>
              </a:rPr>
              <a:t>Most important question for Pup-9 is why the cracks happened at the first place. There are some possible reasons as listed here and it might be combination of many reasons. And we are still trying to find the answer and solution for this question.</a:t>
            </a:r>
            <a:endParaRPr lang="en-US" sz="1200" dirty="0">
              <a:effectLst/>
              <a:latin typeface="Calibri" panose="020F0502020204030204" pitchFamily="34" charset="0"/>
              <a:ea typeface="Malgun Gothic" panose="020B0503020000020004" pitchFamily="34" charset="-127"/>
              <a:cs typeface="Times New Roman" panose="02020603050405020304" pitchFamily="18" charset="0"/>
            </a:endParaRPr>
          </a:p>
          <a:p>
            <a:endParaRPr lang="en-US" sz="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13327-0D92-4462-BB3F-27E6BD9F6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853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654D-B6F4-42E3-BC18-419A5D035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602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400" dirty="0"/>
              <a:t>Modulus of Nextel ~350 </a:t>
            </a:r>
            <a:r>
              <a:rPr lang="en-US" sz="1400" dirty="0" err="1"/>
              <a:t>GPa</a:t>
            </a:r>
            <a:endParaRPr lang="en-US" sz="1400" dirty="0"/>
          </a:p>
          <a:p>
            <a:r>
              <a:rPr lang="en-US" sz="1400" dirty="0"/>
              <a:t>Thermal contraction of silver 0.3-0.4%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654D-B6F4-42E3-BC18-419A5D035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863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 first coil had a modern cable with high JE, but the proposed coil design here BR-2 will attempt to validate the pure alumina braid on an old conductor with hard particles in the Bi-2212 powder that is challenging from a leakage point of view. The cable has been cleaned and braided and we are engineering the terminal design for this aggressive small ID. You can see the modelling geometry on the right with the real aspect ratio and cross section of the reacted Rutherford cable. As always garbage in-garbage out so let’s discuss some of the modelling discussions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654D-B6F4-42E3-BC18-419A5D035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526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8C10DA6-9909-7D4F-83A2-7593F71DDB5D}"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US"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87803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84E3283-8A06-0E42-A559-FF12BE7771D8}" type="slidenum">
              <a:rPr kumimoji="0" lang="en-US" altLang="x-none" sz="1200" b="0" i="0" u="none" strike="noStrike" kern="1200" cap="none" spc="0" normalizeH="0" baseline="0" noProof="0" smtClean="0">
                <a:ln>
                  <a:noFill/>
                </a:ln>
                <a:solidFill>
                  <a:srgbClr val="000000"/>
                </a:solidFill>
                <a:effectLst/>
                <a:uLnTx/>
                <a:uFillTx/>
                <a:latin typeface="Calibri" charset="0"/>
                <a:ea typeface="ＭＳ Ｐゴシック" charset="-128"/>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19</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endParaRPr>
          </a:p>
        </p:txBody>
      </p:sp>
    </p:spTree>
    <p:extLst>
      <p:ext uri="{BB962C8B-B14F-4D97-AF65-F5344CB8AC3E}">
        <p14:creationId xmlns:p14="http://schemas.microsoft.com/office/powerpoint/2010/main" val="3293250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5DF90-2C15-47F8-8B81-87B1F01304B1}"/>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A8AEF3B-3AB4-47A3-A334-A040AF65A8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485860-727D-4D6F-A6F4-2FD3BB60B687}"/>
              </a:ext>
            </a:extLst>
          </p:cNvPr>
          <p:cNvSpPr>
            <a:spLocks noGrp="1"/>
          </p:cNvSpPr>
          <p:nvPr>
            <p:ph type="dt" sz="half" idx="10"/>
          </p:nvPr>
        </p:nvSpPr>
        <p:spPr/>
        <p:txBody>
          <a:bodyPr/>
          <a:lstStyle/>
          <a:p>
            <a:fld id="{6E08A0BB-C7D7-4E37-BF2D-DE1574194219}" type="datetime1">
              <a:rPr lang="en-US" smtClean="0"/>
              <a:t>6/17/2024</a:t>
            </a:fld>
            <a:endParaRPr lang="en-US"/>
          </a:p>
        </p:txBody>
      </p:sp>
      <p:sp>
        <p:nvSpPr>
          <p:cNvPr id="5" name="Footer Placeholder 4">
            <a:extLst>
              <a:ext uri="{FF2B5EF4-FFF2-40B4-BE49-F238E27FC236}">
                <a16:creationId xmlns:a16="http://schemas.microsoft.com/office/drawing/2014/main" id="{DAEF7AC1-B7D7-4CF5-A391-4CAC1148D2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2AFC65-9E52-4432-9378-844A6519B1B0}"/>
              </a:ext>
            </a:extLst>
          </p:cNvPr>
          <p:cNvSpPr>
            <a:spLocks noGrp="1"/>
          </p:cNvSpPr>
          <p:nvPr>
            <p:ph type="sldNum" sz="quarter" idx="12"/>
          </p:nvPr>
        </p:nvSpPr>
        <p:spPr/>
        <p:txBody>
          <a:bodyPr/>
          <a:lstStyle/>
          <a:p>
            <a:fld id="{38E91C1D-DFAA-4E38-AB66-4DFB389F2C8B}" type="slidenum">
              <a:rPr lang="en-US" smtClean="0"/>
              <a:t>‹#›</a:t>
            </a:fld>
            <a:endParaRPr lang="en-US"/>
          </a:p>
        </p:txBody>
      </p:sp>
    </p:spTree>
    <p:extLst>
      <p:ext uri="{BB962C8B-B14F-4D97-AF65-F5344CB8AC3E}">
        <p14:creationId xmlns:p14="http://schemas.microsoft.com/office/powerpoint/2010/main" val="1509179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86DE9-B3F0-4EDC-B129-2DD2B27A37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23022E-77A6-43B3-ADBE-2445AA8EAB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87327-4CAE-4E08-9F6A-D1D0BDD73E0E}"/>
              </a:ext>
            </a:extLst>
          </p:cNvPr>
          <p:cNvSpPr>
            <a:spLocks noGrp="1"/>
          </p:cNvSpPr>
          <p:nvPr>
            <p:ph type="dt" sz="half" idx="10"/>
          </p:nvPr>
        </p:nvSpPr>
        <p:spPr/>
        <p:txBody>
          <a:bodyPr/>
          <a:lstStyle/>
          <a:p>
            <a:fld id="{FAAD6967-13B2-46D1-B7DB-1A51B2E202CC}" type="datetime1">
              <a:rPr lang="en-US" smtClean="0"/>
              <a:t>6/17/2024</a:t>
            </a:fld>
            <a:endParaRPr lang="en-US"/>
          </a:p>
        </p:txBody>
      </p:sp>
      <p:sp>
        <p:nvSpPr>
          <p:cNvPr id="6" name="Slide Number Placeholder 5">
            <a:extLst>
              <a:ext uri="{FF2B5EF4-FFF2-40B4-BE49-F238E27FC236}">
                <a16:creationId xmlns:a16="http://schemas.microsoft.com/office/drawing/2014/main" id="{2371C52B-1FB9-47A3-8E5F-6274487ABE89}"/>
              </a:ext>
            </a:extLst>
          </p:cNvPr>
          <p:cNvSpPr>
            <a:spLocks noGrp="1"/>
          </p:cNvSpPr>
          <p:nvPr>
            <p:ph type="sldNum" sz="quarter" idx="12"/>
          </p:nvPr>
        </p:nvSpPr>
        <p:spPr/>
        <p:txBody>
          <a:bodyPr/>
          <a:lstStyle/>
          <a:p>
            <a:fld id="{38E91C1D-DFAA-4E38-AB66-4DFB389F2C8B}" type="slidenum">
              <a:rPr lang="en-US" smtClean="0"/>
              <a:t>‹#›</a:t>
            </a:fld>
            <a:endParaRPr lang="en-US"/>
          </a:p>
        </p:txBody>
      </p:sp>
    </p:spTree>
    <p:extLst>
      <p:ext uri="{BB962C8B-B14F-4D97-AF65-F5344CB8AC3E}">
        <p14:creationId xmlns:p14="http://schemas.microsoft.com/office/powerpoint/2010/main" val="2506724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970327-3A0D-4BA1-97C2-9806099DA8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F84362-17A7-4096-A1BE-37286DCD11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7168DD-508B-4D78-8C3B-6951ABB9E745}"/>
              </a:ext>
            </a:extLst>
          </p:cNvPr>
          <p:cNvSpPr>
            <a:spLocks noGrp="1"/>
          </p:cNvSpPr>
          <p:nvPr>
            <p:ph type="dt" sz="half" idx="10"/>
          </p:nvPr>
        </p:nvSpPr>
        <p:spPr/>
        <p:txBody>
          <a:bodyPr/>
          <a:lstStyle/>
          <a:p>
            <a:fld id="{97385331-C385-4DF3-82C9-9E1452AE1D10}" type="datetime1">
              <a:rPr lang="en-US" smtClean="0"/>
              <a:t>6/17/2024</a:t>
            </a:fld>
            <a:endParaRPr lang="en-US"/>
          </a:p>
        </p:txBody>
      </p:sp>
      <p:sp>
        <p:nvSpPr>
          <p:cNvPr id="6" name="Slide Number Placeholder 5">
            <a:extLst>
              <a:ext uri="{FF2B5EF4-FFF2-40B4-BE49-F238E27FC236}">
                <a16:creationId xmlns:a16="http://schemas.microsoft.com/office/drawing/2014/main" id="{BE8A5343-1CB8-4161-8B87-B249F73BFEAD}"/>
              </a:ext>
            </a:extLst>
          </p:cNvPr>
          <p:cNvSpPr>
            <a:spLocks noGrp="1"/>
          </p:cNvSpPr>
          <p:nvPr>
            <p:ph type="sldNum" sz="quarter" idx="12"/>
          </p:nvPr>
        </p:nvSpPr>
        <p:spPr/>
        <p:txBody>
          <a:bodyPr/>
          <a:lstStyle/>
          <a:p>
            <a:fld id="{38E91C1D-DFAA-4E38-AB66-4DFB389F2C8B}" type="slidenum">
              <a:rPr lang="en-US" smtClean="0"/>
              <a:t>‹#›</a:t>
            </a:fld>
            <a:endParaRPr lang="en-US"/>
          </a:p>
        </p:txBody>
      </p:sp>
    </p:spTree>
    <p:extLst>
      <p:ext uri="{BB962C8B-B14F-4D97-AF65-F5344CB8AC3E}">
        <p14:creationId xmlns:p14="http://schemas.microsoft.com/office/powerpoint/2010/main" val="196112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8629-700F-4AA1-A1D3-3AE275AA4B5D}"/>
              </a:ext>
            </a:extLst>
          </p:cNvPr>
          <p:cNvSpPr>
            <a:spLocks noGrp="1"/>
          </p:cNvSpPr>
          <p:nvPr>
            <p:ph type="title"/>
          </p:nvPr>
        </p:nvSpPr>
        <p:spPr>
          <a:ln>
            <a:noFill/>
          </a:ln>
        </p:spPr>
        <p:txBody>
          <a:bodyPr/>
          <a:lstStyle>
            <a:lvl1pPr>
              <a:defRPr b="1" i="1">
                <a:effectLst>
                  <a:outerShdw blurRad="38100" dist="38100" dir="2700000" algn="tl">
                    <a:srgbClr val="000000">
                      <a:alpha val="43137"/>
                    </a:srgbClr>
                  </a:outerShdw>
                </a:effectLst>
              </a:defRPr>
            </a:lvl1pPr>
          </a:lstStyle>
          <a:p>
            <a:r>
              <a:rPr lang="en-US"/>
              <a:t>Click to edit Master title style</a:t>
            </a:r>
          </a:p>
        </p:txBody>
      </p:sp>
      <p:sp>
        <p:nvSpPr>
          <p:cNvPr id="5" name="Footer Placeholder 4">
            <a:extLst>
              <a:ext uri="{FF2B5EF4-FFF2-40B4-BE49-F238E27FC236}">
                <a16:creationId xmlns:a16="http://schemas.microsoft.com/office/drawing/2014/main" id="{04692A26-6799-49EE-AF6C-E3E93D96FD3B}"/>
              </a:ext>
            </a:extLst>
          </p:cNvPr>
          <p:cNvSpPr>
            <a:spLocks noGrp="1"/>
          </p:cNvSpPr>
          <p:nvPr>
            <p:ph type="ftr" sz="quarter" idx="11"/>
          </p:nvPr>
        </p:nvSpPr>
        <p:spPr>
          <a:xfrm>
            <a:off x="115277" y="6356348"/>
            <a:ext cx="4114800" cy="365125"/>
          </a:xfrm>
        </p:spPr>
        <p:txBody>
          <a:bodyPr/>
          <a:lstStyle/>
          <a:p>
            <a:endParaRPr lang="en-US"/>
          </a:p>
        </p:txBody>
      </p:sp>
      <p:sp>
        <p:nvSpPr>
          <p:cNvPr id="7" name="Content Placeholder 2">
            <a:extLst>
              <a:ext uri="{FF2B5EF4-FFF2-40B4-BE49-F238E27FC236}">
                <a16:creationId xmlns:a16="http://schemas.microsoft.com/office/drawing/2014/main" id="{A4EA7836-1F58-4530-A8F7-ED98601A869C}"/>
              </a:ext>
            </a:extLst>
          </p:cNvPr>
          <p:cNvSpPr>
            <a:spLocks noGrp="1"/>
          </p:cNvSpPr>
          <p:nvPr>
            <p:ph idx="1"/>
          </p:nvPr>
        </p:nvSpPr>
        <p:spPr>
          <a:xfrm>
            <a:off x="115277" y="1062892"/>
            <a:ext cx="11961446" cy="5337908"/>
          </a:xfrm>
        </p:spPr>
        <p:txBody>
          <a:bodyPr/>
          <a:lstStyle>
            <a:lvl1pPr marL="342900" indent="-342900">
              <a:buSzPct val="80000"/>
              <a:buFont typeface="Wingdings" panose="05000000000000000000" pitchFamily="2" charset="2"/>
              <a:buChar char="q"/>
              <a:defRPr sz="2400">
                <a:latin typeface="Arial" panose="020B0604020202020204" pitchFamily="34" charset="0"/>
                <a:cs typeface="Arial" panose="020B0604020202020204" pitchFamily="34" charset="0"/>
              </a:defRPr>
            </a:lvl1pPr>
            <a:lvl2pPr marL="540000" indent="-285750">
              <a:buSzPct val="80000"/>
              <a:buFont typeface="Arial" panose="020B0604020202020204" pitchFamily="34" charset="0"/>
              <a:buChar char="■"/>
              <a:defRPr sz="2000">
                <a:latin typeface="Arial" panose="020B0604020202020204" pitchFamily="34" charset="0"/>
                <a:cs typeface="Arial" panose="020B0604020202020204" pitchFamily="34" charset="0"/>
              </a:defRPr>
            </a:lvl2pPr>
            <a:lvl3pPr marL="720000" indent="-228600">
              <a:buFont typeface="Arial Narrow" panose="020B0606020202030204" pitchFamily="34" charset="0"/>
              <a:buChar cha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1625F713-E975-4E7D-B4EA-9D5882C8A24E}"/>
              </a:ext>
            </a:extLst>
          </p:cNvPr>
          <p:cNvSpPr>
            <a:spLocks noGrp="1"/>
          </p:cNvSpPr>
          <p:nvPr>
            <p:ph type="sldNum" sz="quarter" idx="4"/>
          </p:nvPr>
        </p:nvSpPr>
        <p:spPr>
          <a:xfrm>
            <a:off x="9333523" y="6471959"/>
            <a:ext cx="2743200" cy="365125"/>
          </a:xfrm>
          <a:prstGeom prst="rect">
            <a:avLst/>
          </a:prstGeom>
        </p:spPr>
        <p:txBody>
          <a:bodyPr vert="horz" lIns="91440" tIns="45720" rIns="91440" bIns="45720" rtlCol="0" anchor="ctr"/>
          <a:lstStyle>
            <a:lvl1pPr algn="r">
              <a:defRPr sz="1400">
                <a:solidFill>
                  <a:schemeClr val="tx1">
                    <a:tint val="75000"/>
                  </a:schemeClr>
                </a:solidFill>
                <a:latin typeface="Arial" panose="020B0604020202020204" pitchFamily="34" charset="0"/>
                <a:cs typeface="Arial" panose="020B0604020202020204" pitchFamily="34" charset="0"/>
              </a:defRPr>
            </a:lvl1pPr>
          </a:lstStyle>
          <a:p>
            <a:r>
              <a:rPr lang="en-US">
                <a:solidFill>
                  <a:srgbClr val="777777"/>
                </a:solidFill>
              </a:rPr>
              <a:t>FRI-OR7-303-05  </a:t>
            </a:r>
            <a:r>
              <a:rPr lang="en-US"/>
              <a:t> </a:t>
            </a:r>
            <a:fld id="{44469F87-A05D-44B3-BABD-2D5EEE94C26A}" type="slidenum">
              <a:rPr lang="en-US" smtClean="0"/>
              <a:pPr/>
              <a:t>‹#›</a:t>
            </a:fld>
            <a:r>
              <a:rPr lang="en-US"/>
              <a:t> / 10</a:t>
            </a:r>
          </a:p>
        </p:txBody>
      </p:sp>
    </p:spTree>
    <p:extLst>
      <p:ext uri="{BB962C8B-B14F-4D97-AF65-F5344CB8AC3E}">
        <p14:creationId xmlns:p14="http://schemas.microsoft.com/office/powerpoint/2010/main" val="79973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OE template">
    <p:spTree>
      <p:nvGrpSpPr>
        <p:cNvPr id="1" name=""/>
        <p:cNvGrpSpPr/>
        <p:nvPr/>
      </p:nvGrpSpPr>
      <p:grpSpPr>
        <a:xfrm>
          <a:off x="0" y="0"/>
          <a:ext cx="0" cy="0"/>
          <a:chOff x="0" y="0"/>
          <a:chExt cx="0" cy="0"/>
        </a:xfrm>
      </p:grpSpPr>
      <p:sp>
        <p:nvSpPr>
          <p:cNvPr id="16" name="Title 1"/>
          <p:cNvSpPr>
            <a:spLocks noGrp="1"/>
          </p:cNvSpPr>
          <p:nvPr>
            <p:ph type="title"/>
          </p:nvPr>
        </p:nvSpPr>
        <p:spPr>
          <a:xfrm>
            <a:off x="0" y="12581"/>
            <a:ext cx="12192000" cy="843087"/>
          </a:xfrm>
          <a:prstGeom prst="rect">
            <a:avLst/>
          </a:prstGeom>
        </p:spPr>
        <p:txBody>
          <a:bodyPr anchor="ctr">
            <a:normAutofit/>
          </a:bodyPr>
          <a:lstStyle>
            <a:lvl1pPr>
              <a:defRPr sz="280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FD0C11F7-91F7-EF4B-BDE6-9C994AE4408B}"/>
              </a:ext>
            </a:extLst>
          </p:cNvPr>
          <p:cNvSpPr>
            <a:spLocks noGrp="1"/>
          </p:cNvSpPr>
          <p:nvPr>
            <p:ph type="sldNum" sz="quarter" idx="4"/>
          </p:nvPr>
        </p:nvSpPr>
        <p:spPr>
          <a:xfrm>
            <a:off x="10972802" y="6400802"/>
            <a:ext cx="688900" cy="347833"/>
          </a:xfrm>
          <a:prstGeom prst="rect">
            <a:avLst/>
          </a:prstGeom>
        </p:spPr>
        <p:txBody>
          <a:bodyPr vert="horz" lIns="68580" tIns="34290" rIns="68580" bIns="34290" rtlCol="0" anchor="ctr"/>
          <a:lstStyle>
            <a:lvl1pPr algn="r">
              <a:defRPr sz="1067" b="0" i="0">
                <a:solidFill>
                  <a:schemeClr val="bg1"/>
                </a:solidFill>
                <a:latin typeface="Arial" panose="020B0604020202020204" pitchFamily="34" charset="0"/>
                <a:cs typeface="Arial" panose="020B0604020202020204" pitchFamily="34" charset="0"/>
              </a:defRPr>
            </a:lvl1pPr>
          </a:lstStyle>
          <a:p>
            <a:fld id="{D260E43B-7F43-FA45-AAB7-E054FD6CC4E3}" type="slidenum">
              <a:rPr lang="en-US" smtClean="0"/>
              <a:pPr/>
              <a:t>‹#›</a:t>
            </a:fld>
            <a:endParaRPr lang="en-US" dirty="0"/>
          </a:p>
        </p:txBody>
      </p:sp>
      <p:sp>
        <p:nvSpPr>
          <p:cNvPr id="5" name="Content Placeholder 2"/>
          <p:cNvSpPr>
            <a:spLocks noGrp="1"/>
          </p:cNvSpPr>
          <p:nvPr>
            <p:ph idx="1"/>
          </p:nvPr>
        </p:nvSpPr>
        <p:spPr>
          <a:xfrm>
            <a:off x="533402" y="1447801"/>
            <a:ext cx="11052100" cy="4525963"/>
          </a:xfrm>
        </p:spPr>
        <p:txBody>
          <a:bodyPr/>
          <a:lstStyle>
            <a:lvl1pPr>
              <a:defRPr>
                <a:solidFill>
                  <a:schemeClr val="tx1"/>
                </a:solidFill>
                <a:latin typeface="Calibri" charset="0"/>
                <a:ea typeface="Calibri" charset="0"/>
                <a:cs typeface="Calibri" charset="0"/>
              </a:defRPr>
            </a:lvl1pPr>
            <a:lvl2pPr>
              <a:defRPr>
                <a:solidFill>
                  <a:schemeClr val="tx1"/>
                </a:solidFill>
                <a:latin typeface="Calibri" charset="0"/>
                <a:ea typeface="Calibri" charset="0"/>
                <a:cs typeface="Calibri" charset="0"/>
              </a:defRPr>
            </a:lvl2pPr>
            <a:lvl3pPr>
              <a:defRPr>
                <a:solidFill>
                  <a:schemeClr val="tx1"/>
                </a:solidFill>
                <a:latin typeface="Calibri" charset="0"/>
                <a:ea typeface="Calibri" charset="0"/>
                <a:cs typeface="Calibri" charset="0"/>
              </a:defRPr>
            </a:lvl3pPr>
            <a:lvl4pPr>
              <a:defRPr>
                <a:solidFill>
                  <a:schemeClr val="tx1"/>
                </a:solidFill>
                <a:latin typeface="Calibri" charset="0"/>
                <a:ea typeface="Calibri" charset="0"/>
                <a:cs typeface="Calibri" charset="0"/>
              </a:defRPr>
            </a:lvl4pPr>
            <a:lvl5pPr>
              <a:defRPr>
                <a:solidFill>
                  <a:schemeClr val="tx1"/>
                </a:solidFill>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9072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3C3A82-B847-4934-97A3-F16AF409922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ECC8B084-1139-4276-AC87-4BEFEA1316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A361DD7E-D224-4A42-8671-3FADD546EA41}"/>
              </a:ext>
            </a:extLst>
          </p:cNvPr>
          <p:cNvSpPr>
            <a:spLocks noGrp="1"/>
          </p:cNvSpPr>
          <p:nvPr>
            <p:ph type="dt" sz="half" idx="10"/>
          </p:nvPr>
        </p:nvSpPr>
        <p:spPr/>
        <p:txBody>
          <a:bodyPr/>
          <a:lstStyle/>
          <a:p>
            <a:fld id="{80D109F7-97D2-4C7D-998D-37E67AEF68CC}" type="datetime1">
              <a:rPr lang="en-GB" smtClean="0"/>
              <a:t>17/06/2024</a:t>
            </a:fld>
            <a:endParaRPr lang="en-GB"/>
          </a:p>
        </p:txBody>
      </p:sp>
      <p:sp>
        <p:nvSpPr>
          <p:cNvPr id="5" name="Tijdelijke aanduiding voor voettekst 4">
            <a:extLst>
              <a:ext uri="{FF2B5EF4-FFF2-40B4-BE49-F238E27FC236}">
                <a16:creationId xmlns:a16="http://schemas.microsoft.com/office/drawing/2014/main" id="{8233A47A-E346-444C-B490-427981DB9D33}"/>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864D2159-E0DE-4B50-814B-A1A7DA9FB0DE}"/>
              </a:ext>
            </a:extLst>
          </p:cNvPr>
          <p:cNvSpPr>
            <a:spLocks noGrp="1"/>
          </p:cNvSpPr>
          <p:nvPr>
            <p:ph type="sldNum" sz="quarter" idx="12"/>
          </p:nvPr>
        </p:nvSpPr>
        <p:spPr/>
        <p:txBody>
          <a:bodyPr/>
          <a:lstStyle/>
          <a:p>
            <a:fld id="{D5E4A22F-7105-4CDA-AC81-2AD24EC01792}" type="slidenum">
              <a:rPr lang="en-GB" smtClean="0"/>
              <a:t>‹#›</a:t>
            </a:fld>
            <a:endParaRPr lang="en-GB"/>
          </a:p>
        </p:txBody>
      </p:sp>
    </p:spTree>
    <p:extLst>
      <p:ext uri="{BB962C8B-B14F-4D97-AF65-F5344CB8AC3E}">
        <p14:creationId xmlns:p14="http://schemas.microsoft.com/office/powerpoint/2010/main" val="1095207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A932D-71A1-4495-8A68-66C8DC2D7B1C}"/>
              </a:ext>
            </a:extLst>
          </p:cNvPr>
          <p:cNvSpPr>
            <a:spLocks noGrp="1"/>
          </p:cNvSpPr>
          <p:nvPr>
            <p:ph type="title"/>
          </p:nvPr>
        </p:nvSpPr>
        <p:spPr>
          <a:xfrm>
            <a:off x="441789" y="251130"/>
            <a:ext cx="11527604" cy="662291"/>
          </a:xfrm>
        </p:spPr>
        <p:txBody>
          <a:bodyPr>
            <a:normAutofit/>
          </a:bodyPr>
          <a:lstStyle>
            <a:lvl1pPr>
              <a:defRPr sz="4000" b="1">
                <a:solidFill>
                  <a:srgbClr val="FF0000"/>
                </a:solidFill>
                <a:latin typeface="+mn-lt"/>
              </a:defRPr>
            </a:lvl1pPr>
          </a:lstStyle>
          <a:p>
            <a:r>
              <a:rPr lang="nl-NL" dirty="0"/>
              <a:t>Klik om stijl te bewerken</a:t>
            </a:r>
            <a:endParaRPr lang="en-GB" dirty="0"/>
          </a:p>
        </p:txBody>
      </p:sp>
      <p:sp>
        <p:nvSpPr>
          <p:cNvPr id="3" name="Tijdelijke aanduiding voor inhoud 2">
            <a:extLst>
              <a:ext uri="{FF2B5EF4-FFF2-40B4-BE49-F238E27FC236}">
                <a16:creationId xmlns:a16="http://schemas.microsoft.com/office/drawing/2014/main" id="{08AFD25E-FC2E-4187-A7E7-BCDA40DB7BA5}"/>
              </a:ext>
            </a:extLst>
          </p:cNvPr>
          <p:cNvSpPr>
            <a:spLocks noGrp="1"/>
          </p:cNvSpPr>
          <p:nvPr>
            <p:ph idx="1" hasCustomPrompt="1"/>
          </p:nvPr>
        </p:nvSpPr>
        <p:spPr>
          <a:xfrm>
            <a:off x="441789" y="1109609"/>
            <a:ext cx="11527604" cy="5376557"/>
          </a:xfrm>
        </p:spPr>
        <p:txBody>
          <a:bodyPr>
            <a:normAutofit/>
          </a:bodyPr>
          <a:lstStyle>
            <a:lvl1pPr>
              <a:defRPr sz="2400"/>
            </a:lvl1pPr>
            <a:lvl2pPr>
              <a:defRPr sz="2000"/>
            </a:lvl2pPr>
            <a:lvl3pPr>
              <a:defRPr sz="1800"/>
            </a:lvl3pPr>
            <a:lvl4pPr marL="1371600" indent="0">
              <a:buNone/>
              <a:defRPr sz="1600"/>
            </a:lvl4pPr>
            <a:lvl5pPr>
              <a:defRPr sz="1600"/>
            </a:lvl5p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datum 3">
            <a:extLst>
              <a:ext uri="{FF2B5EF4-FFF2-40B4-BE49-F238E27FC236}">
                <a16:creationId xmlns:a16="http://schemas.microsoft.com/office/drawing/2014/main" id="{9B086DFF-4260-4C18-961F-117E4CFD807A}"/>
              </a:ext>
            </a:extLst>
          </p:cNvPr>
          <p:cNvSpPr>
            <a:spLocks noGrp="1"/>
          </p:cNvSpPr>
          <p:nvPr>
            <p:ph type="dt" sz="half" idx="10"/>
          </p:nvPr>
        </p:nvSpPr>
        <p:spPr>
          <a:xfrm>
            <a:off x="441789" y="6486167"/>
            <a:ext cx="2872056" cy="371833"/>
          </a:xfrm>
        </p:spPr>
        <p:txBody>
          <a:bodyPr/>
          <a:lstStyle/>
          <a:p>
            <a:fld id="{04871E03-8EC1-42FF-8C28-DBD768D614B4}" type="datetime1">
              <a:rPr lang="en-GB" smtClean="0"/>
              <a:t>17/06/2024</a:t>
            </a:fld>
            <a:endParaRPr lang="en-GB"/>
          </a:p>
        </p:txBody>
      </p:sp>
      <p:sp>
        <p:nvSpPr>
          <p:cNvPr id="5" name="Tijdelijke aanduiding voor voettekst 4">
            <a:extLst>
              <a:ext uri="{FF2B5EF4-FFF2-40B4-BE49-F238E27FC236}">
                <a16:creationId xmlns:a16="http://schemas.microsoft.com/office/drawing/2014/main" id="{587F0E1B-D41B-4A20-91E2-D48053BFE9C9}"/>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1702BB62-5F32-4D35-A467-A44EECCE44FD}"/>
              </a:ext>
            </a:extLst>
          </p:cNvPr>
          <p:cNvSpPr>
            <a:spLocks noGrp="1"/>
          </p:cNvSpPr>
          <p:nvPr>
            <p:ph type="sldNum" sz="quarter" idx="12"/>
          </p:nvPr>
        </p:nvSpPr>
        <p:spPr/>
        <p:txBody>
          <a:bodyPr/>
          <a:lstStyle/>
          <a:p>
            <a:fld id="{D5E4A22F-7105-4CDA-AC81-2AD24EC01792}" type="slidenum">
              <a:rPr lang="en-GB" smtClean="0"/>
              <a:t>‹#›</a:t>
            </a:fld>
            <a:endParaRPr lang="en-GB"/>
          </a:p>
        </p:txBody>
      </p:sp>
    </p:spTree>
    <p:extLst>
      <p:ext uri="{BB962C8B-B14F-4D97-AF65-F5344CB8AC3E}">
        <p14:creationId xmlns:p14="http://schemas.microsoft.com/office/powerpoint/2010/main" val="2549037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4F898-8D77-4B0A-82D0-7CF47A8D3948}"/>
              </a:ext>
            </a:extLst>
          </p:cNvPr>
          <p:cNvSpPr>
            <a:spLocks noGrp="1"/>
          </p:cNvSpPr>
          <p:nvPr>
            <p:ph type="title"/>
          </p:nvPr>
        </p:nvSpPr>
        <p:spPr/>
        <p:txBody>
          <a:bodyPr>
            <a:normAutofit/>
          </a:bodyPr>
          <a:lstStyle>
            <a:lvl1pPr>
              <a:defRPr sz="4000" b="1"/>
            </a:lvl1pPr>
          </a:lstStyle>
          <a:p>
            <a:r>
              <a:rPr lang="nl-NL" dirty="0"/>
              <a:t>Klik om stijl te bewerken</a:t>
            </a:r>
            <a:endParaRPr lang="en-GB" dirty="0"/>
          </a:p>
        </p:txBody>
      </p:sp>
      <p:sp>
        <p:nvSpPr>
          <p:cNvPr id="3" name="Tijdelijke aanduiding voor datum 2">
            <a:extLst>
              <a:ext uri="{FF2B5EF4-FFF2-40B4-BE49-F238E27FC236}">
                <a16:creationId xmlns:a16="http://schemas.microsoft.com/office/drawing/2014/main" id="{612FEFEF-C8AC-4551-BE7E-4E12B662B892}"/>
              </a:ext>
            </a:extLst>
          </p:cNvPr>
          <p:cNvSpPr>
            <a:spLocks noGrp="1"/>
          </p:cNvSpPr>
          <p:nvPr>
            <p:ph type="dt" sz="half" idx="10"/>
          </p:nvPr>
        </p:nvSpPr>
        <p:spPr/>
        <p:txBody>
          <a:bodyPr/>
          <a:lstStyle/>
          <a:p>
            <a:fld id="{F2508BF9-AE27-4B22-A165-8618AA2BDC83}" type="datetime1">
              <a:rPr lang="en-GB" smtClean="0"/>
              <a:t>17/06/2024</a:t>
            </a:fld>
            <a:endParaRPr lang="en-GB"/>
          </a:p>
        </p:txBody>
      </p:sp>
      <p:sp>
        <p:nvSpPr>
          <p:cNvPr id="4" name="Tijdelijke aanduiding voor voettekst 3">
            <a:extLst>
              <a:ext uri="{FF2B5EF4-FFF2-40B4-BE49-F238E27FC236}">
                <a16:creationId xmlns:a16="http://schemas.microsoft.com/office/drawing/2014/main" id="{46D54C55-F035-4D9D-A8A9-7DB73B46C658}"/>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45867A25-04E2-4BAD-991B-6803D4196D3B}"/>
              </a:ext>
            </a:extLst>
          </p:cNvPr>
          <p:cNvSpPr>
            <a:spLocks noGrp="1"/>
          </p:cNvSpPr>
          <p:nvPr>
            <p:ph type="sldNum" sz="quarter" idx="12"/>
          </p:nvPr>
        </p:nvSpPr>
        <p:spPr/>
        <p:txBody>
          <a:bodyPr/>
          <a:lstStyle/>
          <a:p>
            <a:fld id="{D5E4A22F-7105-4CDA-AC81-2AD24EC01792}" type="slidenum">
              <a:rPr lang="en-GB" smtClean="0"/>
              <a:t>‹#›</a:t>
            </a:fld>
            <a:endParaRPr lang="en-GB"/>
          </a:p>
        </p:txBody>
      </p:sp>
    </p:spTree>
    <p:extLst>
      <p:ext uri="{BB962C8B-B14F-4D97-AF65-F5344CB8AC3E}">
        <p14:creationId xmlns:p14="http://schemas.microsoft.com/office/powerpoint/2010/main" val="356144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DDA32EA-AE1B-4EBE-AA54-F83A7F9B0292}"/>
              </a:ext>
            </a:extLst>
          </p:cNvPr>
          <p:cNvSpPr>
            <a:spLocks noGrp="1"/>
          </p:cNvSpPr>
          <p:nvPr>
            <p:ph type="dt" sz="half" idx="10"/>
          </p:nvPr>
        </p:nvSpPr>
        <p:spPr/>
        <p:txBody>
          <a:bodyPr/>
          <a:lstStyle/>
          <a:p>
            <a:fld id="{5120BB9B-6AAB-4CAA-A62F-23AE1F725867}" type="datetime1">
              <a:rPr lang="en-GB" smtClean="0"/>
              <a:t>17/06/2024</a:t>
            </a:fld>
            <a:endParaRPr lang="en-GB"/>
          </a:p>
        </p:txBody>
      </p:sp>
      <p:sp>
        <p:nvSpPr>
          <p:cNvPr id="3" name="Tijdelijke aanduiding voor voettekst 2">
            <a:extLst>
              <a:ext uri="{FF2B5EF4-FFF2-40B4-BE49-F238E27FC236}">
                <a16:creationId xmlns:a16="http://schemas.microsoft.com/office/drawing/2014/main" id="{5B16A976-8DD5-441E-8A9C-4D341ACA04D2}"/>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1AB4D81C-4DC8-46E8-871F-B76206ACD047}"/>
              </a:ext>
            </a:extLst>
          </p:cNvPr>
          <p:cNvSpPr>
            <a:spLocks noGrp="1"/>
          </p:cNvSpPr>
          <p:nvPr>
            <p:ph type="sldNum" sz="quarter" idx="12"/>
          </p:nvPr>
        </p:nvSpPr>
        <p:spPr/>
        <p:txBody>
          <a:bodyPr/>
          <a:lstStyle/>
          <a:p>
            <a:fld id="{D5E4A22F-7105-4CDA-AC81-2AD24EC01792}" type="slidenum">
              <a:rPr lang="en-GB" smtClean="0"/>
              <a:t>‹#›</a:t>
            </a:fld>
            <a:endParaRPr lang="en-GB"/>
          </a:p>
        </p:txBody>
      </p:sp>
    </p:spTree>
    <p:extLst>
      <p:ext uri="{BB962C8B-B14F-4D97-AF65-F5344CB8AC3E}">
        <p14:creationId xmlns:p14="http://schemas.microsoft.com/office/powerpoint/2010/main" val="917489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33400" y="1600200"/>
            <a:ext cx="11052100" cy="4525963"/>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96600" y="6324600"/>
            <a:ext cx="688900" cy="365125"/>
          </a:xfrm>
          <a:prstGeom prst="rect">
            <a:avLst/>
          </a:prstGeom>
        </p:spPr>
        <p:txBody>
          <a:bodyPr/>
          <a:lstStyle>
            <a:lvl1pPr>
              <a:defRPr b="0" i="0">
                <a:latin typeface="Arial" panose="020B0604020202020204" pitchFamily="34" charset="0"/>
                <a:cs typeface="Arial" panose="020B0604020202020204" pitchFamily="34" charset="0"/>
              </a:defRPr>
            </a:lvl1p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83087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197813E7-07E4-894D-A99F-D4B7A4263894}"/>
              </a:ext>
            </a:extLst>
          </p:cNvPr>
          <p:cNvSpPr>
            <a:spLocks noGrp="1"/>
          </p:cNvSpPr>
          <p:nvPr>
            <p:ph type="sldNum" sz="quarter" idx="4"/>
          </p:nvPr>
        </p:nvSpPr>
        <p:spPr>
          <a:xfrm>
            <a:off x="10820400" y="6324600"/>
            <a:ext cx="815901"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pPr>
            <a:fld id="{D260E43B-7F43-FA45-AAB7-E054FD6CC4E3}" type="slidenum">
              <a:rPr lang="en-US" smtClean="0">
                <a:solidFill>
                  <a:prstClr val="white"/>
                </a:solidFill>
              </a:rPr>
              <a:pPr fontAlgn="auto">
                <a:spcBef>
                  <a:spcPts val="0"/>
                </a:spcBef>
                <a:spcAft>
                  <a:spcPts val="0"/>
                </a:spcAft>
                <a:buClrTx/>
                <a:buSzTx/>
              </a:pPr>
              <a:t>‹#›</a:t>
            </a:fld>
            <a:endParaRPr lang="en-US" dirty="0">
              <a:solidFill>
                <a:prstClr val="white"/>
              </a:solidFill>
            </a:endParaRPr>
          </a:p>
        </p:txBody>
      </p:sp>
    </p:spTree>
    <p:extLst>
      <p:ext uri="{BB962C8B-B14F-4D97-AF65-F5344CB8AC3E}">
        <p14:creationId xmlns:p14="http://schemas.microsoft.com/office/powerpoint/2010/main" val="2428322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04602-2215-436A-AF37-4AA113542934}"/>
              </a:ext>
            </a:extLst>
          </p:cNvPr>
          <p:cNvSpPr>
            <a:spLocks noGrp="1"/>
          </p:cNvSpPr>
          <p:nvPr>
            <p:ph type="title"/>
          </p:nvPr>
        </p:nvSpPr>
        <p:spPr>
          <a:xfrm>
            <a:off x="0" y="0"/>
            <a:ext cx="10404389" cy="89159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E4EE2CB-23A6-4F24-9E84-EA5D90711CA9}"/>
              </a:ext>
            </a:extLst>
          </p:cNvPr>
          <p:cNvSpPr>
            <a:spLocks noGrp="1"/>
          </p:cNvSpPr>
          <p:nvPr>
            <p:ph idx="1"/>
          </p:nvPr>
        </p:nvSpPr>
        <p:spPr>
          <a:xfrm>
            <a:off x="418071" y="1364307"/>
            <a:ext cx="555436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AA4A65-F362-4AC5-9957-0D1683123101}"/>
              </a:ext>
            </a:extLst>
          </p:cNvPr>
          <p:cNvSpPr>
            <a:spLocks noGrp="1"/>
          </p:cNvSpPr>
          <p:nvPr>
            <p:ph type="dt" sz="half" idx="10"/>
          </p:nvPr>
        </p:nvSpPr>
        <p:spPr/>
        <p:txBody>
          <a:bodyPr/>
          <a:lstStyle/>
          <a:p>
            <a:fld id="{0291087D-87B6-4EC4-BA53-70F1F95888C9}" type="datetime1">
              <a:rPr lang="en-US" smtClean="0"/>
              <a:t>6/17/2024</a:t>
            </a:fld>
            <a:endParaRPr lang="en-US"/>
          </a:p>
        </p:txBody>
      </p:sp>
      <p:sp>
        <p:nvSpPr>
          <p:cNvPr id="6" name="Slide Number Placeholder 5">
            <a:extLst>
              <a:ext uri="{FF2B5EF4-FFF2-40B4-BE49-F238E27FC236}">
                <a16:creationId xmlns:a16="http://schemas.microsoft.com/office/drawing/2014/main" id="{3073C97E-FAC9-42CA-BEFA-0FD3E99CBE49}"/>
              </a:ext>
            </a:extLst>
          </p:cNvPr>
          <p:cNvSpPr>
            <a:spLocks noGrp="1"/>
          </p:cNvSpPr>
          <p:nvPr>
            <p:ph type="sldNum" sz="quarter" idx="12"/>
          </p:nvPr>
        </p:nvSpPr>
        <p:spPr/>
        <p:txBody>
          <a:bodyPr/>
          <a:lstStyle/>
          <a:p>
            <a:fld id="{38E91C1D-DFAA-4E38-AB66-4DFB389F2C8B}" type="slidenum">
              <a:rPr lang="en-US" smtClean="0"/>
              <a:t>‹#›</a:t>
            </a:fld>
            <a:endParaRPr lang="en-US"/>
          </a:p>
        </p:txBody>
      </p:sp>
      <p:sp>
        <p:nvSpPr>
          <p:cNvPr id="8" name="Rectangle 7">
            <a:extLst>
              <a:ext uri="{FF2B5EF4-FFF2-40B4-BE49-F238E27FC236}">
                <a16:creationId xmlns:a16="http://schemas.microsoft.com/office/drawing/2014/main" id="{6B357323-4F25-6AED-ADAC-7938833BAF79}"/>
              </a:ext>
            </a:extLst>
          </p:cNvPr>
          <p:cNvSpPr/>
          <p:nvPr userDrawn="1"/>
        </p:nvSpPr>
        <p:spPr>
          <a:xfrm flipV="1">
            <a:off x="0" y="845877"/>
            <a:ext cx="12206416" cy="4571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962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DOE templat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
            <a:ext cx="12192000" cy="855663"/>
          </a:xfrm>
          <a:prstGeom prst="rect">
            <a:avLst/>
          </a:prstGeom>
          <a:solidFill>
            <a:srgbClr val="1F497D"/>
          </a:solidFill>
          <a:ln>
            <a:noFill/>
          </a:ln>
          <a:effectLst>
            <a:outerShdw blurRad="50800" dist="38100" dir="5400000" algn="t" rotWithShape="0">
              <a:srgbClr val="000000">
                <a:alpha val="39999"/>
              </a:srgbClr>
            </a:outerShdw>
          </a:effectLst>
          <a:extLst>
            <a:ext uri="{91240B29-F687-4f45-9708-019B960494DF}">
              <a14:hiddenLine xmlns="" xmlns:a14="http://schemas.microsoft.com/office/drawing/2010/main" w="9525">
                <a:solidFill>
                  <a:srgbClr val="000000"/>
                </a:solidFill>
                <a:round/>
                <a:headEnd/>
                <a:tailEnd/>
              </a14:hiddenLine>
            </a:ext>
          </a:extLst>
        </p:spPr>
        <p:txBody>
          <a:bodyPr/>
          <a:lstStyle>
            <a:lvl1pPr defTabSz="912813" eaLnBrk="0" hangingPunct="0">
              <a:defRPr sz="2400">
                <a:solidFill>
                  <a:schemeClr val="tx1"/>
                </a:solidFill>
                <a:latin typeface="Arial" charset="0"/>
                <a:ea typeface="ＭＳ Ｐゴシック" charset="-128"/>
                <a:cs typeface="ＭＳ Ｐゴシック" charset="-128"/>
              </a:defRPr>
            </a:lvl1pPr>
            <a:lvl2pPr marL="742950" indent="-285750" defTabSz="912813" eaLnBrk="0" hangingPunct="0">
              <a:defRPr sz="2400">
                <a:solidFill>
                  <a:schemeClr val="tx1"/>
                </a:solidFill>
                <a:latin typeface="Arial" charset="0"/>
                <a:ea typeface="ＭＳ Ｐゴシック" charset="-128"/>
                <a:cs typeface="ＭＳ Ｐゴシック" charset="-128"/>
              </a:defRPr>
            </a:lvl2pPr>
            <a:lvl3pPr marL="1143000" indent="-228600" defTabSz="912813" eaLnBrk="0" hangingPunct="0">
              <a:defRPr sz="2400">
                <a:solidFill>
                  <a:schemeClr val="tx1"/>
                </a:solidFill>
                <a:latin typeface="Arial" charset="0"/>
                <a:ea typeface="ＭＳ Ｐゴシック" charset="-128"/>
                <a:cs typeface="ＭＳ Ｐゴシック" charset="-128"/>
              </a:defRPr>
            </a:lvl3pPr>
            <a:lvl4pPr marL="1600200" indent="-228600" defTabSz="912813" eaLnBrk="0" hangingPunct="0">
              <a:defRPr sz="2400">
                <a:solidFill>
                  <a:schemeClr val="tx1"/>
                </a:solidFill>
                <a:latin typeface="Arial" charset="0"/>
                <a:ea typeface="ＭＳ Ｐゴシック" charset="-128"/>
                <a:cs typeface="ＭＳ Ｐゴシック" charset="-128"/>
              </a:defRPr>
            </a:lvl4pPr>
            <a:lvl5pPr marL="2057400" indent="-228600" defTabSz="912813" eaLnBrk="0" hangingPunct="0">
              <a:defRPr sz="2400">
                <a:solidFill>
                  <a:schemeClr val="tx1"/>
                </a:solidFill>
                <a:latin typeface="Arial" charset="0"/>
                <a:ea typeface="ＭＳ Ｐゴシック" charset="-128"/>
                <a:cs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9pPr>
          </a:lstStyle>
          <a:p>
            <a:endParaRPr lang="x-none" altLang="x-none" sz="2400">
              <a:solidFill>
                <a:srgbClr val="000000"/>
              </a:solidFill>
            </a:endParaRPr>
          </a:p>
        </p:txBody>
      </p:sp>
      <p:sp>
        <p:nvSpPr>
          <p:cNvPr id="16" name="Title 1"/>
          <p:cNvSpPr>
            <a:spLocks noGrp="1"/>
          </p:cNvSpPr>
          <p:nvPr>
            <p:ph type="title"/>
          </p:nvPr>
        </p:nvSpPr>
        <p:spPr>
          <a:xfrm>
            <a:off x="0" y="12579"/>
            <a:ext cx="12192000" cy="843086"/>
          </a:xfrm>
          <a:prstGeom prst="rect">
            <a:avLst/>
          </a:prstGeom>
        </p:spPr>
        <p:txBody>
          <a:bodyPr anchor="ctr">
            <a:normAutofit/>
          </a:bodyPr>
          <a:lstStyle>
            <a:lvl1pPr>
              <a:defRPr sz="280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FD0C11F7-91F7-EF4B-BDE6-9C994AE4408B}"/>
              </a:ext>
            </a:extLst>
          </p:cNvPr>
          <p:cNvSpPr>
            <a:spLocks noGrp="1"/>
          </p:cNvSpPr>
          <p:nvPr>
            <p:ph type="sldNum" sz="quarter" idx="4"/>
          </p:nvPr>
        </p:nvSpPr>
        <p:spPr>
          <a:xfrm>
            <a:off x="10972800" y="6400800"/>
            <a:ext cx="688900" cy="347833"/>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pPr>
            <a:fld id="{D260E43B-7F43-FA45-AAB7-E054FD6CC4E3}" type="slidenum">
              <a:rPr lang="en-US" smtClean="0"/>
              <a:pPr fontAlgn="auto">
                <a:spcBef>
                  <a:spcPts val="0"/>
                </a:spcBef>
                <a:spcAft>
                  <a:spcPts val="0"/>
                </a:spcAft>
                <a:buClrTx/>
                <a:buSzTx/>
              </a:pPr>
              <a:t>‹#›</a:t>
            </a:fld>
            <a:endParaRPr lang="en-US" dirty="0"/>
          </a:p>
        </p:txBody>
      </p:sp>
    </p:spTree>
    <p:extLst>
      <p:ext uri="{BB962C8B-B14F-4D97-AF65-F5344CB8AC3E}">
        <p14:creationId xmlns:p14="http://schemas.microsoft.com/office/powerpoint/2010/main" val="139287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239579"/>
            <a:ext cx="12192000" cy="618490"/>
          </a:xfrm>
          <a:custGeom>
            <a:avLst/>
            <a:gdLst/>
            <a:ahLst/>
            <a:cxnLst/>
            <a:rect l="l" t="t" r="r" b="b"/>
            <a:pathLst>
              <a:path w="12192000" h="618490">
                <a:moveTo>
                  <a:pt x="12192000" y="0"/>
                </a:moveTo>
                <a:lnTo>
                  <a:pt x="0" y="0"/>
                </a:lnTo>
                <a:lnTo>
                  <a:pt x="0" y="618420"/>
                </a:lnTo>
                <a:lnTo>
                  <a:pt x="12192000" y="618420"/>
                </a:lnTo>
                <a:lnTo>
                  <a:pt x="12192000" y="0"/>
                </a:lnTo>
                <a:close/>
              </a:path>
            </a:pathLst>
          </a:custGeom>
          <a:solidFill>
            <a:srgbClr val="00395A"/>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8229600" y="6355080"/>
            <a:ext cx="2286000" cy="387096"/>
          </a:xfrm>
          <a:prstGeom prst="rect">
            <a:avLst/>
          </a:prstGeom>
        </p:spPr>
      </p:pic>
      <p:pic>
        <p:nvPicPr>
          <p:cNvPr id="18" name="bg object 18"/>
          <p:cNvPicPr/>
          <p:nvPr/>
        </p:nvPicPr>
        <p:blipFill>
          <a:blip r:embed="rId3" cstate="print"/>
          <a:stretch>
            <a:fillRect/>
          </a:stretch>
        </p:blipFill>
        <p:spPr>
          <a:xfrm>
            <a:off x="0" y="0"/>
            <a:ext cx="12188952" cy="944879"/>
          </a:xfrm>
          <a:prstGeom prst="rect">
            <a:avLst/>
          </a:prstGeom>
        </p:spPr>
      </p:pic>
      <p:pic>
        <p:nvPicPr>
          <p:cNvPr id="19" name="bg object 19"/>
          <p:cNvPicPr/>
          <p:nvPr/>
        </p:nvPicPr>
        <p:blipFill>
          <a:blip r:embed="rId4" cstate="print"/>
          <a:stretch>
            <a:fillRect/>
          </a:stretch>
        </p:blipFill>
        <p:spPr>
          <a:xfrm>
            <a:off x="0" y="0"/>
            <a:ext cx="12192000" cy="935736"/>
          </a:xfrm>
          <a:prstGeom prst="rect">
            <a:avLst/>
          </a:prstGeom>
        </p:spPr>
      </p:pic>
      <p:pic>
        <p:nvPicPr>
          <p:cNvPr id="20" name="bg object 20"/>
          <p:cNvPicPr/>
          <p:nvPr/>
        </p:nvPicPr>
        <p:blipFill>
          <a:blip r:embed="rId5" cstate="print"/>
          <a:stretch>
            <a:fillRect/>
          </a:stretch>
        </p:blipFill>
        <p:spPr>
          <a:xfrm>
            <a:off x="1115567" y="88392"/>
            <a:ext cx="10015728" cy="847343"/>
          </a:xfrm>
          <a:prstGeom prst="rect">
            <a:avLst/>
          </a:prstGeom>
        </p:spPr>
      </p:pic>
      <p:sp>
        <p:nvSpPr>
          <p:cNvPr id="21" name="bg object 21"/>
          <p:cNvSpPr/>
          <p:nvPr/>
        </p:nvSpPr>
        <p:spPr>
          <a:xfrm>
            <a:off x="0" y="12579"/>
            <a:ext cx="12192000" cy="843280"/>
          </a:xfrm>
          <a:custGeom>
            <a:avLst/>
            <a:gdLst/>
            <a:ahLst/>
            <a:cxnLst/>
            <a:rect l="l" t="t" r="r" b="b"/>
            <a:pathLst>
              <a:path w="12192000" h="843280">
                <a:moveTo>
                  <a:pt x="12192000" y="0"/>
                </a:moveTo>
                <a:lnTo>
                  <a:pt x="0" y="0"/>
                </a:lnTo>
                <a:lnTo>
                  <a:pt x="0" y="843085"/>
                </a:lnTo>
                <a:lnTo>
                  <a:pt x="12192000" y="843085"/>
                </a:lnTo>
                <a:lnTo>
                  <a:pt x="12192000" y="0"/>
                </a:lnTo>
                <a:close/>
              </a:path>
            </a:pathLst>
          </a:custGeom>
          <a:solidFill>
            <a:srgbClr val="00395A"/>
          </a:solidFill>
        </p:spPr>
        <p:txBody>
          <a:bodyPr wrap="square" lIns="0" tIns="0" rIns="0" bIns="0" rtlCol="0"/>
          <a:lstStyle/>
          <a:p>
            <a:endParaRPr/>
          </a:p>
        </p:txBody>
      </p:sp>
      <p:sp>
        <p:nvSpPr>
          <p:cNvPr id="2" name="Holder 2"/>
          <p:cNvSpPr>
            <a:spLocks noGrp="1"/>
          </p:cNvSpPr>
          <p:nvPr>
            <p:ph type="ctrTitle"/>
          </p:nvPr>
        </p:nvSpPr>
        <p:spPr>
          <a:xfrm>
            <a:off x="1342072" y="195579"/>
            <a:ext cx="9507855" cy="452120"/>
          </a:xfrm>
          <a:prstGeom prst="rect">
            <a:avLst/>
          </a:prstGeom>
        </p:spPr>
        <p:txBody>
          <a:bodyPr wrap="square" lIns="0" tIns="0" rIns="0" bIns="0">
            <a:spAutoFit/>
          </a:bodyPr>
          <a:lstStyle>
            <a:lvl1pPr>
              <a:defRPr sz="2800" b="1"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6" name="Holder 6"/>
          <p:cNvSpPr>
            <a:spLocks noGrp="1"/>
          </p:cNvSpPr>
          <p:nvPr>
            <p:ph type="sldNum" sz="quarter" idx="7"/>
          </p:nvPr>
        </p:nvSpPr>
        <p:spPr/>
        <p:txBody>
          <a:bodyPr lIns="0" tIns="0" rIns="0" bIns="0"/>
          <a:lstStyle>
            <a:lvl1pPr>
              <a:defRPr sz="1000" b="0" i="0">
                <a:solidFill>
                  <a:schemeClr val="bg1"/>
                </a:solidFill>
                <a:latin typeface="Arial"/>
                <a:cs typeface="Arial"/>
              </a:defRPr>
            </a:lvl1pPr>
          </a:lstStyle>
          <a:p>
            <a:pPr marL="107950">
              <a:lnSpc>
                <a:spcPct val="100000"/>
              </a:lnSpc>
              <a:spcBef>
                <a:spcPts val="5"/>
              </a:spcBef>
            </a:pPr>
            <a:fld id="{81D60167-4931-47E6-BA6A-407CBD079E47}" type="slidenum">
              <a:rPr spc="-50" dirty="0"/>
              <a:t>‹#›</a:t>
            </a:fld>
            <a:endParaRPr spc="-50" dirty="0"/>
          </a:p>
        </p:txBody>
      </p:sp>
    </p:spTree>
    <p:extLst>
      <p:ext uri="{BB962C8B-B14F-4D97-AF65-F5344CB8AC3E}">
        <p14:creationId xmlns:p14="http://schemas.microsoft.com/office/powerpoint/2010/main" val="1759461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6" name="Holder 6"/>
          <p:cNvSpPr>
            <a:spLocks noGrp="1"/>
          </p:cNvSpPr>
          <p:nvPr>
            <p:ph type="sldNum" sz="quarter" idx="7"/>
          </p:nvPr>
        </p:nvSpPr>
        <p:spPr/>
        <p:txBody>
          <a:bodyPr lIns="0" tIns="0" rIns="0" bIns="0"/>
          <a:lstStyle>
            <a:lvl1pPr>
              <a:defRPr sz="1000" b="0" i="0">
                <a:solidFill>
                  <a:schemeClr val="bg1"/>
                </a:solidFill>
                <a:latin typeface="Arial"/>
                <a:cs typeface="Arial"/>
              </a:defRPr>
            </a:lvl1pPr>
          </a:lstStyle>
          <a:p>
            <a:pPr marL="107950">
              <a:lnSpc>
                <a:spcPct val="100000"/>
              </a:lnSpc>
              <a:spcBef>
                <a:spcPts val="5"/>
              </a:spcBef>
            </a:pPr>
            <a:fld id="{81D60167-4931-47E6-BA6A-407CBD079E47}" type="slidenum">
              <a:rPr spc="-50" dirty="0"/>
              <a:t>‹#›</a:t>
            </a:fld>
            <a:endParaRPr spc="-50" dirty="0"/>
          </a:p>
        </p:txBody>
      </p:sp>
    </p:spTree>
    <p:extLst>
      <p:ext uri="{BB962C8B-B14F-4D97-AF65-F5344CB8AC3E}">
        <p14:creationId xmlns:p14="http://schemas.microsoft.com/office/powerpoint/2010/main" val="2177501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7" name="Holder 7"/>
          <p:cNvSpPr>
            <a:spLocks noGrp="1"/>
          </p:cNvSpPr>
          <p:nvPr>
            <p:ph type="sldNum" sz="quarter" idx="7"/>
          </p:nvPr>
        </p:nvSpPr>
        <p:spPr/>
        <p:txBody>
          <a:bodyPr lIns="0" tIns="0" rIns="0" bIns="0"/>
          <a:lstStyle>
            <a:lvl1pPr>
              <a:defRPr sz="1000" b="0" i="0">
                <a:solidFill>
                  <a:schemeClr val="bg1"/>
                </a:solidFill>
                <a:latin typeface="Arial"/>
                <a:cs typeface="Arial"/>
              </a:defRPr>
            </a:lvl1pPr>
          </a:lstStyle>
          <a:p>
            <a:pPr marL="107950">
              <a:lnSpc>
                <a:spcPct val="100000"/>
              </a:lnSpc>
              <a:spcBef>
                <a:spcPts val="5"/>
              </a:spcBef>
            </a:pPr>
            <a:fld id="{81D60167-4931-47E6-BA6A-407CBD079E47}" type="slidenum">
              <a:rPr spc="-50" dirty="0"/>
              <a:t>‹#›</a:t>
            </a:fld>
            <a:endParaRPr spc="-50" dirty="0"/>
          </a:p>
        </p:txBody>
      </p:sp>
    </p:spTree>
    <p:extLst>
      <p:ext uri="{BB962C8B-B14F-4D97-AF65-F5344CB8AC3E}">
        <p14:creationId xmlns:p14="http://schemas.microsoft.com/office/powerpoint/2010/main" val="523918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239579"/>
            <a:ext cx="12192000" cy="618490"/>
          </a:xfrm>
          <a:custGeom>
            <a:avLst/>
            <a:gdLst/>
            <a:ahLst/>
            <a:cxnLst/>
            <a:rect l="l" t="t" r="r" b="b"/>
            <a:pathLst>
              <a:path w="12192000" h="618490">
                <a:moveTo>
                  <a:pt x="12192000" y="0"/>
                </a:moveTo>
                <a:lnTo>
                  <a:pt x="0" y="0"/>
                </a:lnTo>
                <a:lnTo>
                  <a:pt x="0" y="618420"/>
                </a:lnTo>
                <a:lnTo>
                  <a:pt x="12192000" y="618420"/>
                </a:lnTo>
                <a:lnTo>
                  <a:pt x="12192000" y="0"/>
                </a:lnTo>
                <a:close/>
              </a:path>
            </a:pathLst>
          </a:custGeom>
          <a:solidFill>
            <a:srgbClr val="00395A"/>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8229600" y="6355080"/>
            <a:ext cx="2286000" cy="387096"/>
          </a:xfrm>
          <a:prstGeom prst="rect">
            <a:avLst/>
          </a:prstGeom>
        </p:spPr>
      </p:pic>
      <p:pic>
        <p:nvPicPr>
          <p:cNvPr id="18" name="bg object 18"/>
          <p:cNvPicPr/>
          <p:nvPr/>
        </p:nvPicPr>
        <p:blipFill>
          <a:blip r:embed="rId3" cstate="print"/>
          <a:stretch>
            <a:fillRect/>
          </a:stretch>
        </p:blipFill>
        <p:spPr>
          <a:xfrm>
            <a:off x="0" y="0"/>
            <a:ext cx="12188952" cy="944879"/>
          </a:xfrm>
          <a:prstGeom prst="rect">
            <a:avLst/>
          </a:prstGeom>
        </p:spPr>
      </p:pic>
      <p:pic>
        <p:nvPicPr>
          <p:cNvPr id="19" name="bg object 19"/>
          <p:cNvPicPr/>
          <p:nvPr/>
        </p:nvPicPr>
        <p:blipFill>
          <a:blip r:embed="rId4" cstate="print"/>
          <a:stretch>
            <a:fillRect/>
          </a:stretch>
        </p:blipFill>
        <p:spPr>
          <a:xfrm>
            <a:off x="0" y="0"/>
            <a:ext cx="12192000" cy="935736"/>
          </a:xfrm>
          <a:prstGeom prst="rect">
            <a:avLst/>
          </a:prstGeom>
        </p:spPr>
      </p:pic>
      <p:pic>
        <p:nvPicPr>
          <p:cNvPr id="20" name="bg object 20"/>
          <p:cNvPicPr/>
          <p:nvPr/>
        </p:nvPicPr>
        <p:blipFill>
          <a:blip r:embed="rId5" cstate="print"/>
          <a:stretch>
            <a:fillRect/>
          </a:stretch>
        </p:blipFill>
        <p:spPr>
          <a:xfrm>
            <a:off x="2005583" y="88392"/>
            <a:ext cx="8235696" cy="847343"/>
          </a:xfrm>
          <a:prstGeom prst="rect">
            <a:avLst/>
          </a:prstGeom>
        </p:spPr>
      </p:pic>
      <p:sp>
        <p:nvSpPr>
          <p:cNvPr id="21" name="bg object 21"/>
          <p:cNvSpPr/>
          <p:nvPr/>
        </p:nvSpPr>
        <p:spPr>
          <a:xfrm>
            <a:off x="0" y="12579"/>
            <a:ext cx="12192000" cy="843280"/>
          </a:xfrm>
          <a:custGeom>
            <a:avLst/>
            <a:gdLst/>
            <a:ahLst/>
            <a:cxnLst/>
            <a:rect l="l" t="t" r="r" b="b"/>
            <a:pathLst>
              <a:path w="12192000" h="843280">
                <a:moveTo>
                  <a:pt x="12192000" y="0"/>
                </a:moveTo>
                <a:lnTo>
                  <a:pt x="0" y="0"/>
                </a:lnTo>
                <a:lnTo>
                  <a:pt x="0" y="843085"/>
                </a:lnTo>
                <a:lnTo>
                  <a:pt x="12192000" y="843085"/>
                </a:lnTo>
                <a:lnTo>
                  <a:pt x="12192000" y="0"/>
                </a:lnTo>
                <a:close/>
              </a:path>
            </a:pathLst>
          </a:custGeom>
          <a:solidFill>
            <a:srgbClr val="00395A"/>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5" name="Holder 5"/>
          <p:cNvSpPr>
            <a:spLocks noGrp="1"/>
          </p:cNvSpPr>
          <p:nvPr>
            <p:ph type="sldNum" sz="quarter" idx="7"/>
          </p:nvPr>
        </p:nvSpPr>
        <p:spPr/>
        <p:txBody>
          <a:bodyPr lIns="0" tIns="0" rIns="0" bIns="0"/>
          <a:lstStyle>
            <a:lvl1pPr>
              <a:defRPr sz="1000" b="0" i="0">
                <a:solidFill>
                  <a:schemeClr val="bg1"/>
                </a:solidFill>
                <a:latin typeface="Arial"/>
                <a:cs typeface="Arial"/>
              </a:defRPr>
            </a:lvl1pPr>
          </a:lstStyle>
          <a:p>
            <a:pPr marL="107950">
              <a:lnSpc>
                <a:spcPct val="100000"/>
              </a:lnSpc>
              <a:spcBef>
                <a:spcPts val="5"/>
              </a:spcBef>
            </a:pPr>
            <a:fld id="{81D60167-4931-47E6-BA6A-407CBD079E47}" type="slidenum">
              <a:rPr spc="-50" dirty="0"/>
              <a:t>‹#›</a:t>
            </a:fld>
            <a:endParaRPr spc="-50" dirty="0"/>
          </a:p>
        </p:txBody>
      </p:sp>
    </p:spTree>
    <p:extLst>
      <p:ext uri="{BB962C8B-B14F-4D97-AF65-F5344CB8AC3E}">
        <p14:creationId xmlns:p14="http://schemas.microsoft.com/office/powerpoint/2010/main" val="566125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239579"/>
            <a:ext cx="12192000" cy="618490"/>
          </a:xfrm>
          <a:custGeom>
            <a:avLst/>
            <a:gdLst/>
            <a:ahLst/>
            <a:cxnLst/>
            <a:rect l="l" t="t" r="r" b="b"/>
            <a:pathLst>
              <a:path w="12192000" h="618490">
                <a:moveTo>
                  <a:pt x="12192000" y="0"/>
                </a:moveTo>
                <a:lnTo>
                  <a:pt x="0" y="0"/>
                </a:lnTo>
                <a:lnTo>
                  <a:pt x="0" y="618420"/>
                </a:lnTo>
                <a:lnTo>
                  <a:pt x="12192000" y="618420"/>
                </a:lnTo>
                <a:lnTo>
                  <a:pt x="12192000" y="0"/>
                </a:lnTo>
                <a:close/>
              </a:path>
            </a:pathLst>
          </a:custGeom>
          <a:solidFill>
            <a:srgbClr val="00395A"/>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8229600" y="6355080"/>
            <a:ext cx="2286000" cy="387096"/>
          </a:xfrm>
          <a:prstGeom prst="rect">
            <a:avLst/>
          </a:prstGeom>
        </p:spPr>
      </p:pic>
      <p:pic>
        <p:nvPicPr>
          <p:cNvPr id="18" name="bg object 18"/>
          <p:cNvPicPr/>
          <p:nvPr/>
        </p:nvPicPr>
        <p:blipFill>
          <a:blip r:embed="rId3" cstate="print"/>
          <a:stretch>
            <a:fillRect/>
          </a:stretch>
        </p:blipFill>
        <p:spPr>
          <a:xfrm>
            <a:off x="0" y="0"/>
            <a:ext cx="12188952" cy="944879"/>
          </a:xfrm>
          <a:prstGeom prst="rect">
            <a:avLst/>
          </a:prstGeom>
        </p:spPr>
      </p:pic>
      <p:pic>
        <p:nvPicPr>
          <p:cNvPr id="19" name="bg object 19"/>
          <p:cNvPicPr/>
          <p:nvPr/>
        </p:nvPicPr>
        <p:blipFill>
          <a:blip r:embed="rId4" cstate="print"/>
          <a:stretch>
            <a:fillRect/>
          </a:stretch>
        </p:blipFill>
        <p:spPr>
          <a:xfrm>
            <a:off x="0" y="0"/>
            <a:ext cx="12192000" cy="935736"/>
          </a:xfrm>
          <a:prstGeom prst="rect">
            <a:avLst/>
          </a:prstGeom>
        </p:spPr>
      </p:pic>
      <p:pic>
        <p:nvPicPr>
          <p:cNvPr id="20" name="bg object 20"/>
          <p:cNvPicPr/>
          <p:nvPr/>
        </p:nvPicPr>
        <p:blipFill>
          <a:blip r:embed="rId5" cstate="print"/>
          <a:stretch>
            <a:fillRect/>
          </a:stretch>
        </p:blipFill>
        <p:spPr>
          <a:xfrm>
            <a:off x="4111752" y="88392"/>
            <a:ext cx="4020311" cy="847343"/>
          </a:xfrm>
          <a:prstGeom prst="rect">
            <a:avLst/>
          </a:prstGeom>
        </p:spPr>
      </p:pic>
      <p:sp>
        <p:nvSpPr>
          <p:cNvPr id="21" name="bg object 21"/>
          <p:cNvSpPr/>
          <p:nvPr/>
        </p:nvSpPr>
        <p:spPr>
          <a:xfrm>
            <a:off x="0" y="12579"/>
            <a:ext cx="12192000" cy="843280"/>
          </a:xfrm>
          <a:custGeom>
            <a:avLst/>
            <a:gdLst/>
            <a:ahLst/>
            <a:cxnLst/>
            <a:rect l="l" t="t" r="r" b="b"/>
            <a:pathLst>
              <a:path w="12192000" h="843280">
                <a:moveTo>
                  <a:pt x="12192000" y="0"/>
                </a:moveTo>
                <a:lnTo>
                  <a:pt x="0" y="0"/>
                </a:lnTo>
                <a:lnTo>
                  <a:pt x="0" y="843085"/>
                </a:lnTo>
                <a:lnTo>
                  <a:pt x="12192000" y="843085"/>
                </a:lnTo>
                <a:lnTo>
                  <a:pt x="12192000" y="0"/>
                </a:lnTo>
                <a:close/>
              </a:path>
            </a:pathLst>
          </a:custGeom>
          <a:solidFill>
            <a:srgbClr val="00395A"/>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4" name="Holder 4"/>
          <p:cNvSpPr>
            <a:spLocks noGrp="1"/>
          </p:cNvSpPr>
          <p:nvPr>
            <p:ph type="sldNum" sz="quarter" idx="7"/>
          </p:nvPr>
        </p:nvSpPr>
        <p:spPr/>
        <p:txBody>
          <a:bodyPr lIns="0" tIns="0" rIns="0" bIns="0"/>
          <a:lstStyle>
            <a:lvl1pPr>
              <a:defRPr sz="1000" b="0" i="0">
                <a:solidFill>
                  <a:schemeClr val="bg1"/>
                </a:solidFill>
                <a:latin typeface="Arial"/>
                <a:cs typeface="Arial"/>
              </a:defRPr>
            </a:lvl1pPr>
          </a:lstStyle>
          <a:p>
            <a:pPr marL="107950">
              <a:lnSpc>
                <a:spcPct val="100000"/>
              </a:lnSpc>
              <a:spcBef>
                <a:spcPts val="5"/>
              </a:spcBef>
            </a:pPr>
            <a:fld id="{81D60167-4931-47E6-BA6A-407CBD079E47}" type="slidenum">
              <a:rPr spc="-50" dirty="0"/>
              <a:t>‹#›</a:t>
            </a:fld>
            <a:endParaRPr spc="-50" dirty="0"/>
          </a:p>
        </p:txBody>
      </p:sp>
    </p:spTree>
    <p:extLst>
      <p:ext uri="{BB962C8B-B14F-4D97-AF65-F5344CB8AC3E}">
        <p14:creationId xmlns:p14="http://schemas.microsoft.com/office/powerpoint/2010/main" val="1995368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6" name="Holder 6"/>
          <p:cNvSpPr>
            <a:spLocks noGrp="1"/>
          </p:cNvSpPr>
          <p:nvPr>
            <p:ph type="sldNum" sz="quarter" idx="7"/>
          </p:nvPr>
        </p:nvSpPr>
        <p:spPr/>
        <p:txBody>
          <a:bodyPr lIns="0" tIns="0" rIns="0" bIns="0"/>
          <a:lstStyle>
            <a:lvl1pPr>
              <a:defRPr sz="800" b="0" i="0">
                <a:solidFill>
                  <a:schemeClr val="bg1"/>
                </a:solidFill>
                <a:latin typeface="Franklin Gothic Medium"/>
                <a:cs typeface="Franklin Gothic Medium"/>
              </a:defRPr>
            </a:lvl1pPr>
          </a:lstStyle>
          <a:p>
            <a:pPr marL="38100">
              <a:lnSpc>
                <a:spcPct val="100000"/>
              </a:lnSpc>
              <a:spcBef>
                <a:spcPts val="35"/>
              </a:spcBef>
            </a:pPr>
            <a:fld id="{81D60167-4931-47E6-BA6A-407CBD079E47}" type="slidenum">
              <a:rPr spc="-25" dirty="0"/>
              <a:t>‹#›</a:t>
            </a:fld>
            <a:endParaRPr spc="-25" dirty="0"/>
          </a:p>
        </p:txBody>
      </p:sp>
    </p:spTree>
    <p:extLst>
      <p:ext uri="{BB962C8B-B14F-4D97-AF65-F5344CB8AC3E}">
        <p14:creationId xmlns:p14="http://schemas.microsoft.com/office/powerpoint/2010/main" val="3518256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bg1"/>
                </a:solidFill>
                <a:latin typeface="Franklin Gothic Medium"/>
                <a:cs typeface="Franklin Gothic Medium"/>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6" name="Holder 6"/>
          <p:cNvSpPr>
            <a:spLocks noGrp="1"/>
          </p:cNvSpPr>
          <p:nvPr>
            <p:ph type="sldNum" sz="quarter" idx="7"/>
          </p:nvPr>
        </p:nvSpPr>
        <p:spPr/>
        <p:txBody>
          <a:bodyPr lIns="0" tIns="0" rIns="0" bIns="0"/>
          <a:lstStyle>
            <a:lvl1pPr>
              <a:defRPr sz="800" b="0" i="0">
                <a:solidFill>
                  <a:schemeClr val="bg1"/>
                </a:solidFill>
                <a:latin typeface="Franklin Gothic Medium"/>
                <a:cs typeface="Franklin Gothic Medium"/>
              </a:defRPr>
            </a:lvl1pPr>
          </a:lstStyle>
          <a:p>
            <a:pPr marL="38100">
              <a:lnSpc>
                <a:spcPct val="100000"/>
              </a:lnSpc>
              <a:spcBef>
                <a:spcPts val="35"/>
              </a:spcBef>
            </a:pPr>
            <a:fld id="{81D60167-4931-47E6-BA6A-407CBD079E47}" type="slidenum">
              <a:rPr spc="-25" dirty="0"/>
              <a:t>‹#›</a:t>
            </a:fld>
            <a:endParaRPr spc="-25" dirty="0"/>
          </a:p>
        </p:txBody>
      </p:sp>
    </p:spTree>
    <p:extLst>
      <p:ext uri="{BB962C8B-B14F-4D97-AF65-F5344CB8AC3E}">
        <p14:creationId xmlns:p14="http://schemas.microsoft.com/office/powerpoint/2010/main" val="4283221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bg1"/>
                </a:solidFill>
                <a:latin typeface="Franklin Gothic Medium"/>
                <a:cs typeface="Franklin Gothic Medium"/>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7" name="Holder 7"/>
          <p:cNvSpPr>
            <a:spLocks noGrp="1"/>
          </p:cNvSpPr>
          <p:nvPr>
            <p:ph type="sldNum" sz="quarter" idx="7"/>
          </p:nvPr>
        </p:nvSpPr>
        <p:spPr/>
        <p:txBody>
          <a:bodyPr lIns="0" tIns="0" rIns="0" bIns="0"/>
          <a:lstStyle>
            <a:lvl1pPr>
              <a:defRPr sz="800" b="0" i="0">
                <a:solidFill>
                  <a:schemeClr val="bg1"/>
                </a:solidFill>
                <a:latin typeface="Franklin Gothic Medium"/>
                <a:cs typeface="Franklin Gothic Medium"/>
              </a:defRPr>
            </a:lvl1pPr>
          </a:lstStyle>
          <a:p>
            <a:pPr marL="38100">
              <a:lnSpc>
                <a:spcPct val="100000"/>
              </a:lnSpc>
              <a:spcBef>
                <a:spcPts val="35"/>
              </a:spcBef>
            </a:pPr>
            <a:fld id="{81D60167-4931-47E6-BA6A-407CBD079E47}" type="slidenum">
              <a:rPr spc="-25" dirty="0"/>
              <a:t>‹#›</a:t>
            </a:fld>
            <a:endParaRPr spc="-25" dirty="0"/>
          </a:p>
        </p:txBody>
      </p:sp>
    </p:spTree>
    <p:extLst>
      <p:ext uri="{BB962C8B-B14F-4D97-AF65-F5344CB8AC3E}">
        <p14:creationId xmlns:p14="http://schemas.microsoft.com/office/powerpoint/2010/main" val="4285161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bg1"/>
                </a:solidFill>
                <a:latin typeface="Franklin Gothic Medium"/>
                <a:cs typeface="Franklin Gothic 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5" name="Holder 5"/>
          <p:cNvSpPr>
            <a:spLocks noGrp="1"/>
          </p:cNvSpPr>
          <p:nvPr>
            <p:ph type="sldNum" sz="quarter" idx="7"/>
          </p:nvPr>
        </p:nvSpPr>
        <p:spPr/>
        <p:txBody>
          <a:bodyPr lIns="0" tIns="0" rIns="0" bIns="0"/>
          <a:lstStyle>
            <a:lvl1pPr>
              <a:defRPr sz="800" b="0" i="0">
                <a:solidFill>
                  <a:schemeClr val="bg1"/>
                </a:solidFill>
                <a:latin typeface="Franklin Gothic Medium"/>
                <a:cs typeface="Franklin Gothic Medium"/>
              </a:defRPr>
            </a:lvl1pPr>
          </a:lstStyle>
          <a:p>
            <a:pPr marL="38100">
              <a:lnSpc>
                <a:spcPct val="100000"/>
              </a:lnSpc>
              <a:spcBef>
                <a:spcPts val="35"/>
              </a:spcBef>
            </a:pPr>
            <a:fld id="{81D60167-4931-47E6-BA6A-407CBD079E47}" type="slidenum">
              <a:rPr spc="-25" dirty="0"/>
              <a:t>‹#›</a:t>
            </a:fld>
            <a:endParaRPr spc="-25" dirty="0"/>
          </a:p>
        </p:txBody>
      </p:sp>
    </p:spTree>
    <p:extLst>
      <p:ext uri="{BB962C8B-B14F-4D97-AF65-F5344CB8AC3E}">
        <p14:creationId xmlns:p14="http://schemas.microsoft.com/office/powerpoint/2010/main" val="424494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D7624-8387-4966-9162-31E57BF120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13563F-C1C7-4AAF-AFD7-AD9F241C28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EC7CB2-E1B1-45E0-A09C-E10DF290D62D}"/>
              </a:ext>
            </a:extLst>
          </p:cNvPr>
          <p:cNvSpPr>
            <a:spLocks noGrp="1"/>
          </p:cNvSpPr>
          <p:nvPr>
            <p:ph type="dt" sz="half" idx="10"/>
          </p:nvPr>
        </p:nvSpPr>
        <p:spPr/>
        <p:txBody>
          <a:bodyPr/>
          <a:lstStyle/>
          <a:p>
            <a:fld id="{DF728B60-C171-4831-8037-21828E58FFE9}" type="datetime1">
              <a:rPr lang="en-US" smtClean="0"/>
              <a:t>6/17/2024</a:t>
            </a:fld>
            <a:endParaRPr lang="en-US"/>
          </a:p>
        </p:txBody>
      </p:sp>
      <p:sp>
        <p:nvSpPr>
          <p:cNvPr id="6" name="Slide Number Placeholder 5">
            <a:extLst>
              <a:ext uri="{FF2B5EF4-FFF2-40B4-BE49-F238E27FC236}">
                <a16:creationId xmlns:a16="http://schemas.microsoft.com/office/drawing/2014/main" id="{A40C6A38-DBB0-4787-B5C6-63032C372850}"/>
              </a:ext>
            </a:extLst>
          </p:cNvPr>
          <p:cNvSpPr>
            <a:spLocks noGrp="1"/>
          </p:cNvSpPr>
          <p:nvPr>
            <p:ph type="sldNum" sz="quarter" idx="12"/>
          </p:nvPr>
        </p:nvSpPr>
        <p:spPr/>
        <p:txBody>
          <a:bodyPr/>
          <a:lstStyle/>
          <a:p>
            <a:fld id="{38E91C1D-DFAA-4E38-AB66-4DFB389F2C8B}" type="slidenum">
              <a:rPr lang="en-US" smtClean="0"/>
              <a:t>‹#›</a:t>
            </a:fld>
            <a:endParaRPr lang="en-US"/>
          </a:p>
        </p:txBody>
      </p:sp>
    </p:spTree>
    <p:extLst>
      <p:ext uri="{BB962C8B-B14F-4D97-AF65-F5344CB8AC3E}">
        <p14:creationId xmlns:p14="http://schemas.microsoft.com/office/powerpoint/2010/main" val="2238355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4" name="Holder 4"/>
          <p:cNvSpPr>
            <a:spLocks noGrp="1"/>
          </p:cNvSpPr>
          <p:nvPr>
            <p:ph type="sldNum" sz="quarter" idx="7"/>
          </p:nvPr>
        </p:nvSpPr>
        <p:spPr/>
        <p:txBody>
          <a:bodyPr lIns="0" tIns="0" rIns="0" bIns="0"/>
          <a:lstStyle>
            <a:lvl1pPr>
              <a:defRPr sz="800" b="0" i="0">
                <a:solidFill>
                  <a:schemeClr val="bg1"/>
                </a:solidFill>
                <a:latin typeface="Franklin Gothic Medium"/>
                <a:cs typeface="Franklin Gothic Medium"/>
              </a:defRPr>
            </a:lvl1pPr>
          </a:lstStyle>
          <a:p>
            <a:pPr marL="38100">
              <a:lnSpc>
                <a:spcPct val="100000"/>
              </a:lnSpc>
              <a:spcBef>
                <a:spcPts val="35"/>
              </a:spcBef>
            </a:pPr>
            <a:fld id="{81D60167-4931-47E6-BA6A-407CBD079E47}" type="slidenum">
              <a:rPr spc="-25" dirty="0"/>
              <a:t>‹#›</a:t>
            </a:fld>
            <a:endParaRPr spc="-25" dirty="0"/>
          </a:p>
        </p:txBody>
      </p:sp>
    </p:spTree>
    <p:extLst>
      <p:ext uri="{BB962C8B-B14F-4D97-AF65-F5344CB8AC3E}">
        <p14:creationId xmlns:p14="http://schemas.microsoft.com/office/powerpoint/2010/main" val="3399502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E2FABC2-BD1D-4AF1-808D-BFBF35A928F0}"/>
              </a:ext>
            </a:extLst>
          </p:cNvPr>
          <p:cNvSpPr/>
          <p:nvPr userDrawn="1"/>
        </p:nvSpPr>
        <p:spPr>
          <a:xfrm>
            <a:off x="0" y="0"/>
            <a:ext cx="12192000" cy="6858000"/>
          </a:xfrm>
          <a:prstGeom prst="rect">
            <a:avLst/>
          </a:prstGeom>
          <a:solidFill>
            <a:srgbClr val="00395A">
              <a:alpha val="96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descr="20160714_001-2-Edit_blueppt.jpg"/>
          <p:cNvPicPr>
            <a:picLocks noChangeAspect="1"/>
          </p:cNvPicPr>
          <p:nvPr userDrawn="1"/>
        </p:nvPicPr>
        <p:blipFill rotWithShape="1">
          <a:blip r:embed="rId2">
            <a:extLst>
              <a:ext uri="{28A0092B-C50C-407E-A947-70E740481C1C}">
                <a14:useLocalDpi xmlns:a14="http://schemas.microsoft.com/office/drawing/2010/main" val="0"/>
              </a:ext>
            </a:extLst>
          </a:blip>
          <a:srcRect l="4033" t="17632" r="5976" b="20233"/>
          <a:stretch/>
        </p:blipFill>
        <p:spPr>
          <a:xfrm>
            <a:off x="933450" y="0"/>
            <a:ext cx="10210800" cy="6858000"/>
          </a:xfrm>
          <a:prstGeom prst="rect">
            <a:avLst/>
          </a:prstGeom>
        </p:spPr>
      </p:pic>
      <p:sp>
        <p:nvSpPr>
          <p:cNvPr id="11" name="Rectangle 10"/>
          <p:cNvSpPr/>
          <p:nvPr userDrawn="1"/>
        </p:nvSpPr>
        <p:spPr>
          <a:xfrm>
            <a:off x="0" y="4796469"/>
            <a:ext cx="12192000" cy="1187883"/>
          </a:xfrm>
          <a:prstGeom prst="rect">
            <a:avLst/>
          </a:prstGeom>
          <a:gradFill>
            <a:gsLst>
              <a:gs pos="0">
                <a:schemeClr val="tx2">
                  <a:alpha val="61000"/>
                </a:schemeClr>
              </a:gs>
              <a:gs pos="100000">
                <a:schemeClr val="accent3">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611716" y="4807756"/>
            <a:ext cx="10968567" cy="805052"/>
          </a:xfrm>
        </p:spPr>
        <p:txBody>
          <a:bodyPr anchor="b" anchorCtr="0"/>
          <a:lstStyle>
            <a:lvl1pPr marL="0" indent="0" algn="ctr">
              <a:buNone/>
              <a:defRPr>
                <a:solidFill>
                  <a:schemeClr val="bg1"/>
                </a:solidFill>
                <a:latin typeface="+mn-lt"/>
                <a:cs typeface="Helvetica"/>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p>
        </p:txBody>
      </p:sp>
      <p:sp>
        <p:nvSpPr>
          <p:cNvPr id="5" name="Rectangle 4"/>
          <p:cNvSpPr/>
          <p:nvPr userDrawn="1"/>
        </p:nvSpPr>
        <p:spPr>
          <a:xfrm>
            <a:off x="0" y="2183808"/>
            <a:ext cx="12192000" cy="2183808"/>
          </a:xfrm>
          <a:prstGeom prst="rect">
            <a:avLst/>
          </a:prstGeom>
          <a:solidFill>
            <a:srgbClr val="00395A">
              <a:alpha val="9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 Placeholder 5"/>
          <p:cNvSpPr>
            <a:spLocks noGrp="1"/>
          </p:cNvSpPr>
          <p:nvPr>
            <p:ph type="body" sz="quarter" idx="10"/>
          </p:nvPr>
        </p:nvSpPr>
        <p:spPr>
          <a:xfrm>
            <a:off x="611717" y="2538981"/>
            <a:ext cx="10968568" cy="1574800"/>
          </a:xfrm>
        </p:spPr>
        <p:txBody>
          <a:bodyPr anchor="ctr" anchorCtr="1">
            <a:normAutofit/>
          </a:bodyPr>
          <a:lstStyle>
            <a:lvl1pPr marL="0" indent="0" algn="ctr">
              <a:buNone/>
              <a:defRPr sz="3600">
                <a:solidFill>
                  <a:schemeClr val="bg1"/>
                </a:solidFill>
                <a:latin typeface="Franklin Gothic Medium" panose="020B0603020102020204" pitchFamily="34" charset="0"/>
              </a:defRPr>
            </a:lvl1pPr>
          </a:lstStyle>
          <a:p>
            <a:pPr lvl="0"/>
            <a:r>
              <a:rPr lang="en-US" dirty="0"/>
              <a:t>Click to edit Master text styles</a:t>
            </a:r>
          </a:p>
        </p:txBody>
      </p:sp>
      <p:pic>
        <p:nvPicPr>
          <p:cNvPr id="2" name="Picture 1"/>
          <p:cNvPicPr>
            <a:picLocks noChangeAspect="1"/>
          </p:cNvPicPr>
          <p:nvPr userDrawn="1"/>
        </p:nvPicPr>
        <p:blipFill>
          <a:blip r:embed="rId3"/>
          <a:stretch>
            <a:fillRect/>
          </a:stretch>
        </p:blipFill>
        <p:spPr>
          <a:xfrm>
            <a:off x="78317" y="140614"/>
            <a:ext cx="3234703" cy="1020399"/>
          </a:xfrm>
          <a:prstGeom prst="rect">
            <a:avLst/>
          </a:prstGeom>
        </p:spPr>
      </p:pic>
      <p:sp>
        <p:nvSpPr>
          <p:cNvPr id="13" name="Shape 128">
            <a:extLst>
              <a:ext uri="{FF2B5EF4-FFF2-40B4-BE49-F238E27FC236}">
                <a16:creationId xmlns:a16="http://schemas.microsoft.com/office/drawing/2014/main" id="{B21F043B-B4F2-44D6-B1F2-AC1A93621DE4}"/>
              </a:ext>
            </a:extLst>
          </p:cNvPr>
          <p:cNvSpPr/>
          <p:nvPr userDrawn="1"/>
        </p:nvSpPr>
        <p:spPr>
          <a:xfrm>
            <a:off x="615" y="6305550"/>
            <a:ext cx="12191385" cy="564319"/>
          </a:xfrm>
          <a:prstGeom prst="rect">
            <a:avLst/>
          </a:prstGeom>
          <a:solidFill>
            <a:srgbClr val="1F497D"/>
          </a:solidFill>
          <a:ln w="12700">
            <a:miter lim="400000"/>
          </a:ln>
        </p:spPr>
        <p:txBody>
          <a:bodyPr lIns="45719" rIns="45719" anchor="ctr"/>
          <a:lstStyle/>
          <a:p>
            <a:pPr algn="ctr" defTabSz="457059">
              <a:defRPr>
                <a:solidFill>
                  <a:srgbClr val="FFFFFF"/>
                </a:solidFill>
                <a:latin typeface="Arial"/>
                <a:ea typeface="Arial"/>
                <a:cs typeface="Arial"/>
                <a:sym typeface="Arial"/>
              </a:defRPr>
            </a:pPr>
            <a:endParaRPr sz="1800"/>
          </a:p>
        </p:txBody>
      </p:sp>
      <p:pic>
        <p:nvPicPr>
          <p:cNvPr id="14" name="image1.png" descr="RGB_White-Seal_White-Mark_SC_Horizontal–400dpi.png">
            <a:extLst>
              <a:ext uri="{FF2B5EF4-FFF2-40B4-BE49-F238E27FC236}">
                <a16:creationId xmlns:a16="http://schemas.microsoft.com/office/drawing/2014/main" id="{4CC85D67-F0E5-4C93-92F2-7E4F54B5C96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4567" y="6419616"/>
            <a:ext cx="2093957" cy="263615"/>
          </a:xfrm>
          <a:prstGeom prst="rect">
            <a:avLst/>
          </a:prstGeom>
          <a:ln w="12700">
            <a:miter lim="400000"/>
          </a:ln>
        </p:spPr>
      </p:pic>
    </p:spTree>
    <p:extLst>
      <p:ext uri="{BB962C8B-B14F-4D97-AF65-F5344CB8AC3E}">
        <p14:creationId xmlns:p14="http://schemas.microsoft.com/office/powerpoint/2010/main" val="2107298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33400" y="1600200"/>
            <a:ext cx="11052100" cy="4525963"/>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96600" y="6324600"/>
            <a:ext cx="688900" cy="365125"/>
          </a:xfrm>
          <a:prstGeom prst="rect">
            <a:avLst/>
          </a:prstGeom>
        </p:spPr>
        <p:txBody>
          <a:bodyPr/>
          <a:lstStyle>
            <a:lvl1pPr>
              <a:defRPr b="0" i="0">
                <a:latin typeface="Arial" panose="020B0604020202020204" pitchFamily="34" charset="0"/>
                <a:cs typeface="Arial" panose="020B0604020202020204" pitchFamily="34" charset="0"/>
              </a:defRPr>
            </a:lvl1p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39726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197813E7-07E4-894D-A99F-D4B7A4263894}"/>
              </a:ext>
            </a:extLst>
          </p:cNvPr>
          <p:cNvSpPr>
            <a:spLocks noGrp="1"/>
          </p:cNvSpPr>
          <p:nvPr>
            <p:ph type="sldNum" sz="quarter" idx="4"/>
          </p:nvPr>
        </p:nvSpPr>
        <p:spPr>
          <a:xfrm>
            <a:off x="10820400" y="6324600"/>
            <a:ext cx="815901"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pPr>
            <a:fld id="{D260E43B-7F43-FA45-AAB7-E054FD6CC4E3}" type="slidenum">
              <a:rPr lang="en-US" smtClean="0">
                <a:solidFill>
                  <a:prstClr val="white"/>
                </a:solidFill>
              </a:rPr>
              <a:pPr fontAlgn="auto">
                <a:spcBef>
                  <a:spcPts val="0"/>
                </a:spcBef>
                <a:spcAft>
                  <a:spcPts val="0"/>
                </a:spcAft>
                <a:buClrTx/>
                <a:buSzTx/>
              </a:pPr>
              <a:t>‹#›</a:t>
            </a:fld>
            <a:endParaRPr lang="en-US" dirty="0">
              <a:solidFill>
                <a:prstClr val="white"/>
              </a:solidFill>
            </a:endParaRPr>
          </a:p>
        </p:txBody>
      </p:sp>
    </p:spTree>
    <p:extLst>
      <p:ext uri="{BB962C8B-B14F-4D97-AF65-F5344CB8AC3E}">
        <p14:creationId xmlns:p14="http://schemas.microsoft.com/office/powerpoint/2010/main" val="1452393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DOE templat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
            <a:ext cx="12192000" cy="855663"/>
          </a:xfrm>
          <a:prstGeom prst="rect">
            <a:avLst/>
          </a:prstGeom>
          <a:solidFill>
            <a:srgbClr val="1F497D"/>
          </a:solidFill>
          <a:ln>
            <a:noFill/>
          </a:ln>
          <a:effectLst>
            <a:outerShdw blurRad="50800" dist="38100" dir="5400000" algn="t" rotWithShape="0">
              <a:srgbClr val="000000">
                <a:alpha val="39999"/>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defTabSz="912813" eaLnBrk="0" hangingPunct="0">
              <a:defRPr sz="2400">
                <a:solidFill>
                  <a:schemeClr val="tx1"/>
                </a:solidFill>
                <a:latin typeface="Arial" charset="0"/>
                <a:ea typeface="ＭＳ Ｐゴシック" charset="-128"/>
                <a:cs typeface="ＭＳ Ｐゴシック" charset="-128"/>
              </a:defRPr>
            </a:lvl1pPr>
            <a:lvl2pPr marL="742950" indent="-285750" defTabSz="912813" eaLnBrk="0" hangingPunct="0">
              <a:defRPr sz="2400">
                <a:solidFill>
                  <a:schemeClr val="tx1"/>
                </a:solidFill>
                <a:latin typeface="Arial" charset="0"/>
                <a:ea typeface="ＭＳ Ｐゴシック" charset="-128"/>
                <a:cs typeface="ＭＳ Ｐゴシック" charset="-128"/>
              </a:defRPr>
            </a:lvl2pPr>
            <a:lvl3pPr marL="1143000" indent="-228600" defTabSz="912813" eaLnBrk="0" hangingPunct="0">
              <a:defRPr sz="2400">
                <a:solidFill>
                  <a:schemeClr val="tx1"/>
                </a:solidFill>
                <a:latin typeface="Arial" charset="0"/>
                <a:ea typeface="ＭＳ Ｐゴシック" charset="-128"/>
                <a:cs typeface="ＭＳ Ｐゴシック" charset="-128"/>
              </a:defRPr>
            </a:lvl3pPr>
            <a:lvl4pPr marL="1600200" indent="-228600" defTabSz="912813" eaLnBrk="0" hangingPunct="0">
              <a:defRPr sz="2400">
                <a:solidFill>
                  <a:schemeClr val="tx1"/>
                </a:solidFill>
                <a:latin typeface="Arial" charset="0"/>
                <a:ea typeface="ＭＳ Ｐゴシック" charset="-128"/>
                <a:cs typeface="ＭＳ Ｐゴシック" charset="-128"/>
              </a:defRPr>
            </a:lvl4pPr>
            <a:lvl5pPr marL="2057400" indent="-228600" defTabSz="912813" eaLnBrk="0" hangingPunct="0">
              <a:defRPr sz="2400">
                <a:solidFill>
                  <a:schemeClr val="tx1"/>
                </a:solidFill>
                <a:latin typeface="Arial" charset="0"/>
                <a:ea typeface="ＭＳ Ｐゴシック" charset="-128"/>
                <a:cs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9pPr>
          </a:lstStyle>
          <a:p>
            <a:endParaRPr lang="x-none" altLang="x-none" sz="2400">
              <a:solidFill>
                <a:srgbClr val="000000"/>
              </a:solidFill>
            </a:endParaRPr>
          </a:p>
        </p:txBody>
      </p:sp>
      <p:sp>
        <p:nvSpPr>
          <p:cNvPr id="16" name="Title 1"/>
          <p:cNvSpPr>
            <a:spLocks noGrp="1"/>
          </p:cNvSpPr>
          <p:nvPr>
            <p:ph type="title"/>
          </p:nvPr>
        </p:nvSpPr>
        <p:spPr>
          <a:xfrm>
            <a:off x="0" y="12579"/>
            <a:ext cx="12192000" cy="843086"/>
          </a:xfrm>
          <a:prstGeom prst="rect">
            <a:avLst/>
          </a:prstGeom>
        </p:spPr>
        <p:txBody>
          <a:bodyPr anchor="ctr">
            <a:normAutofit/>
          </a:bodyPr>
          <a:lstStyle>
            <a:lvl1pPr>
              <a:defRPr sz="280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FD0C11F7-91F7-EF4B-BDE6-9C994AE4408B}"/>
              </a:ext>
            </a:extLst>
          </p:cNvPr>
          <p:cNvSpPr>
            <a:spLocks noGrp="1"/>
          </p:cNvSpPr>
          <p:nvPr>
            <p:ph type="sldNum" sz="quarter" idx="4"/>
          </p:nvPr>
        </p:nvSpPr>
        <p:spPr>
          <a:xfrm>
            <a:off x="10972800" y="6400800"/>
            <a:ext cx="688900" cy="347833"/>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pPr>
            <a:fld id="{D260E43B-7F43-FA45-AAB7-E054FD6CC4E3}" type="slidenum">
              <a:rPr lang="en-US" smtClean="0"/>
              <a:pPr fontAlgn="auto">
                <a:spcBef>
                  <a:spcPts val="0"/>
                </a:spcBef>
                <a:spcAft>
                  <a:spcPts val="0"/>
                </a:spcAft>
                <a:buClrTx/>
                <a:buSzTx/>
              </a:pPr>
              <a:t>‹#›</a:t>
            </a:fld>
            <a:endParaRPr lang="en-US" dirty="0"/>
          </a:p>
        </p:txBody>
      </p:sp>
    </p:spTree>
    <p:extLst>
      <p:ext uri="{BB962C8B-B14F-4D97-AF65-F5344CB8AC3E}">
        <p14:creationId xmlns:p14="http://schemas.microsoft.com/office/powerpoint/2010/main" val="78372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a:defRPr/>
            </a:pPr>
            <a:r>
              <a:rPr lang="en-US"/>
              <a:t>HEP Budget Retreat Jan 2021</a:t>
            </a:r>
          </a:p>
        </p:txBody>
      </p:sp>
      <p:sp>
        <p:nvSpPr>
          <p:cNvPr id="4" name="Slide Number Placeholder 3"/>
          <p:cNvSpPr>
            <a:spLocks noGrp="1"/>
          </p:cNvSpPr>
          <p:nvPr>
            <p:ph type="sldNum" sz="quarter" idx="11"/>
          </p:nvPr>
        </p:nvSpPr>
        <p:spPr/>
        <p:txBody>
          <a:bodyPr/>
          <a:lstStyle/>
          <a:p>
            <a:pPr>
              <a:defRPr/>
            </a:pPr>
            <a:fld id="{1F8A97BA-DB9B-4291-87AE-AF89EA7F18B7}" type="slidenum">
              <a:rPr lang="en-US" smtClean="0"/>
              <a:pPr>
                <a:defRPr/>
              </a:pPr>
              <a:t>‹#›</a:t>
            </a:fld>
            <a:endParaRPr lang="en-US"/>
          </a:p>
        </p:txBody>
      </p:sp>
    </p:spTree>
    <p:extLst>
      <p:ext uri="{BB962C8B-B14F-4D97-AF65-F5344CB8AC3E}">
        <p14:creationId xmlns:p14="http://schemas.microsoft.com/office/powerpoint/2010/main" val="548514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373AF-E38B-4FDF-A4F0-7A42501478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F01914-0401-4914-AA49-EB6C13A602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218096-B281-4B9B-8A68-2317FE6D9B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23678-5BE4-44B0-8A81-09E016C0E5F4}"/>
              </a:ext>
            </a:extLst>
          </p:cNvPr>
          <p:cNvSpPr>
            <a:spLocks noGrp="1"/>
          </p:cNvSpPr>
          <p:nvPr>
            <p:ph type="dt" sz="half" idx="10"/>
          </p:nvPr>
        </p:nvSpPr>
        <p:spPr/>
        <p:txBody>
          <a:bodyPr/>
          <a:lstStyle/>
          <a:p>
            <a:fld id="{BE7C254B-D0A7-452C-A9B1-0AF795AFFDEB}" type="datetime1">
              <a:rPr lang="en-US" smtClean="0"/>
              <a:t>6/17/2024</a:t>
            </a:fld>
            <a:endParaRPr lang="en-US"/>
          </a:p>
        </p:txBody>
      </p:sp>
      <p:sp>
        <p:nvSpPr>
          <p:cNvPr id="7" name="Slide Number Placeholder 6">
            <a:extLst>
              <a:ext uri="{FF2B5EF4-FFF2-40B4-BE49-F238E27FC236}">
                <a16:creationId xmlns:a16="http://schemas.microsoft.com/office/drawing/2014/main" id="{1794B851-CF03-4E5E-B849-5D4186A1099E}"/>
              </a:ext>
            </a:extLst>
          </p:cNvPr>
          <p:cNvSpPr>
            <a:spLocks noGrp="1"/>
          </p:cNvSpPr>
          <p:nvPr>
            <p:ph type="sldNum" sz="quarter" idx="12"/>
          </p:nvPr>
        </p:nvSpPr>
        <p:spPr/>
        <p:txBody>
          <a:bodyPr/>
          <a:lstStyle/>
          <a:p>
            <a:fld id="{38E91C1D-DFAA-4E38-AB66-4DFB389F2C8B}" type="slidenum">
              <a:rPr lang="en-US" smtClean="0"/>
              <a:t>‹#›</a:t>
            </a:fld>
            <a:endParaRPr lang="en-US"/>
          </a:p>
        </p:txBody>
      </p:sp>
    </p:spTree>
    <p:extLst>
      <p:ext uri="{BB962C8B-B14F-4D97-AF65-F5344CB8AC3E}">
        <p14:creationId xmlns:p14="http://schemas.microsoft.com/office/powerpoint/2010/main" val="352101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A014-4E0B-49C3-8231-78C1CAD55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D365BC-A81D-43E6-8B71-4E37F010DD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155500-C738-40B7-A1CC-44D04F14AC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A4E8B2-267D-4B75-9A26-0E95344663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0102A8-6D9C-4AE4-8EB0-66836089CB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D66C40-BC3D-4484-A2BC-17B84026AD00}"/>
              </a:ext>
            </a:extLst>
          </p:cNvPr>
          <p:cNvSpPr>
            <a:spLocks noGrp="1"/>
          </p:cNvSpPr>
          <p:nvPr>
            <p:ph type="dt" sz="half" idx="10"/>
          </p:nvPr>
        </p:nvSpPr>
        <p:spPr/>
        <p:txBody>
          <a:bodyPr/>
          <a:lstStyle/>
          <a:p>
            <a:fld id="{EABD84C2-69DC-48E9-8E0E-F71526D3BBBD}" type="datetime1">
              <a:rPr lang="en-US" smtClean="0"/>
              <a:t>6/17/2024</a:t>
            </a:fld>
            <a:endParaRPr lang="en-US"/>
          </a:p>
        </p:txBody>
      </p:sp>
      <p:sp>
        <p:nvSpPr>
          <p:cNvPr id="9" name="Slide Number Placeholder 8">
            <a:extLst>
              <a:ext uri="{FF2B5EF4-FFF2-40B4-BE49-F238E27FC236}">
                <a16:creationId xmlns:a16="http://schemas.microsoft.com/office/drawing/2014/main" id="{B80DEAC2-0FC2-4418-9799-C32925D55B30}"/>
              </a:ext>
            </a:extLst>
          </p:cNvPr>
          <p:cNvSpPr>
            <a:spLocks noGrp="1"/>
          </p:cNvSpPr>
          <p:nvPr>
            <p:ph type="sldNum" sz="quarter" idx="12"/>
          </p:nvPr>
        </p:nvSpPr>
        <p:spPr/>
        <p:txBody>
          <a:bodyPr/>
          <a:lstStyle/>
          <a:p>
            <a:fld id="{38E91C1D-DFAA-4E38-AB66-4DFB389F2C8B}" type="slidenum">
              <a:rPr lang="en-US" smtClean="0"/>
              <a:t>‹#›</a:t>
            </a:fld>
            <a:endParaRPr lang="en-US"/>
          </a:p>
        </p:txBody>
      </p:sp>
    </p:spTree>
    <p:extLst>
      <p:ext uri="{BB962C8B-B14F-4D97-AF65-F5344CB8AC3E}">
        <p14:creationId xmlns:p14="http://schemas.microsoft.com/office/powerpoint/2010/main" val="1242032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CDC11-A8AA-465B-907F-9D91834824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A007C-DCA1-43DC-844A-7F41865FB66A}"/>
              </a:ext>
            </a:extLst>
          </p:cNvPr>
          <p:cNvSpPr>
            <a:spLocks noGrp="1"/>
          </p:cNvSpPr>
          <p:nvPr>
            <p:ph type="dt" sz="half" idx="10"/>
          </p:nvPr>
        </p:nvSpPr>
        <p:spPr/>
        <p:txBody>
          <a:bodyPr/>
          <a:lstStyle/>
          <a:p>
            <a:fld id="{173D05FE-B4A7-42AD-944C-BAE563D220D6}" type="datetime1">
              <a:rPr lang="en-US" smtClean="0"/>
              <a:t>6/17/2024</a:t>
            </a:fld>
            <a:endParaRPr lang="en-US"/>
          </a:p>
        </p:txBody>
      </p:sp>
      <p:sp>
        <p:nvSpPr>
          <p:cNvPr id="5" name="Slide Number Placeholder 4">
            <a:extLst>
              <a:ext uri="{FF2B5EF4-FFF2-40B4-BE49-F238E27FC236}">
                <a16:creationId xmlns:a16="http://schemas.microsoft.com/office/drawing/2014/main" id="{535A5525-07FB-4B9E-A2ED-DD80504A92A4}"/>
              </a:ext>
            </a:extLst>
          </p:cNvPr>
          <p:cNvSpPr>
            <a:spLocks noGrp="1"/>
          </p:cNvSpPr>
          <p:nvPr>
            <p:ph type="sldNum" sz="quarter" idx="12"/>
          </p:nvPr>
        </p:nvSpPr>
        <p:spPr/>
        <p:txBody>
          <a:bodyPr/>
          <a:lstStyle/>
          <a:p>
            <a:fld id="{38E91C1D-DFAA-4E38-AB66-4DFB389F2C8B}" type="slidenum">
              <a:rPr lang="en-US" smtClean="0"/>
              <a:t>‹#›</a:t>
            </a:fld>
            <a:endParaRPr lang="en-US"/>
          </a:p>
        </p:txBody>
      </p:sp>
    </p:spTree>
    <p:extLst>
      <p:ext uri="{BB962C8B-B14F-4D97-AF65-F5344CB8AC3E}">
        <p14:creationId xmlns:p14="http://schemas.microsoft.com/office/powerpoint/2010/main" val="3540774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21AB50-15ED-456A-A05C-38B93D127517}"/>
              </a:ext>
            </a:extLst>
          </p:cNvPr>
          <p:cNvSpPr>
            <a:spLocks noGrp="1"/>
          </p:cNvSpPr>
          <p:nvPr>
            <p:ph type="dt" sz="half" idx="10"/>
          </p:nvPr>
        </p:nvSpPr>
        <p:spPr/>
        <p:txBody>
          <a:bodyPr/>
          <a:lstStyle/>
          <a:p>
            <a:fld id="{0F017C08-9321-4487-B4CD-A5777925F010}" type="datetime1">
              <a:rPr lang="en-US" smtClean="0"/>
              <a:t>6/17/2024</a:t>
            </a:fld>
            <a:endParaRPr lang="en-US"/>
          </a:p>
        </p:txBody>
      </p:sp>
      <p:sp>
        <p:nvSpPr>
          <p:cNvPr id="4" name="Slide Number Placeholder 3">
            <a:extLst>
              <a:ext uri="{FF2B5EF4-FFF2-40B4-BE49-F238E27FC236}">
                <a16:creationId xmlns:a16="http://schemas.microsoft.com/office/drawing/2014/main" id="{D4D43722-DECE-41FA-B3B8-12CD926054C9}"/>
              </a:ext>
            </a:extLst>
          </p:cNvPr>
          <p:cNvSpPr>
            <a:spLocks noGrp="1"/>
          </p:cNvSpPr>
          <p:nvPr>
            <p:ph type="sldNum" sz="quarter" idx="12"/>
          </p:nvPr>
        </p:nvSpPr>
        <p:spPr/>
        <p:txBody>
          <a:bodyPr/>
          <a:lstStyle/>
          <a:p>
            <a:fld id="{38E91C1D-DFAA-4E38-AB66-4DFB389F2C8B}" type="slidenum">
              <a:rPr lang="en-US" smtClean="0"/>
              <a:t>‹#›</a:t>
            </a:fld>
            <a:endParaRPr lang="en-US"/>
          </a:p>
        </p:txBody>
      </p:sp>
    </p:spTree>
    <p:extLst>
      <p:ext uri="{BB962C8B-B14F-4D97-AF65-F5344CB8AC3E}">
        <p14:creationId xmlns:p14="http://schemas.microsoft.com/office/powerpoint/2010/main" val="2240852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6CF5-76F6-4E65-B9E8-7437146A89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4B3E6E-3B40-40D3-B971-300AC66C49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173A7E-65D2-4B77-8B0E-E0B5AFE861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E555E0-041C-4990-A68E-C1A9EEDD55CB}"/>
              </a:ext>
            </a:extLst>
          </p:cNvPr>
          <p:cNvSpPr>
            <a:spLocks noGrp="1"/>
          </p:cNvSpPr>
          <p:nvPr>
            <p:ph type="dt" sz="half" idx="10"/>
          </p:nvPr>
        </p:nvSpPr>
        <p:spPr/>
        <p:txBody>
          <a:bodyPr/>
          <a:lstStyle/>
          <a:p>
            <a:fld id="{4B60DE1A-6A76-45C4-8A0D-6EBDB4A9EFAC}" type="datetime1">
              <a:rPr lang="en-US" smtClean="0"/>
              <a:t>6/17/2024</a:t>
            </a:fld>
            <a:endParaRPr lang="en-US"/>
          </a:p>
        </p:txBody>
      </p:sp>
      <p:sp>
        <p:nvSpPr>
          <p:cNvPr id="7" name="Slide Number Placeholder 6">
            <a:extLst>
              <a:ext uri="{FF2B5EF4-FFF2-40B4-BE49-F238E27FC236}">
                <a16:creationId xmlns:a16="http://schemas.microsoft.com/office/drawing/2014/main" id="{0274FCDE-C6CD-4220-8A00-C4261D88E5FB}"/>
              </a:ext>
            </a:extLst>
          </p:cNvPr>
          <p:cNvSpPr>
            <a:spLocks noGrp="1"/>
          </p:cNvSpPr>
          <p:nvPr>
            <p:ph type="sldNum" sz="quarter" idx="12"/>
          </p:nvPr>
        </p:nvSpPr>
        <p:spPr/>
        <p:txBody>
          <a:bodyPr/>
          <a:lstStyle/>
          <a:p>
            <a:fld id="{38E91C1D-DFAA-4E38-AB66-4DFB389F2C8B}" type="slidenum">
              <a:rPr lang="en-US" smtClean="0"/>
              <a:t>‹#›</a:t>
            </a:fld>
            <a:endParaRPr lang="en-US"/>
          </a:p>
        </p:txBody>
      </p:sp>
    </p:spTree>
    <p:extLst>
      <p:ext uri="{BB962C8B-B14F-4D97-AF65-F5344CB8AC3E}">
        <p14:creationId xmlns:p14="http://schemas.microsoft.com/office/powerpoint/2010/main" val="220137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B73DD-3852-4130-B3FF-A134D75662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224DDB-FAFD-474D-8D17-6AA27CDF89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6E5A9C-967D-4671-ABC8-2B9C1ECF8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0ADF5-8015-4515-ACF2-15E5DF2BAAAD}"/>
              </a:ext>
            </a:extLst>
          </p:cNvPr>
          <p:cNvSpPr>
            <a:spLocks noGrp="1"/>
          </p:cNvSpPr>
          <p:nvPr>
            <p:ph type="dt" sz="half" idx="10"/>
          </p:nvPr>
        </p:nvSpPr>
        <p:spPr/>
        <p:txBody>
          <a:bodyPr/>
          <a:lstStyle/>
          <a:p>
            <a:fld id="{26BF8183-EC5A-4A3F-9847-D9FA96E70CB2}" type="datetime1">
              <a:rPr lang="en-US" smtClean="0"/>
              <a:t>6/17/2024</a:t>
            </a:fld>
            <a:endParaRPr lang="en-US"/>
          </a:p>
        </p:txBody>
      </p:sp>
      <p:sp>
        <p:nvSpPr>
          <p:cNvPr id="7" name="Slide Number Placeholder 6">
            <a:extLst>
              <a:ext uri="{FF2B5EF4-FFF2-40B4-BE49-F238E27FC236}">
                <a16:creationId xmlns:a16="http://schemas.microsoft.com/office/drawing/2014/main" id="{D4E34F51-F704-4B21-B7DB-9C2DD1D402B5}"/>
              </a:ext>
            </a:extLst>
          </p:cNvPr>
          <p:cNvSpPr>
            <a:spLocks noGrp="1"/>
          </p:cNvSpPr>
          <p:nvPr>
            <p:ph type="sldNum" sz="quarter" idx="12"/>
          </p:nvPr>
        </p:nvSpPr>
        <p:spPr/>
        <p:txBody>
          <a:bodyPr/>
          <a:lstStyle/>
          <a:p>
            <a:fld id="{38E91C1D-DFAA-4E38-AB66-4DFB389F2C8B}" type="slidenum">
              <a:rPr lang="en-US" smtClean="0"/>
              <a:t>‹#›</a:t>
            </a:fld>
            <a:endParaRPr lang="en-US"/>
          </a:p>
        </p:txBody>
      </p:sp>
    </p:spTree>
    <p:extLst>
      <p:ext uri="{BB962C8B-B14F-4D97-AF65-F5344CB8AC3E}">
        <p14:creationId xmlns:p14="http://schemas.microsoft.com/office/powerpoint/2010/main" val="2033599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3.xml"/><Relationship Id="rId7" Type="http://schemas.openxmlformats.org/officeDocument/2006/relationships/image" Target="../media/image3.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4.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8.xml"/><Relationship Id="rId7"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11.png"/><Relationship Id="rId4" Type="http://schemas.openxmlformats.org/officeDocument/2006/relationships/slideLayout" Target="../slideLayouts/slideLayout29.xml"/><Relationship Id="rId9"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slideLayout" Target="../slideLayouts/slideLayout34.xml"/><Relationship Id="rId7" Type="http://schemas.openxmlformats.org/officeDocument/2006/relationships/image" Target="../media/image2.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4.png"/><Relationship Id="rId5" Type="http://schemas.openxmlformats.org/officeDocument/2006/relationships/theme" Target="../theme/theme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ADDE53-2395-4898-8AF1-A01457BCC7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E786A88-CF6C-47F2-A918-B4EBE02BE8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523E733-09B3-4947-8936-3AF3A8E2D6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5C5927-66EE-40E8-A732-1FD9BD869D64}" type="datetime1">
              <a:rPr lang="en-US" smtClean="0"/>
              <a:t>6/17/2024</a:t>
            </a:fld>
            <a:endParaRPr lang="en-US"/>
          </a:p>
        </p:txBody>
      </p:sp>
      <p:sp>
        <p:nvSpPr>
          <p:cNvPr id="5" name="Footer Placeholder 4">
            <a:extLst>
              <a:ext uri="{FF2B5EF4-FFF2-40B4-BE49-F238E27FC236}">
                <a16:creationId xmlns:a16="http://schemas.microsoft.com/office/drawing/2014/main" id="{C4B3EB30-F845-4040-8072-709222A281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FF0000"/>
                </a:solidFill>
              </a:defRPr>
            </a:lvl1pPr>
          </a:lstStyle>
          <a:p>
            <a:endParaRPr lang="en-US" dirty="0"/>
          </a:p>
        </p:txBody>
      </p:sp>
      <p:sp>
        <p:nvSpPr>
          <p:cNvPr id="6" name="Slide Number Placeholder 5">
            <a:extLst>
              <a:ext uri="{FF2B5EF4-FFF2-40B4-BE49-F238E27FC236}">
                <a16:creationId xmlns:a16="http://schemas.microsoft.com/office/drawing/2014/main" id="{A9081F1C-E2A9-4236-9D69-3174EAC805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E91C1D-DFAA-4E38-AB66-4DFB389F2C8B}" type="slidenum">
              <a:rPr lang="en-US" smtClean="0"/>
              <a:t>‹#›</a:t>
            </a:fld>
            <a:endParaRPr lang="en-US"/>
          </a:p>
        </p:txBody>
      </p:sp>
      <p:pic>
        <p:nvPicPr>
          <p:cNvPr id="8" name="Picture 7">
            <a:extLst>
              <a:ext uri="{FF2B5EF4-FFF2-40B4-BE49-F238E27FC236}">
                <a16:creationId xmlns:a16="http://schemas.microsoft.com/office/drawing/2014/main" id="{4DBF64A1-1F84-5E3A-4D69-21B53263F177}"/>
              </a:ext>
            </a:extLst>
          </p:cNvPr>
          <p:cNvPicPr>
            <a:picLocks noChangeAspect="1"/>
          </p:cNvPicPr>
          <p:nvPr userDrawn="1"/>
        </p:nvPicPr>
        <p:blipFill>
          <a:blip r:embed="rId15"/>
          <a:stretch>
            <a:fillRect/>
          </a:stretch>
        </p:blipFill>
        <p:spPr>
          <a:xfrm>
            <a:off x="10416360" y="53117"/>
            <a:ext cx="1721484" cy="618012"/>
          </a:xfrm>
          <a:prstGeom prst="rect">
            <a:avLst/>
          </a:prstGeom>
          <a:solidFill>
            <a:schemeClr val="accent1">
              <a:lumMod val="75000"/>
            </a:schemeClr>
          </a:solidFill>
        </p:spPr>
      </p:pic>
    </p:spTree>
    <p:extLst>
      <p:ext uri="{BB962C8B-B14F-4D97-AF65-F5344CB8AC3E}">
        <p14:creationId xmlns:p14="http://schemas.microsoft.com/office/powerpoint/2010/main" val="2143177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69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3A0C738-87C9-4E3E-BA95-5412E996655F}"/>
              </a:ext>
            </a:extLst>
          </p:cNvPr>
          <p:cNvSpPr>
            <a:spLocks noGrp="1"/>
          </p:cNvSpPr>
          <p:nvPr>
            <p:ph type="title"/>
          </p:nvPr>
        </p:nvSpPr>
        <p:spPr>
          <a:xfrm>
            <a:off x="441789" y="280599"/>
            <a:ext cx="11527604" cy="662291"/>
          </a:xfrm>
          <a:prstGeom prst="rect">
            <a:avLst/>
          </a:prstGeom>
        </p:spPr>
        <p:txBody>
          <a:bodyPr vert="horz" lIns="91440" tIns="45720" rIns="91440" bIns="45720" rtlCol="0" anchor="ctr">
            <a:normAutofit/>
          </a:bodyPr>
          <a:lstStyle/>
          <a:p>
            <a:r>
              <a:rPr lang="nl-NL" dirty="0"/>
              <a:t>Klik om stijl te bewerken</a:t>
            </a:r>
            <a:endParaRPr lang="en-GB" dirty="0"/>
          </a:p>
        </p:txBody>
      </p:sp>
      <p:sp>
        <p:nvSpPr>
          <p:cNvPr id="3" name="Tijdelijke aanduiding voor tekst 2">
            <a:extLst>
              <a:ext uri="{FF2B5EF4-FFF2-40B4-BE49-F238E27FC236}">
                <a16:creationId xmlns:a16="http://schemas.microsoft.com/office/drawing/2014/main" id="{148AD3FA-5896-4367-8A5F-3C0CD21AFDF1}"/>
              </a:ext>
            </a:extLst>
          </p:cNvPr>
          <p:cNvSpPr>
            <a:spLocks noGrp="1"/>
          </p:cNvSpPr>
          <p:nvPr>
            <p:ph type="body" idx="1"/>
          </p:nvPr>
        </p:nvSpPr>
        <p:spPr>
          <a:xfrm>
            <a:off x="441789" y="1181528"/>
            <a:ext cx="11527604" cy="4995435"/>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a:extLst>
              <a:ext uri="{FF2B5EF4-FFF2-40B4-BE49-F238E27FC236}">
                <a16:creationId xmlns:a16="http://schemas.microsoft.com/office/drawing/2014/main" id="{3EA05C76-F9AA-41D4-B6F6-2706EFCB2149}"/>
              </a:ext>
            </a:extLst>
          </p:cNvPr>
          <p:cNvSpPr>
            <a:spLocks noGrp="1"/>
          </p:cNvSpPr>
          <p:nvPr>
            <p:ph type="dt" sz="half" idx="2"/>
          </p:nvPr>
        </p:nvSpPr>
        <p:spPr>
          <a:xfrm>
            <a:off x="570645" y="648616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912204-1EF1-4909-B849-848F93DEE3B6}" type="datetime1">
              <a:rPr lang="en-GB" smtClean="0"/>
              <a:t>17/06/2024</a:t>
            </a:fld>
            <a:endParaRPr lang="en-GB"/>
          </a:p>
        </p:txBody>
      </p:sp>
      <p:sp>
        <p:nvSpPr>
          <p:cNvPr id="5" name="Tijdelijke aanduiding voor voettekst 4">
            <a:extLst>
              <a:ext uri="{FF2B5EF4-FFF2-40B4-BE49-F238E27FC236}">
                <a16:creationId xmlns:a16="http://schemas.microsoft.com/office/drawing/2014/main" id="{CCC2F280-E6BA-47F1-9605-E4005D6BDEC7}"/>
              </a:ext>
            </a:extLst>
          </p:cNvPr>
          <p:cNvSpPr>
            <a:spLocks noGrp="1"/>
          </p:cNvSpPr>
          <p:nvPr>
            <p:ph type="ftr" sz="quarter" idx="3"/>
          </p:nvPr>
        </p:nvSpPr>
        <p:spPr>
          <a:xfrm>
            <a:off x="3987230" y="649287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Tijdelijke aanduiding voor dianummer 5">
            <a:extLst>
              <a:ext uri="{FF2B5EF4-FFF2-40B4-BE49-F238E27FC236}">
                <a16:creationId xmlns:a16="http://schemas.microsoft.com/office/drawing/2014/main" id="{A6C8CF97-9CF4-423B-9CD7-2A0D21DD3A11}"/>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5E4A22F-7105-4CDA-AC81-2AD24EC01792}" type="slidenum">
              <a:rPr lang="en-GB" smtClean="0"/>
              <a:pPr/>
              <a:t>‹#›</a:t>
            </a:fld>
            <a:endParaRPr lang="en-GB" dirty="0"/>
          </a:p>
        </p:txBody>
      </p:sp>
    </p:spTree>
    <p:extLst>
      <p:ext uri="{BB962C8B-B14F-4D97-AF65-F5344CB8AC3E}">
        <p14:creationId xmlns:p14="http://schemas.microsoft.com/office/powerpoint/2010/main" val="90358527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hf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914400"/>
          </a:xfrm>
          <a:prstGeom prst="rect">
            <a:avLst/>
          </a:prstGeom>
          <a:solidFill>
            <a:srgbClr val="00395A"/>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6556" y="1600201"/>
            <a:ext cx="1097926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52" name="Rectangle 51"/>
          <p:cNvSpPr/>
          <p:nvPr userDrawn="1"/>
        </p:nvSpPr>
        <p:spPr>
          <a:xfrm>
            <a:off x="0" y="6239580"/>
            <a:ext cx="12192000" cy="618420"/>
          </a:xfrm>
          <a:prstGeom prst="rect">
            <a:avLst/>
          </a:prstGeom>
          <a:solidFill>
            <a:srgbClr val="00395A"/>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fontAlgn="auto">
              <a:spcBef>
                <a:spcPts val="0"/>
              </a:spcBef>
              <a:spcAft>
                <a:spcPts val="0"/>
              </a:spcAft>
              <a:buClrTx/>
              <a:buSzTx/>
              <a:buFontTx/>
              <a:buNone/>
              <a:defRPr/>
            </a:pPr>
            <a:endParaRPr lang="en-US" dirty="0">
              <a:solidFill>
                <a:srgbClr val="FFFFFF"/>
              </a:solidFill>
              <a:latin typeface="Arial" charset="0"/>
              <a:ea typeface="ＭＳ Ｐゴシック" charset="0"/>
              <a:cs typeface="ＭＳ Ｐゴシック" charset="0"/>
            </a:endParaRPr>
          </a:p>
          <a:p>
            <a:pPr algn="ctr" defTabSz="457082" fontAlgn="auto">
              <a:spcBef>
                <a:spcPts val="0"/>
              </a:spcBef>
              <a:spcAft>
                <a:spcPts val="0"/>
              </a:spcAft>
              <a:buClrTx/>
              <a:buSzTx/>
              <a:buFontTx/>
              <a:buNone/>
              <a:defRPr/>
            </a:pPr>
            <a:endParaRPr lang="en-US" dirty="0">
              <a:solidFill>
                <a:srgbClr val="FFFFFF"/>
              </a:solidFill>
              <a:latin typeface="Arial" charset="0"/>
              <a:ea typeface="ＭＳ Ｐゴシック" charset="0"/>
              <a:cs typeface="ＭＳ Ｐゴシック" charset="0"/>
            </a:endParaRPr>
          </a:p>
        </p:txBody>
      </p:sp>
      <p:pic>
        <p:nvPicPr>
          <p:cNvPr id="50" name="Picture 49" descr="RGB_White-Seal_White-Mark_SC_Horizontal.png">
            <a:extLst>
              <a:ext uri="{FF2B5EF4-FFF2-40B4-BE49-F238E27FC236}">
                <a16:creationId xmlns:a16="http://schemas.microsoft.com/office/drawing/2014/main" id="{D0FC1251-9BFE-214D-9A96-658D94CF131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229600" y="6356929"/>
            <a:ext cx="2286000" cy="383721"/>
          </a:xfrm>
          <a:prstGeom prst="rect">
            <a:avLst/>
          </a:prstGeom>
        </p:spPr>
      </p:pic>
      <p:sp>
        <p:nvSpPr>
          <p:cNvPr id="51" name="Slide Number Placeholder 5">
            <a:extLst>
              <a:ext uri="{FF2B5EF4-FFF2-40B4-BE49-F238E27FC236}">
                <a16:creationId xmlns:a16="http://schemas.microsoft.com/office/drawing/2014/main" id="{DB98448C-F9A5-154C-B2C0-08CFA44F2FC5}"/>
              </a:ext>
            </a:extLst>
          </p:cNvPr>
          <p:cNvSpPr>
            <a:spLocks noGrp="1"/>
          </p:cNvSpPr>
          <p:nvPr>
            <p:ph type="sldNum" sz="quarter" idx="4"/>
          </p:nvPr>
        </p:nvSpPr>
        <p:spPr>
          <a:xfrm>
            <a:off x="10902210" y="6360285"/>
            <a:ext cx="679216"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buFontTx/>
              <a:buNone/>
            </a:pPr>
            <a:fld id="{D260E43B-7F43-FA45-AAB7-E054FD6CC4E3}" type="slidenum">
              <a:rPr lang="en-US" smtClean="0">
                <a:solidFill>
                  <a:prstClr val="white"/>
                </a:solidFill>
              </a:rPr>
              <a:pPr fontAlgn="auto">
                <a:spcBef>
                  <a:spcPts val="0"/>
                </a:spcBef>
                <a:spcAft>
                  <a:spcPts val="0"/>
                </a:spcAft>
                <a:buClrTx/>
                <a:buSzTx/>
                <a:buFontTx/>
                <a:buNone/>
              </a:pPr>
              <a:t>‹#›</a:t>
            </a:fld>
            <a:endParaRPr lang="en-US" dirty="0">
              <a:solidFill>
                <a:prstClr val="white"/>
              </a:solidFill>
            </a:endParaRPr>
          </a:p>
        </p:txBody>
      </p:sp>
    </p:spTree>
    <p:extLst>
      <p:ext uri="{BB962C8B-B14F-4D97-AF65-F5344CB8AC3E}">
        <p14:creationId xmlns:p14="http://schemas.microsoft.com/office/powerpoint/2010/main" val="394585200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p:hf hdr="0" ftr="0" dt="0"/>
  <p:txStyles>
    <p:titleStyle>
      <a:lvl1pPr algn="ctr" defTabSz="457200" rtl="0" eaLnBrk="1" latinLnBrk="0" hangingPunct="1">
        <a:spcBef>
          <a:spcPct val="0"/>
        </a:spcBef>
        <a:buNone/>
        <a:defRPr sz="28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239579"/>
            <a:ext cx="12192000" cy="618490"/>
          </a:xfrm>
          <a:custGeom>
            <a:avLst/>
            <a:gdLst/>
            <a:ahLst/>
            <a:cxnLst/>
            <a:rect l="l" t="t" r="r" b="b"/>
            <a:pathLst>
              <a:path w="12192000" h="618490">
                <a:moveTo>
                  <a:pt x="12192000" y="0"/>
                </a:moveTo>
                <a:lnTo>
                  <a:pt x="0" y="0"/>
                </a:lnTo>
                <a:lnTo>
                  <a:pt x="0" y="618420"/>
                </a:lnTo>
                <a:lnTo>
                  <a:pt x="12192000" y="618420"/>
                </a:lnTo>
                <a:lnTo>
                  <a:pt x="12192000" y="0"/>
                </a:lnTo>
                <a:close/>
              </a:path>
            </a:pathLst>
          </a:custGeom>
          <a:solidFill>
            <a:srgbClr val="00395A"/>
          </a:solidFill>
        </p:spPr>
        <p:txBody>
          <a:bodyPr wrap="square" lIns="0" tIns="0" rIns="0" bIns="0" rtlCol="0"/>
          <a:lstStyle/>
          <a:p>
            <a:endParaRPr/>
          </a:p>
        </p:txBody>
      </p:sp>
      <p:pic>
        <p:nvPicPr>
          <p:cNvPr id="17" name="bg object 17"/>
          <p:cNvPicPr/>
          <p:nvPr/>
        </p:nvPicPr>
        <p:blipFill>
          <a:blip r:embed="rId7" cstate="print"/>
          <a:stretch>
            <a:fillRect/>
          </a:stretch>
        </p:blipFill>
        <p:spPr>
          <a:xfrm>
            <a:off x="8229600" y="6355080"/>
            <a:ext cx="2286000" cy="387096"/>
          </a:xfrm>
          <a:prstGeom prst="rect">
            <a:avLst/>
          </a:prstGeom>
        </p:spPr>
      </p:pic>
      <p:pic>
        <p:nvPicPr>
          <p:cNvPr id="18" name="bg object 18"/>
          <p:cNvPicPr/>
          <p:nvPr/>
        </p:nvPicPr>
        <p:blipFill>
          <a:blip r:embed="rId8" cstate="print"/>
          <a:stretch>
            <a:fillRect/>
          </a:stretch>
        </p:blipFill>
        <p:spPr>
          <a:xfrm>
            <a:off x="0" y="0"/>
            <a:ext cx="12188952" cy="944879"/>
          </a:xfrm>
          <a:prstGeom prst="rect">
            <a:avLst/>
          </a:prstGeom>
        </p:spPr>
      </p:pic>
      <p:sp>
        <p:nvSpPr>
          <p:cNvPr id="2" name="Holder 2"/>
          <p:cNvSpPr>
            <a:spLocks noGrp="1"/>
          </p:cNvSpPr>
          <p:nvPr>
            <p:ph type="title"/>
          </p:nvPr>
        </p:nvSpPr>
        <p:spPr>
          <a:xfrm>
            <a:off x="124968" y="14223"/>
            <a:ext cx="11942063" cy="799591"/>
          </a:xfrm>
          <a:prstGeom prst="rect">
            <a:avLst/>
          </a:prstGeom>
        </p:spPr>
        <p:txBody>
          <a:bodyPr wrap="square" lIns="0" tIns="0" rIns="0" bIns="0">
            <a:spAutoFit/>
          </a:bodyPr>
          <a:lstStyle>
            <a:lvl1pPr>
              <a:defRPr sz="2800" b="1" i="0">
                <a:solidFill>
                  <a:schemeClr val="bg1"/>
                </a:solidFill>
                <a:latin typeface="Arial"/>
                <a:cs typeface="Arial"/>
              </a:defRPr>
            </a:lvl1pPr>
          </a:lstStyle>
          <a:p>
            <a:endParaRPr/>
          </a:p>
        </p:txBody>
      </p:sp>
      <p:sp>
        <p:nvSpPr>
          <p:cNvPr id="3" name="Holder 3"/>
          <p:cNvSpPr>
            <a:spLocks noGrp="1"/>
          </p:cNvSpPr>
          <p:nvPr>
            <p:ph type="body" idx="1"/>
          </p:nvPr>
        </p:nvSpPr>
        <p:spPr>
          <a:xfrm>
            <a:off x="260350" y="1527175"/>
            <a:ext cx="6616700" cy="172402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6" name="Holder 6"/>
          <p:cNvSpPr>
            <a:spLocks noGrp="1"/>
          </p:cNvSpPr>
          <p:nvPr>
            <p:ph type="sldNum" sz="quarter" idx="7"/>
          </p:nvPr>
        </p:nvSpPr>
        <p:spPr>
          <a:xfrm>
            <a:off x="11391265" y="6498682"/>
            <a:ext cx="229870" cy="167640"/>
          </a:xfrm>
          <a:prstGeom prst="rect">
            <a:avLst/>
          </a:prstGeom>
        </p:spPr>
        <p:txBody>
          <a:bodyPr wrap="square" lIns="0" tIns="0" rIns="0" bIns="0">
            <a:spAutoFit/>
          </a:bodyPr>
          <a:lstStyle>
            <a:lvl1pPr>
              <a:defRPr sz="1000" b="0" i="0">
                <a:solidFill>
                  <a:schemeClr val="bg1"/>
                </a:solidFill>
                <a:latin typeface="Arial"/>
                <a:cs typeface="Arial"/>
              </a:defRPr>
            </a:lvl1pPr>
          </a:lstStyle>
          <a:p>
            <a:pPr marL="107950">
              <a:lnSpc>
                <a:spcPct val="100000"/>
              </a:lnSpc>
              <a:spcBef>
                <a:spcPts val="5"/>
              </a:spcBef>
            </a:pPr>
            <a:fld id="{81D60167-4931-47E6-BA6A-407CBD079E47}" type="slidenum">
              <a:rPr spc="-50" dirty="0"/>
              <a:t>‹#›</a:t>
            </a:fld>
            <a:endParaRPr spc="-50" dirty="0"/>
          </a:p>
        </p:txBody>
      </p:sp>
    </p:spTree>
    <p:extLst>
      <p:ext uri="{BB962C8B-B14F-4D97-AF65-F5344CB8AC3E}">
        <p14:creationId xmlns:p14="http://schemas.microsoft.com/office/powerpoint/2010/main" val="312129387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0" y="1112517"/>
            <a:ext cx="12191999" cy="57231"/>
          </a:xfrm>
          <a:prstGeom prst="rect">
            <a:avLst/>
          </a:prstGeom>
        </p:spPr>
      </p:pic>
      <p:sp>
        <p:nvSpPr>
          <p:cNvPr id="17" name="bg object 17"/>
          <p:cNvSpPr/>
          <p:nvPr/>
        </p:nvSpPr>
        <p:spPr>
          <a:xfrm>
            <a:off x="0" y="0"/>
            <a:ext cx="12192000" cy="1112520"/>
          </a:xfrm>
          <a:custGeom>
            <a:avLst/>
            <a:gdLst/>
            <a:ahLst/>
            <a:cxnLst/>
            <a:rect l="l" t="t" r="r" b="b"/>
            <a:pathLst>
              <a:path w="12192000" h="1112520">
                <a:moveTo>
                  <a:pt x="0" y="1112520"/>
                </a:moveTo>
                <a:lnTo>
                  <a:pt x="12192000" y="1112520"/>
                </a:lnTo>
                <a:lnTo>
                  <a:pt x="12192000" y="0"/>
                </a:lnTo>
                <a:lnTo>
                  <a:pt x="0" y="0"/>
                </a:lnTo>
                <a:lnTo>
                  <a:pt x="0" y="1112520"/>
                </a:lnTo>
                <a:close/>
              </a:path>
            </a:pathLst>
          </a:custGeom>
          <a:solidFill>
            <a:srgbClr val="1F487C"/>
          </a:solidFill>
        </p:spPr>
        <p:txBody>
          <a:bodyPr wrap="square" lIns="0" tIns="0" rIns="0" bIns="0" rtlCol="0"/>
          <a:lstStyle/>
          <a:p>
            <a:endParaRPr/>
          </a:p>
        </p:txBody>
      </p:sp>
      <p:sp>
        <p:nvSpPr>
          <p:cNvPr id="18" name="bg object 18"/>
          <p:cNvSpPr/>
          <p:nvPr/>
        </p:nvSpPr>
        <p:spPr>
          <a:xfrm>
            <a:off x="0" y="0"/>
            <a:ext cx="12192000" cy="1112520"/>
          </a:xfrm>
          <a:custGeom>
            <a:avLst/>
            <a:gdLst/>
            <a:ahLst/>
            <a:cxnLst/>
            <a:rect l="l" t="t" r="r" b="b"/>
            <a:pathLst>
              <a:path w="12192000" h="1112520">
                <a:moveTo>
                  <a:pt x="0" y="1112520"/>
                </a:moveTo>
                <a:lnTo>
                  <a:pt x="12192000" y="1112520"/>
                </a:lnTo>
                <a:lnTo>
                  <a:pt x="12192000" y="0"/>
                </a:lnTo>
              </a:path>
              <a:path w="12192000" h="1112520">
                <a:moveTo>
                  <a:pt x="0" y="0"/>
                </a:moveTo>
                <a:lnTo>
                  <a:pt x="0" y="1112520"/>
                </a:lnTo>
              </a:path>
            </a:pathLst>
          </a:custGeom>
          <a:ln w="9144">
            <a:solidFill>
              <a:srgbClr val="497DBA"/>
            </a:solidFill>
          </a:ln>
        </p:spPr>
        <p:txBody>
          <a:bodyPr wrap="square" lIns="0" tIns="0" rIns="0" bIns="0" rtlCol="0"/>
          <a:lstStyle/>
          <a:p>
            <a:endParaRPr/>
          </a:p>
        </p:txBody>
      </p:sp>
      <p:sp>
        <p:nvSpPr>
          <p:cNvPr id="19" name="bg object 19"/>
          <p:cNvSpPr/>
          <p:nvPr/>
        </p:nvSpPr>
        <p:spPr>
          <a:xfrm>
            <a:off x="0" y="6323075"/>
            <a:ext cx="12192000" cy="535305"/>
          </a:xfrm>
          <a:custGeom>
            <a:avLst/>
            <a:gdLst/>
            <a:ahLst/>
            <a:cxnLst/>
            <a:rect l="l" t="t" r="r" b="b"/>
            <a:pathLst>
              <a:path w="12192000" h="535304">
                <a:moveTo>
                  <a:pt x="12192000" y="534922"/>
                </a:moveTo>
                <a:lnTo>
                  <a:pt x="12192000" y="0"/>
                </a:lnTo>
                <a:lnTo>
                  <a:pt x="0" y="0"/>
                </a:lnTo>
                <a:lnTo>
                  <a:pt x="0" y="534922"/>
                </a:lnTo>
                <a:lnTo>
                  <a:pt x="12192000" y="534922"/>
                </a:lnTo>
                <a:close/>
              </a:path>
            </a:pathLst>
          </a:custGeom>
          <a:solidFill>
            <a:srgbClr val="1F487C"/>
          </a:solidFill>
        </p:spPr>
        <p:txBody>
          <a:bodyPr wrap="square" lIns="0" tIns="0" rIns="0" bIns="0" rtlCol="0"/>
          <a:lstStyle/>
          <a:p>
            <a:endParaRPr/>
          </a:p>
        </p:txBody>
      </p:sp>
      <p:pic>
        <p:nvPicPr>
          <p:cNvPr id="20" name="bg object 20"/>
          <p:cNvPicPr/>
          <p:nvPr/>
        </p:nvPicPr>
        <p:blipFill>
          <a:blip r:embed="rId9" cstate="print"/>
          <a:stretch>
            <a:fillRect/>
          </a:stretch>
        </p:blipFill>
        <p:spPr>
          <a:xfrm>
            <a:off x="222504" y="6457188"/>
            <a:ext cx="2093976" cy="263652"/>
          </a:xfrm>
          <a:prstGeom prst="rect">
            <a:avLst/>
          </a:prstGeom>
        </p:spPr>
      </p:pic>
      <p:pic>
        <p:nvPicPr>
          <p:cNvPr id="21" name="bg object 21"/>
          <p:cNvPicPr/>
          <p:nvPr/>
        </p:nvPicPr>
        <p:blipFill>
          <a:blip r:embed="rId10" cstate="print"/>
          <a:stretch>
            <a:fillRect/>
          </a:stretch>
        </p:blipFill>
        <p:spPr>
          <a:xfrm>
            <a:off x="134112" y="109728"/>
            <a:ext cx="2904744" cy="890016"/>
          </a:xfrm>
          <a:prstGeom prst="rect">
            <a:avLst/>
          </a:prstGeom>
        </p:spPr>
      </p:pic>
      <p:sp>
        <p:nvSpPr>
          <p:cNvPr id="2" name="Holder 2"/>
          <p:cNvSpPr>
            <a:spLocks noGrp="1"/>
          </p:cNvSpPr>
          <p:nvPr>
            <p:ph type="title"/>
          </p:nvPr>
        </p:nvSpPr>
        <p:spPr>
          <a:xfrm>
            <a:off x="-127" y="292430"/>
            <a:ext cx="12192254" cy="452120"/>
          </a:xfrm>
          <a:prstGeom prst="rect">
            <a:avLst/>
          </a:prstGeom>
        </p:spPr>
        <p:txBody>
          <a:bodyPr wrap="square" lIns="0" tIns="0" rIns="0" bIns="0">
            <a:spAutoFit/>
          </a:bodyPr>
          <a:lstStyle>
            <a:lvl1pPr>
              <a:defRPr sz="2800" b="0" i="0">
                <a:solidFill>
                  <a:schemeClr val="bg1"/>
                </a:solidFill>
                <a:latin typeface="Franklin Gothic Medium"/>
                <a:cs typeface="Franklin Gothic Medium"/>
              </a:defRPr>
            </a:lvl1pPr>
          </a:lstStyle>
          <a:p>
            <a:endParaRPr/>
          </a:p>
        </p:txBody>
      </p:sp>
      <p:sp>
        <p:nvSpPr>
          <p:cNvPr id="3" name="Holder 3"/>
          <p:cNvSpPr>
            <a:spLocks noGrp="1"/>
          </p:cNvSpPr>
          <p:nvPr>
            <p:ph type="body" idx="1"/>
          </p:nvPr>
        </p:nvSpPr>
        <p:spPr>
          <a:xfrm>
            <a:off x="591096" y="1447672"/>
            <a:ext cx="11118850" cy="37115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6" name="Holder 6"/>
          <p:cNvSpPr>
            <a:spLocks noGrp="1"/>
          </p:cNvSpPr>
          <p:nvPr>
            <p:ph type="sldNum" sz="quarter" idx="7"/>
          </p:nvPr>
        </p:nvSpPr>
        <p:spPr>
          <a:xfrm>
            <a:off x="11304778" y="6530433"/>
            <a:ext cx="208279" cy="141604"/>
          </a:xfrm>
          <a:prstGeom prst="rect">
            <a:avLst/>
          </a:prstGeom>
        </p:spPr>
        <p:txBody>
          <a:bodyPr wrap="square" lIns="0" tIns="0" rIns="0" bIns="0">
            <a:spAutoFit/>
          </a:bodyPr>
          <a:lstStyle>
            <a:lvl1pPr>
              <a:defRPr sz="800" b="0" i="0">
                <a:solidFill>
                  <a:schemeClr val="bg1"/>
                </a:solidFill>
                <a:latin typeface="Franklin Gothic Medium"/>
                <a:cs typeface="Franklin Gothic Medium"/>
              </a:defRPr>
            </a:lvl1pPr>
          </a:lstStyle>
          <a:p>
            <a:pPr marL="38100">
              <a:lnSpc>
                <a:spcPct val="100000"/>
              </a:lnSpc>
              <a:spcBef>
                <a:spcPts val="35"/>
              </a:spcBef>
            </a:pPr>
            <a:fld id="{81D60167-4931-47E6-BA6A-407CBD079E47}" type="slidenum">
              <a:rPr spc="-25" dirty="0"/>
              <a:t>‹#›</a:t>
            </a:fld>
            <a:endParaRPr spc="-25" dirty="0"/>
          </a:p>
        </p:txBody>
      </p:sp>
    </p:spTree>
    <p:extLst>
      <p:ext uri="{BB962C8B-B14F-4D97-AF65-F5344CB8AC3E}">
        <p14:creationId xmlns:p14="http://schemas.microsoft.com/office/powerpoint/2010/main" val="64108419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914400"/>
          </a:xfrm>
          <a:prstGeom prst="rect">
            <a:avLst/>
          </a:prstGeom>
          <a:solidFill>
            <a:srgbClr val="00395A"/>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6556" y="1600201"/>
            <a:ext cx="1097926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52" name="Rectangle 51"/>
          <p:cNvSpPr/>
          <p:nvPr userDrawn="1"/>
        </p:nvSpPr>
        <p:spPr>
          <a:xfrm>
            <a:off x="0" y="6239580"/>
            <a:ext cx="12192000" cy="618420"/>
          </a:xfrm>
          <a:prstGeom prst="rect">
            <a:avLst/>
          </a:prstGeom>
          <a:solidFill>
            <a:srgbClr val="00395A"/>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fontAlgn="auto">
              <a:spcBef>
                <a:spcPts val="0"/>
              </a:spcBef>
              <a:spcAft>
                <a:spcPts val="0"/>
              </a:spcAft>
              <a:buClrTx/>
              <a:buSzTx/>
              <a:buFontTx/>
              <a:buNone/>
              <a:defRPr/>
            </a:pPr>
            <a:endParaRPr lang="en-US" dirty="0">
              <a:solidFill>
                <a:srgbClr val="FFFFFF"/>
              </a:solidFill>
              <a:latin typeface="Arial" charset="0"/>
              <a:ea typeface="ＭＳ Ｐゴシック" charset="0"/>
              <a:cs typeface="ＭＳ Ｐゴシック" charset="0"/>
            </a:endParaRPr>
          </a:p>
          <a:p>
            <a:pPr algn="ctr" defTabSz="457082" fontAlgn="auto">
              <a:spcBef>
                <a:spcPts val="0"/>
              </a:spcBef>
              <a:spcAft>
                <a:spcPts val="0"/>
              </a:spcAft>
              <a:buClrTx/>
              <a:buSzTx/>
              <a:buFontTx/>
              <a:buNone/>
              <a:defRPr/>
            </a:pPr>
            <a:endParaRPr lang="en-US" dirty="0">
              <a:solidFill>
                <a:srgbClr val="FFFFFF"/>
              </a:solidFill>
              <a:latin typeface="Arial" charset="0"/>
              <a:ea typeface="ＭＳ Ｐゴシック" charset="0"/>
              <a:cs typeface="ＭＳ Ｐゴシック" charset="0"/>
            </a:endParaRPr>
          </a:p>
        </p:txBody>
      </p:sp>
      <p:pic>
        <p:nvPicPr>
          <p:cNvPr id="48" name="Picture 1" descr="ATAP_footer_orange_reversed_.png">
            <a:extLst>
              <a:ext uri="{FF2B5EF4-FFF2-40B4-BE49-F238E27FC236}">
                <a16:creationId xmlns:a16="http://schemas.microsoft.com/office/drawing/2014/main" id="{B25632D3-80F0-F14A-A261-FE9A67B8350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905308" y="6388807"/>
            <a:ext cx="2628592" cy="392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49" descr="RGB_White-Seal_White-Mark_SC_Horizontal.png">
            <a:extLst>
              <a:ext uri="{FF2B5EF4-FFF2-40B4-BE49-F238E27FC236}">
                <a16:creationId xmlns:a16="http://schemas.microsoft.com/office/drawing/2014/main" id="{D0FC1251-9BFE-214D-9A96-658D94CF131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229600" y="6356929"/>
            <a:ext cx="2286000" cy="383721"/>
          </a:xfrm>
          <a:prstGeom prst="rect">
            <a:avLst/>
          </a:prstGeom>
        </p:spPr>
      </p:pic>
      <p:sp>
        <p:nvSpPr>
          <p:cNvPr id="51" name="Slide Number Placeholder 5">
            <a:extLst>
              <a:ext uri="{FF2B5EF4-FFF2-40B4-BE49-F238E27FC236}">
                <a16:creationId xmlns:a16="http://schemas.microsoft.com/office/drawing/2014/main" id="{DB98448C-F9A5-154C-B2C0-08CFA44F2FC5}"/>
              </a:ext>
            </a:extLst>
          </p:cNvPr>
          <p:cNvSpPr>
            <a:spLocks noGrp="1"/>
          </p:cNvSpPr>
          <p:nvPr>
            <p:ph type="sldNum" sz="quarter" idx="4"/>
          </p:nvPr>
        </p:nvSpPr>
        <p:spPr>
          <a:xfrm>
            <a:off x="10902210" y="6360285"/>
            <a:ext cx="679216"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buFontTx/>
              <a:buNone/>
            </a:pPr>
            <a:fld id="{D260E43B-7F43-FA45-AAB7-E054FD6CC4E3}" type="slidenum">
              <a:rPr lang="en-US" smtClean="0">
                <a:solidFill>
                  <a:prstClr val="white"/>
                </a:solidFill>
              </a:rPr>
              <a:pPr fontAlgn="auto">
                <a:spcBef>
                  <a:spcPts val="0"/>
                </a:spcBef>
                <a:spcAft>
                  <a:spcPts val="0"/>
                </a:spcAft>
                <a:buClrTx/>
                <a:buSzTx/>
                <a:buFontTx/>
                <a:buNone/>
              </a:pPr>
              <a:t>‹#›</a:t>
            </a:fld>
            <a:endParaRPr lang="en-US" dirty="0">
              <a:solidFill>
                <a:prstClr val="white"/>
              </a:solidFill>
            </a:endParaRPr>
          </a:p>
        </p:txBody>
      </p:sp>
      <p:pic>
        <p:nvPicPr>
          <p:cNvPr id="6" name="Picture 5">
            <a:extLst>
              <a:ext uri="{FF2B5EF4-FFF2-40B4-BE49-F238E27FC236}">
                <a16:creationId xmlns:a16="http://schemas.microsoft.com/office/drawing/2014/main" id="{1A240704-CB09-4C45-B842-505336A7681B}"/>
              </a:ext>
            </a:extLst>
          </p:cNvPr>
          <p:cNvPicPr>
            <a:picLocks noChangeAspect="1"/>
          </p:cNvPicPr>
          <p:nvPr userDrawn="1"/>
        </p:nvPicPr>
        <p:blipFill>
          <a:blip r:embed="rId8"/>
          <a:stretch>
            <a:fillRect/>
          </a:stretch>
        </p:blipFill>
        <p:spPr>
          <a:xfrm>
            <a:off x="596557" y="6248400"/>
            <a:ext cx="775043" cy="584682"/>
          </a:xfrm>
          <a:prstGeom prst="rect">
            <a:avLst/>
          </a:prstGeom>
        </p:spPr>
      </p:pic>
    </p:spTree>
    <p:extLst>
      <p:ext uri="{BB962C8B-B14F-4D97-AF65-F5344CB8AC3E}">
        <p14:creationId xmlns:p14="http://schemas.microsoft.com/office/powerpoint/2010/main" val="27661309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hdr="0" ftr="0" dt="0"/>
  <p:txStyles>
    <p:titleStyle>
      <a:lvl1pPr algn="ctr" defTabSz="457200" rtl="0" eaLnBrk="1" latinLnBrk="0" hangingPunct="1">
        <a:spcBef>
          <a:spcPct val="0"/>
        </a:spcBef>
        <a:buNone/>
        <a:defRPr sz="28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doi.org/10.1109/20.13355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png"/><Relationship Id="rId16" Type="http://schemas.openxmlformats.org/officeDocument/2006/relationships/image" Target="../media/image72.jpg"/><Relationship Id="rId1" Type="http://schemas.openxmlformats.org/officeDocument/2006/relationships/slideLayout" Target="../slideLayouts/slideLayout2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jpg"/><Relationship Id="rId15" Type="http://schemas.openxmlformats.org/officeDocument/2006/relationships/image" Target="../media/image71.jpg"/><Relationship Id="rId10" Type="http://schemas.openxmlformats.org/officeDocument/2006/relationships/image" Target="../media/image66.png"/><Relationship Id="rId4" Type="http://schemas.openxmlformats.org/officeDocument/2006/relationships/image" Target="../media/image60.jpg"/><Relationship Id="rId9" Type="http://schemas.openxmlformats.org/officeDocument/2006/relationships/image" Target="../media/image65.png"/><Relationship Id="rId14" Type="http://schemas.openxmlformats.org/officeDocument/2006/relationships/image" Target="../media/image70.jpg"/></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0.xml"/><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image" Target="../media/image24.jpeg"/><Relationship Id="rId12"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3.png"/><Relationship Id="rId11" Type="http://schemas.openxmlformats.org/officeDocument/2006/relationships/diagramQuickStyle" Target="../diagrams/quickStyle1.xml"/><Relationship Id="rId5" Type="http://schemas.openxmlformats.org/officeDocument/2006/relationships/image" Target="../media/image22.emf"/><Relationship Id="rId10" Type="http://schemas.openxmlformats.org/officeDocument/2006/relationships/diagramLayout" Target="../diagrams/layout1.xml"/><Relationship Id="rId4" Type="http://schemas.openxmlformats.org/officeDocument/2006/relationships/image" Target="../media/image21.emf"/><Relationship Id="rId9"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5.emf"/><Relationship Id="rId13" Type="http://schemas.microsoft.com/office/2007/relationships/diagramDrawing" Target="../diagrams/drawing2.xml"/><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diagramQuickStyle" Target="../diagrams/quickStyle2.xml"/><Relationship Id="rId5" Type="http://schemas.openxmlformats.org/officeDocument/2006/relationships/image" Target="../media/image32.png"/><Relationship Id="rId10" Type="http://schemas.openxmlformats.org/officeDocument/2006/relationships/diagramLayout" Target="../diagrams/layout2.xml"/><Relationship Id="rId4" Type="http://schemas.openxmlformats.org/officeDocument/2006/relationships/image" Target="../media/image31.jpeg"/><Relationship Id="rId9"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54677" y="0"/>
            <a:ext cx="6037323" cy="1316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808567" y="1122363"/>
            <a:ext cx="10574866" cy="2387600"/>
          </a:xfrm>
        </p:spPr>
        <p:txBody>
          <a:bodyPr>
            <a:noAutofit/>
          </a:bodyPr>
          <a:lstStyle/>
          <a:p>
            <a:pPr algn="ctr"/>
            <a:r>
              <a:rPr lang="en-US" sz="4000" dirty="0">
                <a:solidFill>
                  <a:srgbClr val="333333"/>
                </a:solidFill>
                <a:effectLst>
                  <a:outerShdw blurRad="38100" dist="38100" dir="2700000" algn="tl">
                    <a:srgbClr val="000000">
                      <a:alpha val="43137"/>
                    </a:srgbClr>
                  </a:outerShdw>
                </a:effectLst>
                <a:latin typeface="Helvetica" panose="020B0604020202020204" pitchFamily="34" charset="0"/>
              </a:rPr>
              <a:t>Bi-2212 Modelling Challenges and Needs</a:t>
            </a:r>
            <a:br>
              <a:rPr lang="en-US" sz="4000" dirty="0">
                <a:solidFill>
                  <a:srgbClr val="333333"/>
                </a:solidFill>
                <a:effectLst>
                  <a:outerShdw blurRad="38100" dist="38100" dir="2700000" algn="tl">
                    <a:srgbClr val="000000">
                      <a:alpha val="43137"/>
                    </a:srgbClr>
                  </a:outerShdw>
                </a:effectLst>
                <a:latin typeface="Helvetica" panose="020B0604020202020204" pitchFamily="34" charset="0"/>
              </a:rPr>
            </a:br>
            <a:r>
              <a:rPr lang="en-US" sz="4000" dirty="0">
                <a:solidFill>
                  <a:srgbClr val="333333"/>
                </a:solidFill>
                <a:effectLst>
                  <a:outerShdw blurRad="38100" dist="38100" dir="2700000" algn="tl">
                    <a:srgbClr val="000000">
                      <a:alpha val="43137"/>
                    </a:srgbClr>
                  </a:outerShdw>
                </a:effectLst>
                <a:latin typeface="Helvetica" panose="020B0604020202020204" pitchFamily="34" charset="0"/>
              </a:rPr>
              <a:t>Draft V0</a:t>
            </a:r>
            <a:endParaRPr lang="en-US" sz="4800" dirty="0">
              <a:effectLst>
                <a:outerShdw blurRad="38100" dist="38100" dir="2700000" algn="tl">
                  <a:srgbClr val="000000">
                    <a:alpha val="43137"/>
                  </a:srgbClr>
                </a:outerShdw>
              </a:effectLst>
            </a:endParaRPr>
          </a:p>
        </p:txBody>
      </p:sp>
      <p:sp>
        <p:nvSpPr>
          <p:cNvPr id="24" name="Content Placeholder 2">
            <a:extLst>
              <a:ext uri="{FF2B5EF4-FFF2-40B4-BE49-F238E27FC236}">
                <a16:creationId xmlns:a16="http://schemas.microsoft.com/office/drawing/2014/main" id="{3BFB7270-CA36-401D-9894-940A64820183}"/>
              </a:ext>
            </a:extLst>
          </p:cNvPr>
          <p:cNvSpPr>
            <a:spLocks noGrp="1"/>
          </p:cNvSpPr>
          <p:nvPr>
            <p:ph type="subTitle" idx="1"/>
          </p:nvPr>
        </p:nvSpPr>
        <p:spPr>
          <a:xfrm>
            <a:off x="1524000" y="5218931"/>
            <a:ext cx="9144000" cy="1655762"/>
          </a:xfrm>
        </p:spPr>
        <p:txBody>
          <a:bodyPr>
            <a:normAutofit/>
          </a:bodyPr>
          <a:lstStyle/>
          <a:p>
            <a:pPr marL="0" indent="0" algn="ctr">
              <a:buNone/>
            </a:pPr>
            <a:r>
              <a:rPr lang="en-US" sz="1400" b="1" dirty="0">
                <a:latin typeface="arial" panose="020B0604020202020204" pitchFamily="34" charset="0"/>
              </a:rPr>
              <a:t>MDP Meeting 06/18/2024 </a:t>
            </a:r>
            <a:endParaRPr lang="en-US" sz="1600" dirty="0"/>
          </a:p>
        </p:txBody>
      </p:sp>
      <p:sp>
        <p:nvSpPr>
          <p:cNvPr id="4" name="Slide Number Placeholder 3">
            <a:extLst>
              <a:ext uri="{FF2B5EF4-FFF2-40B4-BE49-F238E27FC236}">
                <a16:creationId xmlns:a16="http://schemas.microsoft.com/office/drawing/2014/main" id="{D1DD614E-3097-46B4-AAED-98E40078EEBD}"/>
              </a:ext>
            </a:extLst>
          </p:cNvPr>
          <p:cNvSpPr>
            <a:spLocks noGrp="1"/>
          </p:cNvSpPr>
          <p:nvPr>
            <p:ph type="sldNum" sz="quarter" idx="12"/>
          </p:nvPr>
        </p:nvSpPr>
        <p:spPr/>
        <p:txBody>
          <a:bodyPr/>
          <a:lstStyle/>
          <a:p>
            <a:fld id="{38E91C1D-DFAA-4E38-AB66-4DFB389F2C8B}" type="slidenum">
              <a:rPr lang="en-US" smtClean="0"/>
              <a:t>1</a:t>
            </a:fld>
            <a:endParaRPr lang="en-US"/>
          </a:p>
        </p:txBody>
      </p:sp>
      <p:pic>
        <p:nvPicPr>
          <p:cNvPr id="11" name="Picture 10"/>
          <p:cNvPicPr>
            <a:picLocks noChangeAspect="1"/>
          </p:cNvPicPr>
          <p:nvPr/>
        </p:nvPicPr>
        <p:blipFill>
          <a:blip r:embed="rId3"/>
          <a:stretch>
            <a:fillRect/>
          </a:stretch>
        </p:blipFill>
        <p:spPr>
          <a:xfrm>
            <a:off x="918133" y="234350"/>
            <a:ext cx="1721484" cy="618012"/>
          </a:xfrm>
          <a:prstGeom prst="rect">
            <a:avLst/>
          </a:prstGeom>
          <a:solidFill>
            <a:schemeClr val="accent1">
              <a:lumMod val="75000"/>
            </a:schemeClr>
          </a:solidFill>
        </p:spPr>
      </p:pic>
      <p:pic>
        <p:nvPicPr>
          <p:cNvPr id="1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613845" y="21435"/>
            <a:ext cx="5578156" cy="768085"/>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4" descr="Image result for national science foundation"/>
          <p:cNvSpPr>
            <a:spLocks noChangeAspect="1" noChangeArrowheads="1"/>
          </p:cNvSpPr>
          <p:nvPr/>
        </p:nvSpPr>
        <p:spPr bwMode="auto">
          <a:xfrm>
            <a:off x="207434" y="-182033"/>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5" name="AutoShape 6" descr="Image result for national science foundation"/>
          <p:cNvSpPr>
            <a:spLocks noChangeAspect="1" noChangeArrowheads="1"/>
          </p:cNvSpPr>
          <p:nvPr/>
        </p:nvSpPr>
        <p:spPr bwMode="auto">
          <a:xfrm>
            <a:off x="410634" y="21167"/>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6" name="AutoShape 8" descr="Image result for national science foundation"/>
          <p:cNvSpPr>
            <a:spLocks noChangeAspect="1" noChangeArrowheads="1"/>
          </p:cNvSpPr>
          <p:nvPr/>
        </p:nvSpPr>
        <p:spPr bwMode="auto">
          <a:xfrm>
            <a:off x="613834" y="224367"/>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19" name="Picture 2" descr="C:\Users\trociew\Desktop\doeeee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7" r="73375"/>
          <a:stretch/>
        </p:blipFill>
        <p:spPr bwMode="auto">
          <a:xfrm>
            <a:off x="54036" y="47394"/>
            <a:ext cx="720000" cy="971169"/>
          </a:xfrm>
          <a:prstGeom prst="rect">
            <a:avLst/>
          </a:prstGeom>
          <a:noFill/>
          <a:extLst>
            <a:ext uri="{909E8E84-426E-40DD-AFC4-6F175D3DCCD1}">
              <a14:hiddenFill xmlns:a14="http://schemas.microsoft.com/office/drawing/2010/main">
                <a:solidFill>
                  <a:srgbClr val="FFFFFF"/>
                </a:solidFill>
              </a14:hiddenFill>
            </a:ext>
          </a:extLst>
        </p:spPr>
      </p:pic>
      <p:sp>
        <p:nvSpPr>
          <p:cNvPr id="25" name="Subtitle 2">
            <a:extLst>
              <a:ext uri="{FF2B5EF4-FFF2-40B4-BE49-F238E27FC236}">
                <a16:creationId xmlns:a16="http://schemas.microsoft.com/office/drawing/2014/main" id="{42C86C61-3DD1-4778-9AD1-54A82D1F0A9B}"/>
              </a:ext>
            </a:extLst>
          </p:cNvPr>
          <p:cNvSpPr txBox="1">
            <a:spLocks/>
          </p:cNvSpPr>
          <p:nvPr/>
        </p:nvSpPr>
        <p:spPr>
          <a:xfrm>
            <a:off x="870708" y="3468687"/>
            <a:ext cx="10450585" cy="1959975"/>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a:solidFill>
                  <a:schemeClr val="tx1"/>
                </a:solidFill>
                <a:latin typeface="Arial "/>
              </a:rPr>
              <a:t>US MDP Bi-2212 Working Group…</a:t>
            </a:r>
          </a:p>
          <a:p>
            <a:r>
              <a:rPr lang="en-US" sz="2400" dirty="0">
                <a:solidFill>
                  <a:schemeClr val="tx1"/>
                </a:solidFill>
                <a:latin typeface="Arial "/>
              </a:rPr>
              <a:t>Daniel Davis</a:t>
            </a:r>
            <a:endParaRPr lang="en-US" sz="1800" dirty="0">
              <a:solidFill>
                <a:schemeClr val="tx1"/>
              </a:solidFill>
              <a:latin typeface="Arial "/>
            </a:endParaRPr>
          </a:p>
          <a:p>
            <a:pPr marL="285750" indent="-285750">
              <a:buFont typeface="Arial" panose="020B0604020202020204" pitchFamily="34" charset="0"/>
              <a:buChar char="•"/>
            </a:pPr>
            <a:endParaRPr lang="en-US" sz="1800" dirty="0">
              <a:solidFill>
                <a:schemeClr val="tx1"/>
              </a:solidFill>
              <a:latin typeface="Arial "/>
            </a:endParaRPr>
          </a:p>
        </p:txBody>
      </p:sp>
    </p:spTree>
    <p:extLst>
      <p:ext uri="{BB962C8B-B14F-4D97-AF65-F5344CB8AC3E}">
        <p14:creationId xmlns:p14="http://schemas.microsoft.com/office/powerpoint/2010/main" val="582847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pile of folded papers&#10;&#10;Description automatically generated">
            <a:extLst>
              <a:ext uri="{FF2B5EF4-FFF2-40B4-BE49-F238E27FC236}">
                <a16:creationId xmlns:a16="http://schemas.microsoft.com/office/drawing/2014/main" id="{B55DC59D-1474-077E-3E57-F12E05DD0193}"/>
              </a:ext>
            </a:extLst>
          </p:cNvPr>
          <p:cNvPicPr>
            <a:picLocks noChangeAspect="1"/>
          </p:cNvPicPr>
          <p:nvPr/>
        </p:nvPicPr>
        <p:blipFill rotWithShape="1">
          <a:blip r:embed="rId2">
            <a:extLst>
              <a:ext uri="{28A0092B-C50C-407E-A947-70E740481C1C}">
                <a14:useLocalDpi xmlns:a14="http://schemas.microsoft.com/office/drawing/2010/main" val="0"/>
              </a:ext>
            </a:extLst>
          </a:blip>
          <a:srcRect b="10230"/>
          <a:stretch/>
        </p:blipFill>
        <p:spPr>
          <a:xfrm>
            <a:off x="-2" y="15766"/>
            <a:ext cx="12328635" cy="6858000"/>
          </a:xfrm>
          <a:prstGeom prst="rect">
            <a:avLst/>
          </a:prstGeom>
        </p:spPr>
      </p:pic>
      <p:sp>
        <p:nvSpPr>
          <p:cNvPr id="2" name="Titel 1">
            <a:extLst>
              <a:ext uri="{FF2B5EF4-FFF2-40B4-BE49-F238E27FC236}">
                <a16:creationId xmlns:a16="http://schemas.microsoft.com/office/drawing/2014/main" id="{BA5EB166-E60D-4AC0-ABC9-9724DE710A6C}"/>
              </a:ext>
            </a:extLst>
          </p:cNvPr>
          <p:cNvSpPr>
            <a:spLocks noGrp="1"/>
          </p:cNvSpPr>
          <p:nvPr>
            <p:ph type="ctrTitle"/>
          </p:nvPr>
        </p:nvSpPr>
        <p:spPr>
          <a:xfrm>
            <a:off x="1477" y="3991122"/>
            <a:ext cx="12327155" cy="1287951"/>
          </a:xfrm>
          <a:solidFill>
            <a:schemeClr val="bg1"/>
          </a:solidFill>
        </p:spPr>
        <p:txBody>
          <a:bodyPr>
            <a:normAutofit fontScale="90000"/>
          </a:bodyPr>
          <a:lstStyle/>
          <a:p>
            <a:pPr algn="l"/>
            <a:r>
              <a:rPr lang="en-US" sz="4800" dirty="0">
                <a:solidFill>
                  <a:srgbClr val="C00000"/>
                </a:solidFill>
                <a:latin typeface="Calibri" panose="020F0502020204030204" pitchFamily="34" charset="0"/>
                <a:ea typeface="Times New Roman" panose="02020603050405020304" pitchFamily="18" charset="0"/>
              </a:rPr>
              <a:t> Transverse stress of </a:t>
            </a:r>
            <a:br>
              <a:rPr lang="en-US" sz="4800" dirty="0">
                <a:solidFill>
                  <a:srgbClr val="C00000"/>
                </a:solidFill>
                <a:latin typeface="Calibri" panose="020F0502020204030204" pitchFamily="34" charset="0"/>
                <a:ea typeface="Times New Roman" panose="02020603050405020304" pitchFamily="18" charset="0"/>
              </a:rPr>
            </a:br>
            <a:r>
              <a:rPr lang="en-US" sz="4800" dirty="0">
                <a:solidFill>
                  <a:srgbClr val="C00000"/>
                </a:solidFill>
                <a:latin typeface="Calibri" panose="020F0502020204030204" pitchFamily="34" charset="0"/>
                <a:ea typeface="Times New Roman" panose="02020603050405020304" pitchFamily="18" charset="0"/>
              </a:rPr>
              <a:t> Bi-2212 Rutherford cables at 4.2 K and 11 T</a:t>
            </a:r>
            <a:endParaRPr lang="en-GB" sz="16600" dirty="0">
              <a:solidFill>
                <a:srgbClr val="C00000"/>
              </a:solidFill>
            </a:endParaRPr>
          </a:p>
        </p:txBody>
      </p:sp>
      <p:sp>
        <p:nvSpPr>
          <p:cNvPr id="3" name="Ondertitel 2">
            <a:extLst>
              <a:ext uri="{FF2B5EF4-FFF2-40B4-BE49-F238E27FC236}">
                <a16:creationId xmlns:a16="http://schemas.microsoft.com/office/drawing/2014/main" id="{53EF984F-68C0-4004-959B-7422F866B5A8}"/>
              </a:ext>
            </a:extLst>
          </p:cNvPr>
          <p:cNvSpPr>
            <a:spLocks noGrp="1"/>
          </p:cNvSpPr>
          <p:nvPr>
            <p:ph type="subTitle" idx="1"/>
          </p:nvPr>
        </p:nvSpPr>
        <p:spPr>
          <a:xfrm>
            <a:off x="0" y="5223003"/>
            <a:ext cx="12327155" cy="807308"/>
          </a:xfrm>
          <a:solidFill>
            <a:schemeClr val="bg1"/>
          </a:solidFill>
        </p:spPr>
        <p:txBody>
          <a:bodyPr>
            <a:normAutofit/>
          </a:bodyPr>
          <a:lstStyle/>
          <a:p>
            <a:pPr algn="l">
              <a:lnSpc>
                <a:spcPct val="100000"/>
              </a:lnSpc>
              <a:spcBef>
                <a:spcPts val="0"/>
              </a:spcBef>
            </a:pPr>
            <a:r>
              <a:rPr lang="en-GB" sz="2000" i="1" dirty="0"/>
              <a:t>   </a:t>
            </a:r>
            <a:r>
              <a:rPr lang="en-GB" sz="2000" i="1" u="sng" dirty="0"/>
              <a:t>Anna Kario</a:t>
            </a:r>
            <a:r>
              <a:rPr lang="en-GB" sz="2000" i="1" dirty="0"/>
              <a:t>, Simon Otten, Sander Wessel, Jeroen Bijlsma, Mark Smithers, Herman ten Kate, Amalia Ballarino</a:t>
            </a:r>
          </a:p>
          <a:p>
            <a:pPr algn="l">
              <a:lnSpc>
                <a:spcPct val="100000"/>
              </a:lnSpc>
              <a:spcBef>
                <a:spcPts val="0"/>
              </a:spcBef>
            </a:pPr>
            <a:endParaRPr lang="en-GB" sz="600" dirty="0"/>
          </a:p>
          <a:p>
            <a:pPr algn="l">
              <a:lnSpc>
                <a:spcPct val="100000"/>
              </a:lnSpc>
              <a:spcBef>
                <a:spcPts val="0"/>
              </a:spcBef>
            </a:pPr>
            <a:r>
              <a:rPr lang="en-GB" sz="2000" i="1" dirty="0"/>
              <a:t>  Tengming Shen (LBNL), Ulf Trociewitz, Daniel Davis, Ernesto Bosque, David Larbalestier (FSU/NHMFL)</a:t>
            </a:r>
          </a:p>
          <a:p>
            <a:pPr>
              <a:lnSpc>
                <a:spcPct val="100000"/>
              </a:lnSpc>
              <a:spcBef>
                <a:spcPts val="0"/>
              </a:spcBef>
            </a:pPr>
            <a:endParaRPr lang="en-GB" sz="2000" dirty="0"/>
          </a:p>
        </p:txBody>
      </p:sp>
      <p:pic>
        <p:nvPicPr>
          <p:cNvPr id="4" name="Picture 4" descr="A picture containing screen, dark, night sky&#10;&#10;Description automatically generated">
            <a:extLst>
              <a:ext uri="{FF2B5EF4-FFF2-40B4-BE49-F238E27FC236}">
                <a16:creationId xmlns:a16="http://schemas.microsoft.com/office/drawing/2014/main" id="{CE0A7994-C755-4E73-B5EC-9CC24501EE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8399" y="0"/>
            <a:ext cx="2465309" cy="1232655"/>
          </a:xfrm>
          <a:prstGeom prst="rect">
            <a:avLst/>
          </a:prstGeom>
        </p:spPr>
      </p:pic>
      <p:sp>
        <p:nvSpPr>
          <p:cNvPr id="6" name="Tijdelijke aanduiding voor dianummer 5">
            <a:extLst>
              <a:ext uri="{FF2B5EF4-FFF2-40B4-BE49-F238E27FC236}">
                <a16:creationId xmlns:a16="http://schemas.microsoft.com/office/drawing/2014/main" id="{5706231F-47FF-40C2-AB80-5E5A395579EA}"/>
              </a:ext>
            </a:extLst>
          </p:cNvPr>
          <p:cNvSpPr>
            <a:spLocks noGrp="1"/>
          </p:cNvSpPr>
          <p:nvPr>
            <p:ph type="sldNum" sz="quarter" idx="12"/>
          </p:nvPr>
        </p:nvSpPr>
        <p:spPr/>
        <p:txBody>
          <a:bodyPr/>
          <a:lstStyle/>
          <a:p>
            <a:fld id="{D5E4A22F-7105-4CDA-AC81-2AD24EC01792}" type="slidenum">
              <a:rPr lang="en-GB" smtClean="0"/>
              <a:t>10</a:t>
            </a:fld>
            <a:endParaRPr lang="en-GB"/>
          </a:p>
        </p:txBody>
      </p:sp>
      <p:pic>
        <p:nvPicPr>
          <p:cNvPr id="7" name="Tijdelijke aanduiding voor inhoud 52">
            <a:extLst>
              <a:ext uri="{FF2B5EF4-FFF2-40B4-BE49-F238E27FC236}">
                <a16:creationId xmlns:a16="http://schemas.microsoft.com/office/drawing/2014/main" id="{56E48030-9E4D-41BE-B7C8-C0DAB2149E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96421" y="4685837"/>
            <a:ext cx="851205" cy="645903"/>
          </a:xfrm>
          <a:prstGeom prst="rect">
            <a:avLst/>
          </a:prstGeom>
        </p:spPr>
      </p:pic>
      <p:pic>
        <p:nvPicPr>
          <p:cNvPr id="10" name="Afbeelding 9">
            <a:extLst>
              <a:ext uri="{FF2B5EF4-FFF2-40B4-BE49-F238E27FC236}">
                <a16:creationId xmlns:a16="http://schemas.microsoft.com/office/drawing/2014/main" id="{08D6C8C4-2600-47B3-8427-F538EBBCBF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06760" y="5372484"/>
            <a:ext cx="640866" cy="640866"/>
          </a:xfrm>
          <a:prstGeom prst="rect">
            <a:avLst/>
          </a:prstGeom>
        </p:spPr>
      </p:pic>
      <p:pic>
        <p:nvPicPr>
          <p:cNvPr id="12" name="Afbeelding 11">
            <a:extLst>
              <a:ext uri="{FF2B5EF4-FFF2-40B4-BE49-F238E27FC236}">
                <a16:creationId xmlns:a16="http://schemas.microsoft.com/office/drawing/2014/main" id="{E057FFFD-0285-4CBA-85EE-B6D9FBC768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20400" y="4105667"/>
            <a:ext cx="1327226" cy="516571"/>
          </a:xfrm>
          <a:prstGeom prst="rect">
            <a:avLst/>
          </a:prstGeom>
        </p:spPr>
      </p:pic>
    </p:spTree>
    <p:extLst>
      <p:ext uri="{BB962C8B-B14F-4D97-AF65-F5344CB8AC3E}">
        <p14:creationId xmlns:p14="http://schemas.microsoft.com/office/powerpoint/2010/main" val="3127494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1A4782-A6CA-46C2-871B-EDB5E5751B45}"/>
              </a:ext>
            </a:extLst>
          </p:cNvPr>
          <p:cNvSpPr>
            <a:spLocks noGrp="1"/>
          </p:cNvSpPr>
          <p:nvPr>
            <p:ph type="title"/>
          </p:nvPr>
        </p:nvSpPr>
        <p:spPr>
          <a:xfrm>
            <a:off x="349321" y="160424"/>
            <a:ext cx="5051185" cy="836149"/>
          </a:xfrm>
        </p:spPr>
        <p:txBody>
          <a:bodyPr/>
          <a:lstStyle/>
          <a:p>
            <a:r>
              <a:rPr lang="en-GB" b="0" dirty="0">
                <a:solidFill>
                  <a:srgbClr val="C00000"/>
                </a:solidFill>
              </a:rPr>
              <a:t>Transverse stress setup</a:t>
            </a:r>
          </a:p>
        </p:txBody>
      </p:sp>
      <p:sp>
        <p:nvSpPr>
          <p:cNvPr id="3" name="Tijdelijke aanduiding voor inhoud 2">
            <a:extLst>
              <a:ext uri="{FF2B5EF4-FFF2-40B4-BE49-F238E27FC236}">
                <a16:creationId xmlns:a16="http://schemas.microsoft.com/office/drawing/2014/main" id="{6B926F46-43F9-477D-B25D-8592136C9F7A}"/>
              </a:ext>
            </a:extLst>
          </p:cNvPr>
          <p:cNvSpPr>
            <a:spLocks noGrp="1"/>
          </p:cNvSpPr>
          <p:nvPr>
            <p:ph idx="1"/>
          </p:nvPr>
        </p:nvSpPr>
        <p:spPr>
          <a:xfrm>
            <a:off x="349321" y="1512027"/>
            <a:ext cx="3348968" cy="4058293"/>
          </a:xfrm>
          <a:solidFill>
            <a:schemeClr val="bg1">
              <a:lumMod val="95000"/>
            </a:schemeClr>
          </a:solidFill>
        </p:spPr>
        <p:txBody>
          <a:bodyPr>
            <a:normAutofit/>
          </a:bodyPr>
          <a:lstStyle/>
          <a:p>
            <a:pPr>
              <a:lnSpc>
                <a:spcPct val="100000"/>
              </a:lnSpc>
              <a:spcAft>
                <a:spcPts val="3600"/>
              </a:spcAft>
            </a:pPr>
            <a:r>
              <a:rPr lang="en-GB" sz="2400" dirty="0"/>
              <a:t>50 kA superconducting transformer</a:t>
            </a:r>
          </a:p>
          <a:p>
            <a:pPr>
              <a:lnSpc>
                <a:spcPct val="100000"/>
              </a:lnSpc>
              <a:spcAft>
                <a:spcPts val="3600"/>
              </a:spcAft>
            </a:pPr>
            <a:r>
              <a:rPr lang="en-GB" sz="2400" dirty="0"/>
              <a:t>11 T solenoid magnet</a:t>
            </a:r>
          </a:p>
          <a:p>
            <a:pPr>
              <a:lnSpc>
                <a:spcPct val="100000"/>
              </a:lnSpc>
              <a:spcAft>
                <a:spcPts val="3600"/>
              </a:spcAft>
            </a:pPr>
            <a:r>
              <a:rPr lang="en-GB" sz="2400" dirty="0"/>
              <a:t>250 </a:t>
            </a:r>
            <a:r>
              <a:rPr lang="en-GB" sz="2400" dirty="0" err="1"/>
              <a:t>kN</a:t>
            </a:r>
            <a:r>
              <a:rPr lang="en-GB" sz="2400" dirty="0"/>
              <a:t> press</a:t>
            </a:r>
          </a:p>
          <a:p>
            <a:pPr>
              <a:lnSpc>
                <a:spcPct val="100000"/>
              </a:lnSpc>
              <a:spcAft>
                <a:spcPts val="3600"/>
              </a:spcAft>
            </a:pPr>
            <a:r>
              <a:rPr lang="en-GB" sz="2400" dirty="0"/>
              <a:t>4.2 K helium bath</a:t>
            </a:r>
          </a:p>
        </p:txBody>
      </p:sp>
      <p:grpSp>
        <p:nvGrpSpPr>
          <p:cNvPr id="9" name="Group 8"/>
          <p:cNvGrpSpPr/>
          <p:nvPr/>
        </p:nvGrpSpPr>
        <p:grpSpPr>
          <a:xfrm>
            <a:off x="8691937" y="9821"/>
            <a:ext cx="3259401" cy="6858000"/>
            <a:chOff x="8786444" y="1"/>
            <a:chExt cx="3259401" cy="6858000"/>
          </a:xfrm>
        </p:grpSpPr>
        <p:grpSp>
          <p:nvGrpSpPr>
            <p:cNvPr id="8" name="Group 7"/>
            <p:cNvGrpSpPr/>
            <p:nvPr/>
          </p:nvGrpSpPr>
          <p:grpSpPr>
            <a:xfrm>
              <a:off x="8786444" y="1"/>
              <a:ext cx="3259401" cy="6858000"/>
              <a:chOff x="8675407" y="1"/>
              <a:chExt cx="3259401" cy="6858000"/>
            </a:xfrm>
          </p:grpSpPr>
          <p:pic>
            <p:nvPicPr>
              <p:cNvPr id="24" name="Picture 3">
                <a:extLst>
                  <a:ext uri="{FF2B5EF4-FFF2-40B4-BE49-F238E27FC236}">
                    <a16:creationId xmlns:a16="http://schemas.microsoft.com/office/drawing/2014/main" id="{0058A7FD-5782-4BDA-BA3A-1D7C6FB259A6}"/>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 contrast="5000"/>
                        </a14:imgEffect>
                      </a14:imgLayer>
                    </a14:imgProps>
                  </a:ext>
                  <a:ext uri="{28A0092B-C50C-407E-A947-70E740481C1C}">
                    <a14:useLocalDpi xmlns:a14="http://schemas.microsoft.com/office/drawing/2010/main"/>
                  </a:ext>
                </a:extLst>
              </a:blip>
              <a:stretch>
                <a:fillRect/>
              </a:stretch>
            </p:blipFill>
            <p:spPr>
              <a:xfrm>
                <a:off x="9011548" y="1"/>
                <a:ext cx="2005996" cy="6858000"/>
              </a:xfrm>
              <a:prstGeom prst="rect">
                <a:avLst/>
              </a:prstGeom>
            </p:spPr>
          </p:pic>
          <p:sp>
            <p:nvSpPr>
              <p:cNvPr id="25" name="TextBox 4">
                <a:extLst>
                  <a:ext uri="{FF2B5EF4-FFF2-40B4-BE49-F238E27FC236}">
                    <a16:creationId xmlns:a16="http://schemas.microsoft.com/office/drawing/2014/main" id="{13C866F1-F7F6-406D-A6C5-472E62783B53}"/>
                  </a:ext>
                </a:extLst>
              </p:cNvPr>
              <p:cNvSpPr txBox="1"/>
              <p:nvPr/>
            </p:nvSpPr>
            <p:spPr>
              <a:xfrm>
                <a:off x="11090214" y="906409"/>
                <a:ext cx="84459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50 kA trans-former</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9" name="Straight Arrow Connector 8">
                <a:extLst>
                  <a:ext uri="{FF2B5EF4-FFF2-40B4-BE49-F238E27FC236}">
                    <a16:creationId xmlns:a16="http://schemas.microsoft.com/office/drawing/2014/main" id="{B73E54E9-5F91-480F-B0C9-B98F89698AAB}"/>
                  </a:ext>
                </a:extLst>
              </p:cNvPr>
              <p:cNvCxnSpPr>
                <a:cxnSpLocks/>
              </p:cNvCxnSpPr>
              <p:nvPr/>
            </p:nvCxnSpPr>
            <p:spPr>
              <a:xfrm flipH="1">
                <a:off x="9879603" y="1944787"/>
                <a:ext cx="1487633" cy="749135"/>
              </a:xfrm>
              <a:prstGeom prst="straightConnector1">
                <a:avLst/>
              </a:prstGeom>
              <a:ln w="508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5">
                <a:extLst>
                  <a:ext uri="{FF2B5EF4-FFF2-40B4-BE49-F238E27FC236}">
                    <a16:creationId xmlns:a16="http://schemas.microsoft.com/office/drawing/2014/main" id="{974EBEE7-D4E3-4F0F-953A-9ED8F0F182FD}"/>
                  </a:ext>
                </a:extLst>
              </p:cNvPr>
              <p:cNvCxnSpPr>
                <a:cxnSpLocks/>
              </p:cNvCxnSpPr>
              <p:nvPr/>
            </p:nvCxnSpPr>
            <p:spPr>
              <a:xfrm flipH="1" flipV="1">
                <a:off x="8675407" y="4973146"/>
                <a:ext cx="914542" cy="248849"/>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FCC6EB0F-519A-43EE-8F00-9C7F3651D53A}"/>
                </a:ext>
              </a:extLst>
            </p:cNvPr>
            <p:cNvSpPr/>
            <p:nvPr/>
          </p:nvSpPr>
          <p:spPr>
            <a:xfrm>
              <a:off x="9248972" y="3975076"/>
              <a:ext cx="1744375" cy="2868130"/>
            </a:xfrm>
            <a:prstGeom prst="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39">
            <a:extLst>
              <a:ext uri="{FF2B5EF4-FFF2-40B4-BE49-F238E27FC236}">
                <a16:creationId xmlns:a16="http://schemas.microsoft.com/office/drawing/2014/main" id="{EAAF991D-7A57-4227-AA68-F7053417CA71}"/>
              </a:ext>
            </a:extLst>
          </p:cNvPr>
          <p:cNvSpPr txBox="1"/>
          <p:nvPr/>
        </p:nvSpPr>
        <p:spPr>
          <a:xfrm>
            <a:off x="6034567" y="6361421"/>
            <a:ext cx="24784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Image by Boschman et 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https://doi.org/10.1109/20.133551</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4" descr="A picture containing screen, dark, night sky&#10;&#10;Description automatically generated">
            <a:extLst>
              <a:ext uri="{FF2B5EF4-FFF2-40B4-BE49-F238E27FC236}">
                <a16:creationId xmlns:a16="http://schemas.microsoft.com/office/drawing/2014/main" id="{934973D2-43C2-45C4-B3B8-8857FDCAE4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49292" y="1"/>
            <a:ext cx="1156995" cy="578498"/>
          </a:xfrm>
          <a:prstGeom prst="rect">
            <a:avLst/>
          </a:prstGeom>
        </p:spPr>
      </p:pic>
      <p:sp>
        <p:nvSpPr>
          <p:cNvPr id="39" name="Tijdelijke aanduiding voor dianummer 38">
            <a:extLst>
              <a:ext uri="{FF2B5EF4-FFF2-40B4-BE49-F238E27FC236}">
                <a16:creationId xmlns:a16="http://schemas.microsoft.com/office/drawing/2014/main" id="{A4383F62-720D-4CA3-BCFC-9C4C54C159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4A22F-7105-4CDA-AC81-2AD24EC01792}" type="slidenum">
              <a:rPr kumimoji="0" lang="en-GB"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AD259EF9-C7EC-7B0D-AD25-EB18825C56D4}"/>
              </a:ext>
            </a:extLst>
          </p:cNvPr>
          <p:cNvGrpSpPr/>
          <p:nvPr/>
        </p:nvGrpSpPr>
        <p:grpSpPr>
          <a:xfrm>
            <a:off x="4840970" y="292836"/>
            <a:ext cx="3546246" cy="6020879"/>
            <a:chOff x="4840970" y="292836"/>
            <a:chExt cx="3546246" cy="6020879"/>
          </a:xfrm>
        </p:grpSpPr>
        <p:grpSp>
          <p:nvGrpSpPr>
            <p:cNvPr id="5" name="Group 4"/>
            <p:cNvGrpSpPr/>
            <p:nvPr/>
          </p:nvGrpSpPr>
          <p:grpSpPr>
            <a:xfrm>
              <a:off x="4840970" y="563927"/>
              <a:ext cx="3546246" cy="5749788"/>
              <a:chOff x="4761518" y="780117"/>
              <a:chExt cx="3546246" cy="5749788"/>
            </a:xfrm>
          </p:grpSpPr>
          <p:pic>
            <p:nvPicPr>
              <p:cNvPr id="23" name="Picture 28">
                <a:extLst>
                  <a:ext uri="{FF2B5EF4-FFF2-40B4-BE49-F238E27FC236}">
                    <a16:creationId xmlns:a16="http://schemas.microsoft.com/office/drawing/2014/main" id="{65FE4B6B-5828-4AB6-BFAE-76BC35B93AC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61916" y="780117"/>
                <a:ext cx="2345848" cy="5749788"/>
              </a:xfrm>
              <a:prstGeom prst="rect">
                <a:avLst/>
              </a:prstGeom>
              <a:ln>
                <a:noFill/>
                <a:prstDash val="sysDash"/>
              </a:ln>
            </p:spPr>
          </p:pic>
          <p:sp>
            <p:nvSpPr>
              <p:cNvPr id="26" name="TextBox 5">
                <a:extLst>
                  <a:ext uri="{FF2B5EF4-FFF2-40B4-BE49-F238E27FC236}">
                    <a16:creationId xmlns:a16="http://schemas.microsoft.com/office/drawing/2014/main" id="{B44E8B06-4EEF-4F38-B410-1127F8E7519B}"/>
                  </a:ext>
                </a:extLst>
              </p:cNvPr>
              <p:cNvSpPr txBox="1"/>
              <p:nvPr/>
            </p:nvSpPr>
            <p:spPr>
              <a:xfrm>
                <a:off x="4763142" y="2288620"/>
                <a:ext cx="14004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Sample holder</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6">
                <a:extLst>
                  <a:ext uri="{FF2B5EF4-FFF2-40B4-BE49-F238E27FC236}">
                    <a16:creationId xmlns:a16="http://schemas.microsoft.com/office/drawing/2014/main" id="{0404A10E-02D5-49D3-BF2D-C82227DE3602}"/>
                  </a:ext>
                </a:extLst>
              </p:cNvPr>
              <p:cNvSpPr txBox="1"/>
              <p:nvPr/>
            </p:nvSpPr>
            <p:spPr>
              <a:xfrm>
                <a:off x="4828666" y="3548032"/>
                <a:ext cx="14004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11 T solenoid</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7">
                <a:extLst>
                  <a:ext uri="{FF2B5EF4-FFF2-40B4-BE49-F238E27FC236}">
                    <a16:creationId xmlns:a16="http://schemas.microsoft.com/office/drawing/2014/main" id="{0DF78DFA-D428-4672-9A6C-76129E1DF624}"/>
                  </a:ext>
                </a:extLst>
              </p:cNvPr>
              <p:cNvSpPr txBox="1"/>
              <p:nvPr/>
            </p:nvSpPr>
            <p:spPr>
              <a:xfrm>
                <a:off x="4761518" y="5699844"/>
                <a:ext cx="11280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Press coils</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0" name="Straight Arrow Connector 9">
                <a:extLst>
                  <a:ext uri="{FF2B5EF4-FFF2-40B4-BE49-F238E27FC236}">
                    <a16:creationId xmlns:a16="http://schemas.microsoft.com/office/drawing/2014/main" id="{55616BD7-BD6F-4F83-BB87-B467630FBC0A}"/>
                  </a:ext>
                </a:extLst>
              </p:cNvPr>
              <p:cNvCxnSpPr>
                <a:cxnSpLocks/>
              </p:cNvCxnSpPr>
              <p:nvPr/>
            </p:nvCxnSpPr>
            <p:spPr>
              <a:xfrm>
                <a:off x="6699195" y="3055374"/>
                <a:ext cx="79634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10">
                <a:extLst>
                  <a:ext uri="{FF2B5EF4-FFF2-40B4-BE49-F238E27FC236}">
                    <a16:creationId xmlns:a16="http://schemas.microsoft.com/office/drawing/2014/main" id="{F6B3E967-8694-4227-9F7E-B72EE97C36EC}"/>
                  </a:ext>
                </a:extLst>
              </p:cNvPr>
              <p:cNvCxnSpPr>
                <a:cxnSpLocks/>
              </p:cNvCxnSpPr>
              <p:nvPr/>
            </p:nvCxnSpPr>
            <p:spPr>
              <a:xfrm>
                <a:off x="5653426" y="3816012"/>
                <a:ext cx="44401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11">
                <a:extLst>
                  <a:ext uri="{FF2B5EF4-FFF2-40B4-BE49-F238E27FC236}">
                    <a16:creationId xmlns:a16="http://schemas.microsoft.com/office/drawing/2014/main" id="{6C3CD1F3-34AC-4220-BF40-A5796C18111F}"/>
                  </a:ext>
                </a:extLst>
              </p:cNvPr>
              <p:cNvCxnSpPr>
                <a:cxnSpLocks/>
              </p:cNvCxnSpPr>
              <p:nvPr/>
            </p:nvCxnSpPr>
            <p:spPr>
              <a:xfrm>
                <a:off x="6457820" y="6081160"/>
                <a:ext cx="47988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0">
                <a:extLst>
                  <a:ext uri="{FF2B5EF4-FFF2-40B4-BE49-F238E27FC236}">
                    <a16:creationId xmlns:a16="http://schemas.microsoft.com/office/drawing/2014/main" id="{F6B3E967-8694-4227-9F7E-B72EE97C36EC}"/>
                  </a:ext>
                </a:extLst>
              </p:cNvPr>
              <p:cNvCxnSpPr>
                <a:cxnSpLocks/>
              </p:cNvCxnSpPr>
              <p:nvPr/>
            </p:nvCxnSpPr>
            <p:spPr>
              <a:xfrm>
                <a:off x="5681150" y="2634876"/>
                <a:ext cx="1256557" cy="76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10">
                <a:extLst>
                  <a:ext uri="{FF2B5EF4-FFF2-40B4-BE49-F238E27FC236}">
                    <a16:creationId xmlns:a16="http://schemas.microsoft.com/office/drawing/2014/main" id="{F6B3E967-8694-4227-9F7E-B72EE97C36EC}"/>
                  </a:ext>
                </a:extLst>
              </p:cNvPr>
              <p:cNvCxnSpPr>
                <a:cxnSpLocks/>
              </p:cNvCxnSpPr>
              <p:nvPr/>
            </p:nvCxnSpPr>
            <p:spPr>
              <a:xfrm>
                <a:off x="5514832" y="6081160"/>
                <a:ext cx="44401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434D5783-35DA-A7B0-D7B6-11197255CE52}"/>
                </a:ext>
              </a:extLst>
            </p:cNvPr>
            <p:cNvSpPr/>
            <p:nvPr/>
          </p:nvSpPr>
          <p:spPr>
            <a:xfrm>
              <a:off x="7419509" y="5813396"/>
              <a:ext cx="730900" cy="229228"/>
            </a:xfrm>
            <a:prstGeom prst="rect">
              <a:avLst/>
            </a:prstGeom>
            <a:solidFill>
              <a:srgbClr val="FF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C0B96DA-1FC5-F5AC-3395-26A240818E24}"/>
                </a:ext>
              </a:extLst>
            </p:cNvPr>
            <p:cNvSpPr/>
            <p:nvPr/>
          </p:nvSpPr>
          <p:spPr>
            <a:xfrm>
              <a:off x="6084294" y="916229"/>
              <a:ext cx="682647" cy="3831837"/>
            </a:xfrm>
            <a:prstGeom prst="rect">
              <a:avLst/>
            </a:prstGeom>
            <a:solidFill>
              <a:schemeClr val="accent6">
                <a:lumMod val="75000"/>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4CC6CF6-D676-5C0F-03E7-7CCEF4A20D30}"/>
                </a:ext>
              </a:extLst>
            </p:cNvPr>
            <p:cNvSpPr/>
            <p:nvPr/>
          </p:nvSpPr>
          <p:spPr>
            <a:xfrm>
              <a:off x="7590594" y="916223"/>
              <a:ext cx="730900" cy="3831837"/>
            </a:xfrm>
            <a:prstGeom prst="rect">
              <a:avLst/>
            </a:prstGeom>
            <a:solidFill>
              <a:schemeClr val="accent6">
                <a:lumMod val="75000"/>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AEEDA76-1E4D-8CB4-EC65-694C83C6799B}"/>
                </a:ext>
              </a:extLst>
            </p:cNvPr>
            <p:cNvSpPr/>
            <p:nvPr/>
          </p:nvSpPr>
          <p:spPr>
            <a:xfrm>
              <a:off x="6261583" y="5813396"/>
              <a:ext cx="675924" cy="229225"/>
            </a:xfrm>
            <a:prstGeom prst="rect">
              <a:avLst/>
            </a:prstGeom>
            <a:solidFill>
              <a:srgbClr val="FF000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DB7BBB82-E3DC-58A2-E98D-9663E6558AB5}"/>
                </a:ext>
              </a:extLst>
            </p:cNvPr>
            <p:cNvSpPr/>
            <p:nvPr/>
          </p:nvSpPr>
          <p:spPr>
            <a:xfrm>
              <a:off x="6851151" y="578499"/>
              <a:ext cx="681045" cy="2222524"/>
            </a:xfrm>
            <a:prstGeom prst="roundRect">
              <a:avLst/>
            </a:prstGeom>
            <a:solidFill>
              <a:schemeClr val="accent4"/>
            </a:solidFill>
            <a:ln w="603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775F2F1-5BC7-8906-1200-E2E1CF96B4DF}"/>
                </a:ext>
              </a:extLst>
            </p:cNvPr>
            <p:cNvSpPr/>
            <p:nvPr/>
          </p:nvSpPr>
          <p:spPr>
            <a:xfrm>
              <a:off x="6308550" y="292836"/>
              <a:ext cx="1841859" cy="5756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69568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DA43F5-D71D-4DFA-8936-88FFF183D2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nl-NL"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CF94190-7538-467C-93B1-DCAFC60FBA26}"/>
              </a:ext>
            </a:extLst>
          </p:cNvPr>
          <p:cNvSpPr>
            <a:spLocks noGrp="1"/>
          </p:cNvSpPr>
          <p:nvPr>
            <p:ph type="title"/>
          </p:nvPr>
        </p:nvSpPr>
        <p:spPr>
          <a:xfrm>
            <a:off x="285323" y="184255"/>
            <a:ext cx="10232671" cy="530146"/>
          </a:xfrm>
        </p:spPr>
        <p:txBody>
          <a:bodyPr>
            <a:noAutofit/>
          </a:bodyPr>
          <a:lstStyle/>
          <a:p>
            <a:r>
              <a:rPr lang="en-GB" b="0" dirty="0">
                <a:solidFill>
                  <a:srgbClr val="C00000"/>
                </a:solidFill>
                <a:latin typeface="+mn-lt"/>
              </a:rPr>
              <a:t>Comparison of the two samples 3 and 4</a:t>
            </a:r>
          </a:p>
        </p:txBody>
      </p:sp>
      <p:sp>
        <p:nvSpPr>
          <p:cNvPr id="4" name="TextBox 3">
            <a:extLst>
              <a:ext uri="{FF2B5EF4-FFF2-40B4-BE49-F238E27FC236}">
                <a16:creationId xmlns:a16="http://schemas.microsoft.com/office/drawing/2014/main" id="{3C288F91-4D42-4692-9009-4442828A7FD6}"/>
              </a:ext>
            </a:extLst>
          </p:cNvPr>
          <p:cNvSpPr txBox="1"/>
          <p:nvPr/>
        </p:nvSpPr>
        <p:spPr>
          <a:xfrm>
            <a:off x="357242" y="1028402"/>
            <a:ext cx="4718192" cy="27853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Sample comparison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4472C4"/>
                </a:solidFill>
                <a:effectLst/>
                <a:uLnTx/>
                <a:uFillTx/>
                <a:latin typeface="Calibri" panose="020F0502020204030204"/>
                <a:ea typeface="+mn-ea"/>
                <a:cs typeface="+mn-cs"/>
              </a:rPr>
              <a:t>Sample 3: LBNL1109, tested Dec 2022</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C00000"/>
                </a:solidFill>
                <a:effectLst/>
                <a:uLnTx/>
                <a:uFillTx/>
                <a:latin typeface="Calibri" panose="020F0502020204030204"/>
                <a:ea typeface="+mn-ea"/>
                <a:cs typeface="+mn-cs"/>
              </a:rPr>
              <a:t>Sample 4: LBNL2002, tested June 2023</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Stronger stress dependence observed in sample 4,  at 150 MPa: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4472C4"/>
                </a:solidFill>
                <a:effectLst/>
                <a:uLnTx/>
                <a:uFillTx/>
                <a:latin typeface="Calibri" panose="020F0502020204030204"/>
                <a:ea typeface="+mn-ea"/>
                <a:cs typeface="+mn-cs"/>
              </a:rPr>
              <a:t>Sample 3 has 3% degradation,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whereas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C00000"/>
                </a:solidFill>
                <a:effectLst/>
                <a:uLnTx/>
                <a:uFillTx/>
                <a:latin typeface="Calibri" panose="020F0502020204030204"/>
                <a:ea typeface="+mn-ea"/>
                <a:cs typeface="+mn-cs"/>
              </a:rPr>
              <a:t>Sample 4 has 6% degradation</a:t>
            </a:r>
          </a:p>
        </p:txBody>
      </p:sp>
      <p:graphicFrame>
        <p:nvGraphicFramePr>
          <p:cNvPr id="7" name="Chart 6">
            <a:extLst>
              <a:ext uri="{FF2B5EF4-FFF2-40B4-BE49-F238E27FC236}">
                <a16:creationId xmlns:a16="http://schemas.microsoft.com/office/drawing/2014/main" id="{ACDC6600-BD90-48F6-960D-FA5105060E1F}"/>
              </a:ext>
            </a:extLst>
          </p:cNvPr>
          <p:cNvGraphicFramePr>
            <a:graphicFrameLocks/>
          </p:cNvGraphicFramePr>
          <p:nvPr/>
        </p:nvGraphicFramePr>
        <p:xfrm>
          <a:off x="5455577" y="1428512"/>
          <a:ext cx="6597877" cy="513667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9C7CD7FF-0447-4095-ACFD-AE211C6A98E7}"/>
              </a:ext>
            </a:extLst>
          </p:cNvPr>
          <p:cNvSpPr txBox="1"/>
          <p:nvPr/>
        </p:nvSpPr>
        <p:spPr>
          <a:xfrm>
            <a:off x="5869969" y="1028402"/>
            <a:ext cx="58033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Critical current as function of transverse stress</a:t>
            </a:r>
          </a:p>
        </p:txBody>
      </p:sp>
      <p:pic>
        <p:nvPicPr>
          <p:cNvPr id="9" name="Picture 8" descr="A picture containing screen, dark, night sky&#10;&#10;Description automatically generated">
            <a:extLst>
              <a:ext uri="{FF2B5EF4-FFF2-40B4-BE49-F238E27FC236}">
                <a16:creationId xmlns:a16="http://schemas.microsoft.com/office/drawing/2014/main" id="{664F99A8-FA3B-4964-8754-ED8734976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7994" y="0"/>
            <a:ext cx="1688293" cy="844147"/>
          </a:xfrm>
          <a:prstGeom prst="rect">
            <a:avLst/>
          </a:prstGeom>
        </p:spPr>
      </p:pic>
      <p:sp>
        <p:nvSpPr>
          <p:cNvPr id="10" name="TextBox 6">
            <a:extLst>
              <a:ext uri="{FF2B5EF4-FFF2-40B4-BE49-F238E27FC236}">
                <a16:creationId xmlns:a16="http://schemas.microsoft.com/office/drawing/2014/main" id="{615E0BE5-BC3C-4F17-8005-FB9B81ED80BF}"/>
              </a:ext>
            </a:extLst>
          </p:cNvPr>
          <p:cNvSpPr txBox="1"/>
          <p:nvPr/>
        </p:nvSpPr>
        <p:spPr>
          <a:xfrm>
            <a:off x="10594285" y="1700559"/>
            <a:ext cx="115252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en-GB" sz="1800" b="1" i="0" u="none" strike="noStrike" kern="1200" cap="none" spc="0" normalizeH="0" baseline="-25000" noProof="0" dirty="0">
                <a:ln>
                  <a:noFill/>
                </a:ln>
                <a:solidFill>
                  <a:prstClr val="black"/>
                </a:solidFill>
                <a:effectLst/>
                <a:uLnTx/>
                <a:uFillTx/>
                <a:latin typeface="Calibri" panose="020F0502020204030204"/>
                <a:ea typeface="+mn-ea"/>
                <a:cs typeface="+mn-cs"/>
              </a:rPr>
              <a:t>a</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 11 T</a:t>
            </a:r>
          </a:p>
        </p:txBody>
      </p:sp>
      <p:sp>
        <p:nvSpPr>
          <p:cNvPr id="5" name="TextBox 4"/>
          <p:cNvSpPr txBox="1"/>
          <p:nvPr/>
        </p:nvSpPr>
        <p:spPr>
          <a:xfrm>
            <a:off x="357242" y="4323050"/>
            <a:ext cx="4674742" cy="2169825"/>
          </a:xfrm>
          <a:prstGeom prst="rect">
            <a:avLst/>
          </a:prstGeom>
          <a:solidFill>
            <a:schemeClr val="bg1">
              <a:lumMod val="95000"/>
            </a:schemeClr>
          </a:solidFill>
        </p:spPr>
        <p:txBody>
          <a:bodyPr wrap="square" rtlCol="0">
            <a:spAutoFit/>
          </a:bodyPr>
          <a:lstStyle/>
          <a:p>
            <a:pPr marL="285750" marR="0" lvl="0" indent="-285750" algn="l" defTabSz="914400" rtl="0" eaLnBrk="1" fontAlgn="auto" latinLnBrk="0" hangingPunct="1">
              <a:lnSpc>
                <a:spcPct val="100000"/>
              </a:lnSpc>
              <a:spcBef>
                <a:spcPts val="1200"/>
              </a:spcBef>
              <a:spcAft>
                <a:spcPts val="60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 difference between the samples at 100 MPa is 1.5% and at 150 MPa is 3% only</a:t>
            </a:r>
          </a:p>
          <a:p>
            <a:pPr marL="285750" marR="0" lvl="0" indent="-285750" algn="l" defTabSz="914400" rtl="0" eaLnBrk="1" fontAlgn="auto" latinLnBrk="0" hangingPunct="1">
              <a:lnSpc>
                <a:spcPct val="100000"/>
              </a:lnSpc>
              <a:spcBef>
                <a:spcPts val="1200"/>
              </a:spcBef>
              <a:spcAft>
                <a:spcPts val="60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Globally, from a magnet application point of view,  the samples behave practically the same.  </a:t>
            </a:r>
          </a:p>
        </p:txBody>
      </p:sp>
    </p:spTree>
    <p:extLst>
      <p:ext uri="{BB962C8B-B14F-4D97-AF65-F5344CB8AC3E}">
        <p14:creationId xmlns:p14="http://schemas.microsoft.com/office/powerpoint/2010/main" val="1522923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344C9-FE82-2DCA-0E22-C733DAC000E2}"/>
              </a:ext>
            </a:extLst>
          </p:cNvPr>
          <p:cNvSpPr>
            <a:spLocks noGrp="1"/>
          </p:cNvSpPr>
          <p:nvPr>
            <p:ph type="title"/>
          </p:nvPr>
        </p:nvSpPr>
        <p:spPr>
          <a:xfrm>
            <a:off x="1175656" y="21701"/>
            <a:ext cx="10178143" cy="804443"/>
          </a:xfrm>
        </p:spPr>
        <p:txBody>
          <a:bodyPr vert="horz" lIns="91440" tIns="45720" rIns="91440" bIns="45720" rtlCol="0" anchor="ctr">
            <a:normAutofit/>
          </a:bodyPr>
          <a:lstStyle/>
          <a:p>
            <a:r>
              <a:rPr lang="en-US" sz="3600" dirty="0">
                <a:effectLst>
                  <a:outerShdw blurRad="38100" dist="38100" dir="2700000" algn="tl">
                    <a:srgbClr val="000000">
                      <a:alpha val="43137"/>
                    </a:srgbClr>
                  </a:outerShdw>
                </a:effectLst>
                <a:latin typeface="+mn-lt"/>
              </a:rPr>
              <a:t>Renegade Furnace: First run at 50 bar </a:t>
            </a:r>
          </a:p>
        </p:txBody>
      </p:sp>
      <p:sp>
        <p:nvSpPr>
          <p:cNvPr id="3" name="Content Placeholder 2">
            <a:extLst>
              <a:ext uri="{FF2B5EF4-FFF2-40B4-BE49-F238E27FC236}">
                <a16:creationId xmlns:a16="http://schemas.microsoft.com/office/drawing/2014/main" id="{741E0CD8-0BF7-B2BE-AB09-4B659E3957E8}"/>
              </a:ext>
            </a:extLst>
          </p:cNvPr>
          <p:cNvSpPr>
            <a:spLocks noGrp="1"/>
          </p:cNvSpPr>
          <p:nvPr>
            <p:ph idx="1"/>
          </p:nvPr>
        </p:nvSpPr>
        <p:spPr>
          <a:xfrm>
            <a:off x="59914" y="891596"/>
            <a:ext cx="10515600" cy="1202966"/>
          </a:xfrm>
        </p:spPr>
        <p:txBody>
          <a:bodyPr>
            <a:normAutofit/>
          </a:bodyPr>
          <a:lstStyle/>
          <a:p>
            <a:r>
              <a:rPr lang="en-US" sz="1800" dirty="0"/>
              <a:t>Ramp rates ~ 5-10</a:t>
            </a:r>
            <a:r>
              <a:rPr lang="en-US" sz="1800" baseline="30000" dirty="0"/>
              <a:t>o</a:t>
            </a:r>
            <a:r>
              <a:rPr lang="en-US" sz="1800" dirty="0"/>
              <a:t>C/min</a:t>
            </a:r>
          </a:p>
          <a:p>
            <a:r>
              <a:rPr lang="en-US" sz="1800" dirty="0"/>
              <a:t>Good pressure control but…</a:t>
            </a:r>
          </a:p>
          <a:p>
            <a:r>
              <a:rPr lang="en-US" sz="1800" dirty="0"/>
              <a:t>Gradient established from 300</a:t>
            </a:r>
            <a:r>
              <a:rPr lang="en-US" sz="1800" baseline="30000" dirty="0"/>
              <a:t>o</a:t>
            </a:r>
            <a:r>
              <a:rPr lang="en-US" sz="1800" dirty="0"/>
              <a:t>C onwards</a:t>
            </a:r>
          </a:p>
        </p:txBody>
      </p:sp>
      <p:sp>
        <p:nvSpPr>
          <p:cNvPr id="4" name="Rectangle 3">
            <a:extLst>
              <a:ext uri="{FF2B5EF4-FFF2-40B4-BE49-F238E27FC236}">
                <a16:creationId xmlns:a16="http://schemas.microsoft.com/office/drawing/2014/main" id="{B02E5220-4F07-2693-4CDD-73EF45E0BBDA}"/>
              </a:ext>
            </a:extLst>
          </p:cNvPr>
          <p:cNvSpPr/>
          <p:nvPr/>
        </p:nvSpPr>
        <p:spPr>
          <a:xfrm flipV="1">
            <a:off x="0" y="845877"/>
            <a:ext cx="12206416" cy="4571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0166473-8E4D-8D44-C67A-2AF30E5B03DE}"/>
              </a:ext>
            </a:extLst>
          </p:cNvPr>
          <p:cNvGrpSpPr/>
          <p:nvPr/>
        </p:nvGrpSpPr>
        <p:grpSpPr>
          <a:xfrm>
            <a:off x="-229726" y="1260335"/>
            <a:ext cx="10420351" cy="5883076"/>
            <a:chOff x="1356144" y="1907177"/>
            <a:chExt cx="10420351" cy="5883076"/>
          </a:xfrm>
        </p:grpSpPr>
        <p:pic>
          <p:nvPicPr>
            <p:cNvPr id="7" name="Picture 6">
              <a:extLst>
                <a:ext uri="{FF2B5EF4-FFF2-40B4-BE49-F238E27FC236}">
                  <a16:creationId xmlns:a16="http://schemas.microsoft.com/office/drawing/2014/main" id="{7976FBEB-804F-394B-9087-CF4E3837274E}"/>
                </a:ext>
              </a:extLst>
            </p:cNvPr>
            <p:cNvPicPr>
              <a:picLocks noChangeAspect="1"/>
            </p:cNvPicPr>
            <p:nvPr/>
          </p:nvPicPr>
          <p:blipFill>
            <a:blip r:embed="rId2"/>
            <a:stretch>
              <a:fillRect/>
            </a:stretch>
          </p:blipFill>
          <p:spPr>
            <a:xfrm>
              <a:off x="1356144" y="1907177"/>
              <a:ext cx="10420351" cy="5883076"/>
            </a:xfrm>
            <a:prstGeom prst="rect">
              <a:avLst/>
            </a:prstGeom>
          </p:spPr>
        </p:pic>
        <p:sp>
          <p:nvSpPr>
            <p:cNvPr id="8" name="TextBox 7">
              <a:extLst>
                <a:ext uri="{FF2B5EF4-FFF2-40B4-BE49-F238E27FC236}">
                  <a16:creationId xmlns:a16="http://schemas.microsoft.com/office/drawing/2014/main" id="{47612050-2AA5-6CE9-C27E-D433FCD451C9}"/>
                </a:ext>
              </a:extLst>
            </p:cNvPr>
            <p:cNvSpPr txBox="1"/>
            <p:nvPr/>
          </p:nvSpPr>
          <p:spPr>
            <a:xfrm>
              <a:off x="4558787" y="2480187"/>
              <a:ext cx="870857" cy="646331"/>
            </a:xfrm>
            <a:prstGeom prst="rect">
              <a:avLst/>
            </a:prstGeom>
            <a:noFill/>
          </p:spPr>
          <p:txBody>
            <a:bodyPr wrap="square" rtlCol="0">
              <a:spAutoFit/>
            </a:bodyPr>
            <a:lstStyle/>
            <a:p>
              <a:r>
                <a:rPr lang="en-US" dirty="0"/>
                <a:t>Zone 1 (top)</a:t>
              </a:r>
            </a:p>
          </p:txBody>
        </p:sp>
        <p:sp>
          <p:nvSpPr>
            <p:cNvPr id="9" name="TextBox 8">
              <a:extLst>
                <a:ext uri="{FF2B5EF4-FFF2-40B4-BE49-F238E27FC236}">
                  <a16:creationId xmlns:a16="http://schemas.microsoft.com/office/drawing/2014/main" id="{C4A773C1-A02A-B111-4424-22B5DB61E2C6}"/>
                </a:ext>
              </a:extLst>
            </p:cNvPr>
            <p:cNvSpPr txBox="1"/>
            <p:nvPr/>
          </p:nvSpPr>
          <p:spPr>
            <a:xfrm>
              <a:off x="4558787" y="5612184"/>
              <a:ext cx="1134292" cy="646331"/>
            </a:xfrm>
            <a:prstGeom prst="rect">
              <a:avLst/>
            </a:prstGeom>
            <a:noFill/>
          </p:spPr>
          <p:txBody>
            <a:bodyPr wrap="square" rtlCol="0">
              <a:spAutoFit/>
            </a:bodyPr>
            <a:lstStyle/>
            <a:p>
              <a:r>
                <a:rPr lang="en-US" dirty="0"/>
                <a:t>Zone 6 (bottom)</a:t>
              </a:r>
            </a:p>
          </p:txBody>
        </p:sp>
      </p:grpSp>
      <p:sp>
        <p:nvSpPr>
          <p:cNvPr id="11" name="TextBox 10">
            <a:extLst>
              <a:ext uri="{FF2B5EF4-FFF2-40B4-BE49-F238E27FC236}">
                <a16:creationId xmlns:a16="http://schemas.microsoft.com/office/drawing/2014/main" id="{FAB73B5A-0A1C-FE14-3FB4-31777E6E80FC}"/>
              </a:ext>
            </a:extLst>
          </p:cNvPr>
          <p:cNvSpPr txBox="1"/>
          <p:nvPr/>
        </p:nvSpPr>
        <p:spPr>
          <a:xfrm>
            <a:off x="9336977" y="4585872"/>
            <a:ext cx="2613286" cy="369332"/>
          </a:xfrm>
          <a:prstGeom prst="rect">
            <a:avLst/>
          </a:prstGeom>
          <a:noFill/>
        </p:spPr>
        <p:txBody>
          <a:bodyPr wrap="square" rtlCol="0">
            <a:spAutoFit/>
          </a:bodyPr>
          <a:lstStyle/>
          <a:p>
            <a:r>
              <a:rPr lang="en-US" b="1" dirty="0">
                <a:solidFill>
                  <a:schemeClr val="bg1"/>
                </a:solidFill>
              </a:rPr>
              <a:t>Renegade furnace</a:t>
            </a:r>
          </a:p>
        </p:txBody>
      </p:sp>
      <p:grpSp>
        <p:nvGrpSpPr>
          <p:cNvPr id="16" name="Group 15">
            <a:extLst>
              <a:ext uri="{FF2B5EF4-FFF2-40B4-BE49-F238E27FC236}">
                <a16:creationId xmlns:a16="http://schemas.microsoft.com/office/drawing/2014/main" id="{D4243298-C212-A067-B635-6CA51D9D898B}"/>
              </a:ext>
            </a:extLst>
          </p:cNvPr>
          <p:cNvGrpSpPr/>
          <p:nvPr/>
        </p:nvGrpSpPr>
        <p:grpSpPr>
          <a:xfrm>
            <a:off x="9065163" y="1092001"/>
            <a:ext cx="3066923" cy="4408755"/>
            <a:chOff x="3612551" y="546448"/>
            <a:chExt cx="3066923" cy="4408755"/>
          </a:xfrm>
        </p:grpSpPr>
        <p:pic>
          <p:nvPicPr>
            <p:cNvPr id="13" name="Picture 12">
              <a:extLst>
                <a:ext uri="{FF2B5EF4-FFF2-40B4-BE49-F238E27FC236}">
                  <a16:creationId xmlns:a16="http://schemas.microsoft.com/office/drawing/2014/main" id="{EB604C1D-A198-DE54-E946-811D11744D94}"/>
                </a:ext>
              </a:extLst>
            </p:cNvPr>
            <p:cNvPicPr>
              <a:picLocks noChangeAspect="1"/>
            </p:cNvPicPr>
            <p:nvPr/>
          </p:nvPicPr>
          <p:blipFill rotWithShape="1">
            <a:blip r:embed="rId3"/>
            <a:srcRect l="27631" t="7969" r="44745" b="27745"/>
            <a:stretch/>
          </p:blipFill>
          <p:spPr>
            <a:xfrm>
              <a:off x="3612551" y="546448"/>
              <a:ext cx="3066923" cy="4408755"/>
            </a:xfrm>
            <a:prstGeom prst="rect">
              <a:avLst/>
            </a:prstGeom>
          </p:spPr>
        </p:pic>
        <p:sp>
          <p:nvSpPr>
            <p:cNvPr id="14" name="TextBox 13">
              <a:extLst>
                <a:ext uri="{FF2B5EF4-FFF2-40B4-BE49-F238E27FC236}">
                  <a16:creationId xmlns:a16="http://schemas.microsoft.com/office/drawing/2014/main" id="{F4CC9E4C-2416-06ED-276C-09A706A539C2}"/>
                </a:ext>
              </a:extLst>
            </p:cNvPr>
            <p:cNvSpPr txBox="1"/>
            <p:nvPr/>
          </p:nvSpPr>
          <p:spPr>
            <a:xfrm>
              <a:off x="3795623" y="1388853"/>
              <a:ext cx="747641" cy="338554"/>
            </a:xfrm>
            <a:prstGeom prst="rect">
              <a:avLst/>
            </a:prstGeom>
            <a:noFill/>
          </p:spPr>
          <p:txBody>
            <a:bodyPr wrap="none" rtlCol="0">
              <a:spAutoFit/>
            </a:bodyPr>
            <a:lstStyle/>
            <a:p>
              <a:r>
                <a:rPr lang="en-US" sz="1600" dirty="0"/>
                <a:t>Zone 1</a:t>
              </a:r>
            </a:p>
          </p:txBody>
        </p:sp>
        <p:sp>
          <p:nvSpPr>
            <p:cNvPr id="15" name="TextBox 14">
              <a:extLst>
                <a:ext uri="{FF2B5EF4-FFF2-40B4-BE49-F238E27FC236}">
                  <a16:creationId xmlns:a16="http://schemas.microsoft.com/office/drawing/2014/main" id="{E1CB3969-B62B-BA51-E575-BB4786D5798D}"/>
                </a:ext>
              </a:extLst>
            </p:cNvPr>
            <p:cNvSpPr txBox="1"/>
            <p:nvPr/>
          </p:nvSpPr>
          <p:spPr>
            <a:xfrm>
              <a:off x="3795623" y="4028536"/>
              <a:ext cx="747641" cy="338554"/>
            </a:xfrm>
            <a:prstGeom prst="rect">
              <a:avLst/>
            </a:prstGeom>
            <a:noFill/>
          </p:spPr>
          <p:txBody>
            <a:bodyPr wrap="none" rtlCol="0">
              <a:spAutoFit/>
            </a:bodyPr>
            <a:lstStyle/>
            <a:p>
              <a:r>
                <a:rPr lang="en-US" sz="1600" dirty="0"/>
                <a:t>Zone 6</a:t>
              </a:r>
            </a:p>
          </p:txBody>
        </p:sp>
      </p:grpSp>
      <p:sp>
        <p:nvSpPr>
          <p:cNvPr id="5" name="Slide Number Placeholder 4">
            <a:extLst>
              <a:ext uri="{FF2B5EF4-FFF2-40B4-BE49-F238E27FC236}">
                <a16:creationId xmlns:a16="http://schemas.microsoft.com/office/drawing/2014/main" id="{3FD21E92-CCCC-AB8C-A7E3-C144B19F961D}"/>
              </a:ext>
            </a:extLst>
          </p:cNvPr>
          <p:cNvSpPr>
            <a:spLocks noGrp="1"/>
          </p:cNvSpPr>
          <p:nvPr>
            <p:ph type="sldNum" sz="quarter" idx="12"/>
          </p:nvPr>
        </p:nvSpPr>
        <p:spPr/>
        <p:txBody>
          <a:bodyPr/>
          <a:lstStyle/>
          <a:p>
            <a:fld id="{38E91C1D-DFAA-4E38-AB66-4DFB389F2C8B}" type="slidenum">
              <a:rPr lang="en-US" smtClean="0"/>
              <a:t>13</a:t>
            </a:fld>
            <a:endParaRPr lang="en-US"/>
          </a:p>
        </p:txBody>
      </p:sp>
    </p:spTree>
    <p:extLst>
      <p:ext uri="{BB962C8B-B14F-4D97-AF65-F5344CB8AC3E}">
        <p14:creationId xmlns:p14="http://schemas.microsoft.com/office/powerpoint/2010/main" val="413917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6762F-52FB-13DB-E0BA-6365D8B7F512}"/>
              </a:ext>
            </a:extLst>
          </p:cNvPr>
          <p:cNvSpPr>
            <a:spLocks noGrp="1"/>
          </p:cNvSpPr>
          <p:nvPr>
            <p:ph type="ctrTitle"/>
          </p:nvPr>
        </p:nvSpPr>
        <p:spPr>
          <a:xfrm>
            <a:off x="329784" y="150495"/>
            <a:ext cx="10476352" cy="575314"/>
          </a:xfrm>
        </p:spPr>
        <p:txBody>
          <a:bodyPr>
            <a:noAutofit/>
          </a:bodyPr>
          <a:lstStyle/>
          <a:p>
            <a:r>
              <a:rPr lang="en-US" sz="3600" dirty="0">
                <a:effectLst>
                  <a:outerShdw blurRad="38100" dist="38100" dir="2700000" algn="tl">
                    <a:srgbClr val="000000">
                      <a:alpha val="43137"/>
                    </a:srgbClr>
                  </a:outerShdw>
                </a:effectLst>
              </a:rPr>
              <a:t>Insulation on large Furnace was Insufficient</a:t>
            </a:r>
          </a:p>
        </p:txBody>
      </p:sp>
      <p:sp>
        <p:nvSpPr>
          <p:cNvPr id="3" name="Subtitle 2">
            <a:extLst>
              <a:ext uri="{FF2B5EF4-FFF2-40B4-BE49-F238E27FC236}">
                <a16:creationId xmlns:a16="http://schemas.microsoft.com/office/drawing/2014/main" id="{037465FE-6C12-A9F9-4749-2CF4EA5363FD}"/>
              </a:ext>
            </a:extLst>
          </p:cNvPr>
          <p:cNvSpPr>
            <a:spLocks noGrp="1"/>
          </p:cNvSpPr>
          <p:nvPr>
            <p:ph type="subTitle" idx="1"/>
          </p:nvPr>
        </p:nvSpPr>
        <p:spPr>
          <a:xfrm>
            <a:off x="1470486" y="6367134"/>
            <a:ext cx="9144000" cy="422046"/>
          </a:xfrm>
        </p:spPr>
        <p:txBody>
          <a:bodyPr>
            <a:normAutofit fontScale="92500"/>
          </a:bodyPr>
          <a:lstStyle/>
          <a:p>
            <a:pPr marL="342900" indent="-342900">
              <a:buFont typeface="Arial" panose="020B0604020202020204" pitchFamily="34" charset="0"/>
              <a:buChar char="•"/>
            </a:pPr>
            <a:r>
              <a:rPr lang="en-US" sz="2400" dirty="0"/>
              <a:t>We should see significantly better thermal properties than previous design</a:t>
            </a:r>
            <a:endParaRPr lang="en-US" dirty="0"/>
          </a:p>
        </p:txBody>
      </p:sp>
      <p:pic>
        <p:nvPicPr>
          <p:cNvPr id="5" name="Picture 4">
            <a:extLst>
              <a:ext uri="{FF2B5EF4-FFF2-40B4-BE49-F238E27FC236}">
                <a16:creationId xmlns:a16="http://schemas.microsoft.com/office/drawing/2014/main" id="{74424B04-701D-603E-7E4D-C85AF48D25ED}"/>
              </a:ext>
            </a:extLst>
          </p:cNvPr>
          <p:cNvPicPr>
            <a:picLocks noChangeAspect="1"/>
          </p:cNvPicPr>
          <p:nvPr/>
        </p:nvPicPr>
        <p:blipFill>
          <a:blip r:embed="rId2"/>
          <a:stretch>
            <a:fillRect/>
          </a:stretch>
        </p:blipFill>
        <p:spPr>
          <a:xfrm>
            <a:off x="329784" y="2848487"/>
            <a:ext cx="5294556" cy="3518647"/>
          </a:xfrm>
          <a:prstGeom prst="rect">
            <a:avLst/>
          </a:prstGeom>
        </p:spPr>
      </p:pic>
      <p:pic>
        <p:nvPicPr>
          <p:cNvPr id="8" name="Picture 7">
            <a:extLst>
              <a:ext uri="{FF2B5EF4-FFF2-40B4-BE49-F238E27FC236}">
                <a16:creationId xmlns:a16="http://schemas.microsoft.com/office/drawing/2014/main" id="{CEA9AC54-393C-AFC9-B9FB-8EDB97C3507E}"/>
              </a:ext>
            </a:extLst>
          </p:cNvPr>
          <p:cNvPicPr>
            <a:picLocks noChangeAspect="1"/>
          </p:cNvPicPr>
          <p:nvPr/>
        </p:nvPicPr>
        <p:blipFill>
          <a:blip r:embed="rId3"/>
          <a:stretch>
            <a:fillRect/>
          </a:stretch>
        </p:blipFill>
        <p:spPr>
          <a:xfrm>
            <a:off x="6739075" y="2848488"/>
            <a:ext cx="5294555" cy="3518646"/>
          </a:xfrm>
          <a:prstGeom prst="rect">
            <a:avLst/>
          </a:prstGeom>
        </p:spPr>
      </p:pic>
      <p:sp>
        <p:nvSpPr>
          <p:cNvPr id="9" name="TextBox 8">
            <a:extLst>
              <a:ext uri="{FF2B5EF4-FFF2-40B4-BE49-F238E27FC236}">
                <a16:creationId xmlns:a16="http://schemas.microsoft.com/office/drawing/2014/main" id="{BB1A5842-9C84-1482-D9ED-DAC22693FB57}"/>
              </a:ext>
            </a:extLst>
          </p:cNvPr>
          <p:cNvSpPr txBox="1"/>
          <p:nvPr/>
        </p:nvSpPr>
        <p:spPr>
          <a:xfrm>
            <a:off x="774745" y="2524634"/>
            <a:ext cx="1891030" cy="369332"/>
          </a:xfrm>
          <a:prstGeom prst="rect">
            <a:avLst/>
          </a:prstGeom>
          <a:noFill/>
        </p:spPr>
        <p:txBody>
          <a:bodyPr wrap="none" rtlCol="0">
            <a:spAutoFit/>
          </a:bodyPr>
          <a:lstStyle/>
          <a:p>
            <a:r>
              <a:rPr lang="en-US" dirty="0"/>
              <a:t>Current situation: </a:t>
            </a:r>
          </a:p>
        </p:txBody>
      </p:sp>
      <p:sp>
        <p:nvSpPr>
          <p:cNvPr id="10" name="TextBox 9">
            <a:extLst>
              <a:ext uri="{FF2B5EF4-FFF2-40B4-BE49-F238E27FC236}">
                <a16:creationId xmlns:a16="http://schemas.microsoft.com/office/drawing/2014/main" id="{67189F72-8048-5551-ECDB-2E948F806538}"/>
              </a:ext>
            </a:extLst>
          </p:cNvPr>
          <p:cNvSpPr txBox="1"/>
          <p:nvPr/>
        </p:nvSpPr>
        <p:spPr>
          <a:xfrm>
            <a:off x="7196748" y="2524634"/>
            <a:ext cx="1826782" cy="369332"/>
          </a:xfrm>
          <a:prstGeom prst="rect">
            <a:avLst/>
          </a:prstGeom>
          <a:noFill/>
        </p:spPr>
        <p:txBody>
          <a:bodyPr wrap="none" rtlCol="0">
            <a:spAutoFit/>
          </a:bodyPr>
          <a:lstStyle/>
          <a:p>
            <a:r>
              <a:rPr lang="en-US" dirty="0"/>
              <a:t>With new heater:</a:t>
            </a:r>
          </a:p>
        </p:txBody>
      </p:sp>
      <p:sp>
        <p:nvSpPr>
          <p:cNvPr id="12" name="TextBox 11">
            <a:extLst>
              <a:ext uri="{FF2B5EF4-FFF2-40B4-BE49-F238E27FC236}">
                <a16:creationId xmlns:a16="http://schemas.microsoft.com/office/drawing/2014/main" id="{DBD37245-8A9A-7E33-1170-58358A1A0B12}"/>
              </a:ext>
            </a:extLst>
          </p:cNvPr>
          <p:cNvSpPr txBox="1"/>
          <p:nvPr/>
        </p:nvSpPr>
        <p:spPr>
          <a:xfrm>
            <a:off x="329784" y="900862"/>
            <a:ext cx="6287644" cy="1200329"/>
          </a:xfrm>
          <a:prstGeom prst="rect">
            <a:avLst/>
          </a:prstGeom>
          <a:noFill/>
        </p:spPr>
        <p:txBody>
          <a:bodyPr wrap="square" rtlCol="0">
            <a:spAutoFit/>
          </a:bodyPr>
          <a:lstStyle/>
          <a:p>
            <a:r>
              <a:rPr lang="en-US" dirty="0"/>
              <a:t>Outcome of past commissioning:</a:t>
            </a:r>
          </a:p>
          <a:p>
            <a:pPr marL="285750" indent="-285750">
              <a:buFont typeface="Arial" panose="020B0604020202020204" pitchFamily="34" charset="0"/>
              <a:buChar char="•"/>
            </a:pPr>
            <a:r>
              <a:rPr lang="en-US" dirty="0"/>
              <a:t>Furnace not able to reach target temperature at 50 bar</a:t>
            </a:r>
          </a:p>
          <a:p>
            <a:pPr marL="285750" indent="-285750">
              <a:buFont typeface="Arial" panose="020B0604020202020204" pitchFamily="34" charset="0"/>
              <a:buChar char="•"/>
            </a:pPr>
            <a:r>
              <a:rPr lang="en-US" dirty="0"/>
              <a:t>Too high heat losses through the furnace wall thus not enough power reserve available </a:t>
            </a:r>
          </a:p>
        </p:txBody>
      </p:sp>
      <p:sp>
        <p:nvSpPr>
          <p:cNvPr id="4" name="Oval 3">
            <a:extLst>
              <a:ext uri="{FF2B5EF4-FFF2-40B4-BE49-F238E27FC236}">
                <a16:creationId xmlns:a16="http://schemas.microsoft.com/office/drawing/2014/main" id="{7CBEED6D-3352-DB07-FF4E-83F597006AF0}"/>
              </a:ext>
            </a:extLst>
          </p:cNvPr>
          <p:cNvSpPr/>
          <p:nvPr/>
        </p:nvSpPr>
        <p:spPr>
          <a:xfrm>
            <a:off x="1613647" y="4567518"/>
            <a:ext cx="600635" cy="121023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3AE02A4-6830-5EB4-6081-06AF97350867}"/>
              </a:ext>
            </a:extLst>
          </p:cNvPr>
          <p:cNvSpPr/>
          <p:nvPr/>
        </p:nvSpPr>
        <p:spPr>
          <a:xfrm>
            <a:off x="7960658" y="4567517"/>
            <a:ext cx="600635" cy="121023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B903162-9FC1-0B76-AB16-3979DF10FFE6}"/>
              </a:ext>
            </a:extLst>
          </p:cNvPr>
          <p:cNvSpPr txBox="1"/>
          <p:nvPr/>
        </p:nvSpPr>
        <p:spPr>
          <a:xfrm>
            <a:off x="383838" y="2101191"/>
            <a:ext cx="9336980" cy="400110"/>
          </a:xfrm>
          <a:prstGeom prst="rect">
            <a:avLst/>
          </a:prstGeom>
          <a:noFill/>
        </p:spPr>
        <p:txBody>
          <a:bodyPr wrap="none" rtlCol="0">
            <a:spAutoFit/>
          </a:bodyPr>
          <a:lstStyle/>
          <a:p>
            <a:r>
              <a:rPr lang="en-US" sz="2000" dirty="0"/>
              <a:t>FEA modeling with adjusted material parameter derived from past commissioning runs: </a:t>
            </a:r>
          </a:p>
        </p:txBody>
      </p:sp>
      <p:cxnSp>
        <p:nvCxnSpPr>
          <p:cNvPr id="15" name="Straight Arrow Connector 14">
            <a:extLst>
              <a:ext uri="{FF2B5EF4-FFF2-40B4-BE49-F238E27FC236}">
                <a16:creationId xmlns:a16="http://schemas.microsoft.com/office/drawing/2014/main" id="{25EE052D-9D46-FDE5-85AD-915C1E6F0011}"/>
              </a:ext>
            </a:extLst>
          </p:cNvPr>
          <p:cNvCxnSpPr/>
          <p:nvPr/>
        </p:nvCxnSpPr>
        <p:spPr>
          <a:xfrm>
            <a:off x="842329" y="5172634"/>
            <a:ext cx="66665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CBB068B1-48F8-4F3D-5C69-5DB6EAA027A1}"/>
              </a:ext>
            </a:extLst>
          </p:cNvPr>
          <p:cNvCxnSpPr/>
          <p:nvPr/>
        </p:nvCxnSpPr>
        <p:spPr>
          <a:xfrm>
            <a:off x="7196748" y="5172634"/>
            <a:ext cx="66665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Rectangle 16">
            <a:extLst>
              <a:ext uri="{FF2B5EF4-FFF2-40B4-BE49-F238E27FC236}">
                <a16:creationId xmlns:a16="http://schemas.microsoft.com/office/drawing/2014/main" id="{682E5233-3622-CD41-1CF5-DEC3EE6AA482}"/>
              </a:ext>
            </a:extLst>
          </p:cNvPr>
          <p:cNvSpPr/>
          <p:nvPr/>
        </p:nvSpPr>
        <p:spPr>
          <a:xfrm flipV="1">
            <a:off x="0" y="845877"/>
            <a:ext cx="12206416" cy="4571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11" name="Slide Number Placeholder 10">
            <a:extLst>
              <a:ext uri="{FF2B5EF4-FFF2-40B4-BE49-F238E27FC236}">
                <a16:creationId xmlns:a16="http://schemas.microsoft.com/office/drawing/2014/main" id="{51997D72-8C04-01E6-2AF0-BACA3DD220F6}"/>
              </a:ext>
            </a:extLst>
          </p:cNvPr>
          <p:cNvSpPr>
            <a:spLocks noGrp="1"/>
          </p:cNvSpPr>
          <p:nvPr>
            <p:ph type="sldNum" sz="quarter" idx="12"/>
          </p:nvPr>
        </p:nvSpPr>
        <p:spPr/>
        <p:txBody>
          <a:bodyPr/>
          <a:lstStyle/>
          <a:p>
            <a:fld id="{38E91C1D-DFAA-4E38-AB66-4DFB389F2C8B}" type="slidenum">
              <a:rPr lang="en-US" smtClean="0"/>
              <a:t>14</a:t>
            </a:fld>
            <a:endParaRPr lang="en-US"/>
          </a:p>
        </p:txBody>
      </p:sp>
    </p:spTree>
    <p:extLst>
      <p:ext uri="{BB962C8B-B14F-4D97-AF65-F5344CB8AC3E}">
        <p14:creationId xmlns:p14="http://schemas.microsoft.com/office/powerpoint/2010/main" val="1333244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893583" y="4490497"/>
            <a:ext cx="8226425" cy="1254320"/>
          </a:xfrm>
        </p:spPr>
        <p:txBody>
          <a:bodyPr>
            <a:noAutofit/>
          </a:bodyPr>
          <a:lstStyle/>
          <a:p>
            <a:r>
              <a:rPr lang="en-US" sz="2400" dirty="0">
                <a:latin typeface="Arial" panose="020B0604020202020204" pitchFamily="34" charset="0"/>
                <a:cs typeface="Arial" panose="020B0604020202020204" pitchFamily="34" charset="0"/>
              </a:rPr>
              <a:t>U.S. MDP Collaboration Meeting CM8</a:t>
            </a:r>
          </a:p>
          <a:p>
            <a:r>
              <a:rPr lang="en-US" sz="2400" dirty="0">
                <a:solidFill>
                  <a:srgbClr val="FFFFFF"/>
                </a:solidFill>
                <a:latin typeface="Arial" panose="020B0604020202020204" pitchFamily="34" charset="0"/>
                <a:cs typeface="Arial" panose="020B0604020202020204" pitchFamily="34" charset="0"/>
              </a:rPr>
              <a:t>05/01/2024</a:t>
            </a:r>
          </a:p>
        </p:txBody>
      </p:sp>
      <p:sp>
        <p:nvSpPr>
          <p:cNvPr id="3" name="Rectangle 2"/>
          <p:cNvSpPr/>
          <p:nvPr/>
        </p:nvSpPr>
        <p:spPr>
          <a:xfrm>
            <a:off x="1828800" y="2514600"/>
            <a:ext cx="8382000" cy="169277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rPr>
              <a:t>FNAL Bi2212 </a:t>
            </a:r>
            <a:r>
              <a:rPr kumimoji="0" lang="en-US" sz="3200" b="1" i="0" u="none" strike="noStrike" kern="0" cap="none" spc="0" normalizeH="0" baseline="0" noProof="0" dirty="0">
                <a:ln>
                  <a:noFill/>
                </a:ln>
                <a:solidFill>
                  <a:prstClr val="white"/>
                </a:solidFill>
                <a:effectLst/>
                <a:uLnTx/>
                <a:uFillTx/>
              </a:rPr>
              <a:t>SMCT insert </a:t>
            </a:r>
            <a:r>
              <a:rPr kumimoji="0" lang="en-US" sz="3200" b="1" i="0" u="none" strike="noStrike" kern="0" cap="none" spc="0" normalizeH="0" baseline="0" noProof="0">
                <a:ln>
                  <a:noFill/>
                </a:ln>
                <a:solidFill>
                  <a:prstClr val="white"/>
                </a:solidFill>
                <a:effectLst/>
                <a:uLnTx/>
                <a:uFillTx/>
              </a:rPr>
              <a:t>program overview</a:t>
            </a:r>
            <a:endParaRPr kumimoji="0" lang="en-US" sz="3200" b="1" i="0" u="none" strike="noStrike" kern="0" cap="none"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A.V. Zlobin</a:t>
            </a:r>
            <a:endParaRPr kumimoji="0" lang="en-US" sz="3600" b="0" i="1"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349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8999" y="292430"/>
            <a:ext cx="8763127" cy="430887"/>
          </a:xfrm>
        </p:spPr>
        <p:txBody>
          <a:bodyPr/>
          <a:lstStyle/>
          <a:p>
            <a:pPr algn="ctr"/>
            <a:r>
              <a:rPr lang="en-US" dirty="0"/>
              <a:t>Bi2212 SMCT coil cross-section evolution</a:t>
            </a:r>
          </a:p>
        </p:txBody>
      </p:sp>
      <p:sp>
        <p:nvSpPr>
          <p:cNvPr id="2" name="Slide Number Placeholder 1"/>
          <p:cNvSpPr>
            <a:spLocks noGrp="1"/>
          </p:cNvSpPr>
          <p:nvPr>
            <p:ph type="sldNum" sz="quarter" idx="4294967295"/>
          </p:nvPr>
        </p:nvSpPr>
        <p:spPr>
          <a:xfrm>
            <a:off x="11707813" y="13058775"/>
            <a:ext cx="484187" cy="463550"/>
          </a:xfrm>
          <a:prstGeom prst="rect">
            <a:avLst/>
          </a:prstGeom>
          <a:ln w="12700">
            <a:miter lim="400000"/>
          </a:ln>
        </p:spPr>
        <p:txBody>
          <a:bodyPr wrap="none" lIns="91438" tIns="91438" rIns="91438" bIns="9143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Franklin Gothic Book"/>
                <a:ea typeface="Franklin Gothic Book"/>
                <a:cs typeface="Franklin Gothic Book"/>
                <a:sym typeface="Franklin Gothic Book"/>
              </a:defRPr>
            </a:lvl1pPr>
            <a:lvl2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2000" b="0" i="0" u="none" strike="noStrike" kern="0" cap="none" spc="0" normalizeH="0" baseline="0" noProof="0" smtClean="0">
                <a:ln>
                  <a:noFill/>
                </a:ln>
                <a:solidFill>
                  <a:srgbClr val="FFFFFF"/>
                </a:solidFill>
                <a:effectLst/>
                <a:uLnTx/>
                <a:uFillTx/>
                <a:latin typeface="Franklin Gothic Book"/>
                <a:sym typeface="Franklin Gothic Book"/>
              </a:rPr>
              <a:pPr marL="0" marR="0" lvl="0" indent="0" algn="r" defTabSz="914400" rtl="0" eaLnBrk="1" fontAlgn="auto" latinLnBrk="0" hangingPunct="0">
                <a:lnSpc>
                  <a:spcPct val="100000"/>
                </a:lnSpc>
                <a:spcBef>
                  <a:spcPts val="0"/>
                </a:spcBef>
                <a:spcAft>
                  <a:spcPts val="0"/>
                </a:spcAft>
                <a:buClrTx/>
                <a:buSzTx/>
                <a:buFontTx/>
                <a:buNone/>
                <a:tabLst/>
                <a:defRPr/>
              </a:pPr>
              <a:t>16</a:t>
            </a:fld>
            <a:endParaRPr kumimoji="0" lang="en-US" sz="2000" b="0" i="0" u="none" strike="noStrike" kern="0" cap="none" spc="0" normalizeH="0" baseline="0" noProof="0">
              <a:ln>
                <a:noFill/>
              </a:ln>
              <a:solidFill>
                <a:srgbClr val="FFFFFF"/>
              </a:solidFill>
              <a:effectLst/>
              <a:uLnTx/>
              <a:uFillTx/>
              <a:latin typeface="Franklin Gothic Book"/>
              <a:sym typeface="Franklin Gothic Book"/>
            </a:endParaRPr>
          </a:p>
        </p:txBody>
      </p:sp>
      <p:sp>
        <p:nvSpPr>
          <p:cNvPr id="17" name="Footer Placeholder 4"/>
          <p:cNvSpPr>
            <a:spLocks noGrp="1"/>
          </p:cNvSpPr>
          <p:nvPr>
            <p:ph type="ftr" sz="quarter" idx="4294967295"/>
          </p:nvPr>
        </p:nvSpPr>
        <p:spPr>
          <a:xfrm>
            <a:off x="3962400" y="12712700"/>
            <a:ext cx="8229600" cy="730250"/>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tx1">
                    <a:tint val="75000"/>
                  </a:schemeClr>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tint val="75000"/>
                  </a:prstClr>
                </a:solidFill>
                <a:effectLst/>
                <a:uLnTx/>
                <a:uFillTx/>
                <a:latin typeface="Calibri"/>
                <a:ea typeface="+mn-ea"/>
                <a:cs typeface="+mn-cs"/>
                <a:sym typeface="Calibri"/>
              </a:rPr>
              <a:t>US MPD TAC meeting</a:t>
            </a:r>
            <a:endParaRPr kumimoji="0" lang="en-US" sz="1800" b="0" i="0" u="none" strike="noStrike" kern="0" cap="none" spc="0" normalizeH="0" baseline="0" noProof="0" dirty="0">
              <a:ln>
                <a:noFill/>
              </a:ln>
              <a:solidFill>
                <a:prstClr val="black">
                  <a:tint val="75000"/>
                </a:prstClr>
              </a:solidFill>
              <a:effectLst/>
              <a:uLnTx/>
              <a:uFillTx/>
              <a:latin typeface="Calibri"/>
              <a:ea typeface="+mn-ea"/>
              <a:cs typeface="+mn-cs"/>
              <a:sym typeface="Calibri"/>
            </a:endParaRPr>
          </a:p>
        </p:txBody>
      </p:sp>
      <p:sp>
        <p:nvSpPr>
          <p:cNvPr id="11" name="TextBox 10">
            <a:extLst>
              <a:ext uri="{FF2B5EF4-FFF2-40B4-BE49-F238E27FC236}">
                <a16:creationId xmlns:a16="http://schemas.microsoft.com/office/drawing/2014/main" id="{3432C830-D29A-92CE-4813-76A6EFA52547}"/>
              </a:ext>
            </a:extLst>
          </p:cNvPr>
          <p:cNvSpPr txBox="1"/>
          <p:nvPr/>
        </p:nvSpPr>
        <p:spPr>
          <a:xfrm>
            <a:off x="9684454" y="1115152"/>
            <a:ext cx="143592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70C0"/>
                </a:solidFill>
                <a:effectLst/>
                <a:uLnTx/>
                <a:uFillTx/>
                <a:latin typeface="Calibri"/>
              </a:rPr>
              <a:t>2L 9-block coil</a:t>
            </a:r>
          </a:p>
        </p:txBody>
      </p:sp>
      <p:pic>
        <p:nvPicPr>
          <p:cNvPr id="20" name="Picture 19">
            <a:extLst>
              <a:ext uri="{FF2B5EF4-FFF2-40B4-BE49-F238E27FC236}">
                <a16:creationId xmlns:a16="http://schemas.microsoft.com/office/drawing/2014/main" id="{7FDB04C8-AEE1-6040-C86B-C5D6E737E0BF}"/>
              </a:ext>
            </a:extLst>
          </p:cNvPr>
          <p:cNvPicPr>
            <a:picLocks noChangeAspect="1"/>
          </p:cNvPicPr>
          <p:nvPr/>
        </p:nvPicPr>
        <p:blipFill>
          <a:blip r:embed="rId2"/>
          <a:stretch>
            <a:fillRect/>
          </a:stretch>
        </p:blipFill>
        <p:spPr>
          <a:xfrm>
            <a:off x="10442788" y="1452755"/>
            <a:ext cx="1593086" cy="1595245"/>
          </a:xfrm>
          <a:prstGeom prst="rect">
            <a:avLst/>
          </a:prstGeom>
        </p:spPr>
      </p:pic>
      <p:sp>
        <p:nvSpPr>
          <p:cNvPr id="12" name="TextBox 11">
            <a:extLst>
              <a:ext uri="{FF2B5EF4-FFF2-40B4-BE49-F238E27FC236}">
                <a16:creationId xmlns:a16="http://schemas.microsoft.com/office/drawing/2014/main" id="{66ACA3BC-8D4B-C973-9123-57AFA300B498}"/>
              </a:ext>
            </a:extLst>
          </p:cNvPr>
          <p:cNvSpPr txBox="1"/>
          <p:nvPr/>
        </p:nvSpPr>
        <p:spPr>
          <a:xfrm>
            <a:off x="1514145" y="1069627"/>
            <a:ext cx="141969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70C0"/>
                </a:solidFill>
                <a:effectLst/>
                <a:uLnTx/>
                <a:uFillTx/>
                <a:latin typeface="Calibri"/>
              </a:rPr>
              <a:t>2L 6-block coil</a:t>
            </a:r>
          </a:p>
        </p:txBody>
      </p:sp>
      <p:pic>
        <p:nvPicPr>
          <p:cNvPr id="15" name="Picture 14">
            <a:extLst>
              <a:ext uri="{FF2B5EF4-FFF2-40B4-BE49-F238E27FC236}">
                <a16:creationId xmlns:a16="http://schemas.microsoft.com/office/drawing/2014/main" id="{2A39155F-6140-DB62-39A6-10848E479F3D}"/>
              </a:ext>
            </a:extLst>
          </p:cNvPr>
          <p:cNvPicPr>
            <a:picLocks noChangeAspect="1"/>
          </p:cNvPicPr>
          <p:nvPr/>
        </p:nvPicPr>
        <p:blipFill>
          <a:blip r:embed="rId3"/>
          <a:stretch>
            <a:fillRect/>
          </a:stretch>
        </p:blipFill>
        <p:spPr>
          <a:xfrm>
            <a:off x="8125718" y="1417172"/>
            <a:ext cx="2280102" cy="1707028"/>
          </a:xfrm>
          <a:prstGeom prst="rect">
            <a:avLst/>
          </a:prstGeom>
        </p:spPr>
      </p:pic>
      <p:sp>
        <p:nvSpPr>
          <p:cNvPr id="16" name="Text Placeholder 2">
            <a:extLst>
              <a:ext uri="{FF2B5EF4-FFF2-40B4-BE49-F238E27FC236}">
                <a16:creationId xmlns:a16="http://schemas.microsoft.com/office/drawing/2014/main" id="{13716DC4-687B-FDC1-EB0E-3A70D0AAC58E}"/>
              </a:ext>
            </a:extLst>
          </p:cNvPr>
          <p:cNvSpPr>
            <a:spLocks noGrp="1"/>
          </p:cNvSpPr>
          <p:nvPr>
            <p:ph type="body" idx="1"/>
          </p:nvPr>
        </p:nvSpPr>
        <p:spPr>
          <a:xfrm>
            <a:off x="8796500" y="5899703"/>
            <a:ext cx="3292576" cy="369332"/>
          </a:xfrm>
          <a:solidFill>
            <a:schemeClr val="bg1"/>
          </a:solidFill>
        </p:spPr>
        <p:txBody>
          <a:bodyPr/>
          <a:lstStyle/>
          <a:p>
            <a:pPr marL="182880" indent="-182880">
              <a:buFont typeface="Arial" panose="020B0604020202020204" pitchFamily="34" charset="0"/>
              <a:buChar char="•"/>
            </a:pPr>
            <a:r>
              <a:rPr lang="en-US" sz="1200" b="1" dirty="0">
                <a:solidFill>
                  <a:schemeClr val="accent4">
                    <a:lumMod val="75000"/>
                  </a:schemeClr>
                </a:solidFill>
              </a:rPr>
              <a:t>IL – whole coil with mid-plane cable transition</a:t>
            </a:r>
          </a:p>
          <a:p>
            <a:pPr marL="182880" indent="-182880">
              <a:buFont typeface="Arial" panose="020B0604020202020204" pitchFamily="34" charset="0"/>
              <a:buChar char="•"/>
            </a:pPr>
            <a:r>
              <a:rPr lang="en-US" sz="1200" b="1" dirty="0">
                <a:solidFill>
                  <a:schemeClr val="accent4">
                    <a:lumMod val="75000"/>
                  </a:schemeClr>
                </a:solidFill>
              </a:rPr>
              <a:t>OL – independent half-coils</a:t>
            </a:r>
          </a:p>
        </p:txBody>
      </p:sp>
      <p:sp>
        <p:nvSpPr>
          <p:cNvPr id="21" name="TextBox 20">
            <a:extLst>
              <a:ext uri="{FF2B5EF4-FFF2-40B4-BE49-F238E27FC236}">
                <a16:creationId xmlns:a16="http://schemas.microsoft.com/office/drawing/2014/main" id="{FCE1032F-40B9-D231-C189-0615C431BFD6}"/>
              </a:ext>
            </a:extLst>
          </p:cNvPr>
          <p:cNvSpPr txBox="1"/>
          <p:nvPr/>
        </p:nvSpPr>
        <p:spPr>
          <a:xfrm>
            <a:off x="4123108" y="5646314"/>
            <a:ext cx="4258149" cy="646331"/>
          </a:xfrm>
          <a:prstGeom prst="rect">
            <a:avLst/>
          </a:prstGeom>
          <a:solidFill>
            <a:schemeClr val="bg1"/>
          </a:solidFill>
        </p:spPr>
        <p:txBody>
          <a:bodyPr wrap="square">
            <a:spAutoFit/>
          </a:bodyPr>
          <a:lstStyle/>
          <a:p>
            <a:pPr marL="182880" marR="0" lvl="0" indent="-18288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sng" strike="noStrike" kern="0" cap="none" spc="0" normalizeH="0" baseline="0" noProof="0" dirty="0">
                <a:ln>
                  <a:noFill/>
                </a:ln>
                <a:solidFill>
                  <a:srgbClr val="8064A2">
                    <a:lumMod val="75000"/>
                  </a:srgbClr>
                </a:solidFill>
                <a:effectLst/>
                <a:uLnTx/>
                <a:uFillTx/>
                <a:latin typeface="Calibri"/>
              </a:rPr>
              <a:t>Design 1</a:t>
            </a:r>
            <a:r>
              <a:rPr kumimoji="0" lang="en-US" sz="1200" b="1" i="0" u="none" strike="noStrike" kern="0" cap="none" spc="0" normalizeH="0" baseline="0" noProof="0" dirty="0">
                <a:ln>
                  <a:noFill/>
                </a:ln>
                <a:solidFill>
                  <a:srgbClr val="8064A2">
                    <a:lumMod val="75000"/>
                  </a:srgbClr>
                </a:solidFill>
                <a:effectLst/>
                <a:uLnTx/>
                <a:uFillTx/>
                <a:latin typeface="Calibri"/>
              </a:rPr>
              <a:t>: end turns are grouped in blocks as in the coil body </a:t>
            </a:r>
          </a:p>
          <a:p>
            <a:pPr marL="182880" marR="0" lvl="0" indent="-18288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sng" strike="noStrike" kern="0" cap="none" spc="0" normalizeH="0" baseline="0" noProof="0" dirty="0">
                <a:ln>
                  <a:noFill/>
                </a:ln>
                <a:solidFill>
                  <a:srgbClr val="8064A2">
                    <a:lumMod val="75000"/>
                  </a:srgbClr>
                </a:solidFill>
                <a:effectLst/>
                <a:uLnTx/>
                <a:uFillTx/>
                <a:latin typeface="Calibri"/>
              </a:rPr>
              <a:t>Design 2</a:t>
            </a:r>
            <a:r>
              <a:rPr kumimoji="0" lang="en-US" sz="1200" b="1" i="0" u="none" strike="noStrike" kern="0" cap="none" spc="0" normalizeH="0" baseline="0" noProof="0" dirty="0">
                <a:ln>
                  <a:noFill/>
                </a:ln>
                <a:solidFill>
                  <a:srgbClr val="8064A2">
                    <a:lumMod val="75000"/>
                  </a:srgbClr>
                </a:solidFill>
                <a:effectLst/>
                <a:uLnTx/>
                <a:uFillTx/>
                <a:latin typeface="Calibri"/>
              </a:rPr>
              <a:t>: end turns in separate grove </a:t>
            </a:r>
          </a:p>
          <a:p>
            <a:pPr marL="182880" marR="0" lvl="0" indent="-18288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sng" strike="noStrike" kern="0" cap="none" spc="0" normalizeH="0" baseline="0" noProof="0" dirty="0">
                <a:ln>
                  <a:noFill/>
                </a:ln>
                <a:solidFill>
                  <a:srgbClr val="8064A2">
                    <a:lumMod val="75000"/>
                  </a:srgbClr>
                </a:solidFill>
                <a:effectLst/>
                <a:uLnTx/>
                <a:uFillTx/>
                <a:latin typeface="Calibri"/>
              </a:rPr>
              <a:t>Design 1&amp;2</a:t>
            </a:r>
            <a:r>
              <a:rPr kumimoji="0" lang="en-US" sz="1200" b="1" i="0" u="none" strike="noStrike" kern="0" cap="none" spc="0" normalizeH="0" baseline="0" noProof="0" dirty="0">
                <a:ln>
                  <a:noFill/>
                </a:ln>
                <a:solidFill>
                  <a:srgbClr val="8064A2">
                    <a:lumMod val="75000"/>
                  </a:srgbClr>
                </a:solidFill>
                <a:effectLst/>
                <a:uLnTx/>
                <a:uFillTx/>
                <a:latin typeface="Calibri"/>
              </a:rPr>
              <a:t>: pole leads go through the coil bore.</a:t>
            </a:r>
          </a:p>
        </p:txBody>
      </p:sp>
      <p:grpSp>
        <p:nvGrpSpPr>
          <p:cNvPr id="36" name="Group 35">
            <a:extLst>
              <a:ext uri="{FF2B5EF4-FFF2-40B4-BE49-F238E27FC236}">
                <a16:creationId xmlns:a16="http://schemas.microsoft.com/office/drawing/2014/main" id="{8D549775-C8C5-3EB7-016C-5BA713CCED9B}"/>
              </a:ext>
            </a:extLst>
          </p:cNvPr>
          <p:cNvGrpSpPr>
            <a:grpSpLocks noChangeAspect="1"/>
          </p:cNvGrpSpPr>
          <p:nvPr/>
        </p:nvGrpSpPr>
        <p:grpSpPr>
          <a:xfrm>
            <a:off x="8406545" y="3065056"/>
            <a:ext cx="3485341" cy="2719838"/>
            <a:chOff x="8497313" y="1750069"/>
            <a:chExt cx="3638878" cy="2758982"/>
          </a:xfrm>
        </p:grpSpPr>
        <p:pic>
          <p:nvPicPr>
            <p:cNvPr id="37" name="Picture 36">
              <a:extLst>
                <a:ext uri="{FF2B5EF4-FFF2-40B4-BE49-F238E27FC236}">
                  <a16:creationId xmlns:a16="http://schemas.microsoft.com/office/drawing/2014/main" id="{B08BE721-68A2-F23B-6FD2-D323ABE081C3}"/>
                </a:ext>
              </a:extLst>
            </p:cNvPr>
            <p:cNvPicPr>
              <a:picLocks noChangeAspect="1"/>
            </p:cNvPicPr>
            <p:nvPr/>
          </p:nvPicPr>
          <p:blipFill rotWithShape="1">
            <a:blip r:embed="rId4"/>
            <a:srcRect l="15000" t="27759" r="53750" b="29558"/>
            <a:stretch/>
          </p:blipFill>
          <p:spPr>
            <a:xfrm flipH="1">
              <a:off x="10363200" y="1797530"/>
              <a:ext cx="1584054" cy="1217015"/>
            </a:xfrm>
            <a:prstGeom prst="rect">
              <a:avLst/>
            </a:prstGeom>
          </p:spPr>
        </p:pic>
        <p:pic>
          <p:nvPicPr>
            <p:cNvPr id="38" name="Picture 37">
              <a:extLst>
                <a:ext uri="{FF2B5EF4-FFF2-40B4-BE49-F238E27FC236}">
                  <a16:creationId xmlns:a16="http://schemas.microsoft.com/office/drawing/2014/main" id="{E3D2094E-1414-DCBE-B2F1-144F06D874D0}"/>
                </a:ext>
              </a:extLst>
            </p:cNvPr>
            <p:cNvPicPr>
              <a:picLocks noChangeAspect="1"/>
            </p:cNvPicPr>
            <p:nvPr/>
          </p:nvPicPr>
          <p:blipFill rotWithShape="1">
            <a:blip r:embed="rId5"/>
            <a:srcRect l="12976" t="22490" r="50000" b="23721"/>
            <a:stretch/>
          </p:blipFill>
          <p:spPr>
            <a:xfrm flipH="1">
              <a:off x="10379799" y="3073726"/>
              <a:ext cx="1756392" cy="1435325"/>
            </a:xfrm>
            <a:prstGeom prst="rect">
              <a:avLst/>
            </a:prstGeom>
          </p:spPr>
        </p:pic>
        <p:pic>
          <p:nvPicPr>
            <p:cNvPr id="39" name="Picture 38">
              <a:extLst>
                <a:ext uri="{FF2B5EF4-FFF2-40B4-BE49-F238E27FC236}">
                  <a16:creationId xmlns:a16="http://schemas.microsoft.com/office/drawing/2014/main" id="{84E7DB81-5E3F-5C37-C6AC-3838A8B3508E}"/>
                </a:ext>
              </a:extLst>
            </p:cNvPr>
            <p:cNvPicPr>
              <a:picLocks noChangeAspect="1"/>
            </p:cNvPicPr>
            <p:nvPr/>
          </p:nvPicPr>
          <p:blipFill rotWithShape="1">
            <a:blip r:embed="rId6"/>
            <a:srcRect l="11921" t="24797" r="50625" b="22391"/>
            <a:stretch/>
          </p:blipFill>
          <p:spPr>
            <a:xfrm>
              <a:off x="8534502" y="3048346"/>
              <a:ext cx="1754860" cy="1391880"/>
            </a:xfrm>
            <a:prstGeom prst="rect">
              <a:avLst/>
            </a:prstGeom>
          </p:spPr>
        </p:pic>
        <p:pic>
          <p:nvPicPr>
            <p:cNvPr id="40" name="Picture 39">
              <a:extLst>
                <a:ext uri="{FF2B5EF4-FFF2-40B4-BE49-F238E27FC236}">
                  <a16:creationId xmlns:a16="http://schemas.microsoft.com/office/drawing/2014/main" id="{B0EE1CC6-2F06-B567-7473-F49AF75327DC}"/>
                </a:ext>
              </a:extLst>
            </p:cNvPr>
            <p:cNvPicPr>
              <a:picLocks noChangeAspect="1"/>
            </p:cNvPicPr>
            <p:nvPr/>
          </p:nvPicPr>
          <p:blipFill rotWithShape="1">
            <a:blip r:embed="rId7"/>
            <a:srcRect l="14375" t="35868" r="54375" b="22391"/>
            <a:stretch/>
          </p:blipFill>
          <p:spPr>
            <a:xfrm>
              <a:off x="8497313" y="1757060"/>
              <a:ext cx="1718645" cy="1291286"/>
            </a:xfrm>
            <a:prstGeom prst="rect">
              <a:avLst/>
            </a:prstGeom>
          </p:spPr>
        </p:pic>
        <p:grpSp>
          <p:nvGrpSpPr>
            <p:cNvPr id="41" name="Group 40">
              <a:extLst>
                <a:ext uri="{FF2B5EF4-FFF2-40B4-BE49-F238E27FC236}">
                  <a16:creationId xmlns:a16="http://schemas.microsoft.com/office/drawing/2014/main" id="{2EB3C173-5ED3-6E97-C96A-C36690E7F08F}"/>
                </a:ext>
              </a:extLst>
            </p:cNvPr>
            <p:cNvGrpSpPr/>
            <p:nvPr/>
          </p:nvGrpSpPr>
          <p:grpSpPr>
            <a:xfrm>
              <a:off x="9662935" y="1750069"/>
              <a:ext cx="1346844" cy="2668375"/>
              <a:chOff x="1583612" y="1608371"/>
              <a:chExt cx="1346844" cy="2668375"/>
            </a:xfrm>
          </p:grpSpPr>
          <p:sp>
            <p:nvSpPr>
              <p:cNvPr id="42" name="TextBox 41">
                <a:extLst>
                  <a:ext uri="{FF2B5EF4-FFF2-40B4-BE49-F238E27FC236}">
                    <a16:creationId xmlns:a16="http://schemas.microsoft.com/office/drawing/2014/main" id="{9FF3E3E0-3F56-5583-D51C-7F8E83D59FF9}"/>
                  </a:ext>
                </a:extLst>
              </p:cNvPr>
              <p:cNvSpPr txBox="1"/>
              <p:nvPr/>
            </p:nvSpPr>
            <p:spPr>
              <a:xfrm>
                <a:off x="1712147" y="3999747"/>
                <a:ext cx="995785"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Outer layer</a:t>
                </a:r>
              </a:p>
            </p:txBody>
          </p:sp>
          <p:sp>
            <p:nvSpPr>
              <p:cNvPr id="43" name="TextBox 42">
                <a:extLst>
                  <a:ext uri="{FF2B5EF4-FFF2-40B4-BE49-F238E27FC236}">
                    <a16:creationId xmlns:a16="http://schemas.microsoft.com/office/drawing/2014/main" id="{A1F43BBE-D093-0024-B68C-5F3579918C09}"/>
                  </a:ext>
                </a:extLst>
              </p:cNvPr>
              <p:cNvSpPr txBox="1"/>
              <p:nvPr/>
            </p:nvSpPr>
            <p:spPr>
              <a:xfrm>
                <a:off x="1583612" y="2969098"/>
                <a:ext cx="1346844"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LE          non-LE</a:t>
                </a:r>
              </a:p>
            </p:txBody>
          </p:sp>
          <p:sp>
            <p:nvSpPr>
              <p:cNvPr id="44" name="TextBox 43">
                <a:extLst>
                  <a:ext uri="{FF2B5EF4-FFF2-40B4-BE49-F238E27FC236}">
                    <a16:creationId xmlns:a16="http://schemas.microsoft.com/office/drawing/2014/main" id="{8D2DF3B8-D816-A0A6-C21E-B0AABA53766D}"/>
                  </a:ext>
                </a:extLst>
              </p:cNvPr>
              <p:cNvSpPr txBox="1"/>
              <p:nvPr/>
            </p:nvSpPr>
            <p:spPr>
              <a:xfrm>
                <a:off x="1655574" y="1608371"/>
                <a:ext cx="962123"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Inner layer</a:t>
                </a:r>
              </a:p>
            </p:txBody>
          </p:sp>
        </p:grpSp>
      </p:grpSp>
      <p:sp>
        <p:nvSpPr>
          <p:cNvPr id="3" name="Rectangle: Rounded Corners 2">
            <a:extLst>
              <a:ext uri="{FF2B5EF4-FFF2-40B4-BE49-F238E27FC236}">
                <a16:creationId xmlns:a16="http://schemas.microsoft.com/office/drawing/2014/main" id="{20241169-F790-5F9E-8F90-78662F7A3FF1}"/>
              </a:ext>
            </a:extLst>
          </p:cNvPr>
          <p:cNvSpPr/>
          <p:nvPr/>
        </p:nvSpPr>
        <p:spPr>
          <a:xfrm>
            <a:off x="8125718" y="1090722"/>
            <a:ext cx="3963358" cy="524326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C6C0DC0B-B38E-63C3-D116-9D8D88F2A750}"/>
              </a:ext>
            </a:extLst>
          </p:cNvPr>
          <p:cNvPicPr>
            <a:picLocks noChangeAspect="1"/>
          </p:cNvPicPr>
          <p:nvPr/>
        </p:nvPicPr>
        <p:blipFill>
          <a:blip r:embed="rId8"/>
          <a:stretch>
            <a:fillRect/>
          </a:stretch>
        </p:blipFill>
        <p:spPr>
          <a:xfrm>
            <a:off x="127786" y="1053585"/>
            <a:ext cx="8029128" cy="5230821"/>
          </a:xfrm>
          <a:prstGeom prst="rect">
            <a:avLst/>
          </a:prstGeom>
        </p:spPr>
      </p:pic>
    </p:spTree>
    <p:extLst>
      <p:ext uri="{BB962C8B-B14F-4D97-AF65-F5344CB8AC3E}">
        <p14:creationId xmlns:p14="http://schemas.microsoft.com/office/powerpoint/2010/main" val="42900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969644"/>
            <a:chOff x="0" y="0"/>
            <a:chExt cx="12192000" cy="969644"/>
          </a:xfrm>
        </p:grpSpPr>
        <p:pic>
          <p:nvPicPr>
            <p:cNvPr id="3" name="object 3"/>
            <p:cNvPicPr/>
            <p:nvPr/>
          </p:nvPicPr>
          <p:blipFill>
            <a:blip r:embed="rId2" cstate="print"/>
            <a:stretch>
              <a:fillRect/>
            </a:stretch>
          </p:blipFill>
          <p:spPr>
            <a:xfrm>
              <a:off x="0" y="0"/>
              <a:ext cx="12192000" cy="935736"/>
            </a:xfrm>
            <a:prstGeom prst="rect">
              <a:avLst/>
            </a:prstGeom>
          </p:spPr>
        </p:pic>
        <p:pic>
          <p:nvPicPr>
            <p:cNvPr id="4" name="object 4"/>
            <p:cNvPicPr/>
            <p:nvPr/>
          </p:nvPicPr>
          <p:blipFill>
            <a:blip r:embed="rId3" cstate="print"/>
            <a:stretch>
              <a:fillRect/>
            </a:stretch>
          </p:blipFill>
          <p:spPr>
            <a:xfrm>
              <a:off x="246888" y="27432"/>
              <a:ext cx="11753088" cy="941832"/>
            </a:xfrm>
            <a:prstGeom prst="rect">
              <a:avLst/>
            </a:prstGeom>
          </p:spPr>
        </p:pic>
        <p:sp>
          <p:nvSpPr>
            <p:cNvPr id="5" name="object 5"/>
            <p:cNvSpPr/>
            <p:nvPr/>
          </p:nvSpPr>
          <p:spPr>
            <a:xfrm>
              <a:off x="0" y="12579"/>
              <a:ext cx="12192000" cy="843280"/>
            </a:xfrm>
            <a:custGeom>
              <a:avLst/>
              <a:gdLst/>
              <a:ahLst/>
              <a:cxnLst/>
              <a:rect l="l" t="t" r="r" b="b"/>
              <a:pathLst>
                <a:path w="12192000" h="843280">
                  <a:moveTo>
                    <a:pt x="12192000" y="0"/>
                  </a:moveTo>
                  <a:lnTo>
                    <a:pt x="0" y="0"/>
                  </a:lnTo>
                  <a:lnTo>
                    <a:pt x="0" y="843085"/>
                  </a:lnTo>
                  <a:lnTo>
                    <a:pt x="12192000" y="843085"/>
                  </a:lnTo>
                  <a:lnTo>
                    <a:pt x="12192000" y="0"/>
                  </a:lnTo>
                  <a:close/>
                </a:path>
              </a:pathLst>
            </a:custGeom>
            <a:solidFill>
              <a:srgbClr val="00395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object 6"/>
          <p:cNvSpPr txBox="1"/>
          <p:nvPr/>
        </p:nvSpPr>
        <p:spPr>
          <a:xfrm>
            <a:off x="386556" y="105155"/>
            <a:ext cx="11419840" cy="635000"/>
          </a:xfrm>
          <a:prstGeom prst="rect">
            <a:avLst/>
          </a:prstGeom>
        </p:spPr>
        <p:txBody>
          <a:bodyPr vert="horz" wrap="square" lIns="0" tIns="12700" rIns="0" bIns="0" rtlCol="0">
            <a:spAutoFit/>
          </a:bodyPr>
          <a:lstStyle/>
          <a:p>
            <a:pPr marL="5074285" marR="30480" lvl="0" indent="-5036820" defTabSz="914400" eaLnBrk="1" fontAlgn="auto" latinLnBrk="0" hangingPunct="1">
              <a:lnSpc>
                <a:spcPct val="100000"/>
              </a:lnSpc>
              <a:spcBef>
                <a:spcPts val="100"/>
              </a:spcBef>
              <a:spcAft>
                <a:spcPts val="0"/>
              </a:spcAft>
              <a:buClrTx/>
              <a:buSzTx/>
              <a:buFontTx/>
              <a:buNone/>
              <a:tabLst>
                <a:tab pos="6052820" algn="l"/>
              </a:tabLst>
              <a:defRPr/>
            </a:pPr>
            <a:r>
              <a:rPr kumimoji="0" sz="2000" b="1" i="0" u="none" strike="noStrike" kern="0" cap="none" spc="0" normalizeH="0" baseline="0" noProof="0" dirty="0">
                <a:ln>
                  <a:noFill/>
                </a:ln>
                <a:solidFill>
                  <a:srgbClr val="FFFFFF"/>
                </a:solidFill>
                <a:effectLst/>
                <a:uLnTx/>
                <a:uFillTx/>
                <a:latin typeface="Arial"/>
                <a:cs typeface="Arial"/>
              </a:rPr>
              <a:t>The</a:t>
            </a:r>
            <a:r>
              <a:rPr kumimoji="0" sz="2000" b="1" i="0" u="none" strike="noStrike" kern="0" cap="none" spc="-5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8</a:t>
            </a:r>
            <a:r>
              <a:rPr kumimoji="0" sz="1950" b="1" i="0" u="none" strike="noStrike" kern="0" cap="none" spc="0" normalizeH="0" baseline="25641" noProof="0" dirty="0">
                <a:ln>
                  <a:noFill/>
                </a:ln>
                <a:solidFill>
                  <a:srgbClr val="FFFFFF"/>
                </a:solidFill>
                <a:effectLst/>
                <a:uLnTx/>
                <a:uFillTx/>
                <a:latin typeface="Arial"/>
                <a:cs typeface="Arial"/>
              </a:rPr>
              <a:t>th</a:t>
            </a:r>
            <a:r>
              <a:rPr kumimoji="0" sz="1950" b="1" i="0" u="none" strike="noStrike" kern="0" cap="none" spc="247" normalizeH="0" baseline="25641"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US</a:t>
            </a:r>
            <a:r>
              <a:rPr kumimoji="0" sz="2000" b="1" i="0" u="none" strike="noStrike" kern="0" cap="none" spc="-4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Magnet</a:t>
            </a:r>
            <a:r>
              <a:rPr kumimoji="0" sz="2000" b="1" i="0" u="none" strike="noStrike" kern="0" cap="none" spc="-5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Development</a:t>
            </a:r>
            <a:r>
              <a:rPr kumimoji="0" sz="2000" b="1" i="0" u="none" strike="noStrike" kern="0" cap="none" spc="-4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Program</a:t>
            </a:r>
            <a:r>
              <a:rPr kumimoji="0" sz="2000" b="1" i="0" u="none" strike="noStrike" kern="0" cap="none" spc="-45" normalizeH="0" baseline="0" noProof="0" dirty="0">
                <a:ln>
                  <a:noFill/>
                </a:ln>
                <a:solidFill>
                  <a:srgbClr val="FFFFFF"/>
                </a:solidFill>
                <a:effectLst/>
                <a:uLnTx/>
                <a:uFillTx/>
                <a:latin typeface="Arial"/>
                <a:cs typeface="Arial"/>
              </a:rPr>
              <a:t> </a:t>
            </a:r>
            <a:r>
              <a:rPr kumimoji="0" sz="2000" b="1" i="0" u="none" strike="noStrike" kern="0" cap="none" spc="-10" normalizeH="0" baseline="0" noProof="0" dirty="0">
                <a:ln>
                  <a:noFill/>
                </a:ln>
                <a:solidFill>
                  <a:srgbClr val="FFFFFF"/>
                </a:solidFill>
                <a:effectLst/>
                <a:uLnTx/>
                <a:uFillTx/>
                <a:latin typeface="Arial"/>
                <a:cs typeface="Arial"/>
              </a:rPr>
              <a:t>annual</a:t>
            </a:r>
            <a:r>
              <a:rPr kumimoji="0" sz="2000" b="1" i="0" u="none" strike="noStrike" kern="0" cap="none" spc="0" normalizeH="0" baseline="0" noProof="0" dirty="0">
                <a:ln>
                  <a:noFill/>
                </a:ln>
                <a:solidFill>
                  <a:srgbClr val="FFFFFF"/>
                </a:solidFill>
                <a:effectLst/>
                <a:uLnTx/>
                <a:uFillTx/>
                <a:latin typeface="Arial"/>
                <a:cs typeface="Arial"/>
              </a:rPr>
              <a:t>	collaboration</a:t>
            </a:r>
            <a:r>
              <a:rPr kumimoji="0" sz="2000" b="1" i="0" u="none" strike="noStrike" kern="0" cap="none" spc="-8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meeting,</a:t>
            </a:r>
            <a:r>
              <a:rPr kumimoji="0" sz="2000" b="1" i="0" u="none" strike="noStrike" kern="0" cap="none" spc="-9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Fermilab,</a:t>
            </a:r>
            <a:r>
              <a:rPr kumimoji="0" sz="2000" b="1" i="0" u="none" strike="noStrike" kern="0" cap="none" spc="-85" normalizeH="0" baseline="0" noProof="0" dirty="0">
                <a:ln>
                  <a:noFill/>
                </a:ln>
                <a:solidFill>
                  <a:srgbClr val="FFFFFF"/>
                </a:solidFill>
                <a:effectLst/>
                <a:uLnTx/>
                <a:uFillTx/>
                <a:latin typeface="Arial"/>
                <a:cs typeface="Arial"/>
              </a:rPr>
              <a:t> </a:t>
            </a:r>
            <a:r>
              <a:rPr kumimoji="0" sz="2000" b="1" i="0" u="none" strike="noStrike" kern="0" cap="none" spc="-10" normalizeH="0" baseline="0" noProof="0" dirty="0">
                <a:ln>
                  <a:noFill/>
                </a:ln>
                <a:solidFill>
                  <a:srgbClr val="FFFFFF"/>
                </a:solidFill>
                <a:effectLst/>
                <a:uLnTx/>
                <a:uFillTx/>
                <a:latin typeface="Arial"/>
                <a:cs typeface="Arial"/>
              </a:rPr>
              <a:t>04/30/2024- 05/03/2024</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a:spLocks noGrp="1"/>
          </p:cNvSpPr>
          <p:nvPr>
            <p:ph type="title"/>
          </p:nvPr>
        </p:nvSpPr>
        <p:spPr>
          <a:xfrm>
            <a:off x="2082226" y="1379220"/>
            <a:ext cx="8563610" cy="1007110"/>
          </a:xfrm>
          <a:prstGeom prst="rect">
            <a:avLst/>
          </a:prstGeom>
        </p:spPr>
        <p:txBody>
          <a:bodyPr vert="horz" wrap="square" lIns="0" tIns="6350" rIns="0" bIns="0" rtlCol="0">
            <a:spAutoFit/>
          </a:bodyPr>
          <a:lstStyle/>
          <a:p>
            <a:pPr marL="2613025" marR="5080" indent="-2600960">
              <a:lnSpc>
                <a:spcPct val="101299"/>
              </a:lnSpc>
              <a:spcBef>
                <a:spcPts val="50"/>
              </a:spcBef>
            </a:pPr>
            <a:r>
              <a:rPr sz="3200" dirty="0">
                <a:solidFill>
                  <a:srgbClr val="000000"/>
                </a:solidFill>
              </a:rPr>
              <a:t>US</a:t>
            </a:r>
            <a:r>
              <a:rPr sz="3200" spc="-15" dirty="0">
                <a:solidFill>
                  <a:srgbClr val="000000"/>
                </a:solidFill>
              </a:rPr>
              <a:t> </a:t>
            </a:r>
            <a:r>
              <a:rPr sz="3200" dirty="0">
                <a:solidFill>
                  <a:srgbClr val="000000"/>
                </a:solidFill>
              </a:rPr>
              <a:t>MDP</a:t>
            </a:r>
            <a:r>
              <a:rPr sz="3200" spc="-70" dirty="0">
                <a:solidFill>
                  <a:srgbClr val="000000"/>
                </a:solidFill>
              </a:rPr>
              <a:t> </a:t>
            </a:r>
            <a:r>
              <a:rPr sz="3200" spc="-10" dirty="0">
                <a:solidFill>
                  <a:srgbClr val="000000"/>
                </a:solidFill>
              </a:rPr>
              <a:t>Bi-</a:t>
            </a:r>
            <a:r>
              <a:rPr sz="3200" dirty="0">
                <a:solidFill>
                  <a:srgbClr val="000000"/>
                </a:solidFill>
              </a:rPr>
              <a:t>2212</a:t>
            </a:r>
            <a:r>
              <a:rPr sz="3200" spc="-25" dirty="0">
                <a:solidFill>
                  <a:srgbClr val="000000"/>
                </a:solidFill>
              </a:rPr>
              <a:t> </a:t>
            </a:r>
            <a:r>
              <a:rPr sz="3200" spc="-10" dirty="0">
                <a:solidFill>
                  <a:srgbClr val="000000"/>
                </a:solidFill>
              </a:rPr>
              <a:t>Canted-Cosine-</a:t>
            </a:r>
            <a:r>
              <a:rPr sz="3200" dirty="0">
                <a:solidFill>
                  <a:srgbClr val="000000"/>
                </a:solidFill>
              </a:rPr>
              <a:t>Theta</a:t>
            </a:r>
            <a:r>
              <a:rPr sz="3200" spc="-20" dirty="0">
                <a:solidFill>
                  <a:srgbClr val="000000"/>
                </a:solidFill>
              </a:rPr>
              <a:t> </a:t>
            </a:r>
            <a:r>
              <a:rPr sz="3200" spc="-10" dirty="0">
                <a:solidFill>
                  <a:srgbClr val="000000"/>
                </a:solidFill>
              </a:rPr>
              <a:t>(CCT) </a:t>
            </a:r>
            <a:r>
              <a:rPr sz="3200" dirty="0">
                <a:solidFill>
                  <a:srgbClr val="000000"/>
                </a:solidFill>
              </a:rPr>
              <a:t>magnets</a:t>
            </a:r>
            <a:r>
              <a:rPr sz="3200" spc="-35" dirty="0">
                <a:solidFill>
                  <a:srgbClr val="000000"/>
                </a:solidFill>
              </a:rPr>
              <a:t> </a:t>
            </a:r>
            <a:r>
              <a:rPr sz="3200" dirty="0">
                <a:solidFill>
                  <a:srgbClr val="000000"/>
                </a:solidFill>
              </a:rPr>
              <a:t>at</a:t>
            </a:r>
            <a:r>
              <a:rPr sz="3200" spc="-25" dirty="0">
                <a:solidFill>
                  <a:srgbClr val="000000"/>
                </a:solidFill>
              </a:rPr>
              <a:t> </a:t>
            </a:r>
            <a:r>
              <a:rPr sz="3200" spc="-20" dirty="0">
                <a:solidFill>
                  <a:srgbClr val="000000"/>
                </a:solidFill>
              </a:rPr>
              <a:t>LBNL</a:t>
            </a:r>
            <a:endParaRPr sz="3200"/>
          </a:p>
        </p:txBody>
      </p:sp>
      <p:pic>
        <p:nvPicPr>
          <p:cNvPr id="8" name="object 8"/>
          <p:cNvPicPr/>
          <p:nvPr/>
        </p:nvPicPr>
        <p:blipFill>
          <a:blip r:embed="rId4" cstate="print"/>
          <a:stretch>
            <a:fillRect/>
          </a:stretch>
        </p:blipFill>
        <p:spPr>
          <a:xfrm>
            <a:off x="1981200" y="6278879"/>
            <a:ext cx="1609344" cy="579120"/>
          </a:xfrm>
          <a:prstGeom prst="rect">
            <a:avLst/>
          </a:prstGeom>
        </p:spPr>
      </p:pic>
      <p:sp>
        <p:nvSpPr>
          <p:cNvPr id="9" name="object 9"/>
          <p:cNvSpPr txBox="1"/>
          <p:nvPr/>
        </p:nvSpPr>
        <p:spPr>
          <a:xfrm>
            <a:off x="2901727" y="2846323"/>
            <a:ext cx="7037070" cy="1129030"/>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2400" b="1" i="0" u="heavy" strike="noStrike" kern="0" cap="none" spc="-25" normalizeH="0" baseline="0" noProof="0" dirty="0">
                <a:ln>
                  <a:noFill/>
                </a:ln>
                <a:solidFill>
                  <a:sysClr val="windowText" lastClr="000000"/>
                </a:solidFill>
                <a:effectLst/>
                <a:uLnTx/>
                <a:uFill>
                  <a:solidFill>
                    <a:srgbClr val="000000"/>
                  </a:solidFill>
                </a:uFill>
                <a:latin typeface="Calibri"/>
                <a:cs typeface="Calibri"/>
              </a:rPr>
              <a:t>Tengming</a:t>
            </a:r>
            <a:r>
              <a:rPr kumimoji="0" sz="2400" b="1" i="0" u="heavy" strike="noStrike" kern="0" cap="none" spc="-50" normalizeH="0" baseline="0" noProof="0" dirty="0">
                <a:ln>
                  <a:noFill/>
                </a:ln>
                <a:solidFill>
                  <a:sysClr val="windowText" lastClr="000000"/>
                </a:solidFill>
                <a:effectLst/>
                <a:uLnTx/>
                <a:uFill>
                  <a:solidFill>
                    <a:srgbClr val="000000"/>
                  </a:solidFill>
                </a:uFill>
                <a:latin typeface="Calibri"/>
                <a:cs typeface="Calibri"/>
              </a:rPr>
              <a:t> </a:t>
            </a:r>
            <a:r>
              <a:rPr kumimoji="0" sz="2400" b="1" i="0" u="heavy" strike="noStrike" kern="0" cap="none" spc="0" normalizeH="0" baseline="0" noProof="0" dirty="0">
                <a:ln>
                  <a:noFill/>
                </a:ln>
                <a:solidFill>
                  <a:sysClr val="windowText" lastClr="000000"/>
                </a:solidFill>
                <a:effectLst/>
                <a:uLnTx/>
                <a:uFill>
                  <a:solidFill>
                    <a:srgbClr val="000000"/>
                  </a:solidFill>
                </a:uFill>
                <a:latin typeface="Calibri"/>
                <a:cs typeface="Calibri"/>
              </a:rPr>
              <a:t>Shen</a:t>
            </a:r>
            <a:r>
              <a:rPr kumimoji="0" sz="2400" b="1" i="0" u="heavy" strike="noStrike" kern="0" cap="none" spc="-50" normalizeH="0" baseline="0" noProof="0" dirty="0">
                <a:ln>
                  <a:noFill/>
                </a:ln>
                <a:solidFill>
                  <a:sysClr val="windowText" lastClr="000000"/>
                </a:solidFill>
                <a:effectLst/>
                <a:uLnTx/>
                <a:uFill>
                  <a:solidFill>
                    <a:srgbClr val="000000"/>
                  </a:solidFill>
                </a:uFill>
                <a:latin typeface="Calibri"/>
                <a:cs typeface="Calibri"/>
              </a:rPr>
              <a:t> </a:t>
            </a:r>
            <a:r>
              <a:rPr kumimoji="0" sz="2400" b="1" i="0" u="heavy" strike="noStrike" kern="0" cap="none" spc="-10" normalizeH="0" baseline="0" noProof="0" dirty="0">
                <a:ln>
                  <a:noFill/>
                </a:ln>
                <a:solidFill>
                  <a:sysClr val="windowText" lastClr="000000"/>
                </a:solidFill>
                <a:effectLst/>
                <a:uLnTx/>
                <a:uFill>
                  <a:solidFill>
                    <a:srgbClr val="000000"/>
                  </a:solidFill>
                </a:uFill>
                <a:latin typeface="Calibri"/>
                <a:cs typeface="Calibri"/>
              </a:rPr>
              <a:t>(LBNL)</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2065" marR="5080" lvl="0" indent="0" algn="ctr" defTabSz="914400" eaLnBrk="1" fontAlgn="auto" latinLnBrk="0" hangingPunct="1">
              <a:lnSpc>
                <a:spcPct val="100800"/>
              </a:lnSpc>
              <a:spcBef>
                <a:spcPts val="0"/>
              </a:spcBef>
              <a:spcAft>
                <a:spcPts val="0"/>
              </a:spcAft>
              <a:buClrTx/>
              <a:buSzTx/>
              <a:buFontTx/>
              <a:buNone/>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For</a:t>
            </a:r>
            <a:r>
              <a:rPr kumimoji="0" sz="2400" b="1" i="0" u="none" strike="noStrike" kern="0" cap="none" spc="-5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the</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LBNL</a:t>
            </a:r>
            <a:r>
              <a:rPr kumimoji="0" sz="2400" b="1"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Supercon</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group</a:t>
            </a:r>
            <a:r>
              <a:rPr kumimoji="0" sz="2400" b="1"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and</a:t>
            </a:r>
            <a:r>
              <a:rPr kumimoji="0" sz="2400" b="1"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the</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US</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MDP</a:t>
            </a:r>
            <a:r>
              <a:rPr kumimoji="0" sz="2400" b="1"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2212</a:t>
            </a:r>
            <a:r>
              <a:rPr kumimoji="0" sz="2400" b="1"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25" normalizeH="0" baseline="0" noProof="0" dirty="0">
                <a:ln>
                  <a:noFill/>
                </a:ln>
                <a:solidFill>
                  <a:sysClr val="windowText" lastClr="000000"/>
                </a:solidFill>
                <a:effectLst/>
                <a:uLnTx/>
                <a:uFillTx/>
                <a:latin typeface="Calibri"/>
                <a:cs typeface="Calibri"/>
              </a:rPr>
              <a:t>WG </a:t>
            </a:r>
            <a:r>
              <a:rPr kumimoji="0" sz="2400" b="1" i="0" u="none" strike="noStrike" kern="0" cap="none" spc="-10" normalizeH="0" baseline="0" noProof="0" dirty="0">
                <a:ln>
                  <a:noFill/>
                </a:ln>
                <a:solidFill>
                  <a:sysClr val="windowText" lastClr="000000"/>
                </a:solidFill>
                <a:effectLst/>
                <a:uLnTx/>
                <a:uFillTx/>
                <a:latin typeface="Calibri"/>
                <a:cs typeface="Calibri"/>
              </a:rPr>
              <a:t>2024/04/30</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pic>
        <p:nvPicPr>
          <p:cNvPr id="10" name="object 10"/>
          <p:cNvPicPr/>
          <p:nvPr/>
        </p:nvPicPr>
        <p:blipFill>
          <a:blip r:embed="rId5" cstate="print"/>
          <a:stretch>
            <a:fillRect/>
          </a:stretch>
        </p:blipFill>
        <p:spPr>
          <a:xfrm>
            <a:off x="5232301" y="4223184"/>
            <a:ext cx="1574997" cy="1193799"/>
          </a:xfrm>
          <a:prstGeom prst="rect">
            <a:avLst/>
          </a:prstGeom>
        </p:spPr>
      </p:pic>
      <p:sp>
        <p:nvSpPr>
          <p:cNvPr id="11" name="object 11"/>
          <p:cNvSpPr txBox="1">
            <a:spLocks noGrp="1"/>
          </p:cNvSpPr>
          <p:nvPr>
            <p:ph type="sldNum" sz="quarter" idx="7"/>
          </p:nvPr>
        </p:nvSpPr>
        <p:spPr>
          <a:prstGeom prst="rect">
            <a:avLst/>
          </a:prstGeom>
        </p:spPr>
        <p:txBody>
          <a:bodyPr vert="horz" wrap="square" lIns="0" tIns="635" rIns="0" bIns="0" rtlCol="0">
            <a:spAutoFit/>
          </a:bodyPr>
          <a:lstStyle/>
          <a:p>
            <a:pPr marL="107950" marR="0" lvl="0" indent="0" defTabSz="914400" eaLnBrk="1" fontAlgn="auto" latinLnBrk="0" hangingPunct="1">
              <a:lnSpc>
                <a:spcPct val="100000"/>
              </a:lnSpc>
              <a:spcBef>
                <a:spcPts val="5"/>
              </a:spcBef>
              <a:spcAft>
                <a:spcPts val="0"/>
              </a:spcAft>
              <a:buClrTx/>
              <a:buSzTx/>
              <a:buFontTx/>
              <a:buNone/>
              <a:tabLst/>
              <a:defRPr/>
            </a:pPr>
            <a:fld id="{81D60167-4931-47E6-BA6A-407CBD079E47}" type="slidenum">
              <a:rPr kumimoji="0" sz="1000" b="0" i="0" u="none" strike="noStrike" kern="0" cap="none" spc="-50" normalizeH="0" baseline="0" noProof="0" dirty="0">
                <a:ln>
                  <a:noFill/>
                </a:ln>
                <a:solidFill>
                  <a:prstClr val="white"/>
                </a:solidFill>
                <a:effectLst/>
                <a:uLnTx/>
                <a:uFillTx/>
                <a:latin typeface="Arial"/>
                <a:cs typeface="Arial"/>
              </a:rPr>
              <a:pPr marL="107950" marR="0" lvl="0" indent="0" defTabSz="914400" eaLnBrk="1" fontAlgn="auto" latinLnBrk="0" hangingPunct="1">
                <a:lnSpc>
                  <a:spcPct val="100000"/>
                </a:lnSpc>
                <a:spcBef>
                  <a:spcPts val="5"/>
                </a:spcBef>
                <a:spcAft>
                  <a:spcPts val="0"/>
                </a:spcAft>
                <a:buClrTx/>
                <a:buSzTx/>
                <a:buFontTx/>
                <a:buNone/>
                <a:tabLst/>
                <a:defRPr/>
              </a:pPr>
              <a:t>17</a:t>
            </a:fld>
            <a:endParaRPr kumimoji="0" sz="1000" b="0" i="0" u="none" strike="noStrike" kern="0" cap="none" spc="-50" normalizeH="0" baseline="0" noProof="0" dirty="0">
              <a:ln>
                <a:noFill/>
              </a:ln>
              <a:solidFill>
                <a:prstClr val="white"/>
              </a:solidFill>
              <a:effectLst/>
              <a:uLnTx/>
              <a:uFillTx/>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944880"/>
            <a:chOff x="0" y="0"/>
            <a:chExt cx="12192000" cy="944880"/>
          </a:xfrm>
        </p:grpSpPr>
        <p:pic>
          <p:nvPicPr>
            <p:cNvPr id="3" name="object 3"/>
            <p:cNvPicPr/>
            <p:nvPr/>
          </p:nvPicPr>
          <p:blipFill>
            <a:blip r:embed="rId2" cstate="print"/>
            <a:stretch>
              <a:fillRect/>
            </a:stretch>
          </p:blipFill>
          <p:spPr>
            <a:xfrm>
              <a:off x="0" y="0"/>
              <a:ext cx="12192000" cy="935736"/>
            </a:xfrm>
            <a:prstGeom prst="rect">
              <a:avLst/>
            </a:prstGeom>
          </p:spPr>
        </p:pic>
        <p:pic>
          <p:nvPicPr>
            <p:cNvPr id="4" name="object 4"/>
            <p:cNvPicPr/>
            <p:nvPr/>
          </p:nvPicPr>
          <p:blipFill>
            <a:blip r:embed="rId3" cstate="print"/>
            <a:stretch>
              <a:fillRect/>
            </a:stretch>
          </p:blipFill>
          <p:spPr>
            <a:xfrm>
              <a:off x="420623" y="121920"/>
              <a:ext cx="11405616" cy="771143"/>
            </a:xfrm>
            <a:prstGeom prst="rect">
              <a:avLst/>
            </a:prstGeom>
          </p:spPr>
        </p:pic>
        <p:sp>
          <p:nvSpPr>
            <p:cNvPr id="5" name="object 5"/>
            <p:cNvSpPr/>
            <p:nvPr/>
          </p:nvSpPr>
          <p:spPr>
            <a:xfrm>
              <a:off x="0" y="12579"/>
              <a:ext cx="12192000" cy="843280"/>
            </a:xfrm>
            <a:custGeom>
              <a:avLst/>
              <a:gdLst/>
              <a:ahLst/>
              <a:cxnLst/>
              <a:rect l="l" t="t" r="r" b="b"/>
              <a:pathLst>
                <a:path w="12192000" h="843280">
                  <a:moveTo>
                    <a:pt x="12192000" y="0"/>
                  </a:moveTo>
                  <a:lnTo>
                    <a:pt x="0" y="0"/>
                  </a:lnTo>
                  <a:lnTo>
                    <a:pt x="0" y="843085"/>
                  </a:lnTo>
                  <a:lnTo>
                    <a:pt x="12192000" y="843085"/>
                  </a:lnTo>
                  <a:lnTo>
                    <a:pt x="12192000" y="0"/>
                  </a:lnTo>
                  <a:close/>
                </a:path>
              </a:pathLst>
            </a:custGeom>
            <a:solidFill>
              <a:srgbClr val="00395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object 6"/>
          <p:cNvSpPr txBox="1">
            <a:spLocks noGrp="1"/>
          </p:cNvSpPr>
          <p:nvPr>
            <p:ph type="title"/>
          </p:nvPr>
        </p:nvSpPr>
        <p:spPr>
          <a:prstGeom prst="rect">
            <a:avLst/>
          </a:prstGeom>
        </p:spPr>
        <p:txBody>
          <a:bodyPr vert="horz" wrap="square" lIns="0" tIns="216916" rIns="0" bIns="0" rtlCol="0">
            <a:spAutoFit/>
          </a:bodyPr>
          <a:lstStyle/>
          <a:p>
            <a:pPr marL="509905">
              <a:lnSpc>
                <a:spcPct val="100000"/>
              </a:lnSpc>
              <a:spcBef>
                <a:spcPts val="100"/>
              </a:spcBef>
            </a:pPr>
            <a:r>
              <a:rPr sz="2500" dirty="0"/>
              <a:t>Mechanical</a:t>
            </a:r>
            <a:r>
              <a:rPr sz="2500" spc="-30" dirty="0"/>
              <a:t> </a:t>
            </a:r>
            <a:r>
              <a:rPr sz="2500" dirty="0"/>
              <a:t>integration</a:t>
            </a:r>
            <a:r>
              <a:rPr sz="2500" spc="-40" dirty="0"/>
              <a:t> </a:t>
            </a:r>
            <a:r>
              <a:rPr sz="2500" dirty="0"/>
              <a:t>of</a:t>
            </a:r>
            <a:r>
              <a:rPr sz="2500" spc="-25" dirty="0"/>
              <a:t> </a:t>
            </a:r>
            <a:r>
              <a:rPr sz="2500" dirty="0"/>
              <a:t>BIN5</a:t>
            </a:r>
            <a:r>
              <a:rPr sz="2500" spc="-40" dirty="0"/>
              <a:t> </a:t>
            </a:r>
            <a:r>
              <a:rPr sz="2500" dirty="0"/>
              <a:t>and</a:t>
            </a:r>
            <a:r>
              <a:rPr sz="2500" spc="-40" dirty="0"/>
              <a:t> </a:t>
            </a:r>
            <a:r>
              <a:rPr sz="2500" dirty="0"/>
              <a:t>CCT5</a:t>
            </a:r>
            <a:r>
              <a:rPr sz="2500" spc="-35" dirty="0"/>
              <a:t> </a:t>
            </a:r>
            <a:r>
              <a:rPr sz="2500" dirty="0"/>
              <a:t>and</a:t>
            </a:r>
            <a:r>
              <a:rPr sz="2500" spc="-40" dirty="0"/>
              <a:t> </a:t>
            </a:r>
            <a:r>
              <a:rPr sz="2500" dirty="0"/>
              <a:t>handling</a:t>
            </a:r>
            <a:r>
              <a:rPr sz="2500" spc="-35" dirty="0"/>
              <a:t> </a:t>
            </a:r>
            <a:r>
              <a:rPr sz="2500" dirty="0"/>
              <a:t>of</a:t>
            </a:r>
            <a:r>
              <a:rPr sz="2500" spc="-30" dirty="0"/>
              <a:t> </a:t>
            </a:r>
            <a:r>
              <a:rPr sz="2500" dirty="0"/>
              <a:t>special</a:t>
            </a:r>
            <a:r>
              <a:rPr sz="2500" spc="-30" dirty="0"/>
              <a:t> </a:t>
            </a:r>
            <a:r>
              <a:rPr sz="2500" spc="-10" dirty="0"/>
              <a:t>events</a:t>
            </a:r>
            <a:endParaRPr sz="2500"/>
          </a:p>
        </p:txBody>
      </p:sp>
      <p:grpSp>
        <p:nvGrpSpPr>
          <p:cNvPr id="7" name="object 7"/>
          <p:cNvGrpSpPr/>
          <p:nvPr/>
        </p:nvGrpSpPr>
        <p:grpSpPr>
          <a:xfrm>
            <a:off x="0" y="1814829"/>
            <a:ext cx="5760720" cy="4112895"/>
            <a:chOff x="0" y="1814829"/>
            <a:chExt cx="5760720" cy="4112895"/>
          </a:xfrm>
        </p:grpSpPr>
        <p:pic>
          <p:nvPicPr>
            <p:cNvPr id="8" name="object 8"/>
            <p:cNvPicPr/>
            <p:nvPr/>
          </p:nvPicPr>
          <p:blipFill>
            <a:blip r:embed="rId4" cstate="print"/>
            <a:stretch>
              <a:fillRect/>
            </a:stretch>
          </p:blipFill>
          <p:spPr>
            <a:xfrm>
              <a:off x="876452" y="1814829"/>
              <a:ext cx="4883892" cy="3191793"/>
            </a:xfrm>
            <a:prstGeom prst="rect">
              <a:avLst/>
            </a:prstGeom>
          </p:spPr>
        </p:pic>
        <p:pic>
          <p:nvPicPr>
            <p:cNvPr id="9" name="object 9"/>
            <p:cNvPicPr/>
            <p:nvPr/>
          </p:nvPicPr>
          <p:blipFill>
            <a:blip r:embed="rId5" cstate="print"/>
            <a:stretch>
              <a:fillRect/>
            </a:stretch>
          </p:blipFill>
          <p:spPr>
            <a:xfrm>
              <a:off x="0" y="3395068"/>
              <a:ext cx="2667000" cy="2532202"/>
            </a:xfrm>
            <a:prstGeom prst="rect">
              <a:avLst/>
            </a:prstGeom>
          </p:spPr>
        </p:pic>
        <p:sp>
          <p:nvSpPr>
            <p:cNvPr id="10" name="object 10"/>
            <p:cNvSpPr/>
            <p:nvPr/>
          </p:nvSpPr>
          <p:spPr>
            <a:xfrm>
              <a:off x="3153045" y="4676931"/>
              <a:ext cx="797560" cy="462280"/>
            </a:xfrm>
            <a:custGeom>
              <a:avLst/>
              <a:gdLst/>
              <a:ahLst/>
              <a:cxnLst/>
              <a:rect l="l" t="t" r="r" b="b"/>
              <a:pathLst>
                <a:path w="797560" h="462279">
                  <a:moveTo>
                    <a:pt x="797012" y="0"/>
                  </a:moveTo>
                  <a:lnTo>
                    <a:pt x="0" y="0"/>
                  </a:lnTo>
                  <a:lnTo>
                    <a:pt x="0" y="461665"/>
                  </a:lnTo>
                  <a:lnTo>
                    <a:pt x="797012" y="461665"/>
                  </a:lnTo>
                  <a:lnTo>
                    <a:pt x="79701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3153045" y="4676931"/>
              <a:ext cx="797560" cy="462280"/>
            </a:xfrm>
            <a:custGeom>
              <a:avLst/>
              <a:gdLst/>
              <a:ahLst/>
              <a:cxnLst/>
              <a:rect l="l" t="t" r="r" b="b"/>
              <a:pathLst>
                <a:path w="797560" h="462279">
                  <a:moveTo>
                    <a:pt x="0" y="0"/>
                  </a:moveTo>
                  <a:lnTo>
                    <a:pt x="797013" y="0"/>
                  </a:lnTo>
                  <a:lnTo>
                    <a:pt x="797013" y="461665"/>
                  </a:lnTo>
                  <a:lnTo>
                    <a:pt x="0" y="461665"/>
                  </a:lnTo>
                  <a:lnTo>
                    <a:pt x="0" y="0"/>
                  </a:lnTo>
                  <a:close/>
                </a:path>
              </a:pathLst>
            </a:custGeom>
            <a:ln w="25400">
              <a:solidFill>
                <a:srgbClr val="F7964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125038" y="894181"/>
            <a:ext cx="1804670" cy="677545"/>
          </a:xfrm>
          <a:prstGeom prst="rect">
            <a:avLst/>
          </a:prstGeom>
          <a:ln w="12700">
            <a:solidFill>
              <a:srgbClr val="000000"/>
            </a:solidFill>
          </a:ln>
        </p:spPr>
        <p:txBody>
          <a:bodyPr vert="horz" wrap="square" lIns="0" tIns="88900" rIns="0" bIns="0" rtlCol="0">
            <a:spAutoFit/>
          </a:bodyPr>
          <a:lstStyle/>
          <a:p>
            <a:pPr marL="293370" marR="100330" lvl="0" indent="-186055" defTabSz="914400" eaLnBrk="1" fontAlgn="auto" latinLnBrk="0" hangingPunct="1">
              <a:lnSpc>
                <a:spcPts val="1900"/>
              </a:lnSpc>
              <a:spcBef>
                <a:spcPts val="700"/>
              </a:spcBef>
              <a:spcAft>
                <a:spcPts val="0"/>
              </a:spcAft>
              <a:buClrTx/>
              <a:buSzTx/>
              <a:buFontTx/>
              <a:buNone/>
              <a:tabLst/>
              <a:defRPr/>
            </a:pPr>
            <a:r>
              <a:rPr kumimoji="0" sz="1600" b="1" i="0" u="sng" strike="noStrike" kern="0" cap="none" spc="0" normalizeH="0" baseline="0" noProof="0" dirty="0">
                <a:ln>
                  <a:noFill/>
                </a:ln>
                <a:solidFill>
                  <a:sysClr val="windowText" lastClr="000000"/>
                </a:solidFill>
                <a:effectLst/>
                <a:uLnTx/>
                <a:uFill>
                  <a:solidFill>
                    <a:srgbClr val="000000"/>
                  </a:solidFill>
                </a:uFill>
                <a:latin typeface="Calibri"/>
                <a:cs typeface="Calibri"/>
              </a:rPr>
              <a:t>CCT5/BIN5c</a:t>
            </a:r>
            <a:r>
              <a:rPr kumimoji="0" sz="1600" b="1" i="0" u="none" strike="noStrike" kern="0" cap="none" spc="-55" normalizeH="0" baseline="0" noProof="0" dirty="0">
                <a:ln>
                  <a:noFill/>
                </a:ln>
                <a:solidFill>
                  <a:sysClr val="windowText" lastClr="000000"/>
                </a:solidFill>
                <a:effectLst/>
                <a:uLnTx/>
                <a:uFillTx/>
                <a:latin typeface="Calibri"/>
                <a:cs typeface="Calibri"/>
              </a:rPr>
              <a:t> </a:t>
            </a:r>
            <a:r>
              <a:rPr kumimoji="0" sz="1600" b="1" i="0" u="none" strike="noStrike" kern="0" cap="none" spc="-10" normalizeH="0" baseline="0" noProof="0" dirty="0">
                <a:ln>
                  <a:noFill/>
                </a:ln>
                <a:solidFill>
                  <a:sysClr val="windowText" lastClr="000000"/>
                </a:solidFill>
                <a:effectLst/>
                <a:uLnTx/>
                <a:uFillTx/>
                <a:latin typeface="Calibri"/>
                <a:cs typeface="Calibri"/>
              </a:rPr>
              <a:t>hybrid </a:t>
            </a:r>
            <a:r>
              <a:rPr kumimoji="0" sz="1600" b="1" i="0" u="none" strike="noStrike" kern="0" cap="none" spc="0" normalizeH="0" baseline="0" noProof="0" dirty="0">
                <a:ln>
                  <a:noFill/>
                </a:ln>
                <a:solidFill>
                  <a:sysClr val="windowText" lastClr="000000"/>
                </a:solidFill>
                <a:effectLst/>
                <a:uLnTx/>
                <a:uFillTx/>
                <a:latin typeface="Calibri"/>
                <a:cs typeface="Calibri"/>
              </a:rPr>
              <a:t>dipole</a:t>
            </a:r>
            <a:r>
              <a:rPr kumimoji="0" sz="1600" b="1" i="0" u="none" strike="noStrike" kern="0" cap="none" spc="-40" normalizeH="0" baseline="0" noProof="0" dirty="0">
                <a:ln>
                  <a:noFill/>
                </a:ln>
                <a:solidFill>
                  <a:sysClr val="windowText" lastClr="000000"/>
                </a:solidFill>
                <a:effectLst/>
                <a:uLnTx/>
                <a:uFillTx/>
                <a:latin typeface="Calibri"/>
                <a:cs typeface="Calibri"/>
              </a:rPr>
              <a:t> </a:t>
            </a:r>
            <a:r>
              <a:rPr kumimoji="0" sz="1600" b="1" i="0" u="none" strike="noStrike" kern="0" cap="none" spc="-10" normalizeH="0" baseline="0" noProof="0" dirty="0">
                <a:ln>
                  <a:noFill/>
                </a:ln>
                <a:solidFill>
                  <a:sysClr val="windowText" lastClr="000000"/>
                </a:solidFill>
                <a:effectLst/>
                <a:uLnTx/>
                <a:uFillTx/>
                <a:latin typeface="Calibri"/>
                <a:cs typeface="Calibri"/>
              </a:rPr>
              <a:t>magnet</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13" name="object 13"/>
          <p:cNvSpPr txBox="1"/>
          <p:nvPr/>
        </p:nvSpPr>
        <p:spPr>
          <a:xfrm>
            <a:off x="3231785" y="4684267"/>
            <a:ext cx="632460"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20" normalizeH="0" baseline="0" noProof="0" dirty="0">
                <a:ln>
                  <a:noFill/>
                </a:ln>
                <a:solidFill>
                  <a:srgbClr val="1F497D"/>
                </a:solidFill>
                <a:effectLst/>
                <a:uLnTx/>
                <a:uFillTx/>
                <a:latin typeface="Calibri"/>
                <a:cs typeface="Calibri"/>
              </a:rPr>
              <a:t>BIN5</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grpSp>
        <p:nvGrpSpPr>
          <p:cNvPr id="14" name="object 14"/>
          <p:cNvGrpSpPr/>
          <p:nvPr/>
        </p:nvGrpSpPr>
        <p:grpSpPr>
          <a:xfrm>
            <a:off x="634845" y="2982555"/>
            <a:ext cx="3172460" cy="2144395"/>
            <a:chOff x="634845" y="2982555"/>
            <a:chExt cx="3172460" cy="2144395"/>
          </a:xfrm>
        </p:grpSpPr>
        <p:pic>
          <p:nvPicPr>
            <p:cNvPr id="15" name="object 15"/>
            <p:cNvPicPr/>
            <p:nvPr/>
          </p:nvPicPr>
          <p:blipFill>
            <a:blip r:embed="rId6" cstate="print"/>
            <a:stretch>
              <a:fillRect/>
            </a:stretch>
          </p:blipFill>
          <p:spPr>
            <a:xfrm>
              <a:off x="1380743" y="4727447"/>
              <a:ext cx="1752600" cy="399288"/>
            </a:xfrm>
            <a:prstGeom prst="rect">
              <a:avLst/>
            </a:prstGeom>
          </p:spPr>
        </p:pic>
        <p:sp>
          <p:nvSpPr>
            <p:cNvPr id="16" name="object 16"/>
            <p:cNvSpPr/>
            <p:nvPr/>
          </p:nvSpPr>
          <p:spPr>
            <a:xfrm>
              <a:off x="1434028" y="4761780"/>
              <a:ext cx="1654810" cy="292100"/>
            </a:xfrm>
            <a:custGeom>
              <a:avLst/>
              <a:gdLst/>
              <a:ahLst/>
              <a:cxnLst/>
              <a:rect l="l" t="t" r="r" b="b"/>
              <a:pathLst>
                <a:path w="1654810" h="292100">
                  <a:moveTo>
                    <a:pt x="1654399" y="291967"/>
                  </a:moveTo>
                  <a:lnTo>
                    <a:pt x="0" y="0"/>
                  </a:lnTo>
                </a:path>
              </a:pathLst>
            </a:custGeom>
            <a:ln w="254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7" name="object 17"/>
            <p:cNvPicPr/>
            <p:nvPr/>
          </p:nvPicPr>
          <p:blipFill>
            <a:blip r:embed="rId7" cstate="print"/>
            <a:stretch>
              <a:fillRect/>
            </a:stretch>
          </p:blipFill>
          <p:spPr>
            <a:xfrm>
              <a:off x="1533144" y="4581143"/>
              <a:ext cx="1633727" cy="472440"/>
            </a:xfrm>
            <a:prstGeom prst="rect">
              <a:avLst/>
            </a:prstGeom>
          </p:spPr>
        </p:pic>
        <p:sp>
          <p:nvSpPr>
            <p:cNvPr id="18" name="object 18"/>
            <p:cNvSpPr/>
            <p:nvPr/>
          </p:nvSpPr>
          <p:spPr>
            <a:xfrm>
              <a:off x="1586429" y="4616654"/>
              <a:ext cx="1535430" cy="364490"/>
            </a:xfrm>
            <a:custGeom>
              <a:avLst/>
              <a:gdLst/>
              <a:ahLst/>
              <a:cxnLst/>
              <a:rect l="l" t="t" r="r" b="b"/>
              <a:pathLst>
                <a:path w="1535430" h="364489">
                  <a:moveTo>
                    <a:pt x="1535204" y="364134"/>
                  </a:moveTo>
                  <a:lnTo>
                    <a:pt x="0" y="0"/>
                  </a:lnTo>
                </a:path>
              </a:pathLst>
            </a:custGeom>
            <a:ln w="254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9" name="object 19"/>
            <p:cNvPicPr/>
            <p:nvPr/>
          </p:nvPicPr>
          <p:blipFill>
            <a:blip r:embed="rId8" cstate="print"/>
            <a:stretch>
              <a:fillRect/>
            </a:stretch>
          </p:blipFill>
          <p:spPr>
            <a:xfrm>
              <a:off x="3374135" y="3678935"/>
              <a:ext cx="399288" cy="1048512"/>
            </a:xfrm>
            <a:prstGeom prst="rect">
              <a:avLst/>
            </a:prstGeom>
          </p:spPr>
        </p:pic>
        <p:sp>
          <p:nvSpPr>
            <p:cNvPr id="20" name="object 20"/>
            <p:cNvSpPr/>
            <p:nvPr/>
          </p:nvSpPr>
          <p:spPr>
            <a:xfrm>
              <a:off x="3429002" y="3713257"/>
              <a:ext cx="291465" cy="948055"/>
            </a:xfrm>
            <a:custGeom>
              <a:avLst/>
              <a:gdLst/>
              <a:ahLst/>
              <a:cxnLst/>
              <a:rect l="l" t="t" r="r" b="b"/>
              <a:pathLst>
                <a:path w="291464" h="948054">
                  <a:moveTo>
                    <a:pt x="291027" y="947912"/>
                  </a:moveTo>
                  <a:lnTo>
                    <a:pt x="0" y="0"/>
                  </a:lnTo>
                </a:path>
              </a:pathLst>
            </a:custGeom>
            <a:ln w="254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1" name="object 21"/>
            <p:cNvPicPr/>
            <p:nvPr/>
          </p:nvPicPr>
          <p:blipFill>
            <a:blip r:embed="rId9" cstate="print"/>
            <a:stretch>
              <a:fillRect/>
            </a:stretch>
          </p:blipFill>
          <p:spPr>
            <a:xfrm>
              <a:off x="3666744" y="3547871"/>
              <a:ext cx="140208" cy="1130808"/>
            </a:xfrm>
            <a:prstGeom prst="rect">
              <a:avLst/>
            </a:prstGeom>
          </p:spPr>
        </p:pic>
        <p:sp>
          <p:nvSpPr>
            <p:cNvPr id="22" name="object 22"/>
            <p:cNvSpPr/>
            <p:nvPr/>
          </p:nvSpPr>
          <p:spPr>
            <a:xfrm>
              <a:off x="3720029" y="3581400"/>
              <a:ext cx="31750" cy="1035685"/>
            </a:xfrm>
            <a:custGeom>
              <a:avLst/>
              <a:gdLst/>
              <a:ahLst/>
              <a:cxnLst/>
              <a:rect l="l" t="t" r="r" b="b"/>
              <a:pathLst>
                <a:path w="31750" h="1035685">
                  <a:moveTo>
                    <a:pt x="31411" y="1035254"/>
                  </a:moveTo>
                  <a:lnTo>
                    <a:pt x="0" y="0"/>
                  </a:lnTo>
                </a:path>
              </a:pathLst>
            </a:custGeom>
            <a:ln w="254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647545" y="2995255"/>
              <a:ext cx="821055" cy="462280"/>
            </a:xfrm>
            <a:custGeom>
              <a:avLst/>
              <a:gdLst/>
              <a:ahLst/>
              <a:cxnLst/>
              <a:rect l="l" t="t" r="r" b="b"/>
              <a:pathLst>
                <a:path w="821055" h="462279">
                  <a:moveTo>
                    <a:pt x="820929" y="0"/>
                  </a:moveTo>
                  <a:lnTo>
                    <a:pt x="0" y="0"/>
                  </a:lnTo>
                  <a:lnTo>
                    <a:pt x="0" y="461665"/>
                  </a:lnTo>
                  <a:lnTo>
                    <a:pt x="820929" y="461665"/>
                  </a:lnTo>
                  <a:lnTo>
                    <a:pt x="82092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647545" y="2995255"/>
              <a:ext cx="821055" cy="462280"/>
            </a:xfrm>
            <a:custGeom>
              <a:avLst/>
              <a:gdLst/>
              <a:ahLst/>
              <a:cxnLst/>
              <a:rect l="l" t="t" r="r" b="b"/>
              <a:pathLst>
                <a:path w="821055" h="462279">
                  <a:moveTo>
                    <a:pt x="0" y="0"/>
                  </a:moveTo>
                  <a:lnTo>
                    <a:pt x="820930" y="0"/>
                  </a:lnTo>
                  <a:lnTo>
                    <a:pt x="820930" y="461665"/>
                  </a:lnTo>
                  <a:lnTo>
                    <a:pt x="0" y="461665"/>
                  </a:lnTo>
                  <a:lnTo>
                    <a:pt x="0" y="0"/>
                  </a:lnTo>
                  <a:close/>
                </a:path>
              </a:pathLst>
            </a:custGeom>
            <a:ln w="25400">
              <a:solidFill>
                <a:srgbClr val="F7964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5" name="object 25"/>
          <p:cNvSpPr txBox="1"/>
          <p:nvPr/>
        </p:nvSpPr>
        <p:spPr>
          <a:xfrm>
            <a:off x="726285" y="3001771"/>
            <a:ext cx="656590"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20" normalizeH="0" baseline="0" noProof="0" dirty="0">
                <a:ln>
                  <a:noFill/>
                </a:ln>
                <a:solidFill>
                  <a:srgbClr val="1F497D"/>
                </a:solidFill>
                <a:effectLst/>
                <a:uLnTx/>
                <a:uFillTx/>
                <a:latin typeface="Calibri"/>
                <a:cs typeface="Calibri"/>
              </a:rPr>
              <a:t>CCT5</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grpSp>
        <p:nvGrpSpPr>
          <p:cNvPr id="26" name="object 26"/>
          <p:cNvGrpSpPr/>
          <p:nvPr/>
        </p:nvGrpSpPr>
        <p:grpSpPr>
          <a:xfrm>
            <a:off x="1103375" y="1808783"/>
            <a:ext cx="7189470" cy="3523615"/>
            <a:chOff x="1103375" y="1808783"/>
            <a:chExt cx="7189470" cy="3523615"/>
          </a:xfrm>
        </p:grpSpPr>
        <p:pic>
          <p:nvPicPr>
            <p:cNvPr id="27" name="object 27"/>
            <p:cNvPicPr/>
            <p:nvPr/>
          </p:nvPicPr>
          <p:blipFill>
            <a:blip r:embed="rId10" cstate="print"/>
            <a:stretch>
              <a:fillRect/>
            </a:stretch>
          </p:blipFill>
          <p:spPr>
            <a:xfrm>
              <a:off x="1423415" y="2694432"/>
              <a:ext cx="1094232" cy="374903"/>
            </a:xfrm>
            <a:prstGeom prst="rect">
              <a:avLst/>
            </a:prstGeom>
          </p:spPr>
        </p:pic>
        <p:sp>
          <p:nvSpPr>
            <p:cNvPr id="28" name="object 28"/>
            <p:cNvSpPr/>
            <p:nvPr/>
          </p:nvSpPr>
          <p:spPr>
            <a:xfrm>
              <a:off x="1468475" y="2728502"/>
              <a:ext cx="995680" cy="267335"/>
            </a:xfrm>
            <a:custGeom>
              <a:avLst/>
              <a:gdLst/>
              <a:ahLst/>
              <a:cxnLst/>
              <a:rect l="l" t="t" r="r" b="b"/>
              <a:pathLst>
                <a:path w="995680" h="267335">
                  <a:moveTo>
                    <a:pt x="0" y="266753"/>
                  </a:moveTo>
                  <a:lnTo>
                    <a:pt x="995470" y="0"/>
                  </a:lnTo>
                </a:path>
              </a:pathLst>
            </a:custGeom>
            <a:ln w="254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9" name="object 29"/>
            <p:cNvPicPr/>
            <p:nvPr/>
          </p:nvPicPr>
          <p:blipFill>
            <a:blip r:embed="rId11" cstate="print"/>
            <a:stretch>
              <a:fillRect/>
            </a:stretch>
          </p:blipFill>
          <p:spPr>
            <a:xfrm>
              <a:off x="1103375" y="3425952"/>
              <a:ext cx="109728" cy="765048"/>
            </a:xfrm>
            <a:prstGeom prst="rect">
              <a:avLst/>
            </a:prstGeom>
          </p:spPr>
        </p:pic>
        <p:pic>
          <p:nvPicPr>
            <p:cNvPr id="30" name="object 30"/>
            <p:cNvPicPr/>
            <p:nvPr/>
          </p:nvPicPr>
          <p:blipFill>
            <a:blip r:embed="rId12" cstate="print"/>
            <a:stretch>
              <a:fillRect/>
            </a:stretch>
          </p:blipFill>
          <p:spPr>
            <a:xfrm>
              <a:off x="1145280" y="3444239"/>
              <a:ext cx="211079" cy="672841"/>
            </a:xfrm>
            <a:prstGeom prst="rect">
              <a:avLst/>
            </a:prstGeom>
          </p:spPr>
        </p:pic>
        <p:sp>
          <p:nvSpPr>
            <p:cNvPr id="31" name="object 31"/>
            <p:cNvSpPr/>
            <p:nvPr/>
          </p:nvSpPr>
          <p:spPr>
            <a:xfrm>
              <a:off x="1257454" y="3465622"/>
              <a:ext cx="44450" cy="548640"/>
            </a:xfrm>
            <a:custGeom>
              <a:avLst/>
              <a:gdLst/>
              <a:ahLst/>
              <a:cxnLst/>
              <a:rect l="l" t="t" r="r" b="b"/>
              <a:pathLst>
                <a:path w="44450" h="548639">
                  <a:moveTo>
                    <a:pt x="0" y="0"/>
                  </a:moveTo>
                  <a:lnTo>
                    <a:pt x="43900" y="548344"/>
                  </a:lnTo>
                </a:path>
              </a:pathLst>
            </a:custGeom>
            <a:ln w="254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2" name="object 32"/>
            <p:cNvPicPr/>
            <p:nvPr/>
          </p:nvPicPr>
          <p:blipFill>
            <a:blip r:embed="rId13" cstate="print"/>
            <a:stretch>
              <a:fillRect/>
            </a:stretch>
          </p:blipFill>
          <p:spPr>
            <a:xfrm>
              <a:off x="1423415" y="3008376"/>
              <a:ext cx="576072" cy="222503"/>
            </a:xfrm>
            <a:prstGeom prst="rect">
              <a:avLst/>
            </a:prstGeom>
          </p:spPr>
        </p:pic>
        <p:sp>
          <p:nvSpPr>
            <p:cNvPr id="33" name="object 33"/>
            <p:cNvSpPr/>
            <p:nvPr/>
          </p:nvSpPr>
          <p:spPr>
            <a:xfrm>
              <a:off x="1468475" y="3042380"/>
              <a:ext cx="476250" cy="114935"/>
            </a:xfrm>
            <a:custGeom>
              <a:avLst/>
              <a:gdLst/>
              <a:ahLst/>
              <a:cxnLst/>
              <a:rect l="l" t="t" r="r" b="b"/>
              <a:pathLst>
                <a:path w="476250" h="114935">
                  <a:moveTo>
                    <a:pt x="0" y="0"/>
                  </a:moveTo>
                  <a:lnTo>
                    <a:pt x="475785" y="114627"/>
                  </a:lnTo>
                </a:path>
              </a:pathLst>
            </a:custGeom>
            <a:ln w="254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4" name="object 34"/>
            <p:cNvPicPr/>
            <p:nvPr/>
          </p:nvPicPr>
          <p:blipFill>
            <a:blip r:embed="rId14" cstate="print"/>
            <a:stretch>
              <a:fillRect/>
            </a:stretch>
          </p:blipFill>
          <p:spPr>
            <a:xfrm>
              <a:off x="6032324" y="1808783"/>
              <a:ext cx="2260301" cy="3523411"/>
            </a:xfrm>
            <a:prstGeom prst="rect">
              <a:avLst/>
            </a:prstGeom>
          </p:spPr>
        </p:pic>
      </p:grpSp>
      <p:sp>
        <p:nvSpPr>
          <p:cNvPr id="35" name="object 35"/>
          <p:cNvSpPr txBox="1"/>
          <p:nvPr/>
        </p:nvSpPr>
        <p:spPr>
          <a:xfrm>
            <a:off x="6174740" y="976884"/>
            <a:ext cx="5962650" cy="1823085"/>
          </a:xfrm>
          <a:prstGeom prst="rect">
            <a:avLst/>
          </a:prstGeom>
        </p:spPr>
        <p:txBody>
          <a:bodyPr vert="horz" wrap="square" lIns="0" tIns="12700" rIns="0" bIns="0" rtlCol="0">
            <a:spAutoFit/>
          </a:bodyPr>
          <a:lstStyle/>
          <a:p>
            <a:pPr marL="354965" marR="0" lvl="0" indent="-342265" defTabSz="914400" eaLnBrk="1" fontAlgn="auto" latinLnBrk="0" hangingPunct="1">
              <a:lnSpc>
                <a:spcPct val="100000"/>
              </a:lnSpc>
              <a:spcBef>
                <a:spcPts val="100"/>
              </a:spcBef>
              <a:spcAft>
                <a:spcPts val="0"/>
              </a:spcAft>
              <a:buClr>
                <a:srgbClr val="000000"/>
              </a:buClr>
              <a:buSzTx/>
              <a:buFont typeface="Arial"/>
              <a:buChar char="•"/>
              <a:tabLst>
                <a:tab pos="354965" algn="l"/>
              </a:tabLst>
              <a:defRPr/>
            </a:pPr>
            <a:r>
              <a:rPr kumimoji="0" sz="2000" b="1" i="0" u="none" strike="noStrike" kern="0" cap="none" spc="0" normalizeH="0" baseline="0" noProof="0" dirty="0">
                <a:ln>
                  <a:noFill/>
                </a:ln>
                <a:solidFill>
                  <a:srgbClr val="1F497D"/>
                </a:solidFill>
                <a:effectLst/>
                <a:uLnTx/>
                <a:uFillTx/>
                <a:latin typeface="Calibri"/>
                <a:cs typeface="Calibri"/>
              </a:rPr>
              <a:t>CCT5</a:t>
            </a:r>
            <a:r>
              <a:rPr kumimoji="0" sz="2000" b="1" i="0" u="none" strike="noStrike" kern="0" cap="none" spc="-20" normalizeH="0" baseline="0" noProof="0" dirty="0">
                <a:ln>
                  <a:noFill/>
                </a:ln>
                <a:solidFill>
                  <a:srgbClr val="1F497D"/>
                </a:solidFill>
                <a:effectLst/>
                <a:uLnTx/>
                <a:uFillTx/>
                <a:latin typeface="Calibri"/>
                <a:cs typeface="Calibri"/>
              </a:rPr>
              <a:t> </a:t>
            </a:r>
            <a:r>
              <a:rPr kumimoji="0" sz="2000" b="1" i="0" u="none" strike="noStrike" kern="0" cap="none" spc="0" normalizeH="0" baseline="0" noProof="0" dirty="0">
                <a:ln>
                  <a:noFill/>
                </a:ln>
                <a:solidFill>
                  <a:srgbClr val="1F497D"/>
                </a:solidFill>
                <a:effectLst/>
                <a:uLnTx/>
                <a:uFillTx/>
                <a:latin typeface="Calibri"/>
                <a:cs typeface="Calibri"/>
              </a:rPr>
              <a:t>or</a:t>
            </a:r>
            <a:r>
              <a:rPr kumimoji="0" sz="2000" b="1" i="0" u="none" strike="noStrike" kern="0" cap="none" spc="-15" normalizeH="0" baseline="0" noProof="0" dirty="0">
                <a:ln>
                  <a:noFill/>
                </a:ln>
                <a:solidFill>
                  <a:srgbClr val="1F497D"/>
                </a:solidFill>
                <a:effectLst/>
                <a:uLnTx/>
                <a:uFillTx/>
                <a:latin typeface="Calibri"/>
                <a:cs typeface="Calibri"/>
              </a:rPr>
              <a:t> </a:t>
            </a:r>
            <a:r>
              <a:rPr kumimoji="0" sz="2000" b="1" i="0" u="none" strike="noStrike" kern="0" cap="none" spc="-10" normalizeH="0" baseline="0" noProof="0" dirty="0">
                <a:ln>
                  <a:noFill/>
                </a:ln>
                <a:solidFill>
                  <a:srgbClr val="1F497D"/>
                </a:solidFill>
                <a:effectLst/>
                <a:uLnTx/>
                <a:uFillTx/>
                <a:latin typeface="Calibri"/>
                <a:cs typeface="Calibri"/>
              </a:rPr>
              <a:t>CCT5w?</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0"/>
              </a:spcBef>
              <a:spcAft>
                <a:spcPts val="0"/>
              </a:spcAft>
              <a:buClr>
                <a:srgbClr val="000000"/>
              </a:buClr>
              <a:buSzTx/>
              <a:buFont typeface="Arial"/>
              <a:buChar char="•"/>
              <a:tabLst>
                <a:tab pos="354965" algn="l"/>
              </a:tabLst>
              <a:defRPr/>
            </a:pPr>
            <a:r>
              <a:rPr kumimoji="0" sz="2000" b="1" i="0" u="none" strike="noStrike" kern="0" cap="none" spc="0" normalizeH="0" baseline="0" noProof="0" dirty="0">
                <a:ln>
                  <a:noFill/>
                </a:ln>
                <a:solidFill>
                  <a:srgbClr val="1F497D"/>
                </a:solidFill>
                <a:effectLst/>
                <a:uLnTx/>
                <a:uFillTx/>
                <a:latin typeface="Calibri"/>
                <a:cs typeface="Calibri"/>
              </a:rPr>
              <a:t>Add</a:t>
            </a:r>
            <a:r>
              <a:rPr kumimoji="0" sz="2000" b="1" i="0" u="none" strike="noStrike" kern="0" cap="none" spc="-45" normalizeH="0" baseline="0" noProof="0" dirty="0">
                <a:ln>
                  <a:noFill/>
                </a:ln>
                <a:solidFill>
                  <a:srgbClr val="1F497D"/>
                </a:solidFill>
                <a:effectLst/>
                <a:uLnTx/>
                <a:uFillTx/>
                <a:latin typeface="Calibri"/>
                <a:cs typeface="Calibri"/>
              </a:rPr>
              <a:t> </a:t>
            </a:r>
            <a:r>
              <a:rPr kumimoji="0" sz="2000" b="1" i="0" u="none" strike="noStrike" kern="0" cap="none" spc="0" normalizeH="0" baseline="0" noProof="0" dirty="0">
                <a:ln>
                  <a:noFill/>
                </a:ln>
                <a:solidFill>
                  <a:srgbClr val="1F497D"/>
                </a:solidFill>
                <a:effectLst/>
                <a:uLnTx/>
                <a:uFillTx/>
                <a:latin typeface="Calibri"/>
                <a:cs typeface="Calibri"/>
              </a:rPr>
              <a:t>smart</a:t>
            </a:r>
            <a:r>
              <a:rPr kumimoji="0" sz="2000" b="1" i="0" u="none" strike="noStrike" kern="0" cap="none" spc="-45" normalizeH="0" baseline="0" noProof="0" dirty="0">
                <a:ln>
                  <a:noFill/>
                </a:ln>
                <a:solidFill>
                  <a:srgbClr val="1F497D"/>
                </a:solidFill>
                <a:effectLst/>
                <a:uLnTx/>
                <a:uFillTx/>
                <a:latin typeface="Calibri"/>
                <a:cs typeface="Calibri"/>
              </a:rPr>
              <a:t> </a:t>
            </a:r>
            <a:r>
              <a:rPr kumimoji="0" sz="2000" b="1" i="0" u="none" strike="noStrike" kern="0" cap="none" spc="0" normalizeH="0" baseline="0" noProof="0" dirty="0">
                <a:ln>
                  <a:noFill/>
                </a:ln>
                <a:solidFill>
                  <a:srgbClr val="1F497D"/>
                </a:solidFill>
                <a:effectLst/>
                <a:uLnTx/>
                <a:uFillTx/>
                <a:latin typeface="Calibri"/>
                <a:cs typeface="Calibri"/>
              </a:rPr>
              <a:t>shim</a:t>
            </a:r>
            <a:r>
              <a:rPr kumimoji="0" sz="2000" b="1" i="0" u="none" strike="noStrike" kern="0" cap="none" spc="-45" normalizeH="0" baseline="0" noProof="0" dirty="0">
                <a:ln>
                  <a:noFill/>
                </a:ln>
                <a:solidFill>
                  <a:srgbClr val="1F497D"/>
                </a:solidFill>
                <a:effectLst/>
                <a:uLnTx/>
                <a:uFillTx/>
                <a:latin typeface="Calibri"/>
                <a:cs typeface="Calibri"/>
              </a:rPr>
              <a:t> </a:t>
            </a:r>
            <a:r>
              <a:rPr kumimoji="0" sz="2000" b="1" i="0" u="none" strike="noStrike" kern="0" cap="none" spc="0" normalizeH="0" baseline="0" noProof="0" dirty="0">
                <a:ln>
                  <a:noFill/>
                </a:ln>
                <a:solidFill>
                  <a:srgbClr val="1F497D"/>
                </a:solidFill>
                <a:effectLst/>
                <a:uLnTx/>
                <a:uFillTx/>
                <a:latin typeface="Calibri"/>
                <a:cs typeface="Calibri"/>
              </a:rPr>
              <a:t>between</a:t>
            </a:r>
            <a:r>
              <a:rPr kumimoji="0" sz="2000" b="1" i="0" u="none" strike="noStrike" kern="0" cap="none" spc="-40" normalizeH="0" baseline="0" noProof="0" dirty="0">
                <a:ln>
                  <a:noFill/>
                </a:ln>
                <a:solidFill>
                  <a:srgbClr val="1F497D"/>
                </a:solidFill>
                <a:effectLst/>
                <a:uLnTx/>
                <a:uFillTx/>
                <a:latin typeface="Calibri"/>
                <a:cs typeface="Calibri"/>
              </a:rPr>
              <a:t> </a:t>
            </a:r>
            <a:r>
              <a:rPr kumimoji="0" sz="2000" b="1" i="0" u="none" strike="noStrike" kern="0" cap="none" spc="0" normalizeH="0" baseline="0" noProof="0" dirty="0">
                <a:ln>
                  <a:noFill/>
                </a:ln>
                <a:solidFill>
                  <a:srgbClr val="1F497D"/>
                </a:solidFill>
                <a:effectLst/>
                <a:uLnTx/>
                <a:uFillTx/>
                <a:latin typeface="Calibri"/>
                <a:cs typeface="Calibri"/>
              </a:rPr>
              <a:t>CCT5</a:t>
            </a:r>
            <a:r>
              <a:rPr kumimoji="0" sz="2000" b="1" i="0" u="none" strike="noStrike" kern="0" cap="none" spc="-40" normalizeH="0" baseline="0" noProof="0" dirty="0">
                <a:ln>
                  <a:noFill/>
                </a:ln>
                <a:solidFill>
                  <a:srgbClr val="1F497D"/>
                </a:solidFill>
                <a:effectLst/>
                <a:uLnTx/>
                <a:uFillTx/>
                <a:latin typeface="Calibri"/>
                <a:cs typeface="Calibri"/>
              </a:rPr>
              <a:t> </a:t>
            </a:r>
            <a:r>
              <a:rPr kumimoji="0" sz="2000" b="1" i="0" u="none" strike="noStrike" kern="0" cap="none" spc="0" normalizeH="0" baseline="0" noProof="0" dirty="0">
                <a:ln>
                  <a:noFill/>
                </a:ln>
                <a:solidFill>
                  <a:srgbClr val="1F497D"/>
                </a:solidFill>
                <a:effectLst/>
                <a:uLnTx/>
                <a:uFillTx/>
                <a:latin typeface="Calibri"/>
                <a:cs typeface="Calibri"/>
              </a:rPr>
              <a:t>and</a:t>
            </a:r>
            <a:r>
              <a:rPr kumimoji="0" sz="2000" b="1" i="0" u="none" strike="noStrike" kern="0" cap="none" spc="-45" normalizeH="0" baseline="0" noProof="0" dirty="0">
                <a:ln>
                  <a:noFill/>
                </a:ln>
                <a:solidFill>
                  <a:srgbClr val="1F497D"/>
                </a:solidFill>
                <a:effectLst/>
                <a:uLnTx/>
                <a:uFillTx/>
                <a:latin typeface="Calibri"/>
                <a:cs typeface="Calibri"/>
              </a:rPr>
              <a:t> </a:t>
            </a:r>
            <a:r>
              <a:rPr kumimoji="0" sz="2000" b="1" i="0" u="none" strike="noStrike" kern="0" cap="none" spc="-10" normalizeH="0" baseline="0" noProof="0" dirty="0">
                <a:ln>
                  <a:noFill/>
                </a:ln>
                <a:solidFill>
                  <a:srgbClr val="1F497D"/>
                </a:solidFill>
                <a:effectLst/>
                <a:uLnTx/>
                <a:uFillTx/>
                <a:latin typeface="Calibri"/>
                <a:cs typeface="Calibri"/>
              </a:rPr>
              <a:t>BIN5?</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467610" marR="5080" lvl="1" indent="212090" defTabSz="914400" eaLnBrk="1" fontAlgn="auto" latinLnBrk="0" hangingPunct="1">
              <a:lnSpc>
                <a:spcPts val="1900"/>
              </a:lnSpc>
              <a:spcBef>
                <a:spcPts val="1725"/>
              </a:spcBef>
              <a:spcAft>
                <a:spcPts val="0"/>
              </a:spcAft>
              <a:buClrTx/>
              <a:buSzTx/>
              <a:buFontTx/>
              <a:buAutoNum type="arabicParenR"/>
              <a:tabLst>
                <a:tab pos="2679700" algn="l"/>
              </a:tabLst>
              <a:defRPr/>
            </a:pPr>
            <a:r>
              <a:rPr kumimoji="0" sz="1600" b="1" i="0" u="none" strike="noStrike" kern="0" cap="none" spc="0" normalizeH="0" baseline="0" noProof="0" dirty="0">
                <a:ln>
                  <a:noFill/>
                </a:ln>
                <a:solidFill>
                  <a:srgbClr val="1F497D"/>
                </a:solidFill>
                <a:effectLst/>
                <a:uLnTx/>
                <a:uFillTx/>
                <a:latin typeface="Calibri"/>
                <a:cs typeface="Calibri"/>
              </a:rPr>
              <a:t>Eddy</a:t>
            </a:r>
            <a:r>
              <a:rPr kumimoji="0" sz="1600" b="1" i="0" u="none" strike="noStrike" kern="0" cap="none" spc="-55" normalizeH="0" baseline="0" noProof="0" dirty="0">
                <a:ln>
                  <a:noFill/>
                </a:ln>
                <a:solidFill>
                  <a:srgbClr val="1F497D"/>
                </a:solidFill>
                <a:effectLst/>
                <a:uLnTx/>
                <a:uFillTx/>
                <a:latin typeface="Calibri"/>
                <a:cs typeface="Calibri"/>
              </a:rPr>
              <a:t> </a:t>
            </a:r>
            <a:r>
              <a:rPr kumimoji="0" sz="1600" b="1" i="0" u="none" strike="noStrike" kern="0" cap="none" spc="0" normalizeH="0" baseline="0" noProof="0" dirty="0">
                <a:ln>
                  <a:noFill/>
                </a:ln>
                <a:solidFill>
                  <a:srgbClr val="1F497D"/>
                </a:solidFill>
                <a:effectLst/>
                <a:uLnTx/>
                <a:uFillTx/>
                <a:latin typeface="Calibri"/>
                <a:cs typeface="Calibri"/>
              </a:rPr>
              <a:t>current</a:t>
            </a:r>
            <a:r>
              <a:rPr kumimoji="0" sz="1600" b="1" i="0" u="none" strike="noStrike" kern="0" cap="none" spc="-60" normalizeH="0" baseline="0" noProof="0" dirty="0">
                <a:ln>
                  <a:noFill/>
                </a:ln>
                <a:solidFill>
                  <a:srgbClr val="1F497D"/>
                </a:solidFill>
                <a:effectLst/>
                <a:uLnTx/>
                <a:uFillTx/>
                <a:latin typeface="Calibri"/>
                <a:cs typeface="Calibri"/>
              </a:rPr>
              <a:t> </a:t>
            </a:r>
            <a:r>
              <a:rPr kumimoji="0" sz="1600" b="1" i="0" u="none" strike="noStrike" kern="0" cap="none" spc="0" normalizeH="0" baseline="0" noProof="0" dirty="0">
                <a:ln>
                  <a:noFill/>
                </a:ln>
                <a:solidFill>
                  <a:srgbClr val="1F497D"/>
                </a:solidFill>
                <a:effectLst/>
                <a:uLnTx/>
                <a:uFillTx/>
                <a:latin typeface="Calibri"/>
                <a:cs typeface="Calibri"/>
              </a:rPr>
              <a:t>during</a:t>
            </a:r>
            <a:r>
              <a:rPr kumimoji="0" sz="1600" b="1" i="0" u="none" strike="noStrike" kern="0" cap="none" spc="-50" normalizeH="0" baseline="0" noProof="0" dirty="0">
                <a:ln>
                  <a:noFill/>
                </a:ln>
                <a:solidFill>
                  <a:srgbClr val="1F497D"/>
                </a:solidFill>
                <a:effectLst/>
                <a:uLnTx/>
                <a:uFillTx/>
                <a:latin typeface="Calibri"/>
                <a:cs typeface="Calibri"/>
              </a:rPr>
              <a:t> </a:t>
            </a:r>
            <a:r>
              <a:rPr kumimoji="0" sz="1600" b="1" i="0" u="none" strike="noStrike" kern="0" cap="none" spc="0" normalizeH="0" baseline="0" noProof="0" dirty="0">
                <a:ln>
                  <a:noFill/>
                </a:ln>
                <a:solidFill>
                  <a:srgbClr val="1F497D"/>
                </a:solidFill>
                <a:effectLst/>
                <a:uLnTx/>
                <a:uFillTx/>
                <a:latin typeface="Calibri"/>
                <a:cs typeface="Calibri"/>
              </a:rPr>
              <a:t>quench</a:t>
            </a:r>
            <a:r>
              <a:rPr kumimoji="0" sz="1600" b="1" i="0" u="none" strike="noStrike" kern="0" cap="none" spc="-55" normalizeH="0" baseline="0" noProof="0" dirty="0">
                <a:ln>
                  <a:noFill/>
                </a:ln>
                <a:solidFill>
                  <a:srgbClr val="1F497D"/>
                </a:solidFill>
                <a:effectLst/>
                <a:uLnTx/>
                <a:uFillTx/>
                <a:latin typeface="Calibri"/>
                <a:cs typeface="Calibri"/>
              </a:rPr>
              <a:t> </a:t>
            </a:r>
            <a:r>
              <a:rPr kumimoji="0" sz="1600" b="1" i="0" u="none" strike="noStrike" kern="0" cap="none" spc="-10" normalizeH="0" baseline="0" noProof="0" dirty="0">
                <a:ln>
                  <a:noFill/>
                </a:ln>
                <a:solidFill>
                  <a:srgbClr val="1F497D"/>
                </a:solidFill>
                <a:effectLst/>
                <a:uLnTx/>
                <a:uFillTx/>
                <a:latin typeface="Calibri"/>
                <a:cs typeface="Calibri"/>
              </a:rPr>
              <a:t>protection </a:t>
            </a:r>
            <a:r>
              <a:rPr kumimoji="0" sz="1600" b="1" i="0" u="none" strike="noStrike" kern="0" cap="none" spc="0" normalizeH="0" baseline="0" noProof="0" dirty="0">
                <a:ln>
                  <a:noFill/>
                </a:ln>
                <a:solidFill>
                  <a:srgbClr val="1F497D"/>
                </a:solidFill>
                <a:effectLst/>
                <a:uLnTx/>
                <a:uFillTx/>
                <a:latin typeface="Calibri"/>
                <a:cs typeface="Calibri"/>
              </a:rPr>
              <a:t>&amp;</a:t>
            </a:r>
            <a:r>
              <a:rPr kumimoji="0" sz="1600" b="1" i="0" u="none" strike="noStrike" kern="0" cap="none" spc="-45" normalizeH="0" baseline="0" noProof="0" dirty="0">
                <a:ln>
                  <a:noFill/>
                </a:ln>
                <a:solidFill>
                  <a:srgbClr val="1F497D"/>
                </a:solidFill>
                <a:effectLst/>
                <a:uLnTx/>
                <a:uFillTx/>
                <a:latin typeface="Calibri"/>
                <a:cs typeface="Calibri"/>
              </a:rPr>
              <a:t> </a:t>
            </a:r>
            <a:r>
              <a:rPr kumimoji="0" sz="1600" b="1" i="0" u="none" strike="noStrike" kern="0" cap="none" spc="0" normalizeH="0" baseline="0" noProof="0" dirty="0">
                <a:ln>
                  <a:noFill/>
                </a:ln>
                <a:solidFill>
                  <a:srgbClr val="1F497D"/>
                </a:solidFill>
                <a:effectLst/>
                <a:uLnTx/>
                <a:uFillTx/>
                <a:latin typeface="Calibri"/>
                <a:cs typeface="Calibri"/>
              </a:rPr>
              <a:t>force</a:t>
            </a:r>
            <a:r>
              <a:rPr kumimoji="0" sz="1600" b="1" i="0" u="none" strike="noStrike" kern="0" cap="none" spc="-45" normalizeH="0" baseline="0" noProof="0" dirty="0">
                <a:ln>
                  <a:noFill/>
                </a:ln>
                <a:solidFill>
                  <a:srgbClr val="1F497D"/>
                </a:solidFill>
                <a:effectLst/>
                <a:uLnTx/>
                <a:uFillTx/>
                <a:latin typeface="Calibri"/>
                <a:cs typeface="Calibri"/>
              </a:rPr>
              <a:t> </a:t>
            </a:r>
            <a:r>
              <a:rPr kumimoji="0" sz="1600" b="1" i="0" u="none" strike="noStrike" kern="0" cap="none" spc="0" normalizeH="0" baseline="0" noProof="0" dirty="0">
                <a:ln>
                  <a:noFill/>
                </a:ln>
                <a:solidFill>
                  <a:srgbClr val="1F497D"/>
                </a:solidFill>
                <a:effectLst/>
                <a:uLnTx/>
                <a:uFillTx/>
                <a:latin typeface="Calibri"/>
                <a:cs typeface="Calibri"/>
              </a:rPr>
              <a:t>analysis,</a:t>
            </a:r>
            <a:r>
              <a:rPr kumimoji="0" sz="1600" b="1" i="0" u="none" strike="noStrike" kern="0" cap="none" spc="-35" normalizeH="0" baseline="0" noProof="0" dirty="0">
                <a:ln>
                  <a:noFill/>
                </a:ln>
                <a:solidFill>
                  <a:srgbClr val="1F497D"/>
                </a:solidFill>
                <a:effectLst/>
                <a:uLnTx/>
                <a:uFillTx/>
                <a:latin typeface="Calibri"/>
                <a:cs typeface="Calibri"/>
              </a:rPr>
              <a:t> </a:t>
            </a:r>
            <a:r>
              <a:rPr kumimoji="0" sz="1600" b="1" i="0" u="none" strike="noStrike" kern="0" cap="none" spc="0" normalizeH="0" baseline="0" noProof="0" dirty="0">
                <a:ln>
                  <a:noFill/>
                </a:ln>
                <a:solidFill>
                  <a:srgbClr val="1F497D"/>
                </a:solidFill>
                <a:effectLst/>
                <a:uLnTx/>
                <a:uFillTx/>
                <a:latin typeface="Calibri"/>
                <a:cs typeface="Calibri"/>
              </a:rPr>
              <a:t>L.</a:t>
            </a:r>
            <a:r>
              <a:rPr kumimoji="0" sz="1600" b="1" i="0" u="none" strike="noStrike" kern="0" cap="none" spc="-40" normalizeH="0" baseline="0" noProof="0" dirty="0">
                <a:ln>
                  <a:noFill/>
                </a:ln>
                <a:solidFill>
                  <a:srgbClr val="1F497D"/>
                </a:solidFill>
                <a:effectLst/>
                <a:uLnTx/>
                <a:uFillTx/>
                <a:latin typeface="Calibri"/>
                <a:cs typeface="Calibri"/>
              </a:rPr>
              <a:t> </a:t>
            </a:r>
            <a:r>
              <a:rPr kumimoji="0" sz="1600" b="1" i="0" u="none" strike="noStrike" kern="0" cap="none" spc="-10" normalizeH="0" baseline="0" noProof="0" dirty="0">
                <a:ln>
                  <a:noFill/>
                </a:ln>
                <a:solidFill>
                  <a:srgbClr val="1F497D"/>
                </a:solidFill>
                <a:effectLst/>
                <a:uLnTx/>
                <a:uFillTx/>
                <a:latin typeface="Calibri"/>
                <a:cs typeface="Calibri"/>
              </a:rPr>
              <a:t>Brouwer</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679700" marR="0" lvl="1" indent="-212090" defTabSz="914400" eaLnBrk="1" fontAlgn="auto" latinLnBrk="0" hangingPunct="1">
              <a:lnSpc>
                <a:spcPts val="1830"/>
              </a:lnSpc>
              <a:spcBef>
                <a:spcPts val="0"/>
              </a:spcBef>
              <a:spcAft>
                <a:spcPts val="0"/>
              </a:spcAft>
              <a:buClrTx/>
              <a:buSzTx/>
              <a:buFontTx/>
              <a:buAutoNum type="arabicParenR"/>
              <a:tabLst>
                <a:tab pos="2679700" algn="l"/>
              </a:tabLst>
              <a:defRPr/>
            </a:pPr>
            <a:r>
              <a:rPr kumimoji="0" sz="1600" b="1" i="0" u="none" strike="noStrike" kern="0" cap="none" spc="0" normalizeH="0" baseline="0" noProof="0" dirty="0">
                <a:ln>
                  <a:noFill/>
                </a:ln>
                <a:solidFill>
                  <a:srgbClr val="1F497D"/>
                </a:solidFill>
                <a:effectLst/>
                <a:uLnTx/>
                <a:uFillTx/>
                <a:latin typeface="Calibri"/>
                <a:cs typeface="Calibri"/>
              </a:rPr>
              <a:t>Mech</a:t>
            </a:r>
            <a:r>
              <a:rPr kumimoji="0" sz="1600" b="1" i="0" u="none" strike="noStrike" kern="0" cap="none" spc="-35" normalizeH="0" baseline="0" noProof="0" dirty="0">
                <a:ln>
                  <a:noFill/>
                </a:ln>
                <a:solidFill>
                  <a:srgbClr val="1F497D"/>
                </a:solidFill>
                <a:effectLst/>
                <a:uLnTx/>
                <a:uFillTx/>
                <a:latin typeface="Calibri"/>
                <a:cs typeface="Calibri"/>
              </a:rPr>
              <a:t> </a:t>
            </a:r>
            <a:r>
              <a:rPr kumimoji="0" sz="1600" b="1" i="0" u="none" strike="noStrike" kern="0" cap="none" spc="-10" normalizeH="0" baseline="0" noProof="0" dirty="0">
                <a:ln>
                  <a:noFill/>
                </a:ln>
                <a:solidFill>
                  <a:srgbClr val="1F497D"/>
                </a:solidFill>
                <a:effectLst/>
                <a:uLnTx/>
                <a:uFillTx/>
                <a:latin typeface="Calibri"/>
                <a:cs typeface="Calibri"/>
              </a:rPr>
              <a:t>safety</a:t>
            </a:r>
            <a:r>
              <a:rPr kumimoji="0" sz="1600" b="1" i="0" u="none" strike="noStrike" kern="0" cap="none" spc="-35" normalizeH="0" baseline="0" noProof="0" dirty="0">
                <a:ln>
                  <a:noFill/>
                </a:ln>
                <a:solidFill>
                  <a:srgbClr val="1F497D"/>
                </a:solidFill>
                <a:effectLst/>
                <a:uLnTx/>
                <a:uFillTx/>
                <a:latin typeface="Calibri"/>
                <a:cs typeface="Calibri"/>
              </a:rPr>
              <a:t> </a:t>
            </a:r>
            <a:r>
              <a:rPr kumimoji="0" sz="1600" b="1" i="0" u="none" strike="noStrike" kern="0" cap="none" spc="0" normalizeH="0" baseline="0" noProof="0" dirty="0">
                <a:ln>
                  <a:noFill/>
                </a:ln>
                <a:solidFill>
                  <a:srgbClr val="1F497D"/>
                </a:solidFill>
                <a:effectLst/>
                <a:uLnTx/>
                <a:uFillTx/>
                <a:latin typeface="Calibri"/>
                <a:cs typeface="Calibri"/>
              </a:rPr>
              <a:t>analysis</a:t>
            </a:r>
            <a:r>
              <a:rPr kumimoji="0" sz="1600" b="1" i="0" u="none" strike="noStrike" kern="0" cap="none" spc="-40" normalizeH="0" baseline="0" noProof="0" dirty="0">
                <a:ln>
                  <a:noFill/>
                </a:ln>
                <a:solidFill>
                  <a:srgbClr val="1F497D"/>
                </a:solidFill>
                <a:effectLst/>
                <a:uLnTx/>
                <a:uFillTx/>
                <a:latin typeface="Calibri"/>
                <a:cs typeface="Calibri"/>
              </a:rPr>
              <a:t> </a:t>
            </a:r>
            <a:r>
              <a:rPr kumimoji="0" sz="1600" b="1" i="0" u="none" strike="noStrike" kern="0" cap="none" spc="0" normalizeH="0" baseline="0" noProof="0" dirty="0">
                <a:ln>
                  <a:noFill/>
                </a:ln>
                <a:solidFill>
                  <a:srgbClr val="1F497D"/>
                </a:solidFill>
                <a:effectLst/>
                <a:uLnTx/>
                <a:uFillTx/>
                <a:latin typeface="Calibri"/>
                <a:cs typeface="Calibri"/>
              </a:rPr>
              <a:t>by</a:t>
            </a:r>
            <a:r>
              <a:rPr kumimoji="0" sz="1600" b="1" i="0" u="none" strike="noStrike" kern="0" cap="none" spc="-40" normalizeH="0" baseline="0" noProof="0" dirty="0">
                <a:ln>
                  <a:noFill/>
                </a:ln>
                <a:solidFill>
                  <a:srgbClr val="1F497D"/>
                </a:solidFill>
                <a:effectLst/>
                <a:uLnTx/>
                <a:uFillTx/>
                <a:latin typeface="Calibri"/>
                <a:cs typeface="Calibri"/>
              </a:rPr>
              <a:t> </a:t>
            </a:r>
            <a:r>
              <a:rPr kumimoji="0" sz="1600" b="1" i="0" u="none" strike="noStrike" kern="0" cap="none" spc="0" normalizeH="0" baseline="0" noProof="0" dirty="0">
                <a:ln>
                  <a:noFill/>
                </a:ln>
                <a:solidFill>
                  <a:srgbClr val="1F497D"/>
                </a:solidFill>
                <a:effectLst/>
                <a:uLnTx/>
                <a:uFillTx/>
                <a:latin typeface="Calibri"/>
                <a:cs typeface="Calibri"/>
              </a:rPr>
              <a:t>LG</a:t>
            </a:r>
            <a:r>
              <a:rPr kumimoji="0" sz="1600" b="1" i="0" u="none" strike="noStrike" kern="0" cap="none" spc="-30" normalizeH="0" baseline="0" noProof="0" dirty="0">
                <a:ln>
                  <a:noFill/>
                </a:ln>
                <a:solidFill>
                  <a:srgbClr val="1F497D"/>
                </a:solidFill>
                <a:effectLst/>
                <a:uLnTx/>
                <a:uFillTx/>
                <a:latin typeface="Calibri"/>
                <a:cs typeface="Calibri"/>
              </a:rPr>
              <a:t> </a:t>
            </a:r>
            <a:r>
              <a:rPr kumimoji="0" sz="1600" b="1" i="0" u="none" strike="noStrike" kern="0" cap="none" spc="-10" normalizeH="0" baseline="0" noProof="0" dirty="0">
                <a:ln>
                  <a:noFill/>
                </a:ln>
                <a:solidFill>
                  <a:srgbClr val="1F497D"/>
                </a:solidFill>
                <a:effectLst/>
                <a:uLnTx/>
                <a:uFillTx/>
                <a:latin typeface="Calibri"/>
                <a:cs typeface="Calibri"/>
              </a:rPr>
              <a:t>Fajardo</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679700" marR="0" lvl="1" indent="-212090" defTabSz="914400" eaLnBrk="1" fontAlgn="auto" latinLnBrk="0" hangingPunct="1">
              <a:lnSpc>
                <a:spcPct val="100000"/>
              </a:lnSpc>
              <a:spcBef>
                <a:spcPts val="75"/>
              </a:spcBef>
              <a:spcAft>
                <a:spcPts val="0"/>
              </a:spcAft>
              <a:buClrTx/>
              <a:buSzTx/>
              <a:buFontTx/>
              <a:buAutoNum type="arabicParenR"/>
              <a:tabLst>
                <a:tab pos="2679700" algn="l"/>
              </a:tabLst>
              <a:defRPr/>
            </a:pPr>
            <a:r>
              <a:rPr kumimoji="0" sz="1600" b="1" i="0" u="none" strike="noStrike" kern="0" cap="none" spc="0" normalizeH="0" baseline="0" noProof="0" dirty="0">
                <a:ln>
                  <a:noFill/>
                </a:ln>
                <a:solidFill>
                  <a:srgbClr val="1F497D"/>
                </a:solidFill>
                <a:effectLst/>
                <a:uLnTx/>
                <a:uFillTx/>
                <a:latin typeface="Calibri"/>
                <a:cs typeface="Calibri"/>
              </a:rPr>
              <a:t>Hybrid</a:t>
            </a:r>
            <a:r>
              <a:rPr kumimoji="0" sz="1600" b="1" i="0" u="none" strike="noStrike" kern="0" cap="none" spc="-60" normalizeH="0" baseline="0" noProof="0" dirty="0">
                <a:ln>
                  <a:noFill/>
                </a:ln>
                <a:solidFill>
                  <a:srgbClr val="1F497D"/>
                </a:solidFill>
                <a:effectLst/>
                <a:uLnTx/>
                <a:uFillTx/>
                <a:latin typeface="Calibri"/>
                <a:cs typeface="Calibri"/>
              </a:rPr>
              <a:t> </a:t>
            </a:r>
            <a:r>
              <a:rPr kumimoji="0" sz="1600" b="1" i="0" u="none" strike="noStrike" kern="0" cap="none" spc="0" normalizeH="0" baseline="0" noProof="0" dirty="0">
                <a:ln>
                  <a:noFill/>
                </a:ln>
                <a:solidFill>
                  <a:srgbClr val="1F497D"/>
                </a:solidFill>
                <a:effectLst/>
                <a:uLnTx/>
                <a:uFillTx/>
                <a:latin typeface="Calibri"/>
                <a:cs typeface="Calibri"/>
              </a:rPr>
              <a:t>stress</a:t>
            </a:r>
            <a:r>
              <a:rPr kumimoji="0" sz="1600" b="1" i="0" u="none" strike="noStrike" kern="0" cap="none" spc="-60" normalizeH="0" baseline="0" noProof="0" dirty="0">
                <a:ln>
                  <a:noFill/>
                </a:ln>
                <a:solidFill>
                  <a:srgbClr val="1F497D"/>
                </a:solidFill>
                <a:effectLst/>
                <a:uLnTx/>
                <a:uFillTx/>
                <a:latin typeface="Calibri"/>
                <a:cs typeface="Calibri"/>
              </a:rPr>
              <a:t> </a:t>
            </a:r>
            <a:r>
              <a:rPr kumimoji="0" sz="1600" b="1" i="0" u="none" strike="noStrike" kern="0" cap="none" spc="0" normalizeH="0" baseline="0" noProof="0" dirty="0">
                <a:ln>
                  <a:noFill/>
                </a:ln>
                <a:solidFill>
                  <a:srgbClr val="1F497D"/>
                </a:solidFill>
                <a:effectLst/>
                <a:uLnTx/>
                <a:uFillTx/>
                <a:latin typeface="Calibri"/>
                <a:cs typeface="Calibri"/>
              </a:rPr>
              <a:t>analysis,</a:t>
            </a:r>
            <a:r>
              <a:rPr kumimoji="0" sz="1600" b="1" i="0" u="none" strike="noStrike" kern="0" cap="none" spc="-55" normalizeH="0" baseline="0" noProof="0" dirty="0">
                <a:ln>
                  <a:noFill/>
                </a:ln>
                <a:solidFill>
                  <a:srgbClr val="1F497D"/>
                </a:solidFill>
                <a:effectLst/>
                <a:uLnTx/>
                <a:uFillTx/>
                <a:latin typeface="Calibri"/>
                <a:cs typeface="Calibri"/>
              </a:rPr>
              <a:t> </a:t>
            </a:r>
            <a:r>
              <a:rPr kumimoji="0" sz="1600" b="1" i="0" u="none" strike="noStrike" kern="0" cap="none" spc="0" normalizeH="0" baseline="0" noProof="0" dirty="0">
                <a:ln>
                  <a:noFill/>
                </a:ln>
                <a:solidFill>
                  <a:srgbClr val="1F497D"/>
                </a:solidFill>
                <a:effectLst/>
                <a:uLnTx/>
                <a:uFillTx/>
                <a:latin typeface="Calibri"/>
                <a:cs typeface="Calibri"/>
              </a:rPr>
              <a:t>D.</a:t>
            </a:r>
            <a:r>
              <a:rPr kumimoji="0" sz="1600" b="1" i="0" u="none" strike="noStrike" kern="0" cap="none" spc="-60" normalizeH="0" baseline="0" noProof="0" dirty="0">
                <a:ln>
                  <a:noFill/>
                </a:ln>
                <a:solidFill>
                  <a:srgbClr val="1F497D"/>
                </a:solidFill>
                <a:effectLst/>
                <a:uLnTx/>
                <a:uFillTx/>
                <a:latin typeface="Calibri"/>
                <a:cs typeface="Calibri"/>
              </a:rPr>
              <a:t> </a:t>
            </a:r>
            <a:r>
              <a:rPr kumimoji="0" sz="1600" b="1" i="0" u="none" strike="noStrike" kern="0" cap="none" spc="-10" normalizeH="0" baseline="0" noProof="0" dirty="0">
                <a:ln>
                  <a:noFill/>
                </a:ln>
                <a:solidFill>
                  <a:srgbClr val="1F497D"/>
                </a:solidFill>
                <a:effectLst/>
                <a:uLnTx/>
                <a:uFillTx/>
                <a:latin typeface="Calibri"/>
                <a:cs typeface="Calibri"/>
              </a:rPr>
              <a:t>Arbelaez</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pic>
        <p:nvPicPr>
          <p:cNvPr id="36" name="object 36"/>
          <p:cNvPicPr/>
          <p:nvPr/>
        </p:nvPicPr>
        <p:blipFill>
          <a:blip r:embed="rId15" cstate="print"/>
          <a:stretch>
            <a:fillRect/>
          </a:stretch>
        </p:blipFill>
        <p:spPr>
          <a:xfrm>
            <a:off x="8602219" y="3150580"/>
            <a:ext cx="3152619" cy="2188161"/>
          </a:xfrm>
          <a:prstGeom prst="rect">
            <a:avLst/>
          </a:prstGeom>
        </p:spPr>
      </p:pic>
      <p:sp>
        <p:nvSpPr>
          <p:cNvPr id="37" name="object 37"/>
          <p:cNvSpPr txBox="1"/>
          <p:nvPr/>
        </p:nvSpPr>
        <p:spPr>
          <a:xfrm>
            <a:off x="8765540" y="5237988"/>
            <a:ext cx="3035935" cy="93980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0" normalizeH="0" baseline="0" noProof="0" dirty="0">
                <a:ln>
                  <a:noFill/>
                </a:ln>
                <a:solidFill>
                  <a:srgbClr val="1F497D"/>
                </a:solidFill>
                <a:effectLst/>
                <a:uLnTx/>
                <a:uFillTx/>
                <a:latin typeface="Calibri"/>
                <a:cs typeface="Calibri"/>
              </a:rPr>
              <a:t>Peak</a:t>
            </a:r>
            <a:r>
              <a:rPr kumimoji="0" sz="2000" b="1" i="0" u="none" strike="noStrike" kern="0" cap="none" spc="-75" normalizeH="0" baseline="0" noProof="0" dirty="0">
                <a:ln>
                  <a:noFill/>
                </a:ln>
                <a:solidFill>
                  <a:srgbClr val="1F497D"/>
                </a:solidFill>
                <a:effectLst/>
                <a:uLnTx/>
                <a:uFillTx/>
                <a:latin typeface="Calibri"/>
                <a:cs typeface="Calibri"/>
              </a:rPr>
              <a:t> </a:t>
            </a:r>
            <a:r>
              <a:rPr kumimoji="0" sz="2000" b="1" i="0" u="none" strike="noStrike" kern="0" cap="none" spc="0" normalizeH="0" baseline="0" noProof="0" dirty="0">
                <a:ln>
                  <a:noFill/>
                </a:ln>
                <a:solidFill>
                  <a:srgbClr val="1F497D"/>
                </a:solidFill>
                <a:effectLst/>
                <a:uLnTx/>
                <a:uFillTx/>
                <a:latin typeface="Calibri"/>
                <a:cs typeface="Calibri"/>
              </a:rPr>
              <a:t>azimuthal</a:t>
            </a:r>
            <a:r>
              <a:rPr kumimoji="0" sz="2000" b="1" i="0" u="none" strike="noStrike" kern="0" cap="none" spc="-75" normalizeH="0" baseline="0" noProof="0" dirty="0">
                <a:ln>
                  <a:noFill/>
                </a:ln>
                <a:solidFill>
                  <a:srgbClr val="1F497D"/>
                </a:solidFill>
                <a:effectLst/>
                <a:uLnTx/>
                <a:uFillTx/>
                <a:latin typeface="Calibri"/>
                <a:cs typeface="Calibri"/>
              </a:rPr>
              <a:t> </a:t>
            </a:r>
            <a:r>
              <a:rPr kumimoji="0" sz="2000" b="1" i="0" u="none" strike="noStrike" kern="0" cap="none" spc="0" normalizeH="0" baseline="0" noProof="0" dirty="0">
                <a:ln>
                  <a:noFill/>
                </a:ln>
                <a:solidFill>
                  <a:srgbClr val="1F497D"/>
                </a:solidFill>
                <a:effectLst/>
                <a:uLnTx/>
                <a:uFillTx/>
                <a:latin typeface="Calibri"/>
                <a:cs typeface="Calibri"/>
              </a:rPr>
              <a:t>stress</a:t>
            </a:r>
            <a:r>
              <a:rPr kumimoji="0" sz="2000" b="1" i="0" u="none" strike="noStrike" kern="0" cap="none" spc="-75" normalizeH="0" baseline="0" noProof="0" dirty="0">
                <a:ln>
                  <a:noFill/>
                </a:ln>
                <a:solidFill>
                  <a:srgbClr val="1F497D"/>
                </a:solidFill>
                <a:effectLst/>
                <a:uLnTx/>
                <a:uFillTx/>
                <a:latin typeface="Calibri"/>
                <a:cs typeface="Calibri"/>
              </a:rPr>
              <a:t> </a:t>
            </a:r>
            <a:r>
              <a:rPr kumimoji="0" sz="2000" b="1" i="0" u="none" strike="noStrike" kern="0" cap="none" spc="-10" normalizeH="0" baseline="0" noProof="0" dirty="0">
                <a:ln>
                  <a:noFill/>
                </a:ln>
                <a:solidFill>
                  <a:srgbClr val="1F497D"/>
                </a:solidFill>
                <a:effectLst/>
                <a:uLnTx/>
                <a:uFillTx/>
                <a:latin typeface="Calibri"/>
                <a:cs typeface="Calibri"/>
              </a:rPr>
              <a:t>during energization</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000" b="1" i="0" u="none" strike="noStrike" kern="0" cap="none" spc="0" normalizeH="0" baseline="0" noProof="0" dirty="0">
                <a:ln>
                  <a:noFill/>
                </a:ln>
                <a:solidFill>
                  <a:srgbClr val="1F497D"/>
                </a:solidFill>
                <a:effectLst/>
                <a:uLnTx/>
                <a:uFillTx/>
                <a:latin typeface="Calibri"/>
                <a:cs typeface="Calibri"/>
              </a:rPr>
              <a:t>-</a:t>
            </a:r>
            <a:r>
              <a:rPr kumimoji="0" sz="2000" b="1" i="0" u="none" strike="noStrike" kern="0" cap="none" spc="-35" normalizeH="0" baseline="0" noProof="0" dirty="0">
                <a:ln>
                  <a:noFill/>
                </a:ln>
                <a:solidFill>
                  <a:srgbClr val="1F497D"/>
                </a:solidFill>
                <a:effectLst/>
                <a:uLnTx/>
                <a:uFillTx/>
                <a:latin typeface="Calibri"/>
                <a:cs typeface="Calibri"/>
              </a:rPr>
              <a:t> </a:t>
            </a:r>
            <a:r>
              <a:rPr kumimoji="0" sz="2000" b="1" i="0" u="none" strike="noStrike" kern="0" cap="none" spc="0" normalizeH="0" baseline="0" noProof="0" dirty="0">
                <a:ln>
                  <a:noFill/>
                </a:ln>
                <a:solidFill>
                  <a:srgbClr val="1F497D"/>
                </a:solidFill>
                <a:effectLst/>
                <a:uLnTx/>
                <a:uFillTx/>
                <a:latin typeface="Calibri"/>
                <a:cs typeface="Calibri"/>
              </a:rPr>
              <a:t>98</a:t>
            </a:r>
            <a:r>
              <a:rPr kumimoji="0" sz="2000" b="1" i="0" u="none" strike="noStrike" kern="0" cap="none" spc="-30" normalizeH="0" baseline="0" noProof="0" dirty="0">
                <a:ln>
                  <a:noFill/>
                </a:ln>
                <a:solidFill>
                  <a:srgbClr val="1F497D"/>
                </a:solidFill>
                <a:effectLst/>
                <a:uLnTx/>
                <a:uFillTx/>
                <a:latin typeface="Calibri"/>
                <a:cs typeface="Calibri"/>
              </a:rPr>
              <a:t> </a:t>
            </a:r>
            <a:r>
              <a:rPr kumimoji="0" sz="2000" b="1" i="0" u="none" strike="noStrike" kern="0" cap="none" spc="0" normalizeH="0" baseline="0" noProof="0" dirty="0">
                <a:ln>
                  <a:noFill/>
                </a:ln>
                <a:solidFill>
                  <a:srgbClr val="1F497D"/>
                </a:solidFill>
                <a:effectLst/>
                <a:uLnTx/>
                <a:uFillTx/>
                <a:latin typeface="Calibri"/>
                <a:cs typeface="Calibri"/>
              </a:rPr>
              <a:t>MPa</a:t>
            </a:r>
            <a:r>
              <a:rPr kumimoji="0" sz="2000" b="1" i="0" u="none" strike="noStrike" kern="0" cap="none" spc="-30" normalizeH="0" baseline="0" noProof="0" dirty="0">
                <a:ln>
                  <a:noFill/>
                </a:ln>
                <a:solidFill>
                  <a:srgbClr val="1F497D"/>
                </a:solidFill>
                <a:effectLst/>
                <a:uLnTx/>
                <a:uFillTx/>
                <a:latin typeface="Calibri"/>
                <a:cs typeface="Calibri"/>
              </a:rPr>
              <a:t> </a:t>
            </a:r>
            <a:r>
              <a:rPr kumimoji="0" sz="2000" b="1" i="0" u="none" strike="noStrike" kern="0" cap="none" spc="0" normalizeH="0" baseline="0" noProof="0" dirty="0">
                <a:ln>
                  <a:noFill/>
                </a:ln>
                <a:solidFill>
                  <a:srgbClr val="1F497D"/>
                </a:solidFill>
                <a:effectLst/>
                <a:uLnTx/>
                <a:uFillTx/>
                <a:latin typeface="Calibri"/>
                <a:cs typeface="Calibri"/>
              </a:rPr>
              <a:t>with</a:t>
            </a:r>
            <a:r>
              <a:rPr kumimoji="0" sz="2000" b="1" i="0" u="none" strike="noStrike" kern="0" cap="none" spc="-30" normalizeH="0" baseline="0" noProof="0" dirty="0">
                <a:ln>
                  <a:noFill/>
                </a:ln>
                <a:solidFill>
                  <a:srgbClr val="1F497D"/>
                </a:solidFill>
                <a:effectLst/>
                <a:uLnTx/>
                <a:uFillTx/>
                <a:latin typeface="Calibri"/>
                <a:cs typeface="Calibri"/>
              </a:rPr>
              <a:t> </a:t>
            </a:r>
            <a:r>
              <a:rPr kumimoji="0" sz="2000" b="1" i="0" u="none" strike="noStrike" kern="0" cap="none" spc="0" normalizeH="0" baseline="0" noProof="0" dirty="0">
                <a:ln>
                  <a:noFill/>
                </a:ln>
                <a:solidFill>
                  <a:srgbClr val="1F497D"/>
                </a:solidFill>
                <a:effectLst/>
                <a:uLnTx/>
                <a:uFillTx/>
                <a:latin typeface="Calibri"/>
                <a:cs typeface="Calibri"/>
              </a:rPr>
              <a:t>smart</a:t>
            </a:r>
            <a:r>
              <a:rPr kumimoji="0" sz="2000" b="1" i="0" u="none" strike="noStrike" kern="0" cap="none" spc="-35" normalizeH="0" baseline="0" noProof="0" dirty="0">
                <a:ln>
                  <a:noFill/>
                </a:ln>
                <a:solidFill>
                  <a:srgbClr val="1F497D"/>
                </a:solidFill>
                <a:effectLst/>
                <a:uLnTx/>
                <a:uFillTx/>
                <a:latin typeface="Calibri"/>
                <a:cs typeface="Calibri"/>
              </a:rPr>
              <a:t> </a:t>
            </a:r>
            <a:r>
              <a:rPr kumimoji="0" sz="2000" b="1" i="0" u="none" strike="noStrike" kern="0" cap="none" spc="-20" normalizeH="0" baseline="0" noProof="0" dirty="0">
                <a:ln>
                  <a:noFill/>
                </a:ln>
                <a:solidFill>
                  <a:srgbClr val="1F497D"/>
                </a:solidFill>
                <a:effectLst/>
                <a:uLnTx/>
                <a:uFillTx/>
                <a:latin typeface="Calibri"/>
                <a:cs typeface="Calibri"/>
              </a:rPr>
              <a:t>shim.</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pic>
        <p:nvPicPr>
          <p:cNvPr id="38" name="object 38"/>
          <p:cNvPicPr/>
          <p:nvPr/>
        </p:nvPicPr>
        <p:blipFill>
          <a:blip r:embed="rId16" cstate="print"/>
          <a:stretch>
            <a:fillRect/>
          </a:stretch>
        </p:blipFill>
        <p:spPr>
          <a:xfrm>
            <a:off x="39728" y="5131892"/>
            <a:ext cx="6238957" cy="1726107"/>
          </a:xfrm>
          <a:prstGeom prst="rect">
            <a:avLst/>
          </a:prstGeom>
        </p:spPr>
      </p:pic>
      <p:sp>
        <p:nvSpPr>
          <p:cNvPr id="39" name="object 39"/>
          <p:cNvSpPr txBox="1"/>
          <p:nvPr/>
        </p:nvSpPr>
        <p:spPr>
          <a:xfrm>
            <a:off x="0" y="5270108"/>
            <a:ext cx="2499995" cy="400685"/>
          </a:xfrm>
          <a:prstGeom prst="rect">
            <a:avLst/>
          </a:prstGeom>
          <a:solidFill>
            <a:srgbClr val="FFFFFF"/>
          </a:solidFill>
          <a:ln w="25400">
            <a:solidFill>
              <a:srgbClr val="F79646"/>
            </a:solidFill>
          </a:ln>
        </p:spPr>
        <p:txBody>
          <a:bodyPr vert="horz" wrap="square" lIns="0" tIns="32384" rIns="0" bIns="0" rtlCol="0">
            <a:spAutoFit/>
          </a:bodyPr>
          <a:lstStyle/>
          <a:p>
            <a:pPr marL="91440" marR="0" lvl="0" indent="0" defTabSz="914400" eaLnBrk="1" fontAlgn="auto" latinLnBrk="0" hangingPunct="1">
              <a:lnSpc>
                <a:spcPct val="100000"/>
              </a:lnSpc>
              <a:spcBef>
                <a:spcPts val="254"/>
              </a:spcBef>
              <a:spcAft>
                <a:spcPts val="0"/>
              </a:spcAft>
              <a:buClrTx/>
              <a:buSzTx/>
              <a:buFontTx/>
              <a:buNone/>
              <a:tabLst/>
              <a:defRPr/>
            </a:pPr>
            <a:r>
              <a:rPr kumimoji="0" sz="2000" b="1" i="0" u="none" strike="noStrike" kern="0" cap="none" spc="0" normalizeH="0" baseline="0" noProof="0" dirty="0">
                <a:ln>
                  <a:noFill/>
                </a:ln>
                <a:solidFill>
                  <a:srgbClr val="1F497D"/>
                </a:solidFill>
                <a:effectLst/>
                <a:uLnTx/>
                <a:uFillTx/>
                <a:latin typeface="Calibri"/>
                <a:cs typeface="Calibri"/>
              </a:rPr>
              <a:t>BIN5</a:t>
            </a:r>
            <a:r>
              <a:rPr kumimoji="0" sz="2000" b="1" i="0" u="none" strike="noStrike" kern="0" cap="none" spc="-40" normalizeH="0" baseline="0" noProof="0" dirty="0">
                <a:ln>
                  <a:noFill/>
                </a:ln>
                <a:solidFill>
                  <a:srgbClr val="1F497D"/>
                </a:solidFill>
                <a:effectLst/>
                <a:uLnTx/>
                <a:uFillTx/>
                <a:latin typeface="Calibri"/>
                <a:cs typeface="Calibri"/>
              </a:rPr>
              <a:t> </a:t>
            </a:r>
            <a:r>
              <a:rPr kumimoji="0" sz="2000" b="1" i="0" u="none" strike="noStrike" kern="0" cap="none" spc="0" normalizeH="0" baseline="0" noProof="0" dirty="0">
                <a:ln>
                  <a:noFill/>
                </a:ln>
                <a:solidFill>
                  <a:srgbClr val="1F497D"/>
                </a:solidFill>
                <a:effectLst/>
                <a:uLnTx/>
                <a:uFillTx/>
                <a:latin typeface="Calibri"/>
                <a:cs typeface="Calibri"/>
              </a:rPr>
              <a:t>insert</a:t>
            </a:r>
            <a:r>
              <a:rPr kumimoji="0" sz="2000" b="1" i="0" u="none" strike="noStrike" kern="0" cap="none" spc="-40" normalizeH="0" baseline="0" noProof="0" dirty="0">
                <a:ln>
                  <a:noFill/>
                </a:ln>
                <a:solidFill>
                  <a:srgbClr val="1F497D"/>
                </a:solidFill>
                <a:effectLst/>
                <a:uLnTx/>
                <a:uFillTx/>
                <a:latin typeface="Calibri"/>
                <a:cs typeface="Calibri"/>
              </a:rPr>
              <a:t> </a:t>
            </a:r>
            <a:r>
              <a:rPr kumimoji="0" sz="2000" b="1" i="0" u="none" strike="noStrike" kern="0" cap="none" spc="-10" normalizeH="0" baseline="0" noProof="0" dirty="0">
                <a:ln>
                  <a:noFill/>
                </a:ln>
                <a:solidFill>
                  <a:srgbClr val="1F497D"/>
                </a:solidFill>
                <a:effectLst/>
                <a:uLnTx/>
                <a:uFillTx/>
                <a:latin typeface="Calibri"/>
                <a:cs typeface="Calibri"/>
              </a:rPr>
              <a:t>assembly</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40" name="object 40"/>
          <p:cNvSpPr txBox="1">
            <a:spLocks noGrp="1"/>
          </p:cNvSpPr>
          <p:nvPr>
            <p:ph type="sldNum" sz="quarter" idx="7"/>
          </p:nvPr>
        </p:nvSpPr>
        <p:spPr>
          <a:prstGeom prst="rect">
            <a:avLst/>
          </a:prstGeom>
        </p:spPr>
        <p:txBody>
          <a:bodyPr vert="horz" wrap="square" lIns="0" tIns="635" rIns="0" bIns="0" rtlCol="0">
            <a:spAutoFit/>
          </a:bodyPr>
          <a:lstStyle/>
          <a:p>
            <a:pPr marL="38100" marR="0" lvl="0" indent="0" defTabSz="914400" eaLnBrk="1" fontAlgn="auto" latinLnBrk="0" hangingPunct="1">
              <a:lnSpc>
                <a:spcPct val="100000"/>
              </a:lnSpc>
              <a:spcBef>
                <a:spcPts val="5"/>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prstClr val="white"/>
                </a:solidFill>
                <a:effectLst/>
                <a:uLnTx/>
                <a:uFillTx/>
                <a:latin typeface="Arial"/>
                <a:cs typeface="Arial"/>
              </a:rPr>
              <a:pPr marL="38100" marR="0" lvl="0" indent="0" defTabSz="914400" eaLnBrk="1" fontAlgn="auto" latinLnBrk="0" hangingPunct="1">
                <a:lnSpc>
                  <a:spcPct val="100000"/>
                </a:lnSpc>
                <a:spcBef>
                  <a:spcPts val="5"/>
                </a:spcBef>
                <a:spcAft>
                  <a:spcPts val="0"/>
                </a:spcAft>
                <a:buClrTx/>
                <a:buSzTx/>
                <a:buFontTx/>
                <a:buNone/>
                <a:tabLst/>
                <a:defRPr/>
              </a:pPr>
              <a:t>18</a:t>
            </a:fld>
            <a:endParaRPr kumimoji="0" sz="1000" b="0" i="0" u="none" strike="noStrike" kern="0" cap="none" spc="-25" normalizeH="0" baseline="0" noProof="0" dirty="0">
              <a:ln>
                <a:noFill/>
              </a:ln>
              <a:solidFill>
                <a:prstClr val="white"/>
              </a:solidFill>
              <a:effectLst/>
              <a:uLnTx/>
              <a:uFillTx/>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28334"/>
            <a:ext cx="12192000" cy="7173412"/>
          </a:xfrm>
          <a:prstGeom prst="rect">
            <a:avLst/>
          </a:prstGeom>
          <a:blipFill rotWithShape="1">
            <a:blip r:embed="rId3" cstate="screen">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p:spPr>
        <p:txBody>
          <a:bodyPr vert="horz" wrap="square" lIns="91416" tIns="45709" rIns="91416" bIns="45709" numCol="1" rtlCol="0" anchor="t" anchorCtr="0" compatLnSpc="1">
            <a:prstTxWarp prst="textNoShape">
              <a:avLst/>
            </a:prstTxWarp>
          </a:bodyPr>
          <a:lstStyle/>
          <a:p>
            <a:pPr marL="0" marR="0" lvl="0" indent="0" algn="l" defTabSz="914165"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endParaRPr>
          </a:p>
        </p:txBody>
      </p:sp>
      <p:sp>
        <p:nvSpPr>
          <p:cNvPr id="5" name="Title 4"/>
          <p:cNvSpPr>
            <a:spLocks noGrp="1"/>
          </p:cNvSpPr>
          <p:nvPr>
            <p:ph type="title"/>
          </p:nvPr>
        </p:nvSpPr>
        <p:spPr>
          <a:xfrm>
            <a:off x="0" y="-76200"/>
            <a:ext cx="12192000" cy="843086"/>
          </a:xfrm>
        </p:spPr>
        <p:txBody>
          <a:bodyPr>
            <a:normAutofit/>
          </a:bodyPr>
          <a:lstStyle/>
          <a:p>
            <a:endParaRPr lang="en-US" dirty="0"/>
          </a:p>
        </p:txBody>
      </p:sp>
      <p:sp>
        <p:nvSpPr>
          <p:cNvPr id="8" name="Title 1"/>
          <p:cNvSpPr txBox="1">
            <a:spLocks/>
          </p:cNvSpPr>
          <p:nvPr/>
        </p:nvSpPr>
        <p:spPr>
          <a:xfrm>
            <a:off x="1371600" y="1927501"/>
            <a:ext cx="9829799" cy="3610533"/>
          </a:xfrm>
          <a:prstGeom prst="rect">
            <a:avLst/>
          </a:prstGeom>
          <a:noFill/>
        </p:spPr>
        <p:txBody>
          <a:bodyPr>
            <a:noAutofit/>
          </a:bodyPr>
          <a:lstStyle>
            <a:lvl1pPr algn="ctr" rtl="0" eaLnBrk="1" fontAlgn="base" hangingPunct="1">
              <a:spcBef>
                <a:spcPct val="0"/>
              </a:spcBef>
              <a:spcAft>
                <a:spcPct val="0"/>
              </a:spcAft>
              <a:defRPr sz="3000" b="1">
                <a:solidFill>
                  <a:schemeClr val="bg1"/>
                </a:solidFill>
                <a:latin typeface="Avenir Next Condensed Demi Bold"/>
                <a:ea typeface="+mj-ea"/>
                <a:cs typeface="Avenir Next Condensed Demi Bold"/>
              </a:defRPr>
            </a:lvl1pPr>
            <a:lvl2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2pPr>
            <a:lvl3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3pPr>
            <a:lvl4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4pPr>
            <a:lvl5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5pPr>
            <a:lvl6pPr marL="457082"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6pPr>
            <a:lvl7pPr marL="914165"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7pPr>
            <a:lvl8pPr marL="137125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8pPr>
            <a:lvl9pPr marL="1828332"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9pPr>
          </a:lstStyle>
          <a:p>
            <a:pPr marL="341313" marR="0" lvl="0" indent="-341313" algn="ctr" defTabSz="457200" rtl="0" eaLnBrk="1" fontAlgn="base" latinLnBrk="0" hangingPunct="1">
              <a:lnSpc>
                <a:spcPct val="100000"/>
              </a:lnSpc>
              <a:spcBef>
                <a:spcPts val="900"/>
              </a:spcBef>
              <a:spcAft>
                <a:spcPct val="0"/>
              </a:spcAft>
              <a:buClr>
                <a:srgbClr val="000000"/>
              </a:buClr>
              <a:buSzPct val="100000"/>
              <a:buFont typeface="Times New Roman" charset="0"/>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1313" marR="0" lvl="0" indent="-341313" algn="ctr" defTabSz="457200" rtl="0" eaLnBrk="1" fontAlgn="base" latinLnBrk="0" hangingPunct="1">
              <a:lnSpc>
                <a:spcPct val="100000"/>
              </a:lnSpc>
              <a:spcBef>
                <a:spcPts val="900"/>
              </a:spcBef>
              <a:spcAft>
                <a:spcPct val="0"/>
              </a:spcAft>
              <a:buClr>
                <a:srgbClr val="000000"/>
              </a:buClr>
              <a:buSzPct val="100000"/>
              <a:buFont typeface="Times New Roman" charset="0"/>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1313" marR="0" lvl="0" indent="-341313" algn="ctr" defTabSz="457200" rtl="0" eaLnBrk="1" fontAlgn="base" latinLnBrk="0" hangingPunct="1">
              <a:lnSpc>
                <a:spcPct val="100000"/>
              </a:lnSpc>
              <a:spcBef>
                <a:spcPts val="900"/>
              </a:spcBef>
              <a:spcAft>
                <a:spcPct val="0"/>
              </a:spcAft>
              <a:buClr>
                <a:srgbClr val="000000"/>
              </a:buClr>
              <a:buSzPct val="100000"/>
              <a:buFont typeface="Times New Roman"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MDP Modeling Working Group Meeting</a:t>
            </a:r>
          </a:p>
          <a:p>
            <a:pPr marL="341313" marR="0" lvl="0" indent="-341313" algn="ctr" defTabSz="457200" rtl="0" eaLnBrk="1" fontAlgn="base" latinLnBrk="0" hangingPunct="1">
              <a:lnSpc>
                <a:spcPct val="100000"/>
              </a:lnSpc>
              <a:spcBef>
                <a:spcPts val="900"/>
              </a:spcBef>
              <a:spcAft>
                <a:spcPct val="0"/>
              </a:spcAft>
              <a:buClr>
                <a:srgbClr val="000000"/>
              </a:buClr>
              <a:buSzPct val="100000"/>
              <a:buFont typeface="Times New Roman"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Modeling Transient Forces in Hybrid Tests </a:t>
            </a:r>
          </a:p>
          <a:p>
            <a:pPr marL="341313" marR="0" lvl="0" indent="-341313" algn="ctr" defTabSz="457200" rtl="0" eaLnBrk="1" fontAlgn="base" latinLnBrk="0" hangingPunct="1">
              <a:lnSpc>
                <a:spcPct val="100000"/>
              </a:lnSpc>
              <a:spcBef>
                <a:spcPts val="900"/>
              </a:spcBef>
              <a:spcAft>
                <a:spcPct val="0"/>
              </a:spcAft>
              <a:buClr>
                <a:srgbClr val="000000"/>
              </a:buClr>
              <a:buSzPct val="100000"/>
              <a:buFont typeface="Times New Roman"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March 5</a:t>
            </a:r>
            <a:r>
              <a:rPr kumimoji="0" lang="en-US" sz="2400" b="0"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th</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2024</a:t>
            </a:r>
          </a:p>
          <a:p>
            <a:pPr marL="341313" marR="0" lvl="0" indent="-341313" algn="ctr" defTabSz="457200" rtl="0" eaLnBrk="1" fontAlgn="base" latinLnBrk="0" hangingPunct="1">
              <a:lnSpc>
                <a:spcPct val="100000"/>
              </a:lnSpc>
              <a:spcBef>
                <a:spcPts val="900"/>
              </a:spcBef>
              <a:spcAft>
                <a:spcPct val="0"/>
              </a:spcAft>
              <a:buClr>
                <a:srgbClr val="000000"/>
              </a:buClr>
              <a:buSzPct val="100000"/>
              <a:buFont typeface="Times New Roman"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Lucas Brouwer, Reed Teyber, Diego Arbelaez, Laura Garcia Fajardo, and Tengming Shen</a:t>
            </a:r>
          </a:p>
        </p:txBody>
      </p:sp>
    </p:spTree>
    <p:extLst>
      <p:ext uri="{BB962C8B-B14F-4D97-AF65-F5344CB8AC3E}">
        <p14:creationId xmlns:p14="http://schemas.microsoft.com/office/powerpoint/2010/main" val="202761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847E-356C-1868-08EE-BC5AA03C9768}"/>
              </a:ext>
            </a:extLst>
          </p:cNvPr>
          <p:cNvSpPr>
            <a:spLocks noGrp="1"/>
          </p:cNvSpPr>
          <p:nvPr>
            <p:ph type="title"/>
          </p:nvPr>
        </p:nvSpPr>
        <p:spPr/>
        <p:txBody>
          <a:bodyPr/>
          <a:lstStyle/>
          <a:p>
            <a:r>
              <a:rPr lang="en-US" dirty="0"/>
              <a:t>Modelling “Needs”</a:t>
            </a:r>
          </a:p>
        </p:txBody>
      </p:sp>
      <p:sp>
        <p:nvSpPr>
          <p:cNvPr id="3" name="Content Placeholder 2">
            <a:extLst>
              <a:ext uri="{FF2B5EF4-FFF2-40B4-BE49-F238E27FC236}">
                <a16:creationId xmlns:a16="http://schemas.microsoft.com/office/drawing/2014/main" id="{D3B01AA1-281D-5BE6-2842-1F759334CBF1}"/>
              </a:ext>
            </a:extLst>
          </p:cNvPr>
          <p:cNvSpPr>
            <a:spLocks noGrp="1"/>
          </p:cNvSpPr>
          <p:nvPr>
            <p:ph idx="1"/>
          </p:nvPr>
        </p:nvSpPr>
        <p:spPr>
          <a:xfrm>
            <a:off x="418071" y="1364307"/>
            <a:ext cx="6106297" cy="5283628"/>
          </a:xfrm>
        </p:spPr>
        <p:txBody>
          <a:bodyPr>
            <a:normAutofit fontScale="85000" lnSpcReduction="20000"/>
          </a:bodyPr>
          <a:lstStyle/>
          <a:p>
            <a:pPr marL="0" indent="0">
              <a:buNone/>
            </a:pPr>
            <a:r>
              <a:rPr lang="en-US" dirty="0"/>
              <a:t>Topics</a:t>
            </a:r>
          </a:p>
          <a:p>
            <a:r>
              <a:rPr lang="en-US" dirty="0"/>
              <a:t>Coil Mechanics</a:t>
            </a:r>
          </a:p>
          <a:p>
            <a:pPr lvl="1"/>
            <a:r>
              <a:rPr lang="en-US" dirty="0"/>
              <a:t>High Field Solenoids</a:t>
            </a:r>
          </a:p>
          <a:p>
            <a:pPr lvl="1"/>
            <a:r>
              <a:rPr lang="en-US" dirty="0"/>
              <a:t>Hybrid Testing</a:t>
            </a:r>
          </a:p>
          <a:p>
            <a:pPr lvl="1"/>
            <a:r>
              <a:rPr lang="en-US" dirty="0"/>
              <a:t>Interface Design</a:t>
            </a:r>
          </a:p>
          <a:p>
            <a:pPr lvl="1"/>
            <a:r>
              <a:rPr lang="en-US" dirty="0"/>
              <a:t>Cable and Composite Properties</a:t>
            </a:r>
          </a:p>
          <a:p>
            <a:pPr lvl="2"/>
            <a:r>
              <a:rPr lang="en-US" dirty="0"/>
              <a:t>Transverse compression</a:t>
            </a:r>
          </a:p>
          <a:p>
            <a:pPr lvl="2"/>
            <a:r>
              <a:rPr lang="en-US" dirty="0"/>
              <a:t>Composite Tensile</a:t>
            </a:r>
          </a:p>
          <a:p>
            <a:r>
              <a:rPr lang="en-US" dirty="0"/>
              <a:t>Furnace</a:t>
            </a:r>
          </a:p>
          <a:p>
            <a:pPr lvl="1"/>
            <a:r>
              <a:rPr lang="en-US" dirty="0"/>
              <a:t>Thermal</a:t>
            </a:r>
          </a:p>
          <a:p>
            <a:pPr lvl="2"/>
            <a:r>
              <a:rPr lang="en-US" dirty="0"/>
              <a:t>Large uniform profiles</a:t>
            </a:r>
          </a:p>
          <a:p>
            <a:pPr lvl="1"/>
            <a:r>
              <a:rPr lang="en-US" dirty="0"/>
              <a:t>Cool-down Stress</a:t>
            </a:r>
          </a:p>
          <a:p>
            <a:r>
              <a:rPr lang="en-US" dirty="0"/>
              <a:t>Quench Dynamics</a:t>
            </a:r>
          </a:p>
          <a:p>
            <a:r>
              <a:rPr lang="en-US" dirty="0"/>
              <a:t>SMCT</a:t>
            </a:r>
          </a:p>
          <a:p>
            <a:r>
              <a:rPr lang="en-US" dirty="0"/>
              <a:t>CCT</a:t>
            </a:r>
          </a:p>
          <a:p>
            <a:r>
              <a:rPr lang="en-US" dirty="0"/>
              <a:t>Conductor Properties</a:t>
            </a:r>
          </a:p>
          <a:p>
            <a:endParaRPr lang="en-US" dirty="0"/>
          </a:p>
          <a:p>
            <a:endParaRPr lang="en-US" dirty="0"/>
          </a:p>
        </p:txBody>
      </p:sp>
      <p:sp>
        <p:nvSpPr>
          <p:cNvPr id="4" name="Slide Number Placeholder 3">
            <a:extLst>
              <a:ext uri="{FF2B5EF4-FFF2-40B4-BE49-F238E27FC236}">
                <a16:creationId xmlns:a16="http://schemas.microsoft.com/office/drawing/2014/main" id="{E81588D3-A200-4B63-2040-543F004A55D9}"/>
              </a:ext>
            </a:extLst>
          </p:cNvPr>
          <p:cNvSpPr>
            <a:spLocks noGrp="1"/>
          </p:cNvSpPr>
          <p:nvPr>
            <p:ph type="sldNum" sz="quarter" idx="12"/>
          </p:nvPr>
        </p:nvSpPr>
        <p:spPr/>
        <p:txBody>
          <a:bodyPr/>
          <a:lstStyle/>
          <a:p>
            <a:fld id="{38E91C1D-DFAA-4E38-AB66-4DFB389F2C8B}" type="slidenum">
              <a:rPr lang="en-US" smtClean="0"/>
              <a:t>2</a:t>
            </a:fld>
            <a:endParaRPr lang="en-US"/>
          </a:p>
        </p:txBody>
      </p:sp>
      <p:sp>
        <p:nvSpPr>
          <p:cNvPr id="5" name="Content Placeholder 2">
            <a:extLst>
              <a:ext uri="{FF2B5EF4-FFF2-40B4-BE49-F238E27FC236}">
                <a16:creationId xmlns:a16="http://schemas.microsoft.com/office/drawing/2014/main" id="{8ED83A27-B24B-1EDD-20EE-9DE124D4A777}"/>
              </a:ext>
            </a:extLst>
          </p:cNvPr>
          <p:cNvSpPr txBox="1">
            <a:spLocks/>
          </p:cNvSpPr>
          <p:nvPr/>
        </p:nvSpPr>
        <p:spPr>
          <a:xfrm>
            <a:off x="6913605" y="1254591"/>
            <a:ext cx="5016844" cy="5284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Existing Activities</a:t>
            </a:r>
          </a:p>
          <a:p>
            <a:r>
              <a:rPr lang="en-US" sz="2400" dirty="0"/>
              <a:t>Composite Samples Measurements</a:t>
            </a:r>
          </a:p>
          <a:p>
            <a:pPr lvl="1"/>
            <a:r>
              <a:rPr lang="en-US" sz="2000" dirty="0"/>
              <a:t> Tensile wire stacks, transverse cable samples</a:t>
            </a:r>
          </a:p>
          <a:p>
            <a:r>
              <a:rPr lang="en-US" sz="2400" dirty="0"/>
              <a:t>J</a:t>
            </a:r>
            <a:r>
              <a:rPr lang="en-US" sz="2400" baseline="-25000" dirty="0"/>
              <a:t>C</a:t>
            </a:r>
            <a:r>
              <a:rPr lang="en-US" sz="2400" dirty="0"/>
              <a:t>(B, OPHT </a:t>
            </a:r>
            <a:r>
              <a:rPr lang="en-US" sz="2400" dirty="0" err="1"/>
              <a:t>T</a:t>
            </a:r>
            <a:r>
              <a:rPr lang="en-US" sz="2400" baseline="-25000" dirty="0" err="1"/>
              <a:t>max</a:t>
            </a:r>
            <a:r>
              <a:rPr lang="en-US" sz="2400" dirty="0"/>
              <a:t>, </a:t>
            </a:r>
            <a:r>
              <a:rPr lang="el-GR" sz="2400" dirty="0">
                <a:latin typeface="Cambria Math" panose="02040503050406030204" pitchFamily="18" charset="0"/>
                <a:ea typeface="Cambria Math" panose="02040503050406030204" pitchFamily="18" charset="0"/>
              </a:rPr>
              <a:t>σ</a:t>
            </a:r>
            <a:r>
              <a:rPr lang="en-US" sz="2400" dirty="0">
                <a:ea typeface="Cambria Math" panose="02040503050406030204" pitchFamily="18" charset="0"/>
              </a:rPr>
              <a:t>) for different wires</a:t>
            </a:r>
          </a:p>
          <a:p>
            <a:r>
              <a:rPr lang="en-US" sz="2400" dirty="0">
                <a:ea typeface="Cambria Math" panose="02040503050406030204" pitchFamily="18" charset="0"/>
              </a:rPr>
              <a:t>COMSOL, ROXIE,  &amp; ANSYS models of coil mechanics, basic OPHT thermal, and quench</a:t>
            </a:r>
            <a:endParaRPr lang="en-US" sz="2400" dirty="0"/>
          </a:p>
        </p:txBody>
      </p:sp>
    </p:spTree>
    <p:extLst>
      <p:ext uri="{BB962C8B-B14F-4D97-AF65-F5344CB8AC3E}">
        <p14:creationId xmlns:p14="http://schemas.microsoft.com/office/powerpoint/2010/main" val="3237856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650" y="2752408"/>
            <a:ext cx="4737674" cy="1963908"/>
          </a:xfrm>
          <a:prstGeom prst="rect">
            <a:avLst/>
          </a:prstGeom>
        </p:spPr>
      </p:pic>
      <p:pic>
        <p:nvPicPr>
          <p:cNvPr id="9" name="Picture 8"/>
          <p:cNvPicPr>
            <a:picLocks noChangeAspect="1"/>
          </p:cNvPicPr>
          <p:nvPr/>
        </p:nvPicPr>
        <p:blipFill rotWithShape="1">
          <a:blip r:embed="rId3"/>
          <a:srcRect l="17647" t="32531" r="17647" b="7549"/>
          <a:stretch/>
        </p:blipFill>
        <p:spPr>
          <a:xfrm>
            <a:off x="6580150" y="2788300"/>
            <a:ext cx="5029200" cy="1769103"/>
          </a:xfrm>
          <a:prstGeom prst="rect">
            <a:avLst/>
          </a:prstGeom>
        </p:spPr>
      </p:pic>
      <p:sp>
        <p:nvSpPr>
          <p:cNvPr id="2" name="Title 1"/>
          <p:cNvSpPr>
            <a:spLocks noGrp="1"/>
          </p:cNvSpPr>
          <p:nvPr>
            <p:ph type="title"/>
          </p:nvPr>
        </p:nvSpPr>
        <p:spPr/>
        <p:txBody>
          <a:bodyPr/>
          <a:lstStyle/>
          <a:p>
            <a:r>
              <a:rPr lang="en-US" dirty="0"/>
              <a:t>Motivation</a:t>
            </a:r>
          </a:p>
        </p:txBody>
      </p:sp>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 typeface="Times New Roman" charset="0"/>
              <a:buNone/>
              <a:tabLst/>
              <a:defRPr/>
            </a:pPr>
            <a:fld id="{D260E43B-7F43-FA45-AAB7-E054FD6CC4E3}" type="slidenum">
              <a:rPr kumimoji="0" lang="en-US" sz="1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 typeface="Times New Roman" charset="0"/>
                <a:buNone/>
                <a:tabLst/>
                <a:defRPr/>
              </a:pPr>
              <a:t>20</a:t>
            </a:fld>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604950" y="1217722"/>
            <a:ext cx="10518700" cy="11726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Times New Roman"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Two upcoming hybrid tests in the 90 mm, ~8 T dipole magnet CCT5 place metallic material in regions of spatially changing field which see high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dBdt</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during extraction (leading to net transient force)</a:t>
            </a:r>
          </a:p>
        </p:txBody>
      </p:sp>
      <p:sp>
        <p:nvSpPr>
          <p:cNvPr id="5" name="TextBox 4"/>
          <p:cNvSpPr txBox="1"/>
          <p:nvPr/>
        </p:nvSpPr>
        <p:spPr>
          <a:xfrm>
            <a:off x="733500" y="5190321"/>
            <a:ext cx="10518700" cy="8125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Times New Roman"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What is the impact of transient forces due to eddy currents in this conducting material?</a:t>
            </a:r>
          </a:p>
        </p:txBody>
      </p:sp>
      <p:sp>
        <p:nvSpPr>
          <p:cNvPr id="7" name="TextBox 6"/>
          <p:cNvSpPr txBox="1"/>
          <p:nvPr/>
        </p:nvSpPr>
        <p:spPr>
          <a:xfrm>
            <a:off x="836650" y="2885259"/>
            <a:ext cx="2193549" cy="461665"/>
          </a:xfrm>
          <a:prstGeom prst="rect">
            <a:avLst/>
          </a:prstGeom>
          <a:solidFill>
            <a:schemeClr val="bg1"/>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en-US" sz="2400" b="0" i="0" u="none" strike="noStrike" kern="1200" cap="none" spc="0" normalizeH="0" baseline="0" noProof="0" dirty="0">
                <a:ln>
                  <a:noFill/>
                </a:ln>
                <a:solidFill>
                  <a:srgbClr val="1F497D"/>
                </a:solidFill>
                <a:effectLst/>
                <a:uLnTx/>
                <a:uFillTx/>
                <a:latin typeface="Franklin Gothic Medium"/>
                <a:ea typeface="+mn-ea"/>
                <a:cs typeface="+mn-cs"/>
              </a:rPr>
              <a:t>HTS CORC joint</a:t>
            </a:r>
          </a:p>
        </p:txBody>
      </p:sp>
      <p:sp>
        <p:nvSpPr>
          <p:cNvPr id="8" name="TextBox 7"/>
          <p:cNvSpPr txBox="1"/>
          <p:nvPr/>
        </p:nvSpPr>
        <p:spPr>
          <a:xfrm>
            <a:off x="7085050" y="2885259"/>
            <a:ext cx="835485" cy="461665"/>
          </a:xfrm>
          <a:prstGeom prst="rect">
            <a:avLst/>
          </a:prstGeom>
          <a:solidFill>
            <a:schemeClr val="bg1"/>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en-US" sz="2400" b="0" i="0" u="none" strike="noStrike" kern="1200" cap="none" spc="0" normalizeH="0" baseline="0" noProof="0" dirty="0">
                <a:ln>
                  <a:noFill/>
                </a:ln>
                <a:solidFill>
                  <a:srgbClr val="1F497D"/>
                </a:solidFill>
                <a:effectLst/>
                <a:uLnTx/>
                <a:uFillTx/>
                <a:latin typeface="Franklin Gothic Medium"/>
                <a:ea typeface="+mn-ea"/>
                <a:cs typeface="+mn-cs"/>
              </a:rPr>
              <a:t>BIN5</a:t>
            </a:r>
          </a:p>
        </p:txBody>
      </p:sp>
    </p:spTree>
    <p:extLst>
      <p:ext uri="{BB962C8B-B14F-4D97-AF65-F5344CB8AC3E}">
        <p14:creationId xmlns:p14="http://schemas.microsoft.com/office/powerpoint/2010/main" val="599460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92E7-435C-69C8-2E8B-F166C941C7E3}"/>
              </a:ext>
            </a:extLst>
          </p:cNvPr>
          <p:cNvSpPr>
            <a:spLocks noGrp="1"/>
          </p:cNvSpPr>
          <p:nvPr>
            <p:ph type="title"/>
          </p:nvPr>
        </p:nvSpPr>
        <p:spPr/>
        <p:txBody>
          <a:bodyPr/>
          <a:lstStyle/>
          <a:p>
            <a:r>
              <a:rPr lang="en-US" dirty="0"/>
              <a:t>Modelling “Challenges”</a:t>
            </a:r>
          </a:p>
        </p:txBody>
      </p:sp>
      <p:sp>
        <p:nvSpPr>
          <p:cNvPr id="3" name="Content Placeholder 2">
            <a:extLst>
              <a:ext uri="{FF2B5EF4-FFF2-40B4-BE49-F238E27FC236}">
                <a16:creationId xmlns:a16="http://schemas.microsoft.com/office/drawing/2014/main" id="{DF174EC9-2715-34A1-1F7E-CF35C86B7809}"/>
              </a:ext>
            </a:extLst>
          </p:cNvPr>
          <p:cNvSpPr>
            <a:spLocks noGrp="1"/>
          </p:cNvSpPr>
          <p:nvPr>
            <p:ph idx="1"/>
          </p:nvPr>
        </p:nvSpPr>
        <p:spPr>
          <a:xfrm>
            <a:off x="418071" y="1364306"/>
            <a:ext cx="6363729" cy="5284321"/>
          </a:xfrm>
        </p:spPr>
        <p:txBody>
          <a:bodyPr/>
          <a:lstStyle/>
          <a:p>
            <a:r>
              <a:rPr lang="en-US" b="1" dirty="0"/>
              <a:t>Material Properties!!!</a:t>
            </a:r>
          </a:p>
          <a:p>
            <a:pPr lvl="1"/>
            <a:r>
              <a:rPr lang="en-US" dirty="0"/>
              <a:t>Many brittle materials including 2212 filaments lead to challenges modelling interface and fatigue damage</a:t>
            </a:r>
          </a:p>
          <a:p>
            <a:pPr lvl="1"/>
            <a:r>
              <a:rPr lang="en-US" b="1" dirty="0"/>
              <a:t>Limited temperature dependent data!!</a:t>
            </a:r>
          </a:p>
          <a:p>
            <a:pPr lvl="2"/>
            <a:r>
              <a:rPr lang="en-US" dirty="0"/>
              <a:t>Furnace, quench, cooldown…</a:t>
            </a:r>
          </a:p>
          <a:p>
            <a:pPr lvl="2"/>
            <a:r>
              <a:rPr lang="en-US" dirty="0"/>
              <a:t>Thermal contraction </a:t>
            </a:r>
          </a:p>
          <a:p>
            <a:pPr lvl="1"/>
            <a:r>
              <a:rPr lang="en-US" dirty="0"/>
              <a:t>Epoxy filled coils have low interface strength with a moderate uncertainty</a:t>
            </a:r>
          </a:p>
          <a:p>
            <a:pPr lvl="2"/>
            <a:r>
              <a:rPr lang="en-US" dirty="0"/>
              <a:t>Many interfaces in SMCT and CCT designs</a:t>
            </a:r>
          </a:p>
          <a:p>
            <a:pPr lvl="1"/>
            <a:r>
              <a:rPr lang="en-US" dirty="0"/>
              <a:t>Furnace materials</a:t>
            </a:r>
          </a:p>
          <a:p>
            <a:r>
              <a:rPr lang="en-US" sz="2000" dirty="0"/>
              <a:t>Computation time of time-dependent models</a:t>
            </a:r>
          </a:p>
          <a:p>
            <a:r>
              <a:rPr lang="en-US" sz="2000" dirty="0"/>
              <a:t>Fracture of brittle materials</a:t>
            </a:r>
          </a:p>
          <a:p>
            <a:endParaRPr lang="en-US" dirty="0"/>
          </a:p>
          <a:p>
            <a:endParaRPr lang="en-US" dirty="0"/>
          </a:p>
        </p:txBody>
      </p:sp>
      <p:sp>
        <p:nvSpPr>
          <p:cNvPr id="4" name="Slide Number Placeholder 3">
            <a:extLst>
              <a:ext uri="{FF2B5EF4-FFF2-40B4-BE49-F238E27FC236}">
                <a16:creationId xmlns:a16="http://schemas.microsoft.com/office/drawing/2014/main" id="{C203E9A5-79D7-7EE5-B4BC-AB225C1130E1}"/>
              </a:ext>
            </a:extLst>
          </p:cNvPr>
          <p:cNvSpPr>
            <a:spLocks noGrp="1"/>
          </p:cNvSpPr>
          <p:nvPr>
            <p:ph type="sldNum" sz="quarter" idx="12"/>
          </p:nvPr>
        </p:nvSpPr>
        <p:spPr/>
        <p:txBody>
          <a:bodyPr/>
          <a:lstStyle/>
          <a:p>
            <a:fld id="{38E91C1D-DFAA-4E38-AB66-4DFB389F2C8B}" type="slidenum">
              <a:rPr lang="en-US" smtClean="0"/>
              <a:t>3</a:t>
            </a:fld>
            <a:endParaRPr lang="en-US"/>
          </a:p>
        </p:txBody>
      </p:sp>
    </p:spTree>
    <p:extLst>
      <p:ext uri="{BB962C8B-B14F-4D97-AF65-F5344CB8AC3E}">
        <p14:creationId xmlns:p14="http://schemas.microsoft.com/office/powerpoint/2010/main" val="252628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CC4374-D1B7-0C5C-2258-A17BB999A45E}"/>
              </a:ext>
            </a:extLst>
          </p:cNvPr>
          <p:cNvSpPr>
            <a:spLocks noGrp="1"/>
          </p:cNvSpPr>
          <p:nvPr>
            <p:ph type="sldNum" sz="quarter" idx="12"/>
          </p:nvPr>
        </p:nvSpPr>
        <p:spPr/>
        <p:txBody>
          <a:bodyPr/>
          <a:lstStyle/>
          <a:p>
            <a:fld id="{38E91C1D-DFAA-4E38-AB66-4DFB389F2C8B}" type="slidenum">
              <a:rPr lang="en-US" smtClean="0"/>
              <a:t>4</a:t>
            </a:fld>
            <a:endParaRPr lang="en-US"/>
          </a:p>
        </p:txBody>
      </p:sp>
      <p:sp>
        <p:nvSpPr>
          <p:cNvPr id="3" name="TextBox 2">
            <a:extLst>
              <a:ext uri="{FF2B5EF4-FFF2-40B4-BE49-F238E27FC236}">
                <a16:creationId xmlns:a16="http://schemas.microsoft.com/office/drawing/2014/main" id="{5F79E193-A44B-16C8-5D61-AD437D5F3DD0}"/>
              </a:ext>
            </a:extLst>
          </p:cNvPr>
          <p:cNvSpPr txBox="1"/>
          <p:nvPr/>
        </p:nvSpPr>
        <p:spPr>
          <a:xfrm>
            <a:off x="3676135" y="2267465"/>
            <a:ext cx="5189838" cy="1015663"/>
          </a:xfrm>
          <a:prstGeom prst="rect">
            <a:avLst/>
          </a:prstGeom>
          <a:noFill/>
        </p:spPr>
        <p:txBody>
          <a:bodyPr wrap="square" rtlCol="0">
            <a:spAutoFit/>
          </a:bodyPr>
          <a:lstStyle/>
          <a:p>
            <a:r>
              <a:rPr lang="en-US" sz="6000" dirty="0"/>
              <a:t>Backup Slides </a:t>
            </a:r>
          </a:p>
        </p:txBody>
      </p:sp>
    </p:spTree>
    <p:extLst>
      <p:ext uri="{BB962C8B-B14F-4D97-AF65-F5344CB8AC3E}">
        <p14:creationId xmlns:p14="http://schemas.microsoft.com/office/powerpoint/2010/main" val="2206626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MDP roadmap2020</a:t>
            </a:r>
          </a:p>
        </p:txBody>
      </p:sp>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 typeface="Times New Roman" charset="0"/>
              <a:buNone/>
              <a:tabLst/>
              <a:defRPr/>
            </a:pPr>
            <a:fld id="{D260E43B-7F43-FA45-AAB7-E054FD6CC4E3}" type="slidenum">
              <a:rPr kumimoji="0" lang="en-US" sz="1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 typeface="Times New Roman" charset="0"/>
                <a:buNone/>
                <a:tabLst/>
                <a:defRPr/>
              </a:pPr>
              <a:t>5</a:t>
            </a:fld>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stretch>
            <a:fillRect/>
          </a:stretch>
        </p:blipFill>
        <p:spPr>
          <a:xfrm>
            <a:off x="76200" y="1083661"/>
            <a:ext cx="6364885" cy="3378754"/>
          </a:xfrm>
          <a:prstGeom prst="rect">
            <a:avLst/>
          </a:prstGeom>
        </p:spPr>
      </p:pic>
      <p:pic>
        <p:nvPicPr>
          <p:cNvPr id="5" name="Picture 4"/>
          <p:cNvPicPr>
            <a:picLocks noChangeAspect="1"/>
          </p:cNvPicPr>
          <p:nvPr/>
        </p:nvPicPr>
        <p:blipFill>
          <a:blip r:embed="rId3"/>
          <a:stretch>
            <a:fillRect/>
          </a:stretch>
        </p:blipFill>
        <p:spPr>
          <a:xfrm>
            <a:off x="6654338" y="914400"/>
            <a:ext cx="5402976" cy="2055600"/>
          </a:xfrm>
          <a:prstGeom prst="rect">
            <a:avLst/>
          </a:prstGeom>
        </p:spPr>
      </p:pic>
      <p:pic>
        <p:nvPicPr>
          <p:cNvPr id="6" name="Picture 5"/>
          <p:cNvPicPr>
            <a:picLocks noChangeAspect="1"/>
          </p:cNvPicPr>
          <p:nvPr/>
        </p:nvPicPr>
        <p:blipFill>
          <a:blip r:embed="rId4"/>
          <a:stretch>
            <a:fillRect/>
          </a:stretch>
        </p:blipFill>
        <p:spPr>
          <a:xfrm>
            <a:off x="6705600" y="2970000"/>
            <a:ext cx="4767087" cy="3430800"/>
          </a:xfrm>
          <a:prstGeom prst="rect">
            <a:avLst/>
          </a:prstGeom>
        </p:spPr>
      </p:pic>
    </p:spTree>
    <p:extLst>
      <p:ext uri="{BB962C8B-B14F-4D97-AF65-F5344CB8AC3E}">
        <p14:creationId xmlns:p14="http://schemas.microsoft.com/office/powerpoint/2010/main" val="4043996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2BCE5-263F-4518-886C-3EAE2C38A67F}"/>
              </a:ext>
            </a:extLst>
          </p:cNvPr>
          <p:cNvSpPr>
            <a:spLocks noGrp="1"/>
          </p:cNvSpPr>
          <p:nvPr>
            <p:ph type="title"/>
          </p:nvPr>
        </p:nvSpPr>
        <p:spPr>
          <a:xfrm>
            <a:off x="0" y="56881"/>
            <a:ext cx="11179011" cy="807174"/>
          </a:xfrm>
          <a:noFill/>
        </p:spPr>
        <p:txBody>
          <a:bodyPr>
            <a:noAutofit/>
          </a:bodyPr>
          <a:lstStyle/>
          <a:p>
            <a:r>
              <a:rPr lang="en-US" sz="2400" b="0" i="0" dirty="0">
                <a:solidFill>
                  <a:schemeClr val="tx1"/>
                </a:solidFill>
                <a:latin typeface="+mj-lt"/>
              </a:rPr>
              <a:t>Bi-2212 Wire is Weak: Understanding their Mechanics is Central to Coil Development</a:t>
            </a:r>
          </a:p>
        </p:txBody>
      </p:sp>
      <p:sp>
        <p:nvSpPr>
          <p:cNvPr id="3" name="Content Placeholder 2">
            <a:extLst>
              <a:ext uri="{FF2B5EF4-FFF2-40B4-BE49-F238E27FC236}">
                <a16:creationId xmlns:a16="http://schemas.microsoft.com/office/drawing/2014/main" id="{440C0616-177D-4430-BD7B-096C909DAD16}"/>
              </a:ext>
            </a:extLst>
          </p:cNvPr>
          <p:cNvSpPr>
            <a:spLocks noGrp="1"/>
          </p:cNvSpPr>
          <p:nvPr>
            <p:ph idx="1"/>
          </p:nvPr>
        </p:nvSpPr>
        <p:spPr>
          <a:xfrm>
            <a:off x="0" y="1000958"/>
            <a:ext cx="5353050" cy="2806674"/>
          </a:xfrm>
        </p:spPr>
        <p:txBody>
          <a:bodyPr>
            <a:normAutofit lnSpcReduction="10000"/>
          </a:bodyPr>
          <a:lstStyle/>
          <a:p>
            <a:pPr>
              <a:buFont typeface="Arial" panose="020B0604020202020204" pitchFamily="34" charset="0"/>
              <a:buChar char="•"/>
            </a:pPr>
            <a:r>
              <a:rPr lang="en-US" sz="1600" b="1" dirty="0"/>
              <a:t>FEA assumption: fully coupled winding pack but what if not…?</a:t>
            </a:r>
          </a:p>
          <a:p>
            <a:pPr lvl="1">
              <a:buFont typeface="Arial" panose="020B0604020202020204" pitchFamily="34" charset="0"/>
              <a:buChar char="•"/>
            </a:pPr>
            <a:r>
              <a:rPr lang="en-US" sz="1400" dirty="0"/>
              <a:t>If decoupled, significant strain (0.64% at Layer 9) where the cracking occurs makes the outer section of the coil a new free-standing section</a:t>
            </a:r>
          </a:p>
          <a:p>
            <a:pPr lvl="1">
              <a:buFont typeface="Arial" panose="020B0604020202020204" pitchFamily="34" charset="0"/>
              <a:buChar char="•"/>
            </a:pPr>
            <a:r>
              <a:rPr lang="en-US" sz="1400" dirty="0"/>
              <a:t>Layer 1 through 8 then become released from the outer coil which then shows very low stress</a:t>
            </a:r>
          </a:p>
          <a:p>
            <a:pPr>
              <a:buFont typeface="Arial" panose="020B0604020202020204" pitchFamily="34" charset="0"/>
              <a:buChar char="•"/>
            </a:pPr>
            <a:r>
              <a:rPr lang="en-US" sz="1600" b="1" dirty="0"/>
              <a:t>Critical role in crack formation: Interfaces</a:t>
            </a:r>
          </a:p>
          <a:p>
            <a:pPr lvl="1">
              <a:buFont typeface="Arial" panose="020B0604020202020204" pitchFamily="34" charset="0"/>
              <a:buChar char="•"/>
            </a:pPr>
            <a:r>
              <a:rPr lang="en-US" sz="1400" dirty="0"/>
              <a:t>Epoxy bonding strength near the bands</a:t>
            </a:r>
          </a:p>
          <a:p>
            <a:pPr lvl="1">
              <a:buFont typeface="Arial" panose="020B0604020202020204" pitchFamily="34" charset="0"/>
              <a:buChar char="•"/>
            </a:pPr>
            <a:r>
              <a:rPr lang="en-US" sz="1400" dirty="0"/>
              <a:t>CTE mismatch between components of the winding pack</a:t>
            </a:r>
          </a:p>
          <a:p>
            <a:pPr lvl="1">
              <a:buFont typeface="Arial" panose="020B0604020202020204" pitchFamily="34" charset="0"/>
              <a:buChar char="•"/>
            </a:pPr>
            <a:r>
              <a:rPr lang="en-US" sz="1400" dirty="0"/>
              <a:t>Local stress concentrations</a:t>
            </a:r>
          </a:p>
          <a:p>
            <a:pPr lvl="1">
              <a:buFont typeface="Arial" panose="020B0604020202020204" pitchFamily="34" charset="0"/>
              <a:buChar char="•"/>
            </a:pPr>
            <a:r>
              <a:rPr lang="en-US" sz="1400" b="1" dirty="0"/>
              <a:t>Coils have a composite behavior</a:t>
            </a:r>
          </a:p>
        </p:txBody>
      </p:sp>
      <p:sp>
        <p:nvSpPr>
          <p:cNvPr id="14" name="Slide Number Placeholder 13">
            <a:extLst>
              <a:ext uri="{FF2B5EF4-FFF2-40B4-BE49-F238E27FC236}">
                <a16:creationId xmlns:a16="http://schemas.microsoft.com/office/drawing/2014/main" id="{0EF06403-6F71-756E-98F3-CBE0262536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6</a:t>
            </a:r>
          </a:p>
        </p:txBody>
      </p:sp>
      <p:grpSp>
        <p:nvGrpSpPr>
          <p:cNvPr id="6" name="Group 5">
            <a:extLst>
              <a:ext uri="{FF2B5EF4-FFF2-40B4-BE49-F238E27FC236}">
                <a16:creationId xmlns:a16="http://schemas.microsoft.com/office/drawing/2014/main" id="{50F8B13B-B253-43E5-BEB4-CFB844D929DA}"/>
              </a:ext>
            </a:extLst>
          </p:cNvPr>
          <p:cNvGrpSpPr/>
          <p:nvPr/>
        </p:nvGrpSpPr>
        <p:grpSpPr>
          <a:xfrm>
            <a:off x="326287" y="3916995"/>
            <a:ext cx="2743200" cy="2772124"/>
            <a:chOff x="9227820" y="2555462"/>
            <a:chExt cx="2743200" cy="2772124"/>
          </a:xfrm>
        </p:grpSpPr>
        <p:pic>
          <p:nvPicPr>
            <p:cNvPr id="5" name="Picture 4">
              <a:extLst>
                <a:ext uri="{FF2B5EF4-FFF2-40B4-BE49-F238E27FC236}">
                  <a16:creationId xmlns:a16="http://schemas.microsoft.com/office/drawing/2014/main" id="{7909428B-611C-480F-9052-F8959DE85D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5386" t="3066" r="12660"/>
            <a:stretch/>
          </p:blipFill>
          <p:spPr>
            <a:xfrm>
              <a:off x="9227820" y="2555462"/>
              <a:ext cx="2743200" cy="2772124"/>
            </a:xfrm>
            <a:prstGeom prst="rect">
              <a:avLst/>
            </a:prstGeom>
          </p:spPr>
        </p:pic>
        <p:sp>
          <p:nvSpPr>
            <p:cNvPr id="7" name="TextBox 6">
              <a:extLst>
                <a:ext uri="{FF2B5EF4-FFF2-40B4-BE49-F238E27FC236}">
                  <a16:creationId xmlns:a16="http://schemas.microsoft.com/office/drawing/2014/main" id="{0ED3E1F3-3090-401A-889B-05F0CFA5CA2A}"/>
                </a:ext>
              </a:extLst>
            </p:cNvPr>
            <p:cNvSpPr txBox="1"/>
            <p:nvPr/>
          </p:nvSpPr>
          <p:spPr>
            <a:xfrm>
              <a:off x="9259149" y="4865921"/>
              <a:ext cx="268054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highlight>
                    <a:srgbClr val="DDDDDD"/>
                  </a:highlight>
                  <a:uLnTx/>
                  <a:uFillTx/>
                  <a:latin typeface="Arial" panose="020B0604020202020204" pitchFamily="34" charset="0"/>
                  <a:ea typeface="+mn-ea"/>
                  <a:cs typeface="Arial" panose="020B0604020202020204" pitchFamily="34" charset="0"/>
                </a:rPr>
                <a:t>Pup-9 came completely apart at </a:t>
              </a:r>
              <a:br>
                <a:rPr kumimoji="0" lang="en-US" sz="1200" b="0" i="0" u="none" strike="noStrike" kern="1200" cap="none" spc="0" normalizeH="0" baseline="0" noProof="0">
                  <a:ln>
                    <a:noFill/>
                  </a:ln>
                  <a:solidFill>
                    <a:prstClr val="black"/>
                  </a:solidFill>
                  <a:effectLst/>
                  <a:highlight>
                    <a:srgbClr val="DDDDDD"/>
                  </a:highligh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highlight>
                    <a:srgbClr val="DDDDDD"/>
                  </a:highlight>
                  <a:uLnTx/>
                  <a:uFillTx/>
                  <a:latin typeface="Arial" panose="020B0604020202020204" pitchFamily="34" charset="0"/>
                  <a:ea typeface="+mn-ea"/>
                  <a:cs typeface="Arial" panose="020B0604020202020204" pitchFamily="34" charset="0"/>
                </a:rPr>
                <a:t>Band 4 after cutting for post mortem</a:t>
              </a:r>
            </a:p>
          </p:txBody>
        </p:sp>
      </p:grpSp>
      <p:pic>
        <p:nvPicPr>
          <p:cNvPr id="15" name="Picture 14">
            <a:extLst>
              <a:ext uri="{FF2B5EF4-FFF2-40B4-BE49-F238E27FC236}">
                <a16:creationId xmlns:a16="http://schemas.microsoft.com/office/drawing/2014/main" id="{D80FFF29-6E70-4ADF-80C1-9F01AE10B6EB}"/>
              </a:ext>
            </a:extLst>
          </p:cNvPr>
          <p:cNvPicPr>
            <a:picLocks noChangeAspect="1"/>
          </p:cNvPicPr>
          <p:nvPr/>
        </p:nvPicPr>
        <p:blipFill>
          <a:blip r:embed="rId5"/>
          <a:stretch>
            <a:fillRect/>
          </a:stretch>
        </p:blipFill>
        <p:spPr>
          <a:xfrm>
            <a:off x="3232010" y="3682089"/>
            <a:ext cx="8633703" cy="2545079"/>
          </a:xfrm>
          <a:prstGeom prst="rect">
            <a:avLst/>
          </a:prstGeom>
        </p:spPr>
      </p:pic>
      <p:sp>
        <p:nvSpPr>
          <p:cNvPr id="12" name="Rectangle 11">
            <a:extLst>
              <a:ext uri="{FF2B5EF4-FFF2-40B4-BE49-F238E27FC236}">
                <a16:creationId xmlns:a16="http://schemas.microsoft.com/office/drawing/2014/main" id="{36D47C2D-16F6-4A7E-B560-EA7FE82DB5CD}"/>
              </a:ext>
            </a:extLst>
          </p:cNvPr>
          <p:cNvSpPr/>
          <p:nvPr/>
        </p:nvSpPr>
        <p:spPr>
          <a:xfrm flipV="1">
            <a:off x="0" y="845877"/>
            <a:ext cx="12206416" cy="4571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03B6D93E-E374-DB7A-8499-9FA4FEE3C291}"/>
              </a:ext>
            </a:extLst>
          </p:cNvPr>
          <p:cNvSpPr txBox="1"/>
          <p:nvPr/>
        </p:nvSpPr>
        <p:spPr>
          <a:xfrm>
            <a:off x="3115892" y="6168681"/>
            <a:ext cx="8453495"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Practical and principal conclusion: uniform distribution of reinforcement layers better; need to improve understanding of the winding composite   </a:t>
            </a:r>
          </a:p>
        </p:txBody>
      </p:sp>
      <p:grpSp>
        <p:nvGrpSpPr>
          <p:cNvPr id="36" name="Group 35">
            <a:extLst>
              <a:ext uri="{FF2B5EF4-FFF2-40B4-BE49-F238E27FC236}">
                <a16:creationId xmlns:a16="http://schemas.microsoft.com/office/drawing/2014/main" id="{D79DCE01-F37B-1BE9-1D55-CFD5B237AA64}"/>
              </a:ext>
            </a:extLst>
          </p:cNvPr>
          <p:cNvGrpSpPr/>
          <p:nvPr/>
        </p:nvGrpSpPr>
        <p:grpSpPr>
          <a:xfrm>
            <a:off x="8688005" y="1055363"/>
            <a:ext cx="3388718" cy="2445027"/>
            <a:chOff x="8731510" y="1413086"/>
            <a:chExt cx="3388718" cy="2445027"/>
          </a:xfrm>
        </p:grpSpPr>
        <p:grpSp>
          <p:nvGrpSpPr>
            <p:cNvPr id="4" name="Group 3">
              <a:extLst>
                <a:ext uri="{FF2B5EF4-FFF2-40B4-BE49-F238E27FC236}">
                  <a16:creationId xmlns:a16="http://schemas.microsoft.com/office/drawing/2014/main" id="{CBC9BF06-B787-8D3A-FC30-853F0D74BD99}"/>
                </a:ext>
              </a:extLst>
            </p:cNvPr>
            <p:cNvGrpSpPr/>
            <p:nvPr/>
          </p:nvGrpSpPr>
          <p:grpSpPr>
            <a:xfrm>
              <a:off x="8731510" y="1413086"/>
              <a:ext cx="3388718" cy="2445027"/>
              <a:chOff x="5726346" y="1294382"/>
              <a:chExt cx="3388718" cy="2445027"/>
            </a:xfrm>
          </p:grpSpPr>
          <p:grpSp>
            <p:nvGrpSpPr>
              <p:cNvPr id="8" name="Group 7">
                <a:extLst>
                  <a:ext uri="{FF2B5EF4-FFF2-40B4-BE49-F238E27FC236}">
                    <a16:creationId xmlns:a16="http://schemas.microsoft.com/office/drawing/2014/main" id="{E767B163-1816-C29B-AAEE-46B0D60912FA}"/>
                  </a:ext>
                </a:extLst>
              </p:cNvPr>
              <p:cNvGrpSpPr/>
              <p:nvPr/>
            </p:nvGrpSpPr>
            <p:grpSpPr>
              <a:xfrm>
                <a:off x="5726346" y="1294382"/>
                <a:ext cx="3388718" cy="2445027"/>
                <a:chOff x="5726346" y="1294382"/>
                <a:chExt cx="3388718" cy="2445027"/>
              </a:xfrm>
            </p:grpSpPr>
            <p:pic>
              <p:nvPicPr>
                <p:cNvPr id="13" name="Picture 12">
                  <a:extLst>
                    <a:ext uri="{FF2B5EF4-FFF2-40B4-BE49-F238E27FC236}">
                      <a16:creationId xmlns:a16="http://schemas.microsoft.com/office/drawing/2014/main" id="{3E2BA103-F566-BF6B-7C6F-93D2B2242E89}"/>
                    </a:ext>
                  </a:extLst>
                </p:cNvPr>
                <p:cNvPicPr>
                  <a:picLocks noChangeAspect="1"/>
                </p:cNvPicPr>
                <p:nvPr/>
              </p:nvPicPr>
              <p:blipFill rotWithShape="1">
                <a:blip r:embed="rId6"/>
                <a:srcRect r="18382"/>
                <a:stretch/>
              </p:blipFill>
              <p:spPr>
                <a:xfrm>
                  <a:off x="5726346" y="2110548"/>
                  <a:ext cx="2741995" cy="1628861"/>
                </a:xfrm>
                <a:prstGeom prst="rect">
                  <a:avLst/>
                </a:prstGeom>
                <a:solidFill>
                  <a:schemeClr val="bg1">
                    <a:lumMod val="95000"/>
                    <a:alpha val="50000"/>
                  </a:schemeClr>
                </a:solidFill>
                <a:ln>
                  <a:solidFill>
                    <a:schemeClr val="tx1"/>
                  </a:solidFill>
                </a:ln>
              </p:spPr>
            </p:pic>
            <p:pic>
              <p:nvPicPr>
                <p:cNvPr id="29" name="Picture 28" descr="A picture containing background pattern&#10;&#10;Description automatically generated">
                  <a:extLst>
                    <a:ext uri="{FF2B5EF4-FFF2-40B4-BE49-F238E27FC236}">
                      <a16:creationId xmlns:a16="http://schemas.microsoft.com/office/drawing/2014/main" id="{80C9037B-1227-C108-5157-5D42C30614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613285" y="2815968"/>
                  <a:ext cx="1075188" cy="700460"/>
                </a:xfrm>
                <a:prstGeom prst="rect">
                  <a:avLst/>
                </a:prstGeom>
              </p:spPr>
            </p:pic>
            <p:pic>
              <p:nvPicPr>
                <p:cNvPr id="30" name="Picture 29" descr="Background pattern&#10;&#10;Description automatically generated">
                  <a:extLst>
                    <a:ext uri="{FF2B5EF4-FFF2-40B4-BE49-F238E27FC236}">
                      <a16:creationId xmlns:a16="http://schemas.microsoft.com/office/drawing/2014/main" id="{BE981A9E-515F-8314-B693-3A902C1519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8251435" y="1143338"/>
                  <a:ext cx="712586" cy="1014673"/>
                </a:xfrm>
                <a:prstGeom prst="rect">
                  <a:avLst/>
                </a:prstGeom>
              </p:spPr>
            </p:pic>
            <p:cxnSp>
              <p:nvCxnSpPr>
                <p:cNvPr id="31" name="Straight Arrow Connector 30">
                  <a:extLst>
                    <a:ext uri="{FF2B5EF4-FFF2-40B4-BE49-F238E27FC236}">
                      <a16:creationId xmlns:a16="http://schemas.microsoft.com/office/drawing/2014/main" id="{30B07636-C2D1-AEA2-2CDD-5EF5D89B797D}"/>
                    </a:ext>
                  </a:extLst>
                </p:cNvPr>
                <p:cNvCxnSpPr>
                  <a:cxnSpLocks/>
                </p:cNvCxnSpPr>
                <p:nvPr/>
              </p:nvCxnSpPr>
              <p:spPr>
                <a:xfrm flipH="1">
                  <a:off x="6300192" y="2375488"/>
                  <a:ext cx="408426" cy="24012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4556688-D68E-E135-D1D7-212F1A0F51DD}"/>
                    </a:ext>
                  </a:extLst>
                </p:cNvPr>
                <p:cNvCxnSpPr>
                  <a:cxnSpLocks/>
                </p:cNvCxnSpPr>
                <p:nvPr/>
              </p:nvCxnSpPr>
              <p:spPr>
                <a:xfrm flipV="1">
                  <a:off x="7764620" y="1935012"/>
                  <a:ext cx="263764" cy="24893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9" name="Straight Arrow Connector 8">
                <a:extLst>
                  <a:ext uri="{FF2B5EF4-FFF2-40B4-BE49-F238E27FC236}">
                    <a16:creationId xmlns:a16="http://schemas.microsoft.com/office/drawing/2014/main" id="{3BB9C8D5-1DE4-2073-FD48-49EF41C681DD}"/>
                  </a:ext>
                </a:extLst>
              </p:cNvPr>
              <p:cNvCxnSpPr>
                <a:cxnSpLocks/>
              </p:cNvCxnSpPr>
              <p:nvPr/>
            </p:nvCxnSpPr>
            <p:spPr>
              <a:xfrm flipV="1">
                <a:off x="7326947" y="3426516"/>
                <a:ext cx="0" cy="23094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375B3D76-0F20-6F0A-A990-0F7B86671CB1}"/>
                </a:ext>
              </a:extLst>
            </p:cNvPr>
            <p:cNvSpPr/>
            <p:nvPr/>
          </p:nvSpPr>
          <p:spPr>
            <a:xfrm>
              <a:off x="11105555" y="2412205"/>
              <a:ext cx="345788" cy="13352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DBE0B708-62C5-5B51-C97A-FD46801E43FA}"/>
                </a:ext>
              </a:extLst>
            </p:cNvPr>
            <p:cNvPicPr>
              <a:picLocks noChangeAspect="1"/>
            </p:cNvPicPr>
            <p:nvPr/>
          </p:nvPicPr>
          <p:blipFill rotWithShape="1">
            <a:blip r:embed="rId6"/>
            <a:srcRect l="87610" b="13454"/>
            <a:stretch/>
          </p:blipFill>
          <p:spPr>
            <a:xfrm>
              <a:off x="10994362" y="2323416"/>
              <a:ext cx="416252" cy="1409704"/>
            </a:xfrm>
            <a:prstGeom prst="rect">
              <a:avLst/>
            </a:prstGeom>
            <a:noFill/>
            <a:ln>
              <a:noFill/>
            </a:ln>
          </p:spPr>
        </p:pic>
      </p:grpSp>
      <p:grpSp>
        <p:nvGrpSpPr>
          <p:cNvPr id="17" name="Group 16">
            <a:extLst>
              <a:ext uri="{FF2B5EF4-FFF2-40B4-BE49-F238E27FC236}">
                <a16:creationId xmlns:a16="http://schemas.microsoft.com/office/drawing/2014/main" id="{B0C936F5-49E8-5C19-236E-FCB8637773A1}"/>
              </a:ext>
            </a:extLst>
          </p:cNvPr>
          <p:cNvGrpSpPr/>
          <p:nvPr/>
        </p:nvGrpSpPr>
        <p:grpSpPr>
          <a:xfrm>
            <a:off x="4809290" y="918074"/>
            <a:ext cx="4216400" cy="2709334"/>
            <a:chOff x="4864154" y="989048"/>
            <a:chExt cx="4216400" cy="2709334"/>
          </a:xfrm>
        </p:grpSpPr>
        <p:graphicFrame>
          <p:nvGraphicFramePr>
            <p:cNvPr id="11" name="Diagram 10">
              <a:extLst>
                <a:ext uri="{FF2B5EF4-FFF2-40B4-BE49-F238E27FC236}">
                  <a16:creationId xmlns:a16="http://schemas.microsoft.com/office/drawing/2014/main" id="{E25BE1D7-12D4-6478-8525-C99290F4000E}"/>
                </a:ext>
              </a:extLst>
            </p:cNvPr>
            <p:cNvGraphicFramePr/>
            <p:nvPr>
              <p:extLst>
                <p:ext uri="{D42A27DB-BD31-4B8C-83A1-F6EECF244321}">
                  <p14:modId xmlns:p14="http://schemas.microsoft.com/office/powerpoint/2010/main" val="707855513"/>
                </p:ext>
              </p:extLst>
            </p:nvPr>
          </p:nvGraphicFramePr>
          <p:xfrm>
            <a:off x="4864154" y="989048"/>
            <a:ext cx="4216400" cy="270933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6" name="TextBox 15">
              <a:extLst>
                <a:ext uri="{FF2B5EF4-FFF2-40B4-BE49-F238E27FC236}">
                  <a16:creationId xmlns:a16="http://schemas.microsoft.com/office/drawing/2014/main" id="{CD705134-BDF0-AA22-1093-095FC1234D65}"/>
                </a:ext>
              </a:extLst>
            </p:cNvPr>
            <p:cNvSpPr txBox="1"/>
            <p:nvPr/>
          </p:nvSpPr>
          <p:spPr>
            <a:xfrm>
              <a:off x="6486336" y="1954712"/>
              <a:ext cx="1111888" cy="646331"/>
            </a:xfrm>
            <a:prstGeom prst="rect">
              <a:avLst/>
            </a:prstGeom>
            <a:noFill/>
          </p:spPr>
          <p:txBody>
            <a:bodyPr wrap="square" rtlCol="0">
              <a:spAutoFit/>
            </a:bodyPr>
            <a:lstStyle/>
            <a:p>
              <a:r>
                <a:rPr lang="en-US" dirty="0"/>
                <a:t>Positive Feedback</a:t>
              </a:r>
            </a:p>
          </p:txBody>
        </p:sp>
      </p:grpSp>
    </p:spTree>
    <p:custDataLst>
      <p:tags r:id="rId1"/>
    </p:custDataLst>
    <p:extLst>
      <p:ext uri="{BB962C8B-B14F-4D97-AF65-F5344CB8AC3E}">
        <p14:creationId xmlns:p14="http://schemas.microsoft.com/office/powerpoint/2010/main" val="947095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9221" y="871765"/>
            <a:ext cx="12201621" cy="6095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7" name="Content Placeholder 5"/>
          <p:cNvSpPr txBox="1">
            <a:spLocks/>
          </p:cNvSpPr>
          <p:nvPr/>
        </p:nvSpPr>
        <p:spPr>
          <a:xfrm>
            <a:off x="238967" y="1031239"/>
            <a:ext cx="5374663" cy="5692114"/>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composite samples are stand ins for coil winding sections.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samples were designed to have a relatively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straightforward manufacturing process</a:t>
            </a:r>
            <a:r>
              <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wound on a racetrack mandrel</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samples were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annealed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flowing oxygen.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assemblies were then vacuum impregnated with NHMFL-61 epoxy and cut into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four rectangular samples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Two types of assemblies have been made and tested so far: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Bi-2212 wire, TiO</a:t>
            </a:r>
            <a:r>
              <a:rPr kumimoji="0" lang="en-US" sz="16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coating,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Alumino</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-silicate braid</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NHMFL-61 epoxy.</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Two batches were made, one with a random assembly and one with a hexagonal dense structure (like coil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wdg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Bi-2212 wire,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Alumina braided</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NHMFL-61 epoxy (voids).</a:t>
            </a:r>
          </a:p>
        </p:txBody>
      </p:sp>
      <p:sp>
        <p:nvSpPr>
          <p:cNvPr id="4" name="Slide Number Placeholder 3">
            <a:extLst>
              <a:ext uri="{FF2B5EF4-FFF2-40B4-BE49-F238E27FC236}">
                <a16:creationId xmlns:a16="http://schemas.microsoft.com/office/drawing/2014/main" id="{766BDC26-5C9E-4CA5-83C2-2A6B50AA37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91C1D-DFAA-4E38-AB66-4DFB389F2C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83AE905F-8045-0B95-E9BB-E4433D3EDC3C}"/>
              </a:ext>
            </a:extLst>
          </p:cNvPr>
          <p:cNvSpPr>
            <a:spLocks noGrp="1"/>
          </p:cNvSpPr>
          <p:nvPr>
            <p:ph type="title"/>
          </p:nvPr>
        </p:nvSpPr>
        <p:spPr>
          <a:xfrm>
            <a:off x="-19221" y="0"/>
            <a:ext cx="10460777" cy="939798"/>
          </a:xfrm>
        </p:spPr>
        <p:txBody>
          <a:bodyPr>
            <a:noAutofit/>
          </a:bodyPr>
          <a:lstStyle/>
          <a:p>
            <a:r>
              <a:rPr lang="en-US" sz="3600" dirty="0">
                <a:effectLst>
                  <a:outerShdw blurRad="38100" dist="38100" dir="2700000" algn="tl">
                    <a:srgbClr val="000000">
                      <a:alpha val="43137"/>
                    </a:srgbClr>
                  </a:outerShdw>
                </a:effectLst>
              </a:rPr>
              <a:t>Composite Sample Testing to Aid Simulation (E. Martin)   </a:t>
            </a:r>
          </a:p>
        </p:txBody>
      </p:sp>
      <p:sp>
        <p:nvSpPr>
          <p:cNvPr id="2" name="Rectangle 1">
            <a:extLst>
              <a:ext uri="{FF2B5EF4-FFF2-40B4-BE49-F238E27FC236}">
                <a16:creationId xmlns:a16="http://schemas.microsoft.com/office/drawing/2014/main" id="{FCB4EA18-6CE4-8110-C848-AE2E8B59FEAA}"/>
              </a:ext>
            </a:extLst>
          </p:cNvPr>
          <p:cNvSpPr/>
          <p:nvPr/>
        </p:nvSpPr>
        <p:spPr>
          <a:xfrm>
            <a:off x="5510213" y="4032551"/>
            <a:ext cx="6585992" cy="24231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4557152-F0E9-14AE-0B58-587147C6DBFB}"/>
              </a:ext>
            </a:extLst>
          </p:cNvPr>
          <p:cNvSpPr/>
          <p:nvPr/>
        </p:nvSpPr>
        <p:spPr>
          <a:xfrm>
            <a:off x="5510213" y="996394"/>
            <a:ext cx="6585992" cy="29099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A8E8066-7D2B-6AEE-15D5-50FC49E73745}"/>
              </a:ext>
            </a:extLst>
          </p:cNvPr>
          <p:cNvPicPr>
            <a:picLocks noChangeAspect="1"/>
          </p:cNvPicPr>
          <p:nvPr/>
        </p:nvPicPr>
        <p:blipFill>
          <a:blip r:embed="rId4"/>
          <a:stretch>
            <a:fillRect/>
          </a:stretch>
        </p:blipFill>
        <p:spPr>
          <a:xfrm>
            <a:off x="5618176" y="1389581"/>
            <a:ext cx="2963662" cy="2174601"/>
          </a:xfrm>
          <a:prstGeom prst="rect">
            <a:avLst/>
          </a:prstGeom>
        </p:spPr>
      </p:pic>
      <p:pic>
        <p:nvPicPr>
          <p:cNvPr id="6" name="Picture 5">
            <a:extLst>
              <a:ext uri="{FF2B5EF4-FFF2-40B4-BE49-F238E27FC236}">
                <a16:creationId xmlns:a16="http://schemas.microsoft.com/office/drawing/2014/main" id="{813749B0-0A3B-AE67-C0BF-3C61158F0934}"/>
              </a:ext>
            </a:extLst>
          </p:cNvPr>
          <p:cNvPicPr>
            <a:picLocks noChangeAspect="1"/>
          </p:cNvPicPr>
          <p:nvPr/>
        </p:nvPicPr>
        <p:blipFill>
          <a:blip r:embed="rId5"/>
          <a:stretch>
            <a:fillRect/>
          </a:stretch>
        </p:blipFill>
        <p:spPr>
          <a:xfrm>
            <a:off x="8691475" y="1386681"/>
            <a:ext cx="3315275" cy="2174601"/>
          </a:xfrm>
          <a:prstGeom prst="rect">
            <a:avLst/>
          </a:prstGeom>
        </p:spPr>
      </p:pic>
      <p:pic>
        <p:nvPicPr>
          <p:cNvPr id="7" name="Picture 6">
            <a:extLst>
              <a:ext uri="{FF2B5EF4-FFF2-40B4-BE49-F238E27FC236}">
                <a16:creationId xmlns:a16="http://schemas.microsoft.com/office/drawing/2014/main" id="{66C89312-205E-1DE1-F3E7-9D0C6D83D536}"/>
              </a:ext>
            </a:extLst>
          </p:cNvPr>
          <p:cNvPicPr>
            <a:picLocks noChangeAspect="1"/>
          </p:cNvPicPr>
          <p:nvPr/>
        </p:nvPicPr>
        <p:blipFill>
          <a:blip r:embed="rId6"/>
          <a:stretch>
            <a:fillRect/>
          </a:stretch>
        </p:blipFill>
        <p:spPr>
          <a:xfrm>
            <a:off x="5613630" y="4161630"/>
            <a:ext cx="4151265" cy="2174601"/>
          </a:xfrm>
          <a:prstGeom prst="rect">
            <a:avLst/>
          </a:prstGeom>
        </p:spPr>
      </p:pic>
      <p:cxnSp>
        <p:nvCxnSpPr>
          <p:cNvPr id="8" name="Straight Arrow Connector 7">
            <a:extLst>
              <a:ext uri="{FF2B5EF4-FFF2-40B4-BE49-F238E27FC236}">
                <a16:creationId xmlns:a16="http://schemas.microsoft.com/office/drawing/2014/main" id="{37E9DCD6-5C88-8723-4DFF-3F3CFAF1A34C}"/>
              </a:ext>
            </a:extLst>
          </p:cNvPr>
          <p:cNvCxnSpPr>
            <a:cxnSpLocks/>
          </p:cNvCxnSpPr>
          <p:nvPr/>
        </p:nvCxnSpPr>
        <p:spPr>
          <a:xfrm flipH="1">
            <a:off x="8210360" y="1328357"/>
            <a:ext cx="352425" cy="491755"/>
          </a:xfrm>
          <a:prstGeom prst="straightConnector1">
            <a:avLst/>
          </a:prstGeom>
          <a:ln w="12700">
            <a:solidFill>
              <a:schemeClr val="bg1"/>
            </a:solidFill>
            <a:tailEnd type="stealth"/>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14ECA2D2-3FA8-4E00-990A-5651D5662442}"/>
              </a:ext>
            </a:extLst>
          </p:cNvPr>
          <p:cNvSpPr txBox="1"/>
          <p:nvPr/>
        </p:nvSpPr>
        <p:spPr>
          <a:xfrm>
            <a:off x="8503975" y="1040206"/>
            <a:ext cx="9372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Epoxy</a:t>
            </a:r>
          </a:p>
        </p:txBody>
      </p:sp>
      <p:cxnSp>
        <p:nvCxnSpPr>
          <p:cNvPr id="11" name="Straight Arrow Connector 10">
            <a:extLst>
              <a:ext uri="{FF2B5EF4-FFF2-40B4-BE49-F238E27FC236}">
                <a16:creationId xmlns:a16="http://schemas.microsoft.com/office/drawing/2014/main" id="{12E9153B-173D-9A4F-C114-C5D45842345A}"/>
              </a:ext>
            </a:extLst>
          </p:cNvPr>
          <p:cNvCxnSpPr>
            <a:cxnSpLocks/>
          </p:cNvCxnSpPr>
          <p:nvPr/>
        </p:nvCxnSpPr>
        <p:spPr>
          <a:xfrm>
            <a:off x="9239248" y="1251643"/>
            <a:ext cx="487680" cy="315791"/>
          </a:xfrm>
          <a:prstGeom prst="straightConnector1">
            <a:avLst/>
          </a:prstGeom>
          <a:ln w="12700">
            <a:solidFill>
              <a:schemeClr val="bg1"/>
            </a:solidFill>
            <a:tailEnd type="stealth"/>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9EA5678E-CB87-4A46-7DC8-04049CC281FF}"/>
              </a:ext>
            </a:extLst>
          </p:cNvPr>
          <p:cNvCxnSpPr>
            <a:cxnSpLocks/>
          </p:cNvCxnSpPr>
          <p:nvPr/>
        </p:nvCxnSpPr>
        <p:spPr>
          <a:xfrm flipH="1">
            <a:off x="5861633" y="1258268"/>
            <a:ext cx="134985" cy="256825"/>
          </a:xfrm>
          <a:prstGeom prst="straightConnector1">
            <a:avLst/>
          </a:prstGeom>
          <a:ln w="12700">
            <a:solidFill>
              <a:schemeClr val="bg1"/>
            </a:solidFill>
            <a:tailEnd type="stealth"/>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5A7FDA15-ACF8-B15E-6EBD-D09646F98FBE}"/>
              </a:ext>
            </a:extLst>
          </p:cNvPr>
          <p:cNvSpPr txBox="1"/>
          <p:nvPr/>
        </p:nvSpPr>
        <p:spPr>
          <a:xfrm>
            <a:off x="5967664" y="1040206"/>
            <a:ext cx="15056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Bi-2212 wire</a:t>
            </a:r>
          </a:p>
        </p:txBody>
      </p:sp>
      <p:cxnSp>
        <p:nvCxnSpPr>
          <p:cNvPr id="17" name="Straight Arrow Connector 16">
            <a:extLst>
              <a:ext uri="{FF2B5EF4-FFF2-40B4-BE49-F238E27FC236}">
                <a16:creationId xmlns:a16="http://schemas.microsoft.com/office/drawing/2014/main" id="{D3F2F010-3B36-FA37-AEFD-1897AF34D4C5}"/>
              </a:ext>
            </a:extLst>
          </p:cNvPr>
          <p:cNvCxnSpPr>
            <a:cxnSpLocks/>
          </p:cNvCxnSpPr>
          <p:nvPr/>
        </p:nvCxnSpPr>
        <p:spPr>
          <a:xfrm flipH="1" flipV="1">
            <a:off x="6987565" y="3457504"/>
            <a:ext cx="464867" cy="264211"/>
          </a:xfrm>
          <a:prstGeom prst="straightConnector1">
            <a:avLst/>
          </a:prstGeom>
          <a:ln w="12700">
            <a:solidFill>
              <a:schemeClr val="bg1"/>
            </a:solidFill>
            <a:tailEnd type="stealth"/>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98DC5E30-25D2-348E-56BC-F8F1D1B2A79F}"/>
              </a:ext>
            </a:extLst>
          </p:cNvPr>
          <p:cNvSpPr txBox="1"/>
          <p:nvPr/>
        </p:nvSpPr>
        <p:spPr>
          <a:xfrm>
            <a:off x="7387735" y="3537049"/>
            <a:ext cx="26936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Alumino</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-silicate braid</a:t>
            </a:r>
          </a:p>
        </p:txBody>
      </p:sp>
      <p:cxnSp>
        <p:nvCxnSpPr>
          <p:cNvPr id="19" name="Straight Arrow Connector 18">
            <a:extLst>
              <a:ext uri="{FF2B5EF4-FFF2-40B4-BE49-F238E27FC236}">
                <a16:creationId xmlns:a16="http://schemas.microsoft.com/office/drawing/2014/main" id="{1B863698-991D-0558-D7D4-49716183950B}"/>
              </a:ext>
            </a:extLst>
          </p:cNvPr>
          <p:cNvCxnSpPr>
            <a:cxnSpLocks/>
          </p:cNvCxnSpPr>
          <p:nvPr/>
        </p:nvCxnSpPr>
        <p:spPr>
          <a:xfrm flipV="1">
            <a:off x="9861432" y="3427719"/>
            <a:ext cx="265474" cy="282433"/>
          </a:xfrm>
          <a:prstGeom prst="straightConnector1">
            <a:avLst/>
          </a:prstGeom>
          <a:ln w="12700">
            <a:solidFill>
              <a:schemeClr val="bg1"/>
            </a:solidFill>
            <a:tailEnd type="stealth"/>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B8048728-2F95-0433-8A4A-D5ED55373E59}"/>
              </a:ext>
            </a:extLst>
          </p:cNvPr>
          <p:cNvCxnSpPr>
            <a:cxnSpLocks/>
          </p:cNvCxnSpPr>
          <p:nvPr/>
        </p:nvCxnSpPr>
        <p:spPr>
          <a:xfrm flipH="1" flipV="1">
            <a:off x="8972605" y="4282379"/>
            <a:ext cx="1362274" cy="184666"/>
          </a:xfrm>
          <a:prstGeom prst="straightConnector1">
            <a:avLst/>
          </a:prstGeom>
          <a:ln w="12700">
            <a:solidFill>
              <a:schemeClr val="bg1"/>
            </a:solidFill>
            <a:tailEnd type="stealth"/>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4D9169A4-E309-8305-3D1A-B9BB6266DFD1}"/>
              </a:ext>
            </a:extLst>
          </p:cNvPr>
          <p:cNvSpPr txBox="1"/>
          <p:nvPr/>
        </p:nvSpPr>
        <p:spPr>
          <a:xfrm>
            <a:off x="10277674" y="4282379"/>
            <a:ext cx="9372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Epoxy</a:t>
            </a:r>
          </a:p>
        </p:txBody>
      </p:sp>
      <p:cxnSp>
        <p:nvCxnSpPr>
          <p:cNvPr id="24" name="Straight Arrow Connector 23">
            <a:extLst>
              <a:ext uri="{FF2B5EF4-FFF2-40B4-BE49-F238E27FC236}">
                <a16:creationId xmlns:a16="http://schemas.microsoft.com/office/drawing/2014/main" id="{6AC07D5E-A009-B54A-1F80-1F8CF94D199D}"/>
              </a:ext>
            </a:extLst>
          </p:cNvPr>
          <p:cNvCxnSpPr>
            <a:cxnSpLocks/>
          </p:cNvCxnSpPr>
          <p:nvPr/>
        </p:nvCxnSpPr>
        <p:spPr>
          <a:xfrm flipH="1" flipV="1">
            <a:off x="9667975" y="4939604"/>
            <a:ext cx="666904" cy="24605"/>
          </a:xfrm>
          <a:prstGeom prst="straightConnector1">
            <a:avLst/>
          </a:prstGeom>
          <a:ln w="12700">
            <a:solidFill>
              <a:schemeClr val="bg1"/>
            </a:solidFill>
            <a:tailEnd type="stealth"/>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282BB4F2-556F-071A-6A21-A911D9AACCEA}"/>
              </a:ext>
            </a:extLst>
          </p:cNvPr>
          <p:cNvSpPr txBox="1"/>
          <p:nvPr/>
        </p:nvSpPr>
        <p:spPr>
          <a:xfrm>
            <a:off x="10273074" y="4777881"/>
            <a:ext cx="16799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Alumina braid</a:t>
            </a:r>
          </a:p>
        </p:txBody>
      </p:sp>
      <p:cxnSp>
        <p:nvCxnSpPr>
          <p:cNvPr id="26" name="Straight Arrow Connector 25">
            <a:extLst>
              <a:ext uri="{FF2B5EF4-FFF2-40B4-BE49-F238E27FC236}">
                <a16:creationId xmlns:a16="http://schemas.microsoft.com/office/drawing/2014/main" id="{5B10AABA-AF14-5D42-B614-906CF699383E}"/>
              </a:ext>
            </a:extLst>
          </p:cNvPr>
          <p:cNvCxnSpPr>
            <a:cxnSpLocks/>
          </p:cNvCxnSpPr>
          <p:nvPr/>
        </p:nvCxnSpPr>
        <p:spPr>
          <a:xfrm flipH="1" flipV="1">
            <a:off x="9653742" y="5941559"/>
            <a:ext cx="609699" cy="184666"/>
          </a:xfrm>
          <a:prstGeom prst="straightConnector1">
            <a:avLst/>
          </a:prstGeom>
          <a:ln w="12700">
            <a:solidFill>
              <a:schemeClr val="bg1"/>
            </a:solidFill>
            <a:tailEnd type="stealth"/>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038AABAE-F8EA-A318-B812-7DF77A2E5BE4}"/>
              </a:ext>
            </a:extLst>
          </p:cNvPr>
          <p:cNvSpPr txBox="1"/>
          <p:nvPr/>
        </p:nvSpPr>
        <p:spPr>
          <a:xfrm>
            <a:off x="10201636" y="5941559"/>
            <a:ext cx="16799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Bi-2212 wire</a:t>
            </a:r>
          </a:p>
        </p:txBody>
      </p:sp>
      <p:cxnSp>
        <p:nvCxnSpPr>
          <p:cNvPr id="29" name="Straight Arrow Connector 28">
            <a:extLst>
              <a:ext uri="{FF2B5EF4-FFF2-40B4-BE49-F238E27FC236}">
                <a16:creationId xmlns:a16="http://schemas.microsoft.com/office/drawing/2014/main" id="{E69C54C3-803C-8223-2E49-C4ABB0004AAB}"/>
              </a:ext>
            </a:extLst>
          </p:cNvPr>
          <p:cNvCxnSpPr>
            <a:cxnSpLocks/>
          </p:cNvCxnSpPr>
          <p:nvPr/>
        </p:nvCxnSpPr>
        <p:spPr>
          <a:xfrm flipH="1" flipV="1">
            <a:off x="8854337" y="5384345"/>
            <a:ext cx="1409104" cy="146552"/>
          </a:xfrm>
          <a:prstGeom prst="straightConnector1">
            <a:avLst/>
          </a:prstGeom>
          <a:ln w="12700">
            <a:solidFill>
              <a:schemeClr val="bg1"/>
            </a:solidFill>
            <a:tailEnd type="stealth"/>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D78FFCF1-03DC-D805-11E0-47F7B2664A31}"/>
              </a:ext>
            </a:extLst>
          </p:cNvPr>
          <p:cNvSpPr txBox="1"/>
          <p:nvPr/>
        </p:nvSpPr>
        <p:spPr>
          <a:xfrm>
            <a:off x="10201636" y="5341944"/>
            <a:ext cx="8330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Voids</a:t>
            </a:r>
          </a:p>
        </p:txBody>
      </p:sp>
      <p:sp>
        <p:nvSpPr>
          <p:cNvPr id="12" name="TextBox 11">
            <a:extLst>
              <a:ext uri="{FF2B5EF4-FFF2-40B4-BE49-F238E27FC236}">
                <a16:creationId xmlns:a16="http://schemas.microsoft.com/office/drawing/2014/main" id="{7375F47D-2242-C55E-482D-17A0768A9D0D}"/>
              </a:ext>
            </a:extLst>
          </p:cNvPr>
          <p:cNvSpPr txBox="1"/>
          <p:nvPr/>
        </p:nvSpPr>
        <p:spPr>
          <a:xfrm>
            <a:off x="5545923" y="3556475"/>
            <a:ext cx="1191329" cy="369332"/>
          </a:xfrm>
          <a:prstGeom prst="rect">
            <a:avLst/>
          </a:prstGeom>
          <a:noFill/>
        </p:spPr>
        <p:txBody>
          <a:bodyPr wrap="square" rtlCol="0">
            <a:spAutoFit/>
          </a:bodyPr>
          <a:lstStyle/>
          <a:p>
            <a:r>
              <a:rPr lang="en-US" dirty="0">
                <a:solidFill>
                  <a:schemeClr val="bg1"/>
                </a:solidFill>
              </a:rPr>
              <a:t>Random </a:t>
            </a:r>
          </a:p>
        </p:txBody>
      </p:sp>
      <p:sp>
        <p:nvSpPr>
          <p:cNvPr id="13" name="TextBox 12">
            <a:extLst>
              <a:ext uri="{FF2B5EF4-FFF2-40B4-BE49-F238E27FC236}">
                <a16:creationId xmlns:a16="http://schemas.microsoft.com/office/drawing/2014/main" id="{FE61D359-14B1-6A62-7F94-759819ACF055}"/>
              </a:ext>
            </a:extLst>
          </p:cNvPr>
          <p:cNvSpPr txBox="1"/>
          <p:nvPr/>
        </p:nvSpPr>
        <p:spPr>
          <a:xfrm>
            <a:off x="10675503" y="3568577"/>
            <a:ext cx="1367197" cy="369332"/>
          </a:xfrm>
          <a:prstGeom prst="rect">
            <a:avLst/>
          </a:prstGeom>
          <a:noFill/>
        </p:spPr>
        <p:txBody>
          <a:bodyPr wrap="square" rtlCol="0">
            <a:spAutoFit/>
          </a:bodyPr>
          <a:lstStyle/>
          <a:p>
            <a:r>
              <a:rPr lang="en-US" dirty="0">
                <a:solidFill>
                  <a:schemeClr val="bg1"/>
                </a:solidFill>
              </a:rPr>
              <a:t>Hex-stacked</a:t>
            </a:r>
          </a:p>
        </p:txBody>
      </p:sp>
    </p:spTree>
    <p:custDataLst>
      <p:tags r:id="rId1"/>
    </p:custDataLst>
    <p:extLst>
      <p:ext uri="{BB962C8B-B14F-4D97-AF65-F5344CB8AC3E}">
        <p14:creationId xmlns:p14="http://schemas.microsoft.com/office/powerpoint/2010/main" val="3410522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25FD824-DC74-12DF-28A8-65759C95EE47}"/>
              </a:ext>
            </a:extLst>
          </p:cNvPr>
          <p:cNvPicPr>
            <a:picLocks noChangeAspect="1"/>
          </p:cNvPicPr>
          <p:nvPr/>
        </p:nvPicPr>
        <p:blipFill>
          <a:blip r:embed="rId3"/>
          <a:stretch>
            <a:fillRect/>
          </a:stretch>
        </p:blipFill>
        <p:spPr>
          <a:xfrm>
            <a:off x="6838587" y="928679"/>
            <a:ext cx="5165719" cy="3525642"/>
          </a:xfrm>
          <a:prstGeom prst="rect">
            <a:avLst/>
          </a:prstGeom>
        </p:spPr>
      </p:pic>
      <p:sp>
        <p:nvSpPr>
          <p:cNvPr id="7" name="Rectangle 6">
            <a:extLst>
              <a:ext uri="{FF2B5EF4-FFF2-40B4-BE49-F238E27FC236}">
                <a16:creationId xmlns:a16="http://schemas.microsoft.com/office/drawing/2014/main" id="{18065E78-D91B-4304-AFD1-2E9FF641F62E}"/>
              </a:ext>
            </a:extLst>
          </p:cNvPr>
          <p:cNvSpPr/>
          <p:nvPr/>
        </p:nvSpPr>
        <p:spPr>
          <a:xfrm flipV="1">
            <a:off x="0" y="845877"/>
            <a:ext cx="12206416" cy="4571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C2B61DD-FBEB-43AE-8D16-223E6A5CEA1E}"/>
              </a:ext>
            </a:extLst>
          </p:cNvPr>
          <p:cNvSpPr txBox="1"/>
          <p:nvPr/>
        </p:nvSpPr>
        <p:spPr>
          <a:xfrm>
            <a:off x="86639" y="3998770"/>
            <a:ext cx="12018722" cy="310854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Procedure: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Young’s modulus and Poisson’s ratio were found using the first loading cycle.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Where possible, strain gages of the same orientation were averaged to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correct for bending stresses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a:defRPr/>
            </a:pPr>
            <a:r>
              <a:rPr lang="en-US" sz="1600" dirty="0">
                <a:solidFill>
                  <a:prstClr val="black"/>
                </a:solidFill>
              </a:rPr>
              <a:t>Results: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Both types of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alumino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-silicate braided samples had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similar </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l-GR" sz="1600" b="1" i="1" u="none" strike="noStrike" kern="1200" cap="none" spc="0" normalizeH="0" baseline="0" noProof="0" dirty="0">
                <a:ln>
                  <a:noFill/>
                </a:ln>
                <a:solidFill>
                  <a:prstClr val="black"/>
                </a:solidFill>
                <a:effectLst/>
                <a:uLnTx/>
                <a:uFillTx/>
                <a:latin typeface="Calibri" panose="020F0502020204030204"/>
                <a:ea typeface="+mn-ea"/>
                <a:cs typeface="+mn-cs"/>
              </a:rPr>
              <a:t>ν</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regardless of winding architecture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pure alumina braided samples have a much higher Young’s modulus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(&gt;2x the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alumino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-silicate braided samples).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ultimate strength seen in the alumina braided samples is likely due the presence of voids.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Longitudinal thermal contraction was similar in both sample types.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Likely driven by contraction of stiffer materials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Transverse thermal contraction was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much larger in the pure alumina braided samples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742950" lvl="1" indent="-285750">
              <a:buFont typeface="Arial" panose="020B0604020202020204" pitchFamily="34" charset="0"/>
              <a:buChar char="•"/>
              <a:defRPr/>
            </a:pPr>
            <a:r>
              <a:rPr lang="en-US" sz="1600" b="1" dirty="0">
                <a:solidFill>
                  <a:prstClr val="black"/>
                </a:solidFill>
              </a:rPr>
              <a:t>Likely driven by contraction of weaker materials and voids</a:t>
            </a:r>
            <a:r>
              <a:rPr lang="en-US" sz="1600" dirty="0">
                <a:solidFill>
                  <a:prstClr val="black"/>
                </a:solidFill>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0B474B-78D0-469F-A5F8-361332CF4D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91C1D-DFAA-4E38-AB66-4DFB389F2C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FE3FA27-475E-FDAF-A7B9-F769EA514DE5}"/>
              </a:ext>
            </a:extLst>
          </p:cNvPr>
          <p:cNvSpPr>
            <a:spLocks noGrp="1"/>
          </p:cNvSpPr>
          <p:nvPr>
            <p:ph type="title"/>
          </p:nvPr>
        </p:nvSpPr>
        <p:spPr>
          <a:xfrm>
            <a:off x="865719" y="0"/>
            <a:ext cx="10460777" cy="939798"/>
          </a:xfrm>
        </p:spPr>
        <p:txBody>
          <a:bodyPr>
            <a:noAutofit/>
          </a:bodyPr>
          <a:lstStyle/>
          <a:p>
            <a:r>
              <a:rPr lang="en-US" sz="3600" dirty="0">
                <a:effectLst>
                  <a:outerShdw blurRad="38100" dist="38100" dir="2700000" algn="tl">
                    <a:srgbClr val="000000">
                      <a:alpha val="43137"/>
                    </a:srgbClr>
                  </a:outerShdw>
                </a:effectLst>
              </a:rPr>
              <a:t>Alumina Braided Samples Show Increased Strength</a:t>
            </a:r>
          </a:p>
        </p:txBody>
      </p:sp>
      <p:graphicFrame>
        <p:nvGraphicFramePr>
          <p:cNvPr id="9" name="Table 9">
            <a:extLst>
              <a:ext uri="{FF2B5EF4-FFF2-40B4-BE49-F238E27FC236}">
                <a16:creationId xmlns:a16="http://schemas.microsoft.com/office/drawing/2014/main" id="{EF82301F-0CF5-8858-DF2B-A8CBC50AE03C}"/>
              </a:ext>
            </a:extLst>
          </p:cNvPr>
          <p:cNvGraphicFramePr>
            <a:graphicFrameLocks noGrp="1"/>
          </p:cNvGraphicFramePr>
          <p:nvPr>
            <p:extLst>
              <p:ext uri="{D42A27DB-BD31-4B8C-83A1-F6EECF244321}">
                <p14:modId xmlns:p14="http://schemas.microsoft.com/office/powerpoint/2010/main" val="2383824689"/>
              </p:ext>
            </p:extLst>
          </p:nvPr>
        </p:nvGraphicFramePr>
        <p:xfrm>
          <a:off x="346841" y="943388"/>
          <a:ext cx="6304053" cy="3097095"/>
        </p:xfrm>
        <a:graphic>
          <a:graphicData uri="http://schemas.openxmlformats.org/drawingml/2006/table">
            <a:tbl>
              <a:tblPr firstRow="1" bandRow="1">
                <a:tableStyleId>{5C22544A-7EE6-4342-B048-85BDC9FD1C3A}</a:tableStyleId>
              </a:tblPr>
              <a:tblGrid>
                <a:gridCol w="1775095">
                  <a:extLst>
                    <a:ext uri="{9D8B030D-6E8A-4147-A177-3AD203B41FA5}">
                      <a16:colId xmlns:a16="http://schemas.microsoft.com/office/drawing/2014/main" val="3452666775"/>
                    </a:ext>
                  </a:extLst>
                </a:gridCol>
                <a:gridCol w="1512624">
                  <a:extLst>
                    <a:ext uri="{9D8B030D-6E8A-4147-A177-3AD203B41FA5}">
                      <a16:colId xmlns:a16="http://schemas.microsoft.com/office/drawing/2014/main" val="50334610"/>
                    </a:ext>
                  </a:extLst>
                </a:gridCol>
                <a:gridCol w="1512624">
                  <a:extLst>
                    <a:ext uri="{9D8B030D-6E8A-4147-A177-3AD203B41FA5}">
                      <a16:colId xmlns:a16="http://schemas.microsoft.com/office/drawing/2014/main" val="3011796294"/>
                    </a:ext>
                  </a:extLst>
                </a:gridCol>
                <a:gridCol w="1503710">
                  <a:extLst>
                    <a:ext uri="{9D8B030D-6E8A-4147-A177-3AD203B41FA5}">
                      <a16:colId xmlns:a16="http://schemas.microsoft.com/office/drawing/2014/main" val="406775885"/>
                    </a:ext>
                  </a:extLst>
                </a:gridCol>
              </a:tblGrid>
              <a:tr h="814279">
                <a:tc>
                  <a:txBody>
                    <a:bodyPr/>
                    <a:lstStyle/>
                    <a:p>
                      <a:pPr algn="ctr"/>
                      <a:r>
                        <a:rPr lang="en-US" sz="1400" dirty="0">
                          <a:latin typeface="Arial" panose="020B0604020202020204" pitchFamily="34" charset="0"/>
                          <a:cs typeface="Arial" panose="020B0604020202020204" pitchFamily="34" charset="0"/>
                        </a:rPr>
                        <a:t>Average Properties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solidFill>
                  </a:tcPr>
                </a:tc>
                <a:tc>
                  <a:txBody>
                    <a:bodyPr/>
                    <a:lstStyle/>
                    <a:p>
                      <a:pPr algn="ctr"/>
                      <a:r>
                        <a:rPr lang="en-US" sz="1400" dirty="0" err="1">
                          <a:latin typeface="Arial" panose="020B0604020202020204" pitchFamily="34" charset="0"/>
                          <a:cs typeface="Arial" panose="020B0604020202020204" pitchFamily="34" charset="0"/>
                        </a:rPr>
                        <a:t>Alumino</a:t>
                      </a:r>
                      <a:r>
                        <a:rPr lang="en-US" sz="1400" dirty="0">
                          <a:latin typeface="Arial" panose="020B0604020202020204" pitchFamily="34" charset="0"/>
                          <a:cs typeface="Arial" panose="020B0604020202020204" pitchFamily="34" charset="0"/>
                        </a:rPr>
                        <a:t>-Silicate Braid</a:t>
                      </a:r>
                    </a:p>
                    <a:p>
                      <a:pPr algn="ctr"/>
                      <a:r>
                        <a:rPr lang="en-US" sz="1400" dirty="0">
                          <a:latin typeface="Arial" panose="020B0604020202020204" pitchFamily="34" charset="0"/>
                          <a:cs typeface="Arial" panose="020B0604020202020204" pitchFamily="34" charset="0"/>
                        </a:rPr>
                        <a:t>(random)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solidFill>
                  </a:tcPr>
                </a:tc>
                <a:tc>
                  <a:txBody>
                    <a:bodyPr/>
                    <a:lstStyle/>
                    <a:p>
                      <a:pPr algn="ctr"/>
                      <a:r>
                        <a:rPr lang="en-US" sz="1400" dirty="0" err="1">
                          <a:latin typeface="Arial" panose="020B0604020202020204" pitchFamily="34" charset="0"/>
                          <a:cs typeface="Arial" panose="020B0604020202020204" pitchFamily="34" charset="0"/>
                        </a:rPr>
                        <a:t>Alumino</a:t>
                      </a:r>
                      <a:r>
                        <a:rPr lang="en-US" sz="1400" dirty="0">
                          <a:latin typeface="Arial" panose="020B0604020202020204" pitchFamily="34" charset="0"/>
                          <a:cs typeface="Arial" panose="020B0604020202020204" pitchFamily="34" charset="0"/>
                        </a:rPr>
                        <a:t>- Silicate Braid</a:t>
                      </a:r>
                    </a:p>
                    <a:p>
                      <a:pPr algn="ctr"/>
                      <a:r>
                        <a:rPr lang="en-US" sz="1400" dirty="0">
                          <a:latin typeface="Arial" panose="020B0604020202020204" pitchFamily="34" charset="0"/>
                          <a:cs typeface="Arial" panose="020B0604020202020204" pitchFamily="34" charset="0"/>
                        </a:rPr>
                        <a:t>(hex-stacked)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solidFill>
                  </a:tcPr>
                </a:tc>
                <a:tc>
                  <a:txBody>
                    <a:bodyPr/>
                    <a:lstStyle/>
                    <a:p>
                      <a:pPr algn="ctr"/>
                      <a:r>
                        <a:rPr lang="en-US" sz="1400" dirty="0">
                          <a:latin typeface="Arial" panose="020B0604020202020204" pitchFamily="34" charset="0"/>
                          <a:cs typeface="Arial" panose="020B0604020202020204" pitchFamily="34" charset="0"/>
                        </a:rPr>
                        <a:t>Pure Alumina Braid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solidFill>
                  </a:tcPr>
                </a:tc>
                <a:extLst>
                  <a:ext uri="{0D108BD9-81ED-4DB2-BD59-A6C34878D82A}">
                    <a16:rowId xmlns:a16="http://schemas.microsoft.com/office/drawing/2014/main" val="247791584"/>
                  </a:ext>
                </a:extLst>
              </a:tr>
              <a:tr h="327129">
                <a:tc>
                  <a:txBody>
                    <a:bodyPr/>
                    <a:lstStyle/>
                    <a:p>
                      <a:pPr algn="ctr"/>
                      <a:r>
                        <a:rPr lang="en-US" sz="1400" dirty="0">
                          <a:latin typeface="Arial" panose="020B0604020202020204" pitchFamily="34" charset="0"/>
                          <a:cs typeface="Arial" panose="020B0604020202020204" pitchFamily="34" charset="0"/>
                        </a:rPr>
                        <a:t>E [</a:t>
                      </a:r>
                      <a:r>
                        <a:rPr lang="en-US" sz="1400" dirty="0" err="1">
                          <a:latin typeface="Arial" panose="020B0604020202020204" pitchFamily="34" charset="0"/>
                          <a:cs typeface="Arial" panose="020B0604020202020204" pitchFamily="34" charset="0"/>
                        </a:rPr>
                        <a:t>GPa</a:t>
                      </a:r>
                      <a:r>
                        <a:rPr lang="en-US" sz="14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alpha val="10196"/>
                      </a:srgbClr>
                    </a:solidFill>
                  </a:tcPr>
                </a:tc>
                <a:tc>
                  <a:txBody>
                    <a:bodyPr/>
                    <a:lstStyle/>
                    <a:p>
                      <a:pPr algn="ctr"/>
                      <a:r>
                        <a:rPr lang="en-US" sz="1400" dirty="0">
                          <a:latin typeface="Arial" panose="020B0604020202020204" pitchFamily="34" charset="0"/>
                          <a:cs typeface="Arial" panose="020B0604020202020204" pitchFamily="34" charset="0"/>
                        </a:rPr>
                        <a:t>32.4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alpha val="10196"/>
                      </a:srgbClr>
                    </a:solidFill>
                  </a:tcPr>
                </a:tc>
                <a:tc>
                  <a:txBody>
                    <a:bodyPr/>
                    <a:lstStyle/>
                    <a:p>
                      <a:pPr algn="ctr"/>
                      <a:r>
                        <a:rPr lang="en-US" sz="1400" dirty="0">
                          <a:latin typeface="Arial" panose="020B0604020202020204" pitchFamily="34" charset="0"/>
                          <a:cs typeface="Arial" panose="020B0604020202020204" pitchFamily="34" charset="0"/>
                        </a:rPr>
                        <a:t>32.3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alpha val="10196"/>
                      </a:srgbClr>
                    </a:solidFill>
                  </a:tcPr>
                </a:tc>
                <a:tc>
                  <a:txBody>
                    <a:bodyPr/>
                    <a:lstStyle/>
                    <a:p>
                      <a:pPr algn="ctr"/>
                      <a:r>
                        <a:rPr lang="en-US" sz="1400" dirty="0">
                          <a:latin typeface="Arial" panose="020B0604020202020204" pitchFamily="34" charset="0"/>
                          <a:cs typeface="Arial" panose="020B0604020202020204" pitchFamily="34" charset="0"/>
                        </a:rPr>
                        <a:t>78.7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alpha val="10196"/>
                      </a:srgbClr>
                    </a:solidFill>
                  </a:tcPr>
                </a:tc>
                <a:extLst>
                  <a:ext uri="{0D108BD9-81ED-4DB2-BD59-A6C34878D82A}">
                    <a16:rowId xmlns:a16="http://schemas.microsoft.com/office/drawing/2014/main" val="3015964701"/>
                  </a:ext>
                </a:extLst>
              </a:tr>
              <a:tr h="327129">
                <a:tc>
                  <a:txBody>
                    <a:bodyPr/>
                    <a:lstStyle/>
                    <a:p>
                      <a:pPr algn="ctr"/>
                      <a:r>
                        <a:rPr lang="el-GR" sz="1400" i="1" dirty="0">
                          <a:latin typeface="Arial" panose="020B0604020202020204" pitchFamily="34" charset="0"/>
                          <a:cs typeface="Arial" panose="020B0604020202020204" pitchFamily="34" charset="0"/>
                        </a:rPr>
                        <a:t>ν</a:t>
                      </a:r>
                      <a:r>
                        <a:rPr lang="en-US" sz="1400" dirty="0">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alpha val="30196"/>
                      </a:srgbClr>
                    </a:solidFill>
                  </a:tcPr>
                </a:tc>
                <a:tc>
                  <a:txBody>
                    <a:bodyPr/>
                    <a:lstStyle/>
                    <a:p>
                      <a:pPr algn="ctr"/>
                      <a:r>
                        <a:rPr lang="en-US" sz="1400" dirty="0">
                          <a:latin typeface="Arial" panose="020B0604020202020204" pitchFamily="34" charset="0"/>
                          <a:cs typeface="Arial" panose="020B0604020202020204" pitchFamily="34" charset="0"/>
                        </a:rPr>
                        <a:t>0.39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alpha val="30196"/>
                      </a:srgbClr>
                    </a:solidFill>
                  </a:tcPr>
                </a:tc>
                <a:tc>
                  <a:txBody>
                    <a:bodyPr/>
                    <a:lstStyle/>
                    <a:p>
                      <a:pPr algn="ctr"/>
                      <a:r>
                        <a:rPr lang="en-US" sz="1400" dirty="0">
                          <a:latin typeface="Arial" panose="020B0604020202020204" pitchFamily="34" charset="0"/>
                          <a:cs typeface="Arial" panose="020B0604020202020204" pitchFamily="34" charset="0"/>
                        </a:rPr>
                        <a:t>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alpha val="30196"/>
                      </a:srgbClr>
                    </a:solidFill>
                  </a:tcPr>
                </a:tc>
                <a:tc>
                  <a:txBody>
                    <a:bodyPr/>
                    <a:lstStyle/>
                    <a:p>
                      <a:pPr algn="ctr"/>
                      <a:r>
                        <a:rPr lang="en-US" sz="1400" dirty="0">
                          <a:latin typeface="Arial" panose="020B0604020202020204" pitchFamily="34" charset="0"/>
                          <a:cs typeface="Arial" panose="020B0604020202020204" pitchFamily="34" charset="0"/>
                        </a:rPr>
                        <a:t>0.45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alpha val="30196"/>
                      </a:srgbClr>
                    </a:solidFill>
                  </a:tcPr>
                </a:tc>
                <a:extLst>
                  <a:ext uri="{0D108BD9-81ED-4DB2-BD59-A6C34878D82A}">
                    <a16:rowId xmlns:a16="http://schemas.microsoft.com/office/drawing/2014/main" val="1108180841"/>
                  </a:ext>
                </a:extLst>
              </a:tr>
              <a:tr h="814279">
                <a:tc>
                  <a:txBody>
                    <a:bodyPr/>
                    <a:lstStyle/>
                    <a:p>
                      <a:pPr algn="ctr"/>
                      <a:r>
                        <a:rPr lang="en-US" sz="1400" dirty="0">
                          <a:latin typeface="Arial" panose="020B0604020202020204" pitchFamily="34" charset="0"/>
                          <a:cs typeface="Arial" panose="020B0604020202020204" pitchFamily="34" charset="0"/>
                        </a:rPr>
                        <a:t>Longitudinal Thermal Contraction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alpha val="10196"/>
                      </a:srgbClr>
                    </a:solidFill>
                  </a:tcPr>
                </a:tc>
                <a:tc>
                  <a:txBody>
                    <a:bodyPr/>
                    <a:lstStyle/>
                    <a:p>
                      <a:pPr algn="ctr"/>
                      <a:r>
                        <a:rPr lang="en-US" sz="1400" dirty="0">
                          <a:latin typeface="Arial" panose="020B0604020202020204" pitchFamily="34" charset="0"/>
                          <a:cs typeface="Arial" panose="020B0604020202020204" pitchFamily="34" charset="0"/>
                        </a:rPr>
                        <a:t>-0.16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alpha val="10196"/>
                      </a:srgbClr>
                    </a:solidFill>
                  </a:tcPr>
                </a:tc>
                <a:tc>
                  <a:txBody>
                    <a:bodyPr/>
                    <a:lstStyle/>
                    <a:p>
                      <a:pPr algn="ctr"/>
                      <a:r>
                        <a:rPr lang="en-US" sz="1400" dirty="0">
                          <a:latin typeface="Arial" panose="020B0604020202020204" pitchFamily="34" charset="0"/>
                          <a:cs typeface="Arial" panose="020B0604020202020204" pitchFamily="34" charset="0"/>
                        </a:rPr>
                        <a:t>-0.20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alpha val="10196"/>
                      </a:srgbClr>
                    </a:solidFill>
                  </a:tcPr>
                </a:tc>
                <a:tc>
                  <a:txBody>
                    <a:bodyPr/>
                    <a:lstStyle/>
                    <a:p>
                      <a:pPr algn="ctr"/>
                      <a:r>
                        <a:rPr lang="en-US" sz="1400" dirty="0">
                          <a:latin typeface="Arial" panose="020B0604020202020204" pitchFamily="34" charset="0"/>
                          <a:cs typeface="Arial" panose="020B0604020202020204" pitchFamily="34" charset="0"/>
                        </a:rPr>
                        <a:t>-0.20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alpha val="10196"/>
                      </a:srgbClr>
                    </a:solidFill>
                  </a:tcPr>
                </a:tc>
                <a:extLst>
                  <a:ext uri="{0D108BD9-81ED-4DB2-BD59-A6C34878D82A}">
                    <a16:rowId xmlns:a16="http://schemas.microsoft.com/office/drawing/2014/main" val="777908253"/>
                  </a:ext>
                </a:extLst>
              </a:tr>
              <a:tr h="814279">
                <a:tc>
                  <a:txBody>
                    <a:bodyPr/>
                    <a:lstStyle/>
                    <a:p>
                      <a:pPr algn="ctr"/>
                      <a:r>
                        <a:rPr lang="en-US" sz="1400" dirty="0">
                          <a:latin typeface="Arial" panose="020B0604020202020204" pitchFamily="34" charset="0"/>
                          <a:cs typeface="Arial" panose="020B0604020202020204" pitchFamily="34" charset="0"/>
                        </a:rPr>
                        <a:t>Transverse Thermal Contraction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alpha val="30196"/>
                      </a:srgbClr>
                    </a:solidFill>
                  </a:tcPr>
                </a:tc>
                <a:tc>
                  <a:txBody>
                    <a:bodyPr/>
                    <a:lstStyle/>
                    <a:p>
                      <a:pPr algn="ctr"/>
                      <a:r>
                        <a:rPr lang="en-US" sz="1400" dirty="0">
                          <a:latin typeface="Arial" panose="020B0604020202020204" pitchFamily="34" charset="0"/>
                          <a:cs typeface="Arial" panose="020B0604020202020204" pitchFamily="34" charset="0"/>
                        </a:rPr>
                        <a:t>-0.69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alpha val="30196"/>
                      </a:srgbClr>
                    </a:solidFill>
                  </a:tcPr>
                </a:tc>
                <a:tc>
                  <a:txBody>
                    <a:bodyPr/>
                    <a:lstStyle/>
                    <a:p>
                      <a:pPr algn="ctr"/>
                      <a:r>
                        <a:rPr lang="en-US" sz="1400" dirty="0">
                          <a:latin typeface="Arial" panose="020B0604020202020204" pitchFamily="34" charset="0"/>
                          <a:cs typeface="Arial" panose="020B0604020202020204" pitchFamily="34" charset="0"/>
                        </a:rPr>
                        <a:t>-0.44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alpha val="30196"/>
                      </a:srgbClr>
                    </a:solidFill>
                  </a:tcPr>
                </a:tc>
                <a:tc>
                  <a:txBody>
                    <a:bodyPr/>
                    <a:lstStyle/>
                    <a:p>
                      <a:pPr algn="ctr"/>
                      <a:r>
                        <a:rPr lang="en-US" sz="1400" dirty="0">
                          <a:latin typeface="Arial" panose="020B0604020202020204" pitchFamily="34" charset="0"/>
                          <a:cs typeface="Arial" panose="020B0604020202020204" pitchFamily="34" charset="0"/>
                        </a:rPr>
                        <a:t>-0.98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336F">
                        <a:alpha val="30196"/>
                      </a:srgbClr>
                    </a:solidFill>
                  </a:tcPr>
                </a:tc>
                <a:extLst>
                  <a:ext uri="{0D108BD9-81ED-4DB2-BD59-A6C34878D82A}">
                    <a16:rowId xmlns:a16="http://schemas.microsoft.com/office/drawing/2014/main" val="2326884304"/>
                  </a:ext>
                </a:extLst>
              </a:tr>
            </a:tbl>
          </a:graphicData>
        </a:graphic>
      </p:graphicFrame>
      <p:sp>
        <p:nvSpPr>
          <p:cNvPr id="2" name="TextBox 1">
            <a:extLst>
              <a:ext uri="{FF2B5EF4-FFF2-40B4-BE49-F238E27FC236}">
                <a16:creationId xmlns:a16="http://schemas.microsoft.com/office/drawing/2014/main" id="{CC0FA757-C425-0766-5EC1-6CAE67A7C032}"/>
              </a:ext>
            </a:extLst>
          </p:cNvPr>
          <p:cNvSpPr txBox="1"/>
          <p:nvPr/>
        </p:nvSpPr>
        <p:spPr>
          <a:xfrm>
            <a:off x="7596554" y="1414307"/>
            <a:ext cx="12761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Alumina Braid</a:t>
            </a:r>
          </a:p>
        </p:txBody>
      </p:sp>
      <p:sp>
        <p:nvSpPr>
          <p:cNvPr id="3" name="TextBox 2">
            <a:extLst>
              <a:ext uri="{FF2B5EF4-FFF2-40B4-BE49-F238E27FC236}">
                <a16:creationId xmlns:a16="http://schemas.microsoft.com/office/drawing/2014/main" id="{48BD097A-FD36-EC2F-F874-1602E3C83F3C}"/>
              </a:ext>
            </a:extLst>
          </p:cNvPr>
          <p:cNvSpPr txBox="1"/>
          <p:nvPr/>
        </p:nvSpPr>
        <p:spPr>
          <a:xfrm>
            <a:off x="9899629" y="2855402"/>
            <a:ext cx="17363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Alumino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-Silicate Braid</a:t>
            </a:r>
          </a:p>
        </p:txBody>
      </p:sp>
      <p:cxnSp>
        <p:nvCxnSpPr>
          <p:cNvPr id="10" name="Straight Arrow Connector 9">
            <a:extLst>
              <a:ext uri="{FF2B5EF4-FFF2-40B4-BE49-F238E27FC236}">
                <a16:creationId xmlns:a16="http://schemas.microsoft.com/office/drawing/2014/main" id="{50CB784B-87D9-9CFD-261F-5EFAF2010C8A}"/>
              </a:ext>
            </a:extLst>
          </p:cNvPr>
          <p:cNvCxnSpPr/>
          <p:nvPr/>
        </p:nvCxnSpPr>
        <p:spPr>
          <a:xfrm>
            <a:off x="8340132" y="1737472"/>
            <a:ext cx="270468" cy="32316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C1DA010-35C5-9B96-EB83-845D4B2F3A66}"/>
              </a:ext>
            </a:extLst>
          </p:cNvPr>
          <p:cNvCxnSpPr>
            <a:cxnSpLocks/>
          </p:cNvCxnSpPr>
          <p:nvPr/>
        </p:nvCxnSpPr>
        <p:spPr>
          <a:xfrm flipH="1" flipV="1">
            <a:off x="10641204" y="2364721"/>
            <a:ext cx="391886" cy="7301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275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oup of colorful squares&#10;&#10;Description automatically generated with medium confidence">
            <a:extLst>
              <a:ext uri="{FF2B5EF4-FFF2-40B4-BE49-F238E27FC236}">
                <a16:creationId xmlns:a16="http://schemas.microsoft.com/office/drawing/2014/main" id="{3ACCF28D-3F88-55A6-A2B1-E04F7A9BD88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0093" t="4900"/>
          <a:stretch/>
        </p:blipFill>
        <p:spPr>
          <a:xfrm>
            <a:off x="8617846" y="3965530"/>
            <a:ext cx="3559469" cy="2796948"/>
          </a:xfrm>
          <a:prstGeom prst="rect">
            <a:avLst/>
          </a:prstGeom>
        </p:spPr>
      </p:pic>
      <p:grpSp>
        <p:nvGrpSpPr>
          <p:cNvPr id="39" name="Group 38">
            <a:extLst>
              <a:ext uri="{FF2B5EF4-FFF2-40B4-BE49-F238E27FC236}">
                <a16:creationId xmlns:a16="http://schemas.microsoft.com/office/drawing/2014/main" id="{7796E901-C885-CD55-FA21-4698ACDE04DD}"/>
              </a:ext>
            </a:extLst>
          </p:cNvPr>
          <p:cNvGrpSpPr/>
          <p:nvPr/>
        </p:nvGrpSpPr>
        <p:grpSpPr>
          <a:xfrm>
            <a:off x="6983210" y="757000"/>
            <a:ext cx="3358089" cy="2852200"/>
            <a:chOff x="3634671" y="1233091"/>
            <a:chExt cx="6894976" cy="5856262"/>
          </a:xfrm>
        </p:grpSpPr>
        <p:pic>
          <p:nvPicPr>
            <p:cNvPr id="34" name="Picture 33" descr="A white and black piano keys&#10;&#10;Description automatically generated">
              <a:extLst>
                <a:ext uri="{FF2B5EF4-FFF2-40B4-BE49-F238E27FC236}">
                  <a16:creationId xmlns:a16="http://schemas.microsoft.com/office/drawing/2014/main" id="{2E655582-3CB2-EC06-1A1A-2ADC1AE7974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8220046">
              <a:off x="4630963" y="2216252"/>
              <a:ext cx="4518681" cy="3765922"/>
            </a:xfrm>
            <a:prstGeom prst="rect">
              <a:avLst/>
            </a:prstGeom>
          </p:spPr>
        </p:pic>
        <p:sp>
          <p:nvSpPr>
            <p:cNvPr id="35" name="Rectangle 34">
              <a:extLst>
                <a:ext uri="{FF2B5EF4-FFF2-40B4-BE49-F238E27FC236}">
                  <a16:creationId xmlns:a16="http://schemas.microsoft.com/office/drawing/2014/main" id="{B5A11BFA-B7D0-68F9-17D0-EA617B0F92F3}"/>
                </a:ext>
              </a:extLst>
            </p:cNvPr>
            <p:cNvSpPr/>
            <p:nvPr/>
          </p:nvSpPr>
          <p:spPr>
            <a:xfrm rot="3184">
              <a:off x="3634671" y="1235916"/>
              <a:ext cx="2371783" cy="5604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07D6C0EE-E0E4-E77C-FB5A-E2103F5D1D48}"/>
                </a:ext>
              </a:extLst>
            </p:cNvPr>
            <p:cNvSpPr/>
            <p:nvPr/>
          </p:nvSpPr>
          <p:spPr>
            <a:xfrm rot="3184">
              <a:off x="8157864" y="1235916"/>
              <a:ext cx="2371783" cy="5604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172B2B5F-F8A6-6D42-9B13-FA1BB1AEC35A}"/>
                </a:ext>
              </a:extLst>
            </p:cNvPr>
            <p:cNvSpPr/>
            <p:nvPr/>
          </p:nvSpPr>
          <p:spPr>
            <a:xfrm rot="3184">
              <a:off x="4802798" y="1233091"/>
              <a:ext cx="4030115" cy="554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67ED717C-9EDB-DA8C-96BC-F9A2516C09BC}"/>
                </a:ext>
              </a:extLst>
            </p:cNvPr>
            <p:cNvSpPr/>
            <p:nvPr/>
          </p:nvSpPr>
          <p:spPr>
            <a:xfrm rot="3184">
              <a:off x="4802797" y="6535341"/>
              <a:ext cx="4030115" cy="554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2" name="Picture 31">
            <a:extLst>
              <a:ext uri="{FF2B5EF4-FFF2-40B4-BE49-F238E27FC236}">
                <a16:creationId xmlns:a16="http://schemas.microsoft.com/office/drawing/2014/main" id="{27B0F453-21D1-FB95-65B0-0D15934F19D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439200" y="727652"/>
            <a:ext cx="2523185" cy="2471705"/>
          </a:xfrm>
          <a:prstGeom prst="rect">
            <a:avLst/>
          </a:prstGeom>
        </p:spPr>
      </p:pic>
      <p:sp>
        <p:nvSpPr>
          <p:cNvPr id="2" name="Title 1">
            <a:extLst>
              <a:ext uri="{FF2B5EF4-FFF2-40B4-BE49-F238E27FC236}">
                <a16:creationId xmlns:a16="http://schemas.microsoft.com/office/drawing/2014/main" id="{F12C58F8-33B9-2C79-A6D2-C2850D2D3E6E}"/>
              </a:ext>
            </a:extLst>
          </p:cNvPr>
          <p:cNvSpPr>
            <a:spLocks noGrp="1"/>
          </p:cNvSpPr>
          <p:nvPr>
            <p:ph type="title"/>
          </p:nvPr>
        </p:nvSpPr>
        <p:spPr>
          <a:xfrm>
            <a:off x="722199" y="-12258"/>
            <a:ext cx="10078810" cy="867930"/>
          </a:xfrm>
          <a:noFill/>
        </p:spPr>
        <p:txBody>
          <a:bodyPr vert="horz" wrap="square" lIns="91440" tIns="45720" rIns="91440" bIns="45720" rtlCol="0" anchor="ctr">
            <a:spAutoFit/>
          </a:bodyPr>
          <a:lstStyle/>
          <a:p>
            <a:pPr algn="ctr">
              <a:spcBef>
                <a:spcPts val="0"/>
              </a:spcBef>
            </a:pPr>
            <a:r>
              <a:rPr lang="en-US" sz="2800" dirty="0">
                <a:solidFill>
                  <a:schemeClr val="tx1"/>
                </a:solidFill>
                <a:effectLst>
                  <a:outerShdw blurRad="38100" dist="38100" dir="2700000" algn="tl">
                    <a:srgbClr val="000000">
                      <a:alpha val="43137"/>
                    </a:srgbClr>
                  </a:outerShdw>
                </a:effectLst>
                <a:latin typeface="+mn-lt"/>
                <a:cs typeface="+mj-cs"/>
              </a:rPr>
              <a:t>BR-2: </a:t>
            </a:r>
            <a:r>
              <a:rPr lang="en-US" dirty="0">
                <a:solidFill>
                  <a:schemeClr val="tx1"/>
                </a:solidFill>
                <a:effectLst>
                  <a:outerShdw blurRad="38100" dist="38100" dir="2700000" algn="tl">
                    <a:srgbClr val="000000">
                      <a:alpha val="43137"/>
                    </a:srgbClr>
                  </a:outerShdw>
                </a:effectLst>
                <a:latin typeface="+mn-lt"/>
                <a:ea typeface="+mn-ea"/>
                <a:cs typeface="+mn-cs"/>
              </a:rPr>
              <a:t>~5 T Rutherford Cable Solenoid to Validate Pure Alumina Braid Insulation on Cable</a:t>
            </a:r>
          </a:p>
        </p:txBody>
      </p:sp>
      <p:sp>
        <p:nvSpPr>
          <p:cNvPr id="3" name="Slide Number Placeholder 2">
            <a:extLst>
              <a:ext uri="{FF2B5EF4-FFF2-40B4-BE49-F238E27FC236}">
                <a16:creationId xmlns:a16="http://schemas.microsoft.com/office/drawing/2014/main" id="{9B308B69-682A-EB43-ADAF-00E3A00FDC2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E43B-7F43-FA45-AAB7-E054FD6CC4E3}" type="slidenum">
              <a:rPr kumimoji="0" lang="en-US" sz="1067"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887FA59C-8BAA-20DA-576C-D173A5DC34F0}"/>
              </a:ext>
            </a:extLst>
          </p:cNvPr>
          <p:cNvSpPr/>
          <p:nvPr/>
        </p:nvSpPr>
        <p:spPr>
          <a:xfrm>
            <a:off x="-9621" y="871765"/>
            <a:ext cx="12201621" cy="6095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7E6E6"/>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B74A8617-DDEE-FBD2-1B29-9CDE88059DA7}"/>
              </a:ext>
            </a:extLst>
          </p:cNvPr>
          <p:cNvGrpSpPr/>
          <p:nvPr/>
        </p:nvGrpSpPr>
        <p:grpSpPr>
          <a:xfrm>
            <a:off x="2747777" y="1192579"/>
            <a:ext cx="6302296" cy="2782169"/>
            <a:chOff x="9170448" y="1302989"/>
            <a:chExt cx="4154283" cy="2196075"/>
          </a:xfrm>
        </p:grpSpPr>
        <p:pic>
          <p:nvPicPr>
            <p:cNvPr id="7" name="Picture 6">
              <a:extLst>
                <a:ext uri="{FF2B5EF4-FFF2-40B4-BE49-F238E27FC236}">
                  <a16:creationId xmlns:a16="http://schemas.microsoft.com/office/drawing/2014/main" id="{94C3049F-03C2-2ED5-7054-769AD7356BD3}"/>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9170448" y="1302989"/>
              <a:ext cx="3148139" cy="2196075"/>
            </a:xfrm>
            <a:prstGeom prst="rect">
              <a:avLst/>
            </a:prstGeom>
          </p:spPr>
        </p:pic>
        <p:sp>
          <p:nvSpPr>
            <p:cNvPr id="8" name="TextBox 7">
              <a:extLst>
                <a:ext uri="{FF2B5EF4-FFF2-40B4-BE49-F238E27FC236}">
                  <a16:creationId xmlns:a16="http://schemas.microsoft.com/office/drawing/2014/main" id="{568B7694-2EC5-E51B-B434-79ABDEDE9EA9}"/>
                </a:ext>
              </a:extLst>
            </p:cNvPr>
            <p:cNvSpPr txBox="1"/>
            <p:nvPr/>
          </p:nvSpPr>
          <p:spPr>
            <a:xfrm>
              <a:off x="9446336" y="2688383"/>
              <a:ext cx="1913723" cy="728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17.4 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Peak on coil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2kA, 4 K</a:t>
              </a:r>
            </a:p>
          </p:txBody>
        </p:sp>
        <p:sp>
          <p:nvSpPr>
            <p:cNvPr id="23" name="TextBox 22">
              <a:extLst>
                <a:ext uri="{FF2B5EF4-FFF2-40B4-BE49-F238E27FC236}">
                  <a16:creationId xmlns:a16="http://schemas.microsoft.com/office/drawing/2014/main" id="{C38FDCCF-6343-EA75-52AE-76F4815DEEEC}"/>
                </a:ext>
              </a:extLst>
            </p:cNvPr>
            <p:cNvSpPr txBox="1"/>
            <p:nvPr/>
          </p:nvSpPr>
          <p:spPr>
            <a:xfrm>
              <a:off x="11411008" y="2245218"/>
              <a:ext cx="1913723" cy="2915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12 T LTS</a:t>
              </a:r>
            </a:p>
          </p:txBody>
        </p:sp>
      </p:grpSp>
      <p:sp>
        <p:nvSpPr>
          <p:cNvPr id="9" name="TextBox 8">
            <a:extLst>
              <a:ext uri="{FF2B5EF4-FFF2-40B4-BE49-F238E27FC236}">
                <a16:creationId xmlns:a16="http://schemas.microsoft.com/office/drawing/2014/main" id="{FC6D8BA2-7412-1E9C-49F7-FFFBE2F2AD0D}"/>
              </a:ext>
            </a:extLst>
          </p:cNvPr>
          <p:cNvSpPr txBox="1"/>
          <p:nvPr/>
        </p:nvSpPr>
        <p:spPr>
          <a:xfrm>
            <a:off x="7242712" y="5314722"/>
            <a:ext cx="1280160"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208 MPa </a:t>
            </a:r>
            <a:r>
              <a:rPr kumimoji="0" lang="en-US" sz="1800" b="0" i="1" u="none" strike="noStrike" kern="1200" cap="none" spc="0" normalizeH="0" baseline="0" noProof="0" dirty="0">
                <a:ln>
                  <a:noFill/>
                </a:ln>
                <a:solidFill>
                  <a:srgbClr val="C00000"/>
                </a:solidFill>
                <a:effectLst/>
                <a:uLnTx/>
                <a:uFillTx/>
                <a:latin typeface="Calibri" panose="020F0502020204030204"/>
                <a:ea typeface="+mn-ea"/>
                <a:cs typeface="+mn-cs"/>
              </a:rPr>
              <a:t>J</a:t>
            </a:r>
            <a:r>
              <a:rPr kumimoji="0" lang="en-US" sz="1800" b="0" i="1" u="none" strike="noStrike" kern="1200" cap="none" spc="0" normalizeH="0" baseline="-25000" noProof="0" dirty="0">
                <a:ln>
                  <a:noFill/>
                </a:ln>
                <a:solidFill>
                  <a:srgbClr val="C00000"/>
                </a:solidFill>
                <a:effectLst/>
                <a:uLnTx/>
                <a:uFillTx/>
                <a:latin typeface="Calibri" panose="020F0502020204030204"/>
                <a:ea typeface="+mn-ea"/>
                <a:cs typeface="+mn-cs"/>
              </a:rPr>
              <a:t>E</a:t>
            </a:r>
            <a:r>
              <a:rPr kumimoji="0" lang="en-US" sz="1800" b="0" i="1" u="none" strike="noStrike" kern="1200" cap="none" spc="0" normalizeH="0" baseline="0" noProof="0" dirty="0">
                <a:ln>
                  <a:noFill/>
                </a:ln>
                <a:solidFill>
                  <a:srgbClr val="C00000"/>
                </a:solidFill>
                <a:effectLst/>
                <a:uLnTx/>
                <a:uFillTx/>
                <a:latin typeface="Calibri" panose="020F0502020204030204"/>
                <a:ea typeface="+mn-ea"/>
                <a:cs typeface="+mn-cs"/>
              </a:rPr>
              <a:t>*B*r Hoop Stress</a:t>
            </a:r>
          </a:p>
        </p:txBody>
      </p:sp>
      <p:sp>
        <p:nvSpPr>
          <p:cNvPr id="10" name="TextBox 9">
            <a:extLst>
              <a:ext uri="{FF2B5EF4-FFF2-40B4-BE49-F238E27FC236}">
                <a16:creationId xmlns:a16="http://schemas.microsoft.com/office/drawing/2014/main" id="{25D88FE2-21E3-71F8-CC54-E65332123F3D}"/>
              </a:ext>
            </a:extLst>
          </p:cNvPr>
          <p:cNvSpPr txBox="1"/>
          <p:nvPr/>
        </p:nvSpPr>
        <p:spPr>
          <a:xfrm>
            <a:off x="10360396" y="3242043"/>
            <a:ext cx="16961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Calibri" panose="020F0502020204030204"/>
                <a:ea typeface="+mn-ea"/>
                <a:cs typeface="+mn-cs"/>
              </a:rPr>
              <a:t>High Strength Bands</a:t>
            </a:r>
          </a:p>
        </p:txBody>
      </p:sp>
      <p:cxnSp>
        <p:nvCxnSpPr>
          <p:cNvPr id="18" name="Straight Arrow Connector 17">
            <a:extLst>
              <a:ext uri="{FF2B5EF4-FFF2-40B4-BE49-F238E27FC236}">
                <a16:creationId xmlns:a16="http://schemas.microsoft.com/office/drawing/2014/main" id="{055844B4-9C9E-2605-3F85-E0683E2DCC6C}"/>
              </a:ext>
            </a:extLst>
          </p:cNvPr>
          <p:cNvCxnSpPr>
            <a:cxnSpLocks/>
          </p:cNvCxnSpPr>
          <p:nvPr/>
        </p:nvCxnSpPr>
        <p:spPr>
          <a:xfrm flipV="1">
            <a:off x="10646364" y="2645229"/>
            <a:ext cx="0" cy="642461"/>
          </a:xfrm>
          <a:prstGeom prst="straightConnector1">
            <a:avLst/>
          </a:prstGeom>
          <a:ln w="28575">
            <a:solidFill>
              <a:srgbClr val="7030A0"/>
            </a:solidFill>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CFDAE430-FE87-10FD-6A5D-94EB5020A274}"/>
              </a:ext>
            </a:extLst>
          </p:cNvPr>
          <p:cNvCxnSpPr>
            <a:cxnSpLocks/>
          </p:cNvCxnSpPr>
          <p:nvPr/>
        </p:nvCxnSpPr>
        <p:spPr>
          <a:xfrm flipV="1">
            <a:off x="8878900" y="1197461"/>
            <a:ext cx="1133919" cy="226610"/>
          </a:xfrm>
          <a:prstGeom prst="straightConnector1">
            <a:avLst/>
          </a:prstGeom>
          <a:ln w="28575">
            <a:solidFill>
              <a:schemeClr val="accent2"/>
            </a:solidFill>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1022016B-4F0B-8259-70A0-7C78B2DE260F}"/>
              </a:ext>
            </a:extLst>
          </p:cNvPr>
          <p:cNvCxnSpPr>
            <a:cxnSpLocks/>
          </p:cNvCxnSpPr>
          <p:nvPr/>
        </p:nvCxnSpPr>
        <p:spPr>
          <a:xfrm flipV="1">
            <a:off x="8730985" y="2935206"/>
            <a:ext cx="1164533" cy="184630"/>
          </a:xfrm>
          <a:prstGeom prst="straightConnector1">
            <a:avLst/>
          </a:prstGeom>
          <a:ln w="28575">
            <a:solidFill>
              <a:schemeClr val="accent2"/>
            </a:solidFill>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58" name="TextBox 57">
            <a:extLst>
              <a:ext uri="{FF2B5EF4-FFF2-40B4-BE49-F238E27FC236}">
                <a16:creationId xmlns:a16="http://schemas.microsoft.com/office/drawing/2014/main" id="{E649A54B-68F7-3B56-95ED-607EDE5A24F0}"/>
              </a:ext>
            </a:extLst>
          </p:cNvPr>
          <p:cNvSpPr txBox="1"/>
          <p:nvPr/>
        </p:nvSpPr>
        <p:spPr>
          <a:xfrm>
            <a:off x="7819377" y="3293057"/>
            <a:ext cx="1294778"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solidFill>
                <a:effectLst/>
                <a:uLnTx/>
                <a:uFillTx/>
                <a:latin typeface="Calibri" panose="020F0502020204030204"/>
                <a:ea typeface="+mn-ea"/>
                <a:cs typeface="+mn-cs"/>
              </a:rPr>
              <a:t>Cabled Strands</a:t>
            </a:r>
          </a:p>
        </p:txBody>
      </p:sp>
      <p:sp>
        <p:nvSpPr>
          <p:cNvPr id="61" name="TextBox 60">
            <a:extLst>
              <a:ext uri="{FF2B5EF4-FFF2-40B4-BE49-F238E27FC236}">
                <a16:creationId xmlns:a16="http://schemas.microsoft.com/office/drawing/2014/main" id="{354B76C6-F981-AEEF-B796-3A4FBF97A5C7}"/>
              </a:ext>
            </a:extLst>
          </p:cNvPr>
          <p:cNvSpPr txBox="1"/>
          <p:nvPr/>
        </p:nvSpPr>
        <p:spPr>
          <a:xfrm>
            <a:off x="9080236" y="3616854"/>
            <a:ext cx="128016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libri" panose="020F0502020204030204"/>
                <a:ea typeface="+mn-ea"/>
                <a:cs typeface="+mn-cs"/>
              </a:rPr>
              <a:t>Hoop Stress</a:t>
            </a:r>
          </a:p>
        </p:txBody>
      </p:sp>
      <p:sp>
        <p:nvSpPr>
          <p:cNvPr id="62" name="TextBox 61">
            <a:extLst>
              <a:ext uri="{FF2B5EF4-FFF2-40B4-BE49-F238E27FC236}">
                <a16:creationId xmlns:a16="http://schemas.microsoft.com/office/drawing/2014/main" id="{9C8434D8-224C-3BC7-E7DC-5C8BEF67DF13}"/>
              </a:ext>
            </a:extLst>
          </p:cNvPr>
          <p:cNvSpPr txBox="1"/>
          <p:nvPr/>
        </p:nvSpPr>
        <p:spPr>
          <a:xfrm>
            <a:off x="11541833" y="6513694"/>
            <a:ext cx="617157" cy="215444"/>
          </a:xfrm>
          <a:prstGeom prst="rect">
            <a:avLst/>
          </a:prstGeom>
          <a:solidFill>
            <a:schemeClr val="bg1">
              <a:lumMod val="85000"/>
            </a:schemeClr>
          </a:solid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80 MPa</a:t>
            </a:r>
          </a:p>
        </p:txBody>
      </p:sp>
      <p:sp>
        <p:nvSpPr>
          <p:cNvPr id="63" name="TextBox 62">
            <a:extLst>
              <a:ext uri="{FF2B5EF4-FFF2-40B4-BE49-F238E27FC236}">
                <a16:creationId xmlns:a16="http://schemas.microsoft.com/office/drawing/2014/main" id="{73988AE2-B303-062C-7AF7-8F6155C1DCC5}"/>
              </a:ext>
            </a:extLst>
          </p:cNvPr>
          <p:cNvSpPr txBox="1"/>
          <p:nvPr/>
        </p:nvSpPr>
        <p:spPr>
          <a:xfrm>
            <a:off x="11417246" y="3814664"/>
            <a:ext cx="716543" cy="215444"/>
          </a:xfrm>
          <a:prstGeom prst="rect">
            <a:avLst/>
          </a:prstGeom>
          <a:solidFill>
            <a:schemeClr val="bg1">
              <a:lumMod val="85000"/>
            </a:schemeClr>
          </a:solid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208 MPa</a:t>
            </a:r>
          </a:p>
        </p:txBody>
      </p:sp>
      <p:cxnSp>
        <p:nvCxnSpPr>
          <p:cNvPr id="64" name="Straight Arrow Connector 63">
            <a:extLst>
              <a:ext uri="{FF2B5EF4-FFF2-40B4-BE49-F238E27FC236}">
                <a16:creationId xmlns:a16="http://schemas.microsoft.com/office/drawing/2014/main" id="{92FCB6F1-821C-D37C-A5D0-68D2D67EC068}"/>
              </a:ext>
            </a:extLst>
          </p:cNvPr>
          <p:cNvCxnSpPr>
            <a:cxnSpLocks/>
          </p:cNvCxnSpPr>
          <p:nvPr/>
        </p:nvCxnSpPr>
        <p:spPr>
          <a:xfrm flipV="1">
            <a:off x="11738318" y="2645229"/>
            <a:ext cx="0" cy="642461"/>
          </a:xfrm>
          <a:prstGeom prst="straightConnector1">
            <a:avLst/>
          </a:prstGeom>
          <a:ln w="28575">
            <a:solidFill>
              <a:srgbClr val="7030A0"/>
            </a:solidFill>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65" name="TextBox 64">
            <a:extLst>
              <a:ext uri="{FF2B5EF4-FFF2-40B4-BE49-F238E27FC236}">
                <a16:creationId xmlns:a16="http://schemas.microsoft.com/office/drawing/2014/main" id="{190732C2-3FFA-F1AF-3361-11BD20C819D1}"/>
              </a:ext>
            </a:extLst>
          </p:cNvPr>
          <p:cNvSpPr txBox="1"/>
          <p:nvPr/>
        </p:nvSpPr>
        <p:spPr>
          <a:xfrm>
            <a:off x="9563903" y="3275111"/>
            <a:ext cx="57502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Calibri" panose="020F0502020204030204"/>
                <a:ea typeface="+mn-ea"/>
                <a:cs typeface="+mn-cs"/>
              </a:rPr>
              <a:t>Braid</a:t>
            </a:r>
          </a:p>
        </p:txBody>
      </p:sp>
      <p:cxnSp>
        <p:nvCxnSpPr>
          <p:cNvPr id="70" name="Straight Arrow Connector 69">
            <a:extLst>
              <a:ext uri="{FF2B5EF4-FFF2-40B4-BE49-F238E27FC236}">
                <a16:creationId xmlns:a16="http://schemas.microsoft.com/office/drawing/2014/main" id="{C0779A71-FD90-A048-79FF-E57457E1C7E0}"/>
              </a:ext>
            </a:extLst>
          </p:cNvPr>
          <p:cNvCxnSpPr>
            <a:cxnSpLocks/>
          </p:cNvCxnSpPr>
          <p:nvPr/>
        </p:nvCxnSpPr>
        <p:spPr>
          <a:xfrm flipV="1">
            <a:off x="9839605" y="3013656"/>
            <a:ext cx="277377" cy="343609"/>
          </a:xfrm>
          <a:prstGeom prst="straightConnector1">
            <a:avLst/>
          </a:prstGeom>
          <a:ln w="28575">
            <a:solidFill>
              <a:srgbClr val="00B050"/>
            </a:solidFill>
            <a:headEnd type="none" w="med" len="med"/>
            <a:tailEnd type="arrow" w="med" len="med"/>
          </a:ln>
        </p:spPr>
        <p:style>
          <a:lnRef idx="2">
            <a:schemeClr val="dk1"/>
          </a:lnRef>
          <a:fillRef idx="0">
            <a:schemeClr val="dk1"/>
          </a:fillRef>
          <a:effectRef idx="1">
            <a:schemeClr val="dk1"/>
          </a:effectRef>
          <a:fontRef idx="minor">
            <a:schemeClr val="tx1"/>
          </a:fontRef>
        </p:style>
      </p:cxnSp>
      <p:grpSp>
        <p:nvGrpSpPr>
          <p:cNvPr id="13" name="Group 12">
            <a:extLst>
              <a:ext uri="{FF2B5EF4-FFF2-40B4-BE49-F238E27FC236}">
                <a16:creationId xmlns:a16="http://schemas.microsoft.com/office/drawing/2014/main" id="{832CF8FC-8EF3-F9D7-8F63-8B188677D686}"/>
              </a:ext>
            </a:extLst>
          </p:cNvPr>
          <p:cNvGrpSpPr/>
          <p:nvPr/>
        </p:nvGrpSpPr>
        <p:grpSpPr>
          <a:xfrm>
            <a:off x="173014" y="1879819"/>
            <a:ext cx="2176545" cy="2253601"/>
            <a:chOff x="1263855" y="3221055"/>
            <a:chExt cx="4355211" cy="3332955"/>
          </a:xfrm>
        </p:grpSpPr>
        <p:pic>
          <p:nvPicPr>
            <p:cNvPr id="14" name="Picture 13" descr="A piece of paper on a plate&#10;&#10;Description automatically generated with medium confidence">
              <a:extLst>
                <a:ext uri="{FF2B5EF4-FFF2-40B4-BE49-F238E27FC236}">
                  <a16:creationId xmlns:a16="http://schemas.microsoft.com/office/drawing/2014/main" id="{42F8A209-B0B5-8333-36A3-5BAB7E7D4EE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263855" y="3221055"/>
              <a:ext cx="4355211" cy="3332955"/>
            </a:xfrm>
            <a:prstGeom prst="rect">
              <a:avLst/>
            </a:prstGeom>
          </p:spPr>
        </p:pic>
        <p:sp>
          <p:nvSpPr>
            <p:cNvPr id="15" name="TextBox 14">
              <a:extLst>
                <a:ext uri="{FF2B5EF4-FFF2-40B4-BE49-F238E27FC236}">
                  <a16:creationId xmlns:a16="http://schemas.microsoft.com/office/drawing/2014/main" id="{C29FEB06-3097-9ACC-900D-575E33EB8284}"/>
                </a:ext>
              </a:extLst>
            </p:cNvPr>
            <p:cNvSpPr txBox="1"/>
            <p:nvPr/>
          </p:nvSpPr>
          <p:spPr>
            <a:xfrm>
              <a:off x="2749671" y="3688285"/>
              <a:ext cx="2670024" cy="15931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3d printed outer terminal model</a:t>
              </a:r>
            </a:p>
          </p:txBody>
        </p:sp>
      </p:grpSp>
      <p:pic>
        <p:nvPicPr>
          <p:cNvPr id="16" name="Picture 15">
            <a:extLst>
              <a:ext uri="{FF2B5EF4-FFF2-40B4-BE49-F238E27FC236}">
                <a16:creationId xmlns:a16="http://schemas.microsoft.com/office/drawing/2014/main" id="{C4CB3FE6-3BC9-54A1-5A3A-7B36D885832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9002" y="4161579"/>
            <a:ext cx="2324568" cy="2696421"/>
          </a:xfrm>
          <a:prstGeom prst="rect">
            <a:avLst/>
          </a:prstGeom>
        </p:spPr>
      </p:pic>
      <p:sp>
        <p:nvSpPr>
          <p:cNvPr id="25" name="TextBox 24">
            <a:extLst>
              <a:ext uri="{FF2B5EF4-FFF2-40B4-BE49-F238E27FC236}">
                <a16:creationId xmlns:a16="http://schemas.microsoft.com/office/drawing/2014/main" id="{EAA7E48A-E962-395C-8978-E707DE5CED51}"/>
              </a:ext>
            </a:extLst>
          </p:cNvPr>
          <p:cNvSpPr txBox="1"/>
          <p:nvPr/>
        </p:nvSpPr>
        <p:spPr>
          <a:xfrm>
            <a:off x="172917" y="4161579"/>
            <a:ext cx="23245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3D-printed terminals for concept validation</a:t>
            </a:r>
          </a:p>
        </p:txBody>
      </p:sp>
      <p:grpSp>
        <p:nvGrpSpPr>
          <p:cNvPr id="26" name="Group 25">
            <a:extLst>
              <a:ext uri="{FF2B5EF4-FFF2-40B4-BE49-F238E27FC236}">
                <a16:creationId xmlns:a16="http://schemas.microsoft.com/office/drawing/2014/main" id="{E578D716-033B-F646-ADDE-4EE0980535B7}"/>
              </a:ext>
            </a:extLst>
          </p:cNvPr>
          <p:cNvGrpSpPr/>
          <p:nvPr/>
        </p:nvGrpSpPr>
        <p:grpSpPr>
          <a:xfrm>
            <a:off x="1853148" y="4079194"/>
            <a:ext cx="4216400" cy="2709334"/>
            <a:chOff x="4864154" y="989048"/>
            <a:chExt cx="4216400" cy="2709334"/>
          </a:xfrm>
        </p:grpSpPr>
        <p:graphicFrame>
          <p:nvGraphicFramePr>
            <p:cNvPr id="28" name="Diagram 27">
              <a:extLst>
                <a:ext uri="{FF2B5EF4-FFF2-40B4-BE49-F238E27FC236}">
                  <a16:creationId xmlns:a16="http://schemas.microsoft.com/office/drawing/2014/main" id="{EC9EF764-0F58-192F-DD3B-0278214F6C8B}"/>
                </a:ext>
              </a:extLst>
            </p:cNvPr>
            <p:cNvGraphicFramePr/>
            <p:nvPr/>
          </p:nvGraphicFramePr>
          <p:xfrm>
            <a:off x="4864154" y="989048"/>
            <a:ext cx="4216400" cy="270933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9" name="TextBox 28">
              <a:extLst>
                <a:ext uri="{FF2B5EF4-FFF2-40B4-BE49-F238E27FC236}">
                  <a16:creationId xmlns:a16="http://schemas.microsoft.com/office/drawing/2014/main" id="{4E17786D-304A-4229-09A6-5EDCD76AA484}"/>
                </a:ext>
              </a:extLst>
            </p:cNvPr>
            <p:cNvSpPr txBox="1"/>
            <p:nvPr/>
          </p:nvSpPr>
          <p:spPr>
            <a:xfrm>
              <a:off x="6486336" y="1954712"/>
              <a:ext cx="11118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Positive Feedback</a:t>
              </a:r>
            </a:p>
          </p:txBody>
        </p:sp>
      </p:grpSp>
      <p:sp>
        <p:nvSpPr>
          <p:cNvPr id="4" name="Rectangle 3">
            <a:extLst>
              <a:ext uri="{FF2B5EF4-FFF2-40B4-BE49-F238E27FC236}">
                <a16:creationId xmlns:a16="http://schemas.microsoft.com/office/drawing/2014/main" id="{7ADF2231-6EF7-910D-A461-A811708326BA}"/>
              </a:ext>
            </a:extLst>
          </p:cNvPr>
          <p:cNvSpPr/>
          <p:nvPr/>
        </p:nvSpPr>
        <p:spPr>
          <a:xfrm>
            <a:off x="4185410" y="7147830"/>
            <a:ext cx="5329646" cy="518940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Calibri" panose="020F0502020204030204"/>
                <a:ea typeface="+mn-ea"/>
                <a:cs typeface="+mn-cs"/>
              </a:rPr>
              <a:t>Update slide</a:t>
            </a:r>
          </a:p>
        </p:txBody>
      </p:sp>
      <p:sp>
        <p:nvSpPr>
          <p:cNvPr id="31" name="TextBox 30">
            <a:extLst>
              <a:ext uri="{FF2B5EF4-FFF2-40B4-BE49-F238E27FC236}">
                <a16:creationId xmlns:a16="http://schemas.microsoft.com/office/drawing/2014/main" id="{8AFE9FCD-6FBD-C457-2E0D-071E57DDDA44}"/>
              </a:ext>
            </a:extLst>
          </p:cNvPr>
          <p:cNvSpPr txBox="1"/>
          <p:nvPr/>
        </p:nvSpPr>
        <p:spPr>
          <a:xfrm>
            <a:off x="172917" y="944376"/>
            <a:ext cx="279717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Uses twist-bend terminal design that we developed earlier for ReBCO coils </a:t>
            </a:r>
          </a:p>
        </p:txBody>
      </p:sp>
      <p:sp>
        <p:nvSpPr>
          <p:cNvPr id="6" name="TextBox 5">
            <a:extLst>
              <a:ext uri="{FF2B5EF4-FFF2-40B4-BE49-F238E27FC236}">
                <a16:creationId xmlns:a16="http://schemas.microsoft.com/office/drawing/2014/main" id="{8524F4AF-67F4-C700-685B-DBED95E77F8C}"/>
              </a:ext>
            </a:extLst>
          </p:cNvPr>
          <p:cNvSpPr txBox="1"/>
          <p:nvPr/>
        </p:nvSpPr>
        <p:spPr>
          <a:xfrm>
            <a:off x="5783937" y="4456497"/>
            <a:ext cx="2759530" cy="646331"/>
          </a:xfrm>
          <a:prstGeom prst="rect">
            <a:avLst/>
          </a:prstGeom>
          <a:noFill/>
        </p:spPr>
        <p:txBody>
          <a:bodyPr wrap="square" rtlCol="0">
            <a:spAutoFit/>
          </a:bodyPr>
          <a:lstStyle/>
          <a:p>
            <a:r>
              <a:rPr lang="en-US" dirty="0"/>
              <a:t>FEA: various reinforcement cases taken into account </a:t>
            </a:r>
          </a:p>
        </p:txBody>
      </p:sp>
    </p:spTree>
    <p:extLst>
      <p:ext uri="{BB962C8B-B14F-4D97-AF65-F5344CB8AC3E}">
        <p14:creationId xmlns:p14="http://schemas.microsoft.com/office/powerpoint/2010/main" val="19114157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3.3|9.3|19.4"/>
</p:tagLst>
</file>

<file path=ppt/tags/tag2.xml><?xml version="1.0" encoding="utf-8"?>
<p:tagLst xmlns:a="http://schemas.openxmlformats.org/drawingml/2006/main" xmlns:r="http://schemas.openxmlformats.org/officeDocument/2006/relationships" xmlns:p="http://schemas.openxmlformats.org/presentationml/2006/main">
  <p:tag name="TIMING" val="|42.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73452</TotalTime>
  <Words>1581</Words>
  <Application>Microsoft Office PowerPoint</Application>
  <PresentationFormat>Widescreen</PresentationFormat>
  <Paragraphs>252</Paragraphs>
  <Slides>20</Slides>
  <Notes>8</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20</vt:i4>
      </vt:variant>
    </vt:vector>
  </HeadingPairs>
  <TitlesOfParts>
    <vt:vector size="39" baseType="lpstr">
      <vt:lpstr>Arial</vt:lpstr>
      <vt:lpstr>Arial</vt:lpstr>
      <vt:lpstr>Arial </vt:lpstr>
      <vt:lpstr>Arial Narrow</vt:lpstr>
      <vt:lpstr>Calibri</vt:lpstr>
      <vt:lpstr>Calibri Light</vt:lpstr>
      <vt:lpstr>Cambria Math</vt:lpstr>
      <vt:lpstr>Courier New</vt:lpstr>
      <vt:lpstr>Franklin Gothic Book</vt:lpstr>
      <vt:lpstr>Franklin Gothic Medium</vt:lpstr>
      <vt:lpstr>Helvetica</vt:lpstr>
      <vt:lpstr>Times New Roman</vt:lpstr>
      <vt:lpstr>Wingdings</vt:lpstr>
      <vt:lpstr>1_Office Theme</vt:lpstr>
      <vt:lpstr>Kantoorthema</vt:lpstr>
      <vt:lpstr>4_ATAP Blue Footer</vt:lpstr>
      <vt:lpstr>Office Theme</vt:lpstr>
      <vt:lpstr>2_Office Theme</vt:lpstr>
      <vt:lpstr>5_ATAP Blue Footer</vt:lpstr>
      <vt:lpstr>Bi-2212 Modelling Challenges and Needs Draft V0</vt:lpstr>
      <vt:lpstr>Modelling “Needs”</vt:lpstr>
      <vt:lpstr>Modelling “Challenges”</vt:lpstr>
      <vt:lpstr>PowerPoint Presentation</vt:lpstr>
      <vt:lpstr>US MDP roadmap2020</vt:lpstr>
      <vt:lpstr>Bi-2212 Wire is Weak: Understanding their Mechanics is Central to Coil Development</vt:lpstr>
      <vt:lpstr>Composite Sample Testing to Aid Simulation (E. Martin)   </vt:lpstr>
      <vt:lpstr>Alumina Braided Samples Show Increased Strength</vt:lpstr>
      <vt:lpstr>BR-2: ~5 T Rutherford Cable Solenoid to Validate Pure Alumina Braid Insulation on Cable</vt:lpstr>
      <vt:lpstr> Transverse stress of   Bi-2212 Rutherford cables at 4.2 K and 11 T</vt:lpstr>
      <vt:lpstr>Transverse stress setup</vt:lpstr>
      <vt:lpstr>Comparison of the two samples 3 and 4</vt:lpstr>
      <vt:lpstr>Renegade Furnace: First run at 50 bar </vt:lpstr>
      <vt:lpstr>Insulation on large Furnace was Insufficient</vt:lpstr>
      <vt:lpstr>PowerPoint Presentation</vt:lpstr>
      <vt:lpstr>Bi2212 SMCT coil cross-section evolution</vt:lpstr>
      <vt:lpstr>US MDP Bi-2212 Canted-Cosine-Theta (CCT) magnets at LBNL</vt:lpstr>
      <vt:lpstr>Mechanical integration of BIN5 and CCT5 and handling of special events</vt:lpstr>
      <vt:lpstr>PowerPoint Presentation</vt:lpstr>
      <vt:lpstr>Motivation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Outstanding Proposals</dc:title>
  <dc:creator>Ulf Trociewitz</dc:creator>
  <cp:lastModifiedBy>Daniel Davis</cp:lastModifiedBy>
  <cp:revision>268</cp:revision>
  <cp:lastPrinted>2022-02-10T18:45:27Z</cp:lastPrinted>
  <dcterms:created xsi:type="dcterms:W3CDTF">2021-07-12T17:02:33Z</dcterms:created>
  <dcterms:modified xsi:type="dcterms:W3CDTF">2024-06-17T19:21:43Z</dcterms:modified>
</cp:coreProperties>
</file>