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1216" r:id="rId2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>
      <p:cViewPr varScale="1">
        <p:scale>
          <a:sx n="79" d="100"/>
          <a:sy n="79" d="100"/>
        </p:scale>
        <p:origin x="96" y="11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2" d="100"/>
        <a:sy n="42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46536E-4FDE-4DA8-9606-CF81246FA6D2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FB1864-45CD-444B-9BF0-340B03DD7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321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Medium"/>
                <a:cs typeface="Franklin Gothic Medium"/>
              </a:defRPr>
            </a:lvl1pPr>
          </a:lstStyle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Franklin Gothic Medium"/>
                <a:cs typeface="Franklin Gothic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Medium"/>
                <a:cs typeface="Franklin Gothic Medium"/>
              </a:defRPr>
            </a:lvl1pPr>
          </a:lstStyle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Franklin Gothic Medium"/>
                <a:cs typeface="Franklin Gothic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Medium"/>
                <a:cs typeface="Franklin Gothic Medium"/>
              </a:defRPr>
            </a:lvl1pPr>
          </a:lstStyle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Franklin Gothic Medium"/>
                <a:cs typeface="Franklin Gothic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Medium"/>
                <a:cs typeface="Franklin Gothic Medium"/>
              </a:defRPr>
            </a:lvl1pPr>
          </a:lstStyle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Medium"/>
                <a:cs typeface="Franklin Gothic Medium"/>
              </a:defRPr>
            </a:lvl1pPr>
          </a:lstStyle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1112517"/>
            <a:ext cx="12191999" cy="57231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0"/>
            <a:ext cx="12192000" cy="1112520"/>
          </a:xfrm>
          <a:custGeom>
            <a:avLst/>
            <a:gdLst/>
            <a:ahLst/>
            <a:cxnLst/>
            <a:rect l="l" t="t" r="r" b="b"/>
            <a:pathLst>
              <a:path w="12192000" h="1112520">
                <a:moveTo>
                  <a:pt x="0" y="1112520"/>
                </a:moveTo>
                <a:lnTo>
                  <a:pt x="12192000" y="1112520"/>
                </a:lnTo>
                <a:lnTo>
                  <a:pt x="12192000" y="0"/>
                </a:lnTo>
                <a:lnTo>
                  <a:pt x="0" y="0"/>
                </a:lnTo>
                <a:lnTo>
                  <a:pt x="0" y="1112520"/>
                </a:lnTo>
                <a:close/>
              </a:path>
            </a:pathLst>
          </a:custGeom>
          <a:solidFill>
            <a:srgbClr val="1F48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0"/>
            <a:ext cx="12192000" cy="1112520"/>
          </a:xfrm>
          <a:custGeom>
            <a:avLst/>
            <a:gdLst/>
            <a:ahLst/>
            <a:cxnLst/>
            <a:rect l="l" t="t" r="r" b="b"/>
            <a:pathLst>
              <a:path w="12192000" h="1112520">
                <a:moveTo>
                  <a:pt x="0" y="1112520"/>
                </a:moveTo>
                <a:lnTo>
                  <a:pt x="12192000" y="1112520"/>
                </a:lnTo>
                <a:lnTo>
                  <a:pt x="12192000" y="0"/>
                </a:lnTo>
              </a:path>
              <a:path w="12192000" h="1112520">
                <a:moveTo>
                  <a:pt x="0" y="0"/>
                </a:moveTo>
                <a:lnTo>
                  <a:pt x="0" y="1112520"/>
                </a:lnTo>
              </a:path>
            </a:pathLst>
          </a:custGeom>
          <a:ln w="914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6323075"/>
            <a:ext cx="12192000" cy="535305"/>
          </a:xfrm>
          <a:custGeom>
            <a:avLst/>
            <a:gdLst/>
            <a:ahLst/>
            <a:cxnLst/>
            <a:rect l="l" t="t" r="r" b="b"/>
            <a:pathLst>
              <a:path w="12192000" h="535304">
                <a:moveTo>
                  <a:pt x="12192000" y="534922"/>
                </a:moveTo>
                <a:lnTo>
                  <a:pt x="12192000" y="0"/>
                </a:lnTo>
                <a:lnTo>
                  <a:pt x="0" y="0"/>
                </a:lnTo>
                <a:lnTo>
                  <a:pt x="0" y="534922"/>
                </a:lnTo>
                <a:lnTo>
                  <a:pt x="12192000" y="534922"/>
                </a:lnTo>
                <a:close/>
              </a:path>
            </a:pathLst>
          </a:custGeom>
          <a:solidFill>
            <a:srgbClr val="1F487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22504" y="6457188"/>
            <a:ext cx="2093976" cy="263652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34112" y="109728"/>
            <a:ext cx="2904744" cy="89001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-127" y="292430"/>
            <a:ext cx="12192254" cy="45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bg1"/>
                </a:solidFill>
                <a:latin typeface="Franklin Gothic Medium"/>
                <a:cs typeface="Franklin Gothic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1096" y="1447672"/>
            <a:ext cx="11118850" cy="37115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304778" y="6530433"/>
            <a:ext cx="208279" cy="1416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bg1"/>
                </a:solidFill>
                <a:latin typeface="Franklin Gothic Medium"/>
                <a:cs typeface="Franklin Gothic Medium"/>
              </a:defRPr>
            </a:lvl1pPr>
          </a:lstStyle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E01C1-2E86-E1E0-75B5-65D8C0EDF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6599" y="292430"/>
            <a:ext cx="8915527" cy="430887"/>
          </a:xfrm>
        </p:spPr>
        <p:txBody>
          <a:bodyPr/>
          <a:lstStyle/>
          <a:p>
            <a:pPr algn="ctr"/>
            <a:r>
              <a:rPr lang="en-US" sz="2800" b="1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SMCT coil and structure modeling tasks - AZ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376ACB-A4EC-7945-A5AD-9075AFE2BC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107043"/>
            <a:ext cx="11430000" cy="5293757"/>
          </a:xfrm>
        </p:spPr>
        <p:txBody>
          <a:bodyPr/>
          <a:lstStyle/>
          <a:p>
            <a:pPr algn="l" fontAlgn="base"/>
            <a:r>
              <a:rPr lang="en-US" sz="22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All the SC magnets (LTS, HTS or hybrid) in any configuration such as shell-type (CT, SMCT or CCT) and block-type (traditional or CC) need 2D and 3D electromagnetic, thermo-mechanical and quench protection analysis and optimization, and their combinations. </a:t>
            </a:r>
          </a:p>
          <a:p>
            <a:pPr algn="l" fontAlgn="base"/>
            <a:r>
              <a:rPr lang="en-US" sz="22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For CT or SMCT we are planning to perform the following studies/modeling:</a:t>
            </a:r>
          </a:p>
          <a:p>
            <a:pPr marL="285750" indent="-285750" algn="l" fontAlgn="base">
              <a:buFont typeface="Arial" panose="020B0604020202020204" pitchFamily="34" charset="0"/>
              <a:buChar char="•"/>
            </a:pPr>
            <a:r>
              <a:rPr lang="en-US" sz="22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3D magnetic analysis with real iron yoke to improve calculation of conductor limit and Lorentz forces</a:t>
            </a:r>
          </a:p>
          <a:p>
            <a:pPr marL="742950" lvl="1" indent="-285750" algn="l" fontAlgn="base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7030A0"/>
                </a:solidFill>
                <a:latin typeface="Aptos" panose="020B0004020202020204" pitchFamily="34" charset="0"/>
              </a:rPr>
              <a:t>n</a:t>
            </a:r>
            <a:r>
              <a:rPr lang="en-US" sz="2000" b="0" i="0" dirty="0">
                <a:solidFill>
                  <a:srgbClr val="7030A0"/>
                </a:solidFill>
                <a:effectLst/>
                <a:latin typeface="Aptos" panose="020B0004020202020204" pitchFamily="34" charset="0"/>
              </a:rPr>
              <a:t>ow we have 2D calculations with the real yoke and 3D analysis with simplified yoke (no holes) using ROXIE</a:t>
            </a:r>
            <a:endParaRPr lang="en-US" sz="2000" dirty="0">
              <a:solidFill>
                <a:srgbClr val="7030A0"/>
              </a:solidFill>
            </a:endParaRPr>
          </a:p>
          <a:p>
            <a:pPr marL="285750" indent="-285750" algn="l" fontAlgn="base">
              <a:buFont typeface="Arial" panose="020B0604020202020204" pitchFamily="34" charset="0"/>
              <a:buChar char="•"/>
            </a:pPr>
            <a:r>
              <a:rPr lang="en-US" sz="22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3D thermo-mechanical analysis of SMCT coil inside two structures to</a:t>
            </a:r>
            <a:r>
              <a:rPr lang="en-US" sz="2200" dirty="0"/>
              <a:t> understand the SMCTM1 end performance and optimize/design the SMCTD1 end support structure</a:t>
            </a:r>
          </a:p>
          <a:p>
            <a:pPr marL="742950" lvl="1" indent="-285750" algn="l" fontAlgn="base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7030A0"/>
                </a:solidFill>
                <a:latin typeface="Aptos" panose="020B0004020202020204" pitchFamily="34" charset="0"/>
              </a:rPr>
              <a:t>t</a:t>
            </a:r>
            <a:r>
              <a:rPr lang="en-US" sz="2000" b="0" i="0" dirty="0">
                <a:solidFill>
                  <a:srgbClr val="7030A0"/>
                </a:solidFill>
                <a:effectLst/>
                <a:latin typeface="Aptos" panose="020B0004020202020204" pitchFamily="34" charset="0"/>
              </a:rPr>
              <a:t>he work has started in collaboration with LBNL</a:t>
            </a:r>
          </a:p>
          <a:p>
            <a:pPr marL="285750" indent="-285750" algn="l" fontAlgn="base">
              <a:buFont typeface="Arial" panose="020B0604020202020204" pitchFamily="34" charset="0"/>
              <a:buChar char="•"/>
            </a:pPr>
            <a:r>
              <a:rPr lang="en-US" sz="22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2D quench protection analysis with protection and spot heaters and, maybe, for CLIQ to </a:t>
            </a:r>
            <a:r>
              <a:rPr lang="en-US" sz="2200" dirty="0">
                <a:solidFill>
                  <a:srgbClr val="000000"/>
                </a:solidFill>
                <a:latin typeface="Aptos" panose="020B0004020202020204" pitchFamily="34" charset="0"/>
              </a:rPr>
              <a:t>estimate </a:t>
            </a:r>
            <a:r>
              <a:rPr lang="en-US" sz="22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coil temperature, voltage and stress distribution and evolution during quench</a:t>
            </a:r>
          </a:p>
          <a:p>
            <a:pPr marL="742950" lvl="1" indent="-285750" algn="l" fontAlgn="base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7030A0"/>
                </a:solidFill>
                <a:latin typeface="Aptos" panose="020B0004020202020204" pitchFamily="34" charset="0"/>
              </a:rPr>
              <a:t>results will be compared with experimental data</a:t>
            </a:r>
          </a:p>
          <a:p>
            <a:pPr marL="285750" indent="-285750" algn="l" fontAlgn="base">
              <a:buFont typeface="Arial" panose="020B0604020202020204" pitchFamily="34" charset="0"/>
              <a:buChar char="•"/>
            </a:pPr>
            <a:r>
              <a:rPr lang="en-US" sz="2200" b="0" i="0" dirty="0">
                <a:effectLst/>
                <a:latin typeface="Aptos" panose="020B0004020202020204" pitchFamily="34" charset="0"/>
              </a:rPr>
              <a:t>Complex analysis of large-aperture high-field dipoles, quadrupoles and combined function magnets (maybe within the special Conceptual Design Study group)</a:t>
            </a:r>
          </a:p>
        </p:txBody>
      </p:sp>
    </p:spTree>
    <p:extLst>
      <p:ext uri="{BB962C8B-B14F-4D97-AF65-F5344CB8AC3E}">
        <p14:creationId xmlns:p14="http://schemas.microsoft.com/office/powerpoint/2010/main" val="2913841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38713</TotalTime>
  <Words>198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Franklin Gothic Medium</vt:lpstr>
      <vt:lpstr>Office Theme</vt:lpstr>
      <vt:lpstr>SMCT coil and structure modeling tasks - AZ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Igor Novitski</dc:creator>
  <cp:lastModifiedBy>Alexander Zlobin</cp:lastModifiedBy>
  <cp:revision>147</cp:revision>
  <cp:lastPrinted>2024-06-12T21:10:38Z</cp:lastPrinted>
  <dcterms:created xsi:type="dcterms:W3CDTF">2022-10-02T22:18:30Z</dcterms:created>
  <dcterms:modified xsi:type="dcterms:W3CDTF">2024-06-18T17:12:53Z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2022-06-13T00:00:00Z</vt:filetime>
  </property>
  <property fmtid="{D5CDD505-2E9C-101B-9397-08002B2CF9AE}" pid="3" name="Creator">
    <vt:lpwstr>Microsoft® PowerPoint® for Office 365</vt:lpwstr>
  </property>
  <property fmtid="{D5CDD505-2E9C-101B-9397-08002B2CF9AE}" pid="4" name="LastSaved">
    <vt:filetime>2022-10-02T00:00:00Z</vt:filetime>
  </property>
  <property fmtid="{D5CDD505-2E9C-101B-9397-08002B2CF9AE}" pid="5" name="Producer">
    <vt:lpwstr>Microsoft® PowerPoint® for Office 365</vt:lpwstr>
  </property>
</Properties>
</file>