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531" r:id="rId3"/>
    <p:sldId id="259" r:id="rId4"/>
    <p:sldId id="536" r:id="rId5"/>
    <p:sldId id="535" r:id="rId6"/>
    <p:sldId id="537" r:id="rId7"/>
    <p:sldId id="715" r:id="rId8"/>
    <p:sldId id="716" r:id="rId9"/>
    <p:sldId id="532" r:id="rId10"/>
    <p:sldId id="717" r:id="rId11"/>
    <p:sldId id="718" r:id="rId12"/>
    <p:sldId id="533" r:id="rId13"/>
    <p:sldId id="53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0000"/>
    <a:srgbClr val="FFC000"/>
    <a:srgbClr val="0070C0"/>
    <a:srgbClr val="00B050"/>
    <a:srgbClr val="E04E38"/>
    <a:srgbClr val="B07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>
      <p:cViewPr varScale="1">
        <p:scale>
          <a:sx n="63" d="100"/>
          <a:sy n="63" d="100"/>
        </p:scale>
        <p:origin x="7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F2828-8B02-4E0D-9FD0-B7ED745635A3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71F8-9A6C-44E8-AA58-302F2B215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6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3F71F8-9A6C-44E8-AA58-302F2B2151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2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8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fan&#10;&#10;Description automatically generated">
            <a:extLst>
              <a:ext uri="{FF2B5EF4-FFF2-40B4-BE49-F238E27FC236}">
                <a16:creationId xmlns:a16="http://schemas.microsoft.com/office/drawing/2014/main" id="{4DB2FC24-6582-3E0E-0DFC-D5CBB14FBD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27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04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21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83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67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04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Teyber - USMDP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9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89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08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3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10/11/2023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30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10/11/2023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Teyber - USMDP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53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53136"/>
            <a:ext cx="10591800" cy="1224136"/>
          </a:xfrm>
          <a:solidFill>
            <a:srgbClr val="EAEAEA">
              <a:alpha val="23137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Roboto" panose="02000000000000000000" pitchFamily="2" charset="0"/>
              </a:rPr>
              <a:t>USMDP Bi-Weekly Meeting - 06/12/2024</a:t>
            </a:r>
            <a:endParaRPr lang="en-GB" sz="2800" dirty="0"/>
          </a:p>
          <a:p>
            <a:r>
              <a:rPr lang="en-GB" sz="2800" dirty="0"/>
              <a:t>D. Arbelaez, L. Brouwer, P. </a:t>
            </a:r>
            <a:r>
              <a:rPr lang="en-GB" sz="2800" dirty="0" err="1"/>
              <a:t>Ferracin</a:t>
            </a:r>
            <a:r>
              <a:rPr lang="en-GB" sz="2800" dirty="0"/>
              <a:t>, M. </a:t>
            </a:r>
            <a:r>
              <a:rPr lang="en-GB" sz="2800" dirty="0" err="1"/>
              <a:t>Juchno</a:t>
            </a:r>
            <a:r>
              <a:rPr lang="en-GB" sz="2800" dirty="0"/>
              <a:t>, M. </a:t>
            </a:r>
            <a:r>
              <a:rPr lang="en-GB" sz="2800" dirty="0" err="1"/>
              <a:t>Marchevsky</a:t>
            </a:r>
            <a:r>
              <a:rPr lang="en-GB" sz="2800" dirty="0"/>
              <a:t>, S. </a:t>
            </a:r>
            <a:r>
              <a:rPr lang="en-GB" sz="2800" dirty="0" err="1"/>
              <a:t>Prestemon</a:t>
            </a:r>
            <a:r>
              <a:rPr lang="en-GB" sz="2800" dirty="0"/>
              <a:t>, J. L. </a:t>
            </a:r>
            <a:r>
              <a:rPr lang="en-GB" sz="2800" dirty="0" err="1"/>
              <a:t>Rudeiros</a:t>
            </a:r>
            <a:r>
              <a:rPr lang="en-GB" sz="2800" dirty="0"/>
              <a:t> Fernandez,  R. </a:t>
            </a:r>
            <a:r>
              <a:rPr lang="en-GB" sz="2800" dirty="0" err="1"/>
              <a:t>Teyber</a:t>
            </a:r>
            <a:r>
              <a:rPr lang="en-GB" sz="2800" dirty="0"/>
              <a:t>, G. Vallone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06/12/2024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</p:spPr>
        <p:txBody>
          <a:bodyPr/>
          <a:lstStyle/>
          <a:p>
            <a:r>
              <a:rPr lang="en-US" b="1" dirty="0">
                <a:latin typeface="Roboto" panose="02000000000000000000" pitchFamily="2" charset="0"/>
              </a:rPr>
              <a:t>Nb</a:t>
            </a:r>
            <a:r>
              <a:rPr lang="en-US" b="1" baseline="-25000" dirty="0">
                <a:latin typeface="Roboto" panose="02000000000000000000" pitchFamily="2" charset="0"/>
              </a:rPr>
              <a:t>3</a:t>
            </a:r>
            <a:r>
              <a:rPr lang="en-US" b="1" dirty="0">
                <a:latin typeface="Roboto" panose="02000000000000000000" pitchFamily="2" charset="0"/>
              </a:rPr>
              <a:t>Sn CCT Updates and Next Steps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510451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A2F0-DAAF-A010-9282-84CC057D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CCT6 Fabrication Status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4BCB-5F56-6A4F-3506-94FAFD94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773C7-B307-48A0-2CE1-F35261DE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010E7-CA3E-962A-FC8D-0651EC01A4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2525"/>
            <a:ext cx="11887200" cy="31908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Will perform machining / winding / reaction / impregnation test on two 20-turn mandrels (LD1 style cable, MQXF style cable)</a:t>
            </a:r>
          </a:p>
          <a:p>
            <a:r>
              <a:rPr lang="en-US" sz="2800" dirty="0"/>
              <a:t>Each 20-turn mandrel contains four slightly different groove geometries</a:t>
            </a:r>
          </a:p>
          <a:p>
            <a:r>
              <a:rPr lang="en-US" sz="2800" dirty="0"/>
              <a:t>Goals of these tests are:</a:t>
            </a:r>
          </a:p>
          <a:p>
            <a:pPr lvl="1"/>
            <a:r>
              <a:rPr lang="en-US" sz="2400" dirty="0"/>
              <a:t>Define final groove geometry (investigate trade-off between pole gap and total path length) based on reacted cable position</a:t>
            </a:r>
          </a:p>
          <a:p>
            <a:pPr lvl="1"/>
            <a:r>
              <a:rPr lang="en-US" sz="2400" dirty="0"/>
              <a:t>Determine machining time trade-off between two cases</a:t>
            </a:r>
          </a:p>
        </p:txBody>
      </p:sp>
      <p:pic>
        <p:nvPicPr>
          <p:cNvPr id="7" name="Picture 6" descr="A white object with a yellow and black design&#10;&#10;Description automatically generated with medium confidence">
            <a:extLst>
              <a:ext uri="{FF2B5EF4-FFF2-40B4-BE49-F238E27FC236}">
                <a16:creationId xmlns:a16="http://schemas.microsoft.com/office/drawing/2014/main" id="{B09EC908-2E1A-B170-011A-92DDF9AEC0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2" r="5607" b="10354"/>
          <a:stretch/>
        </p:blipFill>
        <p:spPr>
          <a:xfrm>
            <a:off x="5811638" y="4562871"/>
            <a:ext cx="5851924" cy="1685530"/>
          </a:xfrm>
          <a:prstGeom prst="rect">
            <a:avLst/>
          </a:prstGeom>
        </p:spPr>
      </p:pic>
      <p:pic>
        <p:nvPicPr>
          <p:cNvPr id="9" name="Picture 8" descr="A close up of a machine&#10;&#10;Description automatically generated">
            <a:extLst>
              <a:ext uri="{FF2B5EF4-FFF2-40B4-BE49-F238E27FC236}">
                <a16:creationId xmlns:a16="http://schemas.microsoft.com/office/drawing/2014/main" id="{47656FE1-4489-7687-33B9-363946415E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562871"/>
            <a:ext cx="4762500" cy="16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D10BBB-52E4-9576-7D3A-B011DF831541}"/>
              </a:ext>
            </a:extLst>
          </p:cNvPr>
          <p:cNvSpPr txBox="1"/>
          <p:nvPr/>
        </p:nvSpPr>
        <p:spPr>
          <a:xfrm>
            <a:off x="9139437" y="5879069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Created by L. Brouwer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4F1DC-FAAB-76BD-DE87-5AD6D7E11C46}"/>
              </a:ext>
            </a:extLst>
          </p:cNvPr>
          <p:cNvSpPr txBox="1"/>
          <p:nvPr/>
        </p:nvSpPr>
        <p:spPr>
          <a:xfrm>
            <a:off x="5965014" y="4231259"/>
            <a:ext cx="554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20-Turn mandrel with four different groove segments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6BECE-71F0-8B51-B564-EA1AB134AAF6}"/>
              </a:ext>
            </a:extLst>
          </p:cNvPr>
          <p:cNvSpPr txBox="1"/>
          <p:nvPr/>
        </p:nvSpPr>
        <p:spPr>
          <a:xfrm>
            <a:off x="888857" y="4231259"/>
            <a:ext cx="453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20-Turn mandrel currently being fabricated</a:t>
            </a:r>
          </a:p>
        </p:txBody>
      </p:sp>
    </p:spTree>
    <p:extLst>
      <p:ext uri="{BB962C8B-B14F-4D97-AF65-F5344CB8AC3E}">
        <p14:creationId xmlns:p14="http://schemas.microsoft.com/office/powerpoint/2010/main" val="2243177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A2F0-DAAF-A010-9282-84CC057D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CCT6 Cable Decision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4BCB-5F56-6A4F-3506-94FAFD94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773C7-B307-48A0-2CE1-F35261DE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010E7-CA3E-962A-FC8D-0651EC01A4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2525"/>
            <a:ext cx="11887200" cy="2352675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After 20-turn tests are complete, will make decision on cable choice based on the following criteria</a:t>
            </a:r>
          </a:p>
          <a:p>
            <a:pPr lvl="1"/>
            <a:r>
              <a:rPr lang="en-US" sz="2400" dirty="0"/>
              <a:t>Maximum achievable field (approximately 10% for LD1 vs MQXF)</a:t>
            </a:r>
          </a:p>
          <a:p>
            <a:pPr lvl="1"/>
            <a:r>
              <a:rPr lang="en-US" sz="2400" dirty="0"/>
              <a:t>Machining time / risk (early indication is that MQXF groove can be machined approximately 2x faster than LD1)</a:t>
            </a:r>
          </a:p>
          <a:p>
            <a:pPr lvl="1"/>
            <a:r>
              <a:rPr lang="en-US" sz="2400" dirty="0"/>
              <a:t>Ease of winding (risk of popped strands)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E433EC2-0C18-0E6C-C6AE-E1A491AC4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84" y="4000500"/>
            <a:ext cx="10095832" cy="20824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5CCA-C66B-24A6-319F-120473E2446E}"/>
              </a:ext>
            </a:extLst>
          </p:cNvPr>
          <p:cNvSpPr txBox="1"/>
          <p:nvPr/>
        </p:nvSpPr>
        <p:spPr>
          <a:xfrm>
            <a:off x="1968395" y="3657600"/>
            <a:ext cx="8255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Detailed machining time information of 7-turn test provided by main LBL shop </a:t>
            </a:r>
          </a:p>
        </p:txBody>
      </p:sp>
    </p:spTree>
    <p:extLst>
      <p:ext uri="{BB962C8B-B14F-4D97-AF65-F5344CB8AC3E}">
        <p14:creationId xmlns:p14="http://schemas.microsoft.com/office/powerpoint/2010/main" val="136418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AA2F0-DAAF-A010-9282-84CC057D9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CCT6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64BCB-5F56-6A4F-3506-94FAFD94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773C7-B307-48A0-2CE1-F35261DE1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010E7-CA3E-962A-FC8D-0651EC01A43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52525"/>
            <a:ext cx="8153400" cy="51689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Design and Analysis</a:t>
            </a:r>
          </a:p>
          <a:p>
            <a:pPr lvl="1"/>
            <a:r>
              <a:rPr lang="en-US" sz="2400" dirty="0"/>
              <a:t>Structural analysis of structure continues (Also includes analysis with SMCT magnet by M. </a:t>
            </a:r>
            <a:r>
              <a:rPr lang="en-US" sz="2400" dirty="0" err="1"/>
              <a:t>Juchno</a:t>
            </a:r>
            <a:r>
              <a:rPr lang="en-US" sz="2400" dirty="0"/>
              <a:t>)</a:t>
            </a:r>
          </a:p>
          <a:p>
            <a:pPr lvl="1"/>
            <a:r>
              <a:rPr lang="en-US" sz="2400" dirty="0"/>
              <a:t>CAD design of mandrels including splice / alignment / instrumentation features</a:t>
            </a:r>
          </a:p>
          <a:p>
            <a:pPr lvl="1"/>
            <a:r>
              <a:rPr lang="en-US" sz="2400" dirty="0"/>
              <a:t>CAD design of key-and-bladder structure</a:t>
            </a:r>
          </a:p>
          <a:p>
            <a:endParaRPr lang="en-US" sz="2800" dirty="0"/>
          </a:p>
          <a:p>
            <a:r>
              <a:rPr lang="en-US" sz="2800" dirty="0"/>
              <a:t>Mandrel Fabrication</a:t>
            </a:r>
          </a:p>
          <a:p>
            <a:pPr lvl="1"/>
            <a:r>
              <a:rPr lang="en-US" sz="2400" dirty="0"/>
              <a:t>Complete 20-turn tests and select cable and groove geometry</a:t>
            </a:r>
          </a:p>
          <a:p>
            <a:pPr lvl="1"/>
            <a:r>
              <a:rPr lang="en-US" sz="2400" dirty="0"/>
              <a:t>Start machining of CCT6 inner layer (within ~ 2-3 months)</a:t>
            </a:r>
          </a:p>
          <a:p>
            <a:pPr lvl="1"/>
            <a:r>
              <a:rPr lang="en-US" sz="2400" dirty="0"/>
              <a:t>Need to order material for layer 2 after decision on cable</a:t>
            </a:r>
          </a:p>
          <a:p>
            <a:pPr lvl="1"/>
            <a:endParaRPr lang="en-US" sz="2400" dirty="0"/>
          </a:p>
          <a:p>
            <a:r>
              <a:rPr lang="en-US" sz="2800" dirty="0"/>
              <a:t>Fabrication Technology</a:t>
            </a:r>
          </a:p>
          <a:p>
            <a:pPr lvl="1"/>
            <a:r>
              <a:rPr lang="en-US" sz="2400" dirty="0"/>
              <a:t>Investigating possible use of filled wax for CCT6 through subscale and CCT5-W tests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6E4DDB-50A0-A836-C4EF-B94385566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6"/>
          <a:stretch/>
        </p:blipFill>
        <p:spPr>
          <a:xfrm>
            <a:off x="8216900" y="1752600"/>
            <a:ext cx="3886200" cy="377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845CB-5D1C-6FC7-1177-3D301F00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4AFB2-F1A0-2130-17EC-59692A55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9E276-5B20-D9F4-8CC9-9E2603251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A5427-AB24-86C4-668D-5C6E359F96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95400"/>
            <a:ext cx="11506200" cy="4713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Subscale progress</a:t>
            </a:r>
          </a:p>
          <a:p>
            <a:pPr lvl="1"/>
            <a:r>
              <a:rPr lang="en-US" dirty="0"/>
              <a:t>Testing of filled wax subscale planned for ~1 month from now</a:t>
            </a:r>
          </a:p>
          <a:p>
            <a:pPr lvl="1"/>
            <a:r>
              <a:rPr lang="en-US" dirty="0"/>
              <a:t>Preparing coil for impregnation with </a:t>
            </a:r>
            <a:r>
              <a:rPr lang="en-US" dirty="0" err="1"/>
              <a:t>Telene</a:t>
            </a:r>
            <a:endParaRPr lang="en-US" dirty="0"/>
          </a:p>
          <a:p>
            <a:pPr lvl="1"/>
            <a:r>
              <a:rPr lang="en-US" dirty="0"/>
              <a:t>Subscale results are influencing design of CCT6 (exploring possibility of wax impregnation)</a:t>
            </a:r>
          </a:p>
          <a:p>
            <a:r>
              <a:rPr lang="en-US" dirty="0"/>
              <a:t>Larger model progress (i.e. CCT5 type)</a:t>
            </a:r>
          </a:p>
          <a:p>
            <a:pPr lvl="1"/>
            <a:r>
              <a:rPr lang="en-US" dirty="0"/>
              <a:t>CCT5 successfully tested in hybrid configuration after reassembly</a:t>
            </a:r>
          </a:p>
          <a:p>
            <a:pPr lvl="1"/>
            <a:r>
              <a:rPr lang="en-US" dirty="0"/>
              <a:t>CCT5-W fabrication is in progress and planned to be complete within the next 3-4 months</a:t>
            </a:r>
          </a:p>
          <a:p>
            <a:r>
              <a:rPr lang="en-US" dirty="0"/>
              <a:t>Major improvement in previous CCT6 machining difficulties, now ready to move towards machining layer 1 within 2-3 months after final groove geometry tests are complete</a:t>
            </a:r>
          </a:p>
        </p:txBody>
      </p:sp>
    </p:spTree>
    <p:extLst>
      <p:ext uri="{BB962C8B-B14F-4D97-AF65-F5344CB8AC3E}">
        <p14:creationId xmlns:p14="http://schemas.microsoft.com/office/powerpoint/2010/main" val="86699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816A8-47E0-8D92-DE9D-183F599AC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4ABB9-E74B-3E2A-057D-9E53B2750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08310"/>
            <a:ext cx="10972800" cy="4641379"/>
          </a:xfrm>
        </p:spPr>
        <p:txBody>
          <a:bodyPr/>
          <a:lstStyle/>
          <a:p>
            <a:r>
              <a:rPr lang="en-US" dirty="0"/>
              <a:t>General Updates</a:t>
            </a:r>
          </a:p>
          <a:p>
            <a:pPr lvl="1"/>
            <a:r>
              <a:rPr lang="en-US" dirty="0"/>
              <a:t>CCT subscale updates and plans</a:t>
            </a:r>
          </a:p>
          <a:p>
            <a:pPr lvl="1"/>
            <a:r>
              <a:rPr lang="en-US" dirty="0"/>
              <a:t>CCT5 Hybrid updates and plans</a:t>
            </a:r>
          </a:p>
          <a:p>
            <a:pPr lvl="1"/>
            <a:r>
              <a:rPr lang="en-US" dirty="0"/>
              <a:t>CCT5-W update (new wax impregnated CCT5 style magnet) and plans</a:t>
            </a:r>
          </a:p>
          <a:p>
            <a:pPr lvl="1"/>
            <a:r>
              <a:rPr lang="en-US" dirty="0"/>
              <a:t>CCT6 updates and plans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0F20-F51A-16BA-D523-9458FCCFE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AC4C2-6748-26E1-D5E7-CA9A2127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69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0FA7-1FB9-8190-57BC-3D59D25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Subscale Current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D43B-E8B6-3C76-1286-6C4E5960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" y="1110017"/>
            <a:ext cx="12141200" cy="308956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Assembly of CCT SUB7 (filled wax inner layer) to be completed this week, magnet to be ready for testing in ~1 month</a:t>
            </a:r>
          </a:p>
          <a:p>
            <a:r>
              <a:rPr lang="en-US" dirty="0"/>
              <a:t>Heat treatment complete for inner layer coil to be impregnated with </a:t>
            </a:r>
            <a:r>
              <a:rPr lang="en-US" dirty="0" err="1"/>
              <a:t>Telene</a:t>
            </a:r>
            <a:r>
              <a:rPr lang="en-US" dirty="0"/>
              <a:t> (in collaboration with FNAL: E. </a:t>
            </a:r>
            <a:r>
              <a:rPr lang="en-US" dirty="0" err="1"/>
              <a:t>Barzi</a:t>
            </a:r>
            <a:r>
              <a:rPr lang="en-US" dirty="0"/>
              <a:t>)</a:t>
            </a:r>
          </a:p>
          <a:p>
            <a:r>
              <a:rPr lang="en-US" dirty="0"/>
              <a:t>Test at FNAL on the effect of </a:t>
            </a:r>
            <a:r>
              <a:rPr lang="en-US" dirty="0" err="1"/>
              <a:t>LHe</a:t>
            </a:r>
            <a:r>
              <a:rPr lang="en-US" dirty="0"/>
              <a:t> temperature on CCT subscale (CCT Sub2) training currently ongoing (M. </a:t>
            </a:r>
            <a:r>
              <a:rPr lang="en-US" dirty="0" err="1"/>
              <a:t>Baldini</a:t>
            </a:r>
            <a:r>
              <a:rPr lang="en-US" dirty="0"/>
              <a:t> and S. </a:t>
            </a:r>
            <a:r>
              <a:rPr lang="en-US" dirty="0" err="1"/>
              <a:t>Stoynev</a:t>
            </a:r>
            <a:r>
              <a:rPr lang="en-US" dirty="0"/>
              <a:t> to present in future meeting)</a:t>
            </a:r>
          </a:p>
          <a:p>
            <a:r>
              <a:rPr lang="en-US" dirty="0"/>
              <a:t>Will investigate use of filled epoxies (i.e. </a:t>
            </a:r>
            <a:r>
              <a:rPr lang="en-US" dirty="0" err="1"/>
              <a:t>Stycast</a:t>
            </a:r>
            <a:r>
              <a:rPr lang="en-US" dirty="0"/>
              <a:t> or other epoxy with added filler)</a:t>
            </a:r>
          </a:p>
          <a:p>
            <a:pPr lvl="1"/>
            <a:r>
              <a:rPr lang="en-US" dirty="0"/>
              <a:t>Need to understand the role of resin vs. filler on training</a:t>
            </a:r>
          </a:p>
          <a:p>
            <a:pPr lvl="1"/>
            <a:r>
              <a:rPr lang="en-US" dirty="0"/>
              <a:t>Plan to perform material tests to improve understanding before committing to specific resin / filler combination</a:t>
            </a:r>
          </a:p>
          <a:p>
            <a:pPr lvl="1"/>
            <a:r>
              <a:rPr lang="en-US" dirty="0"/>
              <a:t>Techniques developed for filled wax impregnation can be used for coil impregnation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B09-AE9F-350E-A4B3-78D0824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BB13-EB30-FB3F-B87F-8A7340D4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Picture 6" descr="A roll of fabric on a white surface&#10;&#10;Description automatically generated">
            <a:extLst>
              <a:ext uri="{FF2B5EF4-FFF2-40B4-BE49-F238E27FC236}">
                <a16:creationId xmlns:a16="http://schemas.microsoft.com/office/drawing/2014/main" id="{CFB4CDAE-2A23-179E-63E0-56B0BAC265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331599"/>
            <a:ext cx="4572000" cy="18735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92B6B1-8D7E-18CD-387F-D28673CDF1A9}"/>
              </a:ext>
            </a:extLst>
          </p:cNvPr>
          <p:cNvSpPr txBox="1"/>
          <p:nvPr/>
        </p:nvSpPr>
        <p:spPr>
          <a:xfrm>
            <a:off x="2882448" y="3986353"/>
            <a:ext cx="3074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Filled Wax Impregnated Coil</a:t>
            </a:r>
          </a:p>
        </p:txBody>
      </p:sp>
      <p:pic>
        <p:nvPicPr>
          <p:cNvPr id="10" name="Picture 9" descr="A close-up of a wire&#10;&#10;Description automatically generated">
            <a:extLst>
              <a:ext uri="{FF2B5EF4-FFF2-40B4-BE49-F238E27FC236}">
                <a16:creationId xmlns:a16="http://schemas.microsoft.com/office/drawing/2014/main" id="{D0B2CA93-7952-F2CF-932C-4827A45B35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31111" b="30741"/>
          <a:stretch/>
        </p:blipFill>
        <p:spPr>
          <a:xfrm rot="5400000">
            <a:off x="7557361" y="4359983"/>
            <a:ext cx="1943100" cy="18167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F3F3C0-1C10-DC19-1E13-831FC0E33678}"/>
              </a:ext>
            </a:extLst>
          </p:cNvPr>
          <p:cNvSpPr txBox="1"/>
          <p:nvPr/>
        </p:nvSpPr>
        <p:spPr>
          <a:xfrm>
            <a:off x="7085697" y="3986353"/>
            <a:ext cx="28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Coil for </a:t>
            </a:r>
            <a:r>
              <a:rPr lang="en-US" dirty="0" err="1"/>
              <a:t>Telene</a:t>
            </a:r>
            <a:r>
              <a:rPr lang="en-US" dirty="0"/>
              <a:t> in Furnace</a:t>
            </a:r>
          </a:p>
        </p:txBody>
      </p:sp>
    </p:spTree>
    <p:extLst>
      <p:ext uri="{BB962C8B-B14F-4D97-AF65-F5344CB8AC3E}">
        <p14:creationId xmlns:p14="http://schemas.microsoft.com/office/powerpoint/2010/main" val="144340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0FA7-1FB9-8190-57BC-3D59D25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 Sub7 (filled wax) Impregnation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D43B-E8B6-3C76-1286-6C4E59601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43000"/>
            <a:ext cx="9010651" cy="196412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Process for filled wax impregnation uses same concept as for other subscales but new consumable materials implemented</a:t>
            </a:r>
          </a:p>
          <a:p>
            <a:pPr lvl="1"/>
            <a:r>
              <a:rPr lang="en-US" sz="1600" dirty="0"/>
              <a:t>Glass tape wrap with sufficiently large openings for particles used</a:t>
            </a:r>
          </a:p>
          <a:p>
            <a:pPr lvl="1"/>
            <a:r>
              <a:rPr lang="en-US" sz="1600" dirty="0"/>
              <a:t>Peel ply with sufficient permeability for particles used</a:t>
            </a:r>
          </a:p>
          <a:p>
            <a:pPr lvl="1"/>
            <a:r>
              <a:rPr lang="en-US" sz="1600" dirty="0"/>
              <a:t>Low density flow media replaces hex cell media used for wax / epoxy</a:t>
            </a:r>
          </a:p>
          <a:p>
            <a:r>
              <a:rPr lang="en-US" sz="2000" dirty="0"/>
              <a:t>Dispersion of particles in wax is improved by use of high shear mixer and probe </a:t>
            </a:r>
            <a:r>
              <a:rPr lang="en-US" sz="2000" dirty="0" err="1"/>
              <a:t>sonicator</a:t>
            </a:r>
            <a:endParaRPr lang="en-US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B09-AE9F-350E-A4B3-78D0824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BB13-EB30-FB3F-B87F-8A7340D4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114A92-4EBF-773A-455B-D455918E3801}"/>
              </a:ext>
            </a:extLst>
          </p:cNvPr>
          <p:cNvSpPr txBox="1"/>
          <p:nvPr/>
        </p:nvSpPr>
        <p:spPr>
          <a:xfrm>
            <a:off x="7940215" y="5977220"/>
            <a:ext cx="411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Effort led by Jose Luis </a:t>
            </a:r>
            <a:r>
              <a:rPr lang="en-US" sz="1600" i="1" dirty="0" err="1"/>
              <a:t>Rudeiros</a:t>
            </a:r>
            <a:r>
              <a:rPr lang="en-US" sz="1600" i="1" dirty="0"/>
              <a:t> Fernandez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E978C18-A56B-126A-C722-F6C33D4A899E}"/>
              </a:ext>
            </a:extLst>
          </p:cNvPr>
          <p:cNvGrpSpPr/>
          <p:nvPr/>
        </p:nvGrpSpPr>
        <p:grpSpPr>
          <a:xfrm>
            <a:off x="8934450" y="1219200"/>
            <a:ext cx="3124200" cy="1735579"/>
            <a:chOff x="8934450" y="1124593"/>
            <a:chExt cx="3124200" cy="173557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55ACC49-8B3B-0E24-FE79-D730BE185E6A}"/>
                </a:ext>
              </a:extLst>
            </p:cNvPr>
            <p:cNvGrpSpPr/>
            <p:nvPr/>
          </p:nvGrpSpPr>
          <p:grpSpPr>
            <a:xfrm>
              <a:off x="8934450" y="1152525"/>
              <a:ext cx="3124200" cy="1707647"/>
              <a:chOff x="9067800" y="1238543"/>
              <a:chExt cx="3124200" cy="170764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16120204-035E-B3E5-984E-92D1FB509687}"/>
                  </a:ext>
                </a:extLst>
              </p:cNvPr>
              <p:cNvGrpSpPr/>
              <p:nvPr/>
            </p:nvGrpSpPr>
            <p:grpSpPr>
              <a:xfrm>
                <a:off x="9144000" y="1319589"/>
                <a:ext cx="2970127" cy="1626601"/>
                <a:chOff x="9144000" y="1319589"/>
                <a:chExt cx="2970127" cy="1626601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A67ABF3-82E0-F55A-748F-74EA5ABB2940}"/>
                    </a:ext>
                  </a:extLst>
                </p:cNvPr>
                <p:cNvGrpSpPr/>
                <p:nvPr/>
              </p:nvGrpSpPr>
              <p:grpSpPr>
                <a:xfrm>
                  <a:off x="10750255" y="1319589"/>
                  <a:ext cx="1363872" cy="1361670"/>
                  <a:chOff x="8785539" y="2345144"/>
                  <a:chExt cx="1363872" cy="1361670"/>
                </a:xfrm>
              </p:grpSpPr>
              <p:sp>
                <p:nvSpPr>
                  <p:cNvPr id="7" name="Oval 6">
                    <a:extLst>
                      <a:ext uri="{FF2B5EF4-FFF2-40B4-BE49-F238E27FC236}">
                        <a16:creationId xmlns:a16="http://schemas.microsoft.com/office/drawing/2014/main" id="{87C8DC48-476D-1ADF-FA60-B707513A39E2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9048376" y="2605358"/>
                    <a:ext cx="838200" cy="841248"/>
                  </a:xfrm>
                  <a:prstGeom prst="ellipse">
                    <a:avLst/>
                  </a:prstGeom>
                  <a:noFill/>
                  <a:ln w="762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Oval 7">
                    <a:extLst>
                      <a:ext uri="{FF2B5EF4-FFF2-40B4-BE49-F238E27FC236}">
                        <a16:creationId xmlns:a16="http://schemas.microsoft.com/office/drawing/2014/main" id="{645189D6-C204-CD92-D975-D269AEE7D1C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971017" y="2530324"/>
                    <a:ext cx="992918" cy="991315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Oval 8">
                    <a:extLst>
                      <a:ext uri="{FF2B5EF4-FFF2-40B4-BE49-F238E27FC236}">
                        <a16:creationId xmlns:a16="http://schemas.microsoft.com/office/drawing/2014/main" id="{F999D6AA-10B8-13EC-CAC1-C8B5D6E31D2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94817" y="2454246"/>
                    <a:ext cx="1145318" cy="1143469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B05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F330BA05-F53D-64B8-CE7C-439530E23D95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828908" y="2388443"/>
                    <a:ext cx="1277135" cy="1275073"/>
                  </a:xfrm>
                  <a:prstGeom prst="ellipse">
                    <a:avLst/>
                  </a:prstGeom>
                  <a:noFill/>
                  <a:ln w="25400"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FC9C9D24-0DE7-579A-99AF-D9E394A8787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785539" y="2345144"/>
                    <a:ext cx="1363872" cy="1361670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C000"/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BC03C72-C06E-0407-8093-C1E460F112E7}"/>
                    </a:ext>
                  </a:extLst>
                </p:cNvPr>
                <p:cNvSpPr txBox="1"/>
                <p:nvPr/>
              </p:nvSpPr>
              <p:spPr>
                <a:xfrm>
                  <a:off x="9144000" y="1776639"/>
                  <a:ext cx="2288191" cy="116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solidFill>
                        <a:srgbClr val="B07F00"/>
                      </a:solidFill>
                    </a:rPr>
                    <a:t>Mandrel</a:t>
                  </a:r>
                </a:p>
                <a:p>
                  <a:r>
                    <a:rPr lang="en-US" sz="1400" dirty="0">
                      <a:solidFill>
                        <a:srgbClr val="E04E38"/>
                      </a:solidFill>
                    </a:rPr>
                    <a:t>Glass Tape Wrap</a:t>
                  </a:r>
                </a:p>
                <a:p>
                  <a:r>
                    <a:rPr lang="en-US" sz="1400" dirty="0">
                      <a:solidFill>
                        <a:srgbClr val="00B050"/>
                      </a:solidFill>
                    </a:rPr>
                    <a:t>Peel Ply</a:t>
                  </a:r>
                </a:p>
                <a:p>
                  <a:r>
                    <a:rPr lang="en-US" sz="1400" dirty="0">
                      <a:solidFill>
                        <a:srgbClr val="0070C0"/>
                      </a:solidFill>
                    </a:rPr>
                    <a:t>Flow Media</a:t>
                  </a:r>
                </a:p>
                <a:p>
                  <a:r>
                    <a:rPr lang="en-US" sz="1400" dirty="0">
                      <a:solidFill>
                        <a:srgbClr val="FFC000"/>
                      </a:solidFill>
                    </a:rPr>
                    <a:t>Vacuum Bag / Shrink Tape</a:t>
                  </a:r>
                </a:p>
              </p:txBody>
            </p:sp>
          </p:grp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D1A328F-5EE7-333B-202A-676B26B629B3}"/>
                  </a:ext>
                </a:extLst>
              </p:cNvPr>
              <p:cNvSpPr/>
              <p:nvPr/>
            </p:nvSpPr>
            <p:spPr>
              <a:xfrm>
                <a:off x="9067800" y="1238543"/>
                <a:ext cx="3124200" cy="1707647"/>
              </a:xfrm>
              <a:prstGeom prst="rect">
                <a:avLst/>
              </a:prstGeom>
              <a:noFill/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1EB7AF0-8BD4-5F88-F8D6-0C1888F3F2B7}"/>
                </a:ext>
              </a:extLst>
            </p:cNvPr>
            <p:cNvSpPr txBox="1"/>
            <p:nvPr/>
          </p:nvSpPr>
          <p:spPr>
            <a:xfrm>
              <a:off x="8974102" y="1124593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Impregnation Layers</a:t>
              </a:r>
            </a:p>
          </p:txBody>
        </p:sp>
      </p:grpSp>
      <p:pic>
        <p:nvPicPr>
          <p:cNvPr id="20" name="Picture 19" descr="A roll of pink plastic with a yellow cap&#10;&#10;Description automatically generated">
            <a:extLst>
              <a:ext uri="{FF2B5EF4-FFF2-40B4-BE49-F238E27FC236}">
                <a16:creationId xmlns:a16="http://schemas.microsoft.com/office/drawing/2014/main" id="{0A2E53BC-B9BE-0470-840C-4F2B999FDF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67" b="12500"/>
          <a:stretch/>
        </p:blipFill>
        <p:spPr>
          <a:xfrm rot="5400000">
            <a:off x="-504667" y="4143299"/>
            <a:ext cx="2829998" cy="1344249"/>
          </a:xfrm>
          <a:prstGeom prst="rect">
            <a:avLst/>
          </a:prstGeom>
        </p:spPr>
      </p:pic>
      <p:pic>
        <p:nvPicPr>
          <p:cNvPr id="22" name="Picture 21" descr="A buckets with white liquid and a blue cloth on top&#10;&#10;Description automatically generated">
            <a:extLst>
              <a:ext uri="{FF2B5EF4-FFF2-40B4-BE49-F238E27FC236}">
                <a16:creationId xmlns:a16="http://schemas.microsoft.com/office/drawing/2014/main" id="{AEC4F7D8-C22D-AE99-B512-A99E97E445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122" y="3279577"/>
            <a:ext cx="3048000" cy="2286000"/>
          </a:xfrm>
          <a:prstGeom prst="rect">
            <a:avLst/>
          </a:prstGeom>
        </p:spPr>
      </p:pic>
      <p:pic>
        <p:nvPicPr>
          <p:cNvPr id="24" name="Picture 23" descr="A close up of a metal object&#10;&#10;Description automatically generated">
            <a:extLst>
              <a:ext uri="{FF2B5EF4-FFF2-40B4-BE49-F238E27FC236}">
                <a16:creationId xmlns:a16="http://schemas.microsoft.com/office/drawing/2014/main" id="{3EBD00A8-B7EA-771E-4EC0-7DAF7EB752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2450" y="3591408"/>
            <a:ext cx="2692599" cy="2019451"/>
          </a:xfrm>
          <a:prstGeom prst="rect">
            <a:avLst/>
          </a:prstGeom>
        </p:spPr>
      </p:pic>
      <p:pic>
        <p:nvPicPr>
          <p:cNvPr id="26" name="Picture 25" descr="A close-up of a tube&#10;&#10;Description automatically generated">
            <a:extLst>
              <a:ext uri="{FF2B5EF4-FFF2-40B4-BE49-F238E27FC236}">
                <a16:creationId xmlns:a16="http://schemas.microsoft.com/office/drawing/2014/main" id="{AB407B8A-F650-BDFC-608F-9CECDC9966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b="19221"/>
          <a:stretch/>
        </p:blipFill>
        <p:spPr>
          <a:xfrm rot="5400000">
            <a:off x="1244789" y="4083793"/>
            <a:ext cx="2829999" cy="1463262"/>
          </a:xfrm>
          <a:prstGeom prst="rect">
            <a:avLst/>
          </a:prstGeom>
        </p:spPr>
      </p:pic>
      <p:pic>
        <p:nvPicPr>
          <p:cNvPr id="28" name="Picture 27" descr="A roll of paper on a machine&#10;&#10;Description automatically generated">
            <a:extLst>
              <a:ext uri="{FF2B5EF4-FFF2-40B4-BE49-F238E27FC236}">
                <a16:creationId xmlns:a16="http://schemas.microsoft.com/office/drawing/2014/main" id="{C9ADE891-1B2C-5FF5-DB85-59A7AB2A12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89551" y="3588318"/>
            <a:ext cx="2730173" cy="20476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87D4978-50A6-EAB5-0B06-7314DEC9341E}"/>
              </a:ext>
            </a:extLst>
          </p:cNvPr>
          <p:cNvSpPr txBox="1"/>
          <p:nvPr/>
        </p:nvSpPr>
        <p:spPr>
          <a:xfrm>
            <a:off x="158030" y="3121223"/>
            <a:ext cx="157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Coil Impregnation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6374FCB-E213-8417-49AD-DC8E4DCFDAE9}"/>
              </a:ext>
            </a:extLst>
          </p:cNvPr>
          <p:cNvSpPr txBox="1"/>
          <p:nvPr/>
        </p:nvSpPr>
        <p:spPr>
          <a:xfrm>
            <a:off x="2077008" y="3145076"/>
            <a:ext cx="1191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Flow Media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37A4758-13D3-239D-2788-0D1EA65C690B}"/>
              </a:ext>
            </a:extLst>
          </p:cNvPr>
          <p:cNvSpPr txBox="1"/>
          <p:nvPr/>
        </p:nvSpPr>
        <p:spPr>
          <a:xfrm>
            <a:off x="4300755" y="2971800"/>
            <a:ext cx="1920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Peel Ply Experiments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EDC779-8D86-FBA6-7329-339A8FBDD549}"/>
              </a:ext>
            </a:extLst>
          </p:cNvPr>
          <p:cNvSpPr txBox="1"/>
          <p:nvPr/>
        </p:nvSpPr>
        <p:spPr>
          <a:xfrm>
            <a:off x="7197025" y="2971801"/>
            <a:ext cx="204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Coil after Impregnation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8AA7E0B-579C-B23D-2333-6C1802EF71DF}"/>
              </a:ext>
            </a:extLst>
          </p:cNvPr>
          <p:cNvSpPr txBox="1"/>
          <p:nvPr/>
        </p:nvSpPr>
        <p:spPr>
          <a:xfrm>
            <a:off x="9636458" y="2971800"/>
            <a:ext cx="204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Impregnated Sample</a:t>
            </a:r>
          </a:p>
        </p:txBody>
      </p:sp>
    </p:spTree>
    <p:extLst>
      <p:ext uri="{BB962C8B-B14F-4D97-AF65-F5344CB8AC3E}">
        <p14:creationId xmlns:p14="http://schemas.microsoft.com/office/powerpoint/2010/main" val="137654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0FA7-1FB9-8190-57BC-3D59D25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Characterization Activities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B09-AE9F-350E-A4B3-78D0824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BB13-EB30-FB3F-B87F-8A7340D4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A580662-6478-C012-3BF2-EE5174ECD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30" y="1510277"/>
            <a:ext cx="5786477" cy="2281198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Complete the characterization of </a:t>
            </a:r>
            <a:r>
              <a:rPr lang="en-US" sz="1800" b="1" dirty="0"/>
              <a:t>interfacial properties</a:t>
            </a:r>
            <a:r>
              <a:rPr lang="en-US" sz="1800" dirty="0"/>
              <a:t> with the addition of filled systems (i.e. filled paraffin wax and epoxy resins) at RT and 77 K.</a:t>
            </a:r>
          </a:p>
          <a:p>
            <a:r>
              <a:rPr lang="en-US" sz="1800" dirty="0"/>
              <a:t>Characterize the interfacial properties at </a:t>
            </a:r>
            <a:r>
              <a:rPr lang="en-US" sz="1800" b="1" dirty="0"/>
              <a:t>4.2 K</a:t>
            </a:r>
            <a:r>
              <a:rPr lang="en-US" sz="1800" dirty="0"/>
              <a:t> as well as energy deposition in the copper strand during debonding </a:t>
            </a:r>
            <a:br>
              <a:rPr lang="en-US" sz="1800" dirty="0"/>
            </a:br>
            <a:r>
              <a:rPr lang="en-US" sz="1800" dirty="0"/>
              <a:t>(lead by M. </a:t>
            </a:r>
            <a:r>
              <a:rPr lang="en-US" sz="1800" dirty="0" err="1"/>
              <a:t>Martchevskii</a:t>
            </a:r>
            <a:r>
              <a:rPr lang="en-US" sz="1800" dirty="0"/>
              <a:t>).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D965A0A-209A-091B-D742-939B4D8593F1}"/>
              </a:ext>
            </a:extLst>
          </p:cNvPr>
          <p:cNvCxnSpPr>
            <a:cxnSpLocks/>
          </p:cNvCxnSpPr>
          <p:nvPr/>
        </p:nvCxnSpPr>
        <p:spPr>
          <a:xfrm>
            <a:off x="692897" y="3810000"/>
            <a:ext cx="1044472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B4B24D8-3778-0B8D-AF67-150D7FA21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279" y="3991276"/>
            <a:ext cx="1884229" cy="22755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F17D9B-F80E-3C8B-1AB4-2F782068FE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1758" y="3975236"/>
            <a:ext cx="1471198" cy="2275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98265F-1FC7-D784-02A0-65DB54ADDB9F}"/>
              </a:ext>
            </a:extLst>
          </p:cNvPr>
          <p:cNvSpPr txBox="1"/>
          <p:nvPr/>
        </p:nvSpPr>
        <p:spPr>
          <a:xfrm>
            <a:off x="609600" y="4075396"/>
            <a:ext cx="52998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Characterization of </a:t>
            </a:r>
            <a:r>
              <a:rPr lang="en-US" sz="1800" b="1" dirty="0"/>
              <a:t>bulk properties </a:t>
            </a:r>
            <a:r>
              <a:rPr lang="en-US" sz="1800" dirty="0"/>
              <a:t>of resin systems at various temperatures. This is especially relevant to understand the impact of filled systems (e.g. filled paraffin wax) on the stress on the strands due to Lorentz forces.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2CB0E9-E252-9A20-1111-233644D015CB}"/>
              </a:ext>
            </a:extLst>
          </p:cNvPr>
          <p:cNvGrpSpPr/>
          <p:nvPr/>
        </p:nvGrpSpPr>
        <p:grpSpPr>
          <a:xfrm>
            <a:off x="6337575" y="1112440"/>
            <a:ext cx="4800049" cy="2568521"/>
            <a:chOff x="6987755" y="1112440"/>
            <a:chExt cx="4800049" cy="256852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0D8D6E6-0C05-D2AB-BE58-D608767DC8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87755" y="1429648"/>
              <a:ext cx="2669168" cy="2251313"/>
              <a:chOff x="20779459" y="19390815"/>
              <a:chExt cx="3546763" cy="3732497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E957D00-C65C-F780-7B02-873C26EE7904}"/>
                  </a:ext>
                </a:extLst>
              </p:cNvPr>
              <p:cNvSpPr/>
              <p:nvPr/>
            </p:nvSpPr>
            <p:spPr>
              <a:xfrm rot="5400000">
                <a:off x="22330100" y="21318035"/>
                <a:ext cx="483345" cy="1265620"/>
              </a:xfrm>
              <a:prstGeom prst="rect">
                <a:avLst/>
              </a:prstGeom>
              <a:solidFill>
                <a:srgbClr val="5B9BD5">
                  <a:lumMod val="20000"/>
                  <a:lumOff val="80000"/>
                </a:srgbClr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670F983-44EA-F3D6-2752-BDC0EDD997F6}"/>
                  </a:ext>
                </a:extLst>
              </p:cNvPr>
              <p:cNvSpPr/>
              <p:nvPr/>
            </p:nvSpPr>
            <p:spPr>
              <a:xfrm rot="10800000">
                <a:off x="20779459" y="19390815"/>
                <a:ext cx="3546763" cy="3732497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AF2E1CA-5EF2-E10A-BA85-9987879FA690}"/>
                  </a:ext>
                </a:extLst>
              </p:cNvPr>
              <p:cNvSpPr/>
              <p:nvPr/>
            </p:nvSpPr>
            <p:spPr>
              <a:xfrm rot="10800000">
                <a:off x="20938879" y="21187568"/>
                <a:ext cx="3265140" cy="1879556"/>
              </a:xfrm>
              <a:custGeom>
                <a:avLst/>
                <a:gdLst>
                  <a:gd name="connsiteX0" fmla="*/ 2 w 3265140"/>
                  <a:gd name="connsiteY0" fmla="*/ 0 h 1879556"/>
                  <a:gd name="connsiteX1" fmla="*/ 491566 w 3265140"/>
                  <a:gd name="connsiteY1" fmla="*/ 0 h 1879556"/>
                  <a:gd name="connsiteX2" fmla="*/ 491566 w 3265140"/>
                  <a:gd name="connsiteY2" fmla="*/ 1357952 h 1879556"/>
                  <a:gd name="connsiteX3" fmla="*/ 2773226 w 3265140"/>
                  <a:gd name="connsiteY3" fmla="*/ 1357952 h 1879556"/>
                  <a:gd name="connsiteX4" fmla="*/ 2773226 w 3265140"/>
                  <a:gd name="connsiteY4" fmla="*/ 2992 h 1879556"/>
                  <a:gd name="connsiteX5" fmla="*/ 3264790 w 3265140"/>
                  <a:gd name="connsiteY5" fmla="*/ 2992 h 1879556"/>
                  <a:gd name="connsiteX6" fmla="*/ 3264790 w 3265140"/>
                  <a:gd name="connsiteY6" fmla="*/ 1357952 h 1879556"/>
                  <a:gd name="connsiteX7" fmla="*/ 3265140 w 3265140"/>
                  <a:gd name="connsiteY7" fmla="*/ 1357952 h 1879556"/>
                  <a:gd name="connsiteX8" fmla="*/ 3265140 w 3265140"/>
                  <a:gd name="connsiteY8" fmla="*/ 1879556 h 1879556"/>
                  <a:gd name="connsiteX9" fmla="*/ 0 w 3265140"/>
                  <a:gd name="connsiteY9" fmla="*/ 1879556 h 1879556"/>
                  <a:gd name="connsiteX10" fmla="*/ 0 w 3265140"/>
                  <a:gd name="connsiteY10" fmla="*/ 1357952 h 1879556"/>
                  <a:gd name="connsiteX11" fmla="*/ 2 w 3265140"/>
                  <a:gd name="connsiteY11" fmla="*/ 1357952 h 1879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65140" h="1879556">
                    <a:moveTo>
                      <a:pt x="2" y="0"/>
                    </a:moveTo>
                    <a:lnTo>
                      <a:pt x="491566" y="0"/>
                    </a:lnTo>
                    <a:lnTo>
                      <a:pt x="491566" y="1357952"/>
                    </a:lnTo>
                    <a:lnTo>
                      <a:pt x="2773226" y="1357952"/>
                    </a:lnTo>
                    <a:lnTo>
                      <a:pt x="2773226" y="2992"/>
                    </a:lnTo>
                    <a:lnTo>
                      <a:pt x="3264790" y="2992"/>
                    </a:lnTo>
                    <a:lnTo>
                      <a:pt x="3264790" y="1357952"/>
                    </a:lnTo>
                    <a:lnTo>
                      <a:pt x="3265140" y="1357952"/>
                    </a:lnTo>
                    <a:lnTo>
                      <a:pt x="3265140" y="1879556"/>
                    </a:lnTo>
                    <a:lnTo>
                      <a:pt x="0" y="1879556"/>
                    </a:lnTo>
                    <a:lnTo>
                      <a:pt x="0" y="1357952"/>
                    </a:lnTo>
                    <a:lnTo>
                      <a:pt x="2" y="1357952"/>
                    </a:lnTo>
                    <a:close/>
                  </a:path>
                </a:pathLst>
              </a:custGeom>
              <a:solidFill>
                <a:srgbClr val="9CA9B9"/>
              </a:solidFill>
              <a:ln>
                <a:solidFill>
                  <a:sysClr val="windowText" lastClr="000000"/>
                </a:solidFill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A483078-81E0-111A-4DC1-F14F4F688FB3}"/>
                  </a:ext>
                </a:extLst>
              </p:cNvPr>
              <p:cNvSpPr/>
              <p:nvPr/>
            </p:nvSpPr>
            <p:spPr>
              <a:xfrm rot="10800000">
                <a:off x="22518241" y="19998474"/>
                <a:ext cx="107065" cy="2853565"/>
              </a:xfrm>
              <a:prstGeom prst="rect">
                <a:avLst/>
              </a:prstGeom>
              <a:solidFill>
                <a:srgbClr val="FFD24A"/>
              </a:solidFill>
              <a:ln w="254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05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5ED86D8-ADBE-6E0F-76F9-50B57736D817}"/>
                  </a:ext>
                </a:extLst>
              </p:cNvPr>
              <p:cNvSpPr/>
              <p:nvPr/>
            </p:nvSpPr>
            <p:spPr>
              <a:xfrm>
                <a:off x="22518241" y="21709172"/>
                <a:ext cx="765116" cy="368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Resin</a:t>
                </a:r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F755B1E-5742-151E-7B70-EA7284A6B9C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71448" y="19479757"/>
                <a:ext cx="0" cy="470668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AAB3F98E-B825-4EC5-386F-7E0569DB15EB}"/>
                      </a:ext>
                    </a:extLst>
                  </p:cNvPr>
                  <p:cNvSpPr/>
                  <p:nvPr/>
                </p:nvSpPr>
                <p:spPr>
                  <a:xfrm rot="16200000" flipH="1">
                    <a:off x="22065259" y="19746292"/>
                    <a:ext cx="147032" cy="141337"/>
                  </a:xfrm>
                  <a:prstGeom prst="rect">
                    <a:avLst/>
                  </a:prstGeom>
                </p:spPr>
                <p:txBody>
                  <a:bodyPr wrap="square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GB" sz="1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𝑭</m:t>
                          </m:r>
                        </m:oMath>
                      </m:oMathPara>
                    </a14:m>
                    <a:endParaRPr kumimoji="0" lang="en-GB" sz="1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DC14A429-14D4-3E9A-9403-309FBB0D3CE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6200000" flipH="1">
                    <a:off x="22065259" y="19746292"/>
                    <a:ext cx="147032" cy="1413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57143" r="-155556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9BD6A88-5293-7124-E0E7-9410540982A9}"/>
                  </a:ext>
                </a:extLst>
              </p:cNvPr>
              <p:cNvSpPr/>
              <p:nvPr/>
            </p:nvSpPr>
            <p:spPr>
              <a:xfrm>
                <a:off x="22641864" y="21204125"/>
                <a:ext cx="1514895" cy="3680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i="1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n-lt"/>
                    <a:cs typeface="Arial" panose="020B0604020202020204" pitchFamily="34" charset="0"/>
                  </a:rPr>
                  <a:t>Pull-out frame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4F395B-53E6-4387-9A09-0030E7AECDA8}"/>
                </a:ext>
              </a:extLst>
            </p:cNvPr>
            <p:cNvSpPr txBox="1"/>
            <p:nvPr/>
          </p:nvSpPr>
          <p:spPr>
            <a:xfrm>
              <a:off x="7646912" y="1112440"/>
              <a:ext cx="3636796" cy="2466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Single fiber pull-out (SFP) testing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3FF9B09-8008-9515-8313-6C5AAC435B40}"/>
                </a:ext>
              </a:extLst>
            </p:cNvPr>
            <p:cNvSpPr/>
            <p:nvPr/>
          </p:nvSpPr>
          <p:spPr>
            <a:xfrm rot="16200000">
              <a:off x="7947947" y="2006261"/>
              <a:ext cx="5103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i="1" kern="0" dirty="0">
                  <a:solidFill>
                    <a:prstClr val="black"/>
                  </a:solidFill>
                  <a:cs typeface="Arial" panose="020B0604020202020204" pitchFamily="34" charset="0"/>
                </a:rPr>
                <a:t>Strand</a:t>
              </a:r>
              <a:endParaRPr kumimoji="0" lang="en-GB" sz="120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anose="020B0604020202020204" pitchFamily="34" charset="0"/>
              </a:endParaRPr>
            </a:p>
          </p:txBody>
        </p:sp>
        <p:pic>
          <p:nvPicPr>
            <p:cNvPr id="25" name="Picture 24" descr="A picture containing indoor, wood&#10;&#10;Description automatically generated">
              <a:extLst>
                <a:ext uri="{FF2B5EF4-FFF2-40B4-BE49-F238E27FC236}">
                  <a16:creationId xmlns:a16="http://schemas.microsoft.com/office/drawing/2014/main" id="{C8A74357-9AB2-4327-95C5-0979A7C33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5905" y="1429648"/>
              <a:ext cx="1971899" cy="2237966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1B3FC58-6797-6D6D-9720-74738DCC8D2A}"/>
              </a:ext>
            </a:extLst>
          </p:cNvPr>
          <p:cNvSpPr txBox="1"/>
          <p:nvPr/>
        </p:nvSpPr>
        <p:spPr>
          <a:xfrm rot="16200000">
            <a:off x="5064439" y="4959144"/>
            <a:ext cx="36367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Matrix compression 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6024F-F8C5-D6BD-EF91-075887816A13}"/>
              </a:ext>
            </a:extLst>
          </p:cNvPr>
          <p:cNvSpPr txBox="1"/>
          <p:nvPr/>
        </p:nvSpPr>
        <p:spPr>
          <a:xfrm>
            <a:off x="8467" y="5986046"/>
            <a:ext cx="41184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Effort led by Jose Luis </a:t>
            </a:r>
            <a:r>
              <a:rPr lang="en-US" sz="1600" i="1" dirty="0" err="1"/>
              <a:t>Rudeiros</a:t>
            </a:r>
            <a:r>
              <a:rPr lang="en-US" sz="1600" i="1" dirty="0"/>
              <a:t> Fernandez</a:t>
            </a:r>
          </a:p>
        </p:txBody>
      </p:sp>
    </p:spTree>
    <p:extLst>
      <p:ext uri="{BB962C8B-B14F-4D97-AF65-F5344CB8AC3E}">
        <p14:creationId xmlns:p14="http://schemas.microsoft.com/office/powerpoint/2010/main" val="681472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0FA7-1FB9-8190-57BC-3D59D25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Testing With CCT5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B09-AE9F-350E-A4B3-78D0824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BB13-EB30-FB3F-B87F-8A7340D4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D43B-E8B6-3C76-1286-6C4E596010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900" y="1295400"/>
            <a:ext cx="6616700" cy="33528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First hybrid powering test (GA CORC demountable joint) just successfully completed</a:t>
            </a:r>
          </a:p>
          <a:p>
            <a:r>
              <a:rPr lang="en-US" sz="2400" dirty="0"/>
              <a:t>CCT5 used as </a:t>
            </a:r>
            <a:r>
              <a:rPr lang="en-US" sz="2400" dirty="0" err="1"/>
              <a:t>outsert</a:t>
            </a:r>
            <a:r>
              <a:rPr lang="en-US" sz="2400" dirty="0"/>
              <a:t> for hybrid testing</a:t>
            </a:r>
          </a:p>
          <a:p>
            <a:pPr lvl="1"/>
            <a:r>
              <a:rPr lang="en-US" sz="2000" dirty="0"/>
              <a:t>90 mm open aperture with approximate short sample field of 9.7 T</a:t>
            </a:r>
          </a:p>
          <a:p>
            <a:pPr lvl="1"/>
            <a:r>
              <a:rPr lang="en-US" sz="2000" dirty="0"/>
              <a:t>Magnet was previously disassembled and reassembled</a:t>
            </a:r>
          </a:p>
          <a:p>
            <a:pPr lvl="1"/>
            <a:r>
              <a:rPr lang="en-US" sz="2000" dirty="0"/>
              <a:t>Maximum field achieved during test was 6 T* (no magnet quenches occurred)</a:t>
            </a:r>
          </a:p>
          <a:p>
            <a:r>
              <a:rPr lang="en-US" sz="2400" dirty="0"/>
              <a:t>Maximum insert current currently 4.8 kA (planned expansion in near future to 7.2 or 8.4 kA)</a:t>
            </a:r>
          </a:p>
          <a:p>
            <a:r>
              <a:rPr lang="en-US" sz="2400" dirty="0"/>
              <a:t>Facility is ready for upcoming MDP hybrid tests!**</a:t>
            </a:r>
          </a:p>
          <a:p>
            <a:pPr lvl="1"/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0EA5C9-3766-46DE-6CC8-01E8BF02A68E}"/>
              </a:ext>
            </a:extLst>
          </p:cNvPr>
          <p:cNvSpPr txBox="1"/>
          <p:nvPr/>
        </p:nvSpPr>
        <p:spPr>
          <a:xfrm>
            <a:off x="6336888" y="5943600"/>
            <a:ext cx="577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Hybrid Facility and Testing Effort Led by Reed </a:t>
            </a:r>
            <a:r>
              <a:rPr lang="en-US" i="1" dirty="0" err="1"/>
              <a:t>Teyber</a:t>
            </a:r>
            <a:endParaRPr lang="en-US" i="1" dirty="0"/>
          </a:p>
        </p:txBody>
      </p:sp>
      <p:pic>
        <p:nvPicPr>
          <p:cNvPr id="8" name="Picture 7" descr="A machine in a factory&#10;&#10;Description automatically generated">
            <a:extLst>
              <a:ext uri="{FF2B5EF4-FFF2-40B4-BE49-F238E27FC236}">
                <a16:creationId xmlns:a16="http://schemas.microsoft.com/office/drawing/2014/main" id="{DF6BAA83-2AEF-536A-8421-4267E145660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3" r="36392" b="4270"/>
          <a:stretch/>
        </p:blipFill>
        <p:spPr>
          <a:xfrm>
            <a:off x="10284197" y="1468036"/>
            <a:ext cx="1655971" cy="449580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50815E-C17C-14FA-1731-7705787BE711}"/>
              </a:ext>
            </a:extLst>
          </p:cNvPr>
          <p:cNvSpPr txBox="1"/>
          <p:nvPr/>
        </p:nvSpPr>
        <p:spPr>
          <a:xfrm>
            <a:off x="146402" y="4661097"/>
            <a:ext cx="6476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dirty="0"/>
              <a:t>* Decision was made to limit maximum current to 11 kA due to high voltage during IGBT switching. More off-line testing and snubber design update is planned before next magnet tests.</a:t>
            </a:r>
          </a:p>
          <a:p>
            <a:r>
              <a:rPr lang="en-US" i="1" dirty="0"/>
              <a:t>** Reed to give comprehensive talk after returning from parental leave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78250D0-3E69-68E6-D00D-5E6DF98671A4}"/>
              </a:ext>
            </a:extLst>
          </p:cNvPr>
          <p:cNvSpPr txBox="1"/>
          <p:nvPr/>
        </p:nvSpPr>
        <p:spPr>
          <a:xfrm>
            <a:off x="7218611" y="1252154"/>
            <a:ext cx="2463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Upgraded Test Facility</a:t>
            </a:r>
          </a:p>
        </p:txBody>
      </p:sp>
      <p:pic>
        <p:nvPicPr>
          <p:cNvPr id="31" name="Picture 30" descr="A close-up of a factory&#10;&#10;Description automatically generated">
            <a:extLst>
              <a:ext uri="{FF2B5EF4-FFF2-40B4-BE49-F238E27FC236}">
                <a16:creationId xmlns:a16="http://schemas.microsoft.com/office/drawing/2014/main" id="{BFAAAAE3-0B6D-283B-9928-E8FDC5BBC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96906" y="2146573"/>
            <a:ext cx="4362587" cy="327194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5BE4145-FADE-8201-382F-20802B68F4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535"/>
          <a:stretch/>
        </p:blipFill>
        <p:spPr>
          <a:xfrm>
            <a:off x="6866435" y="1622737"/>
            <a:ext cx="1604089" cy="2105298"/>
          </a:xfrm>
          <a:prstGeom prst="rect">
            <a:avLst/>
          </a:prstGeom>
          <a:ln w="19050">
            <a:solidFill>
              <a:srgbClr val="000000"/>
            </a:solidFill>
          </a:ln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E24868-F700-78CF-331E-50F5BF92BB85}"/>
              </a:ext>
            </a:extLst>
          </p:cNvPr>
          <p:cNvSpPr txBox="1"/>
          <p:nvPr/>
        </p:nvSpPr>
        <p:spPr>
          <a:xfrm>
            <a:off x="8001000" y="3922433"/>
            <a:ext cx="1854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Insert Power Supply, control, and data acquisition rack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88453AD-424D-D490-D07E-7569A14FED0C}"/>
              </a:ext>
            </a:extLst>
          </p:cNvPr>
          <p:cNvCxnSpPr>
            <a:cxnSpLocks/>
          </p:cNvCxnSpPr>
          <p:nvPr/>
        </p:nvCxnSpPr>
        <p:spPr>
          <a:xfrm flipV="1">
            <a:off x="9072872" y="3695699"/>
            <a:ext cx="299728" cy="246971"/>
          </a:xfrm>
          <a:prstGeom prst="straightConnector1">
            <a:avLst/>
          </a:prstGeom>
          <a:ln w="254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94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CCT5-W (Wax Impregnated) Motivation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AE9B-88A6-CEF8-5A09-1E8324D8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3801"/>
            <a:ext cx="11871325" cy="2413112"/>
          </a:xfrm>
        </p:spPr>
        <p:txBody>
          <a:bodyPr>
            <a:noAutofit/>
          </a:bodyPr>
          <a:lstStyle/>
          <a:p>
            <a:r>
              <a:rPr lang="en-US" sz="1800" dirty="0"/>
              <a:t>Desire to operate close to the conductor limit with minimal training for CCT6 </a:t>
            </a:r>
          </a:p>
          <a:p>
            <a:r>
              <a:rPr lang="en-US" sz="1800" dirty="0"/>
              <a:t>Wax subscale has been completed without training and we are currently working on filled wax subscale magnet</a:t>
            </a:r>
          </a:p>
          <a:p>
            <a:r>
              <a:rPr lang="en-US" sz="1800" dirty="0"/>
              <a:t>Have started work on building a wax impregnated CCT5 @10T (CCT5-W) as a stepping stone towards CCT6</a:t>
            </a:r>
          </a:p>
          <a:p>
            <a:pPr lvl="1"/>
            <a:r>
              <a:rPr lang="en-US" sz="1800" dirty="0"/>
              <a:t>Average radial stress of CCT5 at 10 T is representative of CCT6 at ~12 T. Subscale stresses are significantly lower</a:t>
            </a:r>
          </a:p>
          <a:p>
            <a:pPr lvl="1"/>
            <a:r>
              <a:rPr lang="en-US" sz="1800" dirty="0"/>
              <a:t>The cost and effort to build CCT5W is only slightly more than for a subscale magnet since the process is the same, the machining cost is only slightly higher, and cable is available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430467" y="3608043"/>
            <a:ext cx="4541119" cy="2208811"/>
            <a:chOff x="5578504" y="3066535"/>
            <a:chExt cx="3405839" cy="16566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78504" y="3328660"/>
              <a:ext cx="3405839" cy="139448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657850" y="3066535"/>
              <a:ext cx="3259065" cy="3154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33" dirty="0"/>
                <a:t>Stress on Turn from Lorentz Force</a:t>
              </a: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201989" y="4107749"/>
            <a:ext cx="2380061" cy="588263"/>
          </a:xfrm>
          <a:prstGeom prst="roundRect">
            <a:avLst/>
          </a:prstGeom>
          <a:solidFill>
            <a:srgbClr val="1241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Plain Wax SUB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11666" y="5046339"/>
            <a:ext cx="2370385" cy="588263"/>
          </a:xfrm>
          <a:prstGeom prst="roundRect">
            <a:avLst/>
          </a:prstGeom>
          <a:solidFill>
            <a:srgbClr val="1241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Filled Wax SUB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3429000" y="4605079"/>
            <a:ext cx="1610805" cy="588263"/>
          </a:xfrm>
          <a:prstGeom prst="roundRect">
            <a:avLst/>
          </a:prstGeom>
          <a:solidFill>
            <a:srgbClr val="1241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CCT5W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557761" y="4603154"/>
            <a:ext cx="1610805" cy="588263"/>
          </a:xfrm>
          <a:prstGeom prst="roundRect">
            <a:avLst/>
          </a:prstGeom>
          <a:solidFill>
            <a:srgbClr val="12415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CCT6</a:t>
            </a:r>
          </a:p>
        </p:txBody>
      </p:sp>
      <p:cxnSp>
        <p:nvCxnSpPr>
          <p:cNvPr id="25" name="Elbow Connector 24"/>
          <p:cNvCxnSpPr>
            <a:stCxn id="20" idx="3"/>
            <a:endCxn id="22" idx="1"/>
          </p:cNvCxnSpPr>
          <p:nvPr/>
        </p:nvCxnSpPr>
        <p:spPr>
          <a:xfrm>
            <a:off x="2582051" y="4401880"/>
            <a:ext cx="846949" cy="497331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21" idx="3"/>
            <a:endCxn id="22" idx="1"/>
          </p:cNvCxnSpPr>
          <p:nvPr/>
        </p:nvCxnSpPr>
        <p:spPr>
          <a:xfrm flipV="1">
            <a:off x="2582051" y="4899211"/>
            <a:ext cx="846949" cy="44126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2" idx="3"/>
            <a:endCxn id="23" idx="1"/>
          </p:cNvCxnSpPr>
          <p:nvPr/>
        </p:nvCxnSpPr>
        <p:spPr>
          <a:xfrm flipV="1">
            <a:off x="5039806" y="4897286"/>
            <a:ext cx="517956" cy="19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30B30BB8-E15A-4612-181D-624030929CDD}"/>
              </a:ext>
            </a:extLst>
          </p:cNvPr>
          <p:cNvSpPr txBox="1"/>
          <p:nvPr/>
        </p:nvSpPr>
        <p:spPr>
          <a:xfrm>
            <a:off x="7023062" y="5827739"/>
            <a:ext cx="5152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Analysis performed by G. Vallone and M. </a:t>
            </a:r>
            <a:r>
              <a:rPr lang="en-US" i="1" dirty="0" err="1"/>
              <a:t>Juchno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70921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CCT5-W Status and Next Steps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2AE9B-88A6-CEF8-5A09-1E8324D8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AC563-2A74-4DF8-8CED-788D1EB7B86E}" type="slidenum">
              <a:rPr lang="en-US" smtClean="0"/>
              <a:t>8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193800"/>
            <a:ext cx="8426450" cy="4597400"/>
          </a:xfrm>
        </p:spPr>
        <p:txBody>
          <a:bodyPr>
            <a:noAutofit/>
          </a:bodyPr>
          <a:lstStyle/>
          <a:p>
            <a:r>
              <a:rPr lang="en-US" sz="2400" dirty="0"/>
              <a:t>Fabrication of inner layer and shell are complete</a:t>
            </a:r>
          </a:p>
          <a:p>
            <a:r>
              <a:rPr lang="en-US" sz="2400" dirty="0"/>
              <a:t>Outer layer “tube” is ready for machining (will machine grooves after CCT6 test mandrels are complete)</a:t>
            </a:r>
          </a:p>
          <a:p>
            <a:r>
              <a:rPr lang="en-US" sz="2400" dirty="0"/>
              <a:t>Cable was available as spare from previous production run but has been reinsulated since previous insulation (done as a test of new vendor) was found to be too thin during winding test</a:t>
            </a:r>
          </a:p>
          <a:p>
            <a:r>
              <a:rPr lang="en-US" sz="2400" dirty="0"/>
              <a:t>Winding of mandrels to start within next few weeks (~3 months to complete magnet after start of winding)</a:t>
            </a:r>
          </a:p>
        </p:txBody>
      </p:sp>
      <p:pic>
        <p:nvPicPr>
          <p:cNvPr id="8" name="Picture 7" descr="A metal cylinder with a round metal cylinder&#10;&#10;Description automatically generated with medium confidence">
            <a:extLst>
              <a:ext uri="{FF2B5EF4-FFF2-40B4-BE49-F238E27FC236}">
                <a16:creationId xmlns:a16="http://schemas.microsoft.com/office/drawing/2014/main" id="{CB113891-8200-6A38-42BD-D723611E7D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78404" y="1825943"/>
            <a:ext cx="4683944" cy="351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11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0FA7-1FB9-8190-57BC-3D59D25D3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CCT6 Machining Updates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30B09-AE9F-350E-A4B3-78D0824B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06/12/2024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5BB13-EB30-FB3F-B87F-8A7340D4C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BD43B-E8B6-3C76-1286-6C4E596010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231900"/>
            <a:ext cx="11744325" cy="409257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Update from last meeting: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After a lot of effort and improved communication / process with our main machine shop the situation is much improved</a:t>
            </a:r>
            <a:endParaRPr lang="en-US" sz="2400" dirty="0">
              <a:solidFill>
                <a:srgbClr val="C00000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Testing first performed on flat plate to improve machining time starting from documented machining parameters from previous machinists within our group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Several iterations of machining of grooves on full length tube (1.5 m) led to correction of errors and improvements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Determined tool life parameters and will implement automatic tool changes based on expected tool lifetime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2CDB13-1ABB-40A3-569D-E494574F5D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447800"/>
            <a:ext cx="8814898" cy="20972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76DE9EC-2254-1AF9-6E3B-6D703CEE92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15" r="15705" b="34788"/>
          <a:stretch/>
        </p:blipFill>
        <p:spPr>
          <a:xfrm>
            <a:off x="3047999" y="5241143"/>
            <a:ext cx="7901771" cy="161685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E7D3FF5-5B41-7C83-34FF-7C528F07ECB6}"/>
              </a:ext>
            </a:extLst>
          </p:cNvPr>
          <p:cNvCxnSpPr/>
          <p:nvPr/>
        </p:nvCxnSpPr>
        <p:spPr>
          <a:xfrm>
            <a:off x="3962400" y="6324600"/>
            <a:ext cx="5181600" cy="0"/>
          </a:xfrm>
          <a:prstGeom prst="straightConnector1">
            <a:avLst/>
          </a:prstGeom>
          <a:ln w="2540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21F29B8-A994-1445-A76C-EC5ADD9F6ACF}"/>
              </a:ext>
            </a:extLst>
          </p:cNvPr>
          <p:cNvSpPr txBox="1"/>
          <p:nvPr/>
        </p:nvSpPr>
        <p:spPr>
          <a:xfrm>
            <a:off x="6054524" y="6324600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1.5 m</a:t>
            </a:r>
          </a:p>
        </p:txBody>
      </p:sp>
    </p:spTree>
    <p:extLst>
      <p:ext uri="{BB962C8B-B14F-4D97-AF65-F5344CB8AC3E}">
        <p14:creationId xmlns:p14="http://schemas.microsoft.com/office/powerpoint/2010/main" val="18796522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LBNL_colors">
      <a:dk1>
        <a:srgbClr val="00303C"/>
      </a:dk1>
      <a:lt1>
        <a:srgbClr val="FFFFFF"/>
      </a:lt1>
      <a:dk2>
        <a:srgbClr val="00303B"/>
      </a:dk2>
      <a:lt2>
        <a:srgbClr val="B1B3B3"/>
      </a:lt2>
      <a:accent1>
        <a:srgbClr val="007681"/>
      </a:accent1>
      <a:accent2>
        <a:srgbClr val="4198B5"/>
      </a:accent2>
      <a:accent3>
        <a:srgbClr val="D57800"/>
      </a:accent3>
      <a:accent4>
        <a:srgbClr val="74AA50"/>
      </a:accent4>
      <a:accent5>
        <a:srgbClr val="EAAA00"/>
      </a:accent5>
      <a:accent6>
        <a:srgbClr val="E04E38"/>
      </a:accent6>
      <a:hlink>
        <a:srgbClr val="0055D1"/>
      </a:hlink>
      <a:folHlink>
        <a:srgbClr val="6633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9E310A55-0BFC-479D-A419-452645A4F021}" vid="{4AA04D56-5B00-4E6E-907B-AC1569C3F4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3635</TotalTime>
  <Words>1290</Words>
  <Application>Microsoft Office PowerPoint</Application>
  <PresentationFormat>Widescreen</PresentationFormat>
  <Paragraphs>156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Cambria Math</vt:lpstr>
      <vt:lpstr>Roboto</vt:lpstr>
      <vt:lpstr>Times New Roman</vt:lpstr>
      <vt:lpstr>1_Office Theme</vt:lpstr>
      <vt:lpstr>Nb3Sn CCT Updates and Next Steps</vt:lpstr>
      <vt:lpstr>Outline</vt:lpstr>
      <vt:lpstr>CCT Subscale Current Activities</vt:lpstr>
      <vt:lpstr>CCT Sub7 (filled wax) Impregnation</vt:lpstr>
      <vt:lpstr>Material Characterization Activities</vt:lpstr>
      <vt:lpstr>Hybrid Testing With CCT5</vt:lpstr>
      <vt:lpstr>CCT5-W (Wax Impregnated) Motivation</vt:lpstr>
      <vt:lpstr>CCT5-W Status and Next Steps</vt:lpstr>
      <vt:lpstr>CCT6 Machining Updates</vt:lpstr>
      <vt:lpstr>CCT6 Fabrication Status</vt:lpstr>
      <vt:lpstr>CCT6 Cable Decision</vt:lpstr>
      <vt:lpstr>CCT6 Next Steps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Acoustic and Quench Antenna Data Analysis for CCT Sub-scales</dc:title>
  <dc:creator>Reed Teyber</dc:creator>
  <cp:lastModifiedBy>Diego Arbelaez</cp:lastModifiedBy>
  <cp:revision>203</cp:revision>
  <dcterms:created xsi:type="dcterms:W3CDTF">2023-03-19T21:37:10Z</dcterms:created>
  <dcterms:modified xsi:type="dcterms:W3CDTF">2024-06-12T21:08:24Z</dcterms:modified>
</cp:coreProperties>
</file>