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0" r:id="rId1"/>
    <p:sldMasterId id="2147484155" r:id="rId2"/>
  </p:sldMasterIdLst>
  <p:notesMasterIdLst>
    <p:notesMasterId r:id="rId10"/>
  </p:notesMasterIdLst>
  <p:handoutMasterIdLst>
    <p:handoutMasterId r:id="rId11"/>
  </p:handoutMasterIdLst>
  <p:sldIdLst>
    <p:sldId id="606" r:id="rId3"/>
    <p:sldId id="814" r:id="rId4"/>
    <p:sldId id="813" r:id="rId5"/>
    <p:sldId id="816" r:id="rId6"/>
    <p:sldId id="817" r:id="rId7"/>
    <p:sldId id="818" r:id="rId8"/>
    <p:sldId id="815" r:id="rId9"/>
  </p:sldIdLst>
  <p:sldSz cx="12192000" cy="6858000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202988-0087-9145-89D5-9A387C555A96}">
          <p14:sldIdLst>
            <p14:sldId id="606"/>
            <p14:sldId id="814"/>
            <p14:sldId id="813"/>
            <p14:sldId id="816"/>
            <p14:sldId id="817"/>
            <p14:sldId id="818"/>
            <p14:sldId id="8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hew jtchew@lbl.gov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13FF"/>
    <a:srgbClr val="0432FF"/>
    <a:srgbClr val="C06767"/>
    <a:srgbClr val="E56C0A"/>
    <a:srgbClr val="6D00E1"/>
    <a:srgbClr val="1E497D"/>
    <a:srgbClr val="00395A"/>
    <a:srgbClr val="1F497B"/>
    <a:srgbClr val="000000"/>
    <a:srgbClr val="B9B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5206" autoAdjust="0"/>
  </p:normalViewPr>
  <p:slideViewPr>
    <p:cSldViewPr>
      <p:cViewPr varScale="1">
        <p:scale>
          <a:sx n="153" d="100"/>
          <a:sy n="153" d="100"/>
        </p:scale>
        <p:origin x="3786" y="42"/>
      </p:cViewPr>
      <p:guideLst>
        <p:guide orient="horz" pos="2160"/>
        <p:guide pos="4128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9616"/>
    </p:cViewPr>
  </p:sorterViewPr>
  <p:notesViewPr>
    <p:cSldViewPr>
      <p:cViewPr varScale="1">
        <p:scale>
          <a:sx n="116" d="100"/>
          <a:sy n="116" d="100"/>
        </p:scale>
        <p:origin x="312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AEAAC-FF4A-BB4E-8F33-70C3EF028A8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21B7B-7190-7045-8798-B4539428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x-none"/>
          </a:p>
        </p:txBody>
      </p:sp>
      <p:sp>
        <p:nvSpPr>
          <p:cNvPr id="6187" name="Rectangle 4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6400" y="685800"/>
            <a:ext cx="5981700" cy="33655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6188" name="Rectangle 4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22900" cy="4051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E84E3283-8A06-0E42-A559-FF12BE7771D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42545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84E3283-8A06-0E42-A559-FF12BE7771D8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32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0521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324600"/>
            <a:ext cx="6889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24600"/>
            <a:ext cx="81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"/>
            <a:ext cx="12192000" cy="8556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x-none" altLang="x-none" sz="240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2579"/>
            <a:ext cx="12192000" cy="843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D0C11F7-91F7-EF4B-BDE6-9C994AE44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00800"/>
            <a:ext cx="688900" cy="347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4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24600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0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556" y="1600201"/>
            <a:ext cx="1097926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/>
          <p:cNvSpPr/>
          <p:nvPr userDrawn="1"/>
        </p:nvSpPr>
        <p:spPr>
          <a:xfrm>
            <a:off x="0" y="6239580"/>
            <a:ext cx="12192000" cy="618420"/>
          </a:xfrm>
          <a:prstGeom prst="rect">
            <a:avLst/>
          </a:prstGeom>
          <a:solidFill>
            <a:srgbClr val="0039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" name="Picture 49" descr="RGB_White-Seal_White-Mark_SC_Horizontal.png">
            <a:extLst>
              <a:ext uri="{FF2B5EF4-FFF2-40B4-BE49-F238E27FC236}">
                <a16:creationId xmlns:a16="http://schemas.microsoft.com/office/drawing/2014/main" xmlns="" id="{D0FC1251-9BFE-214D-9A96-658D94CF13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6356929"/>
            <a:ext cx="2286000" cy="383721"/>
          </a:xfrm>
          <a:prstGeom prst="rect">
            <a:avLst/>
          </a:prstGeom>
        </p:spPr>
      </p:pic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xmlns="" id="{DB98448C-F9A5-154C-B2C0-08CFA44F2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2210" y="6360285"/>
            <a:ext cx="679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7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  <p:sldLayoutId id="214748415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3117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12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350154"/>
            <a:ext cx="684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  <p:pic>
        <p:nvPicPr>
          <p:cNvPr id="56" name="Picture 55" descr="LBL_logo_notext_rev_transparen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305" y="6357358"/>
            <a:ext cx="69088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1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nferences.lbl.gov/event/189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B1B1D-2F66-854C-8700-5D7F6D38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</a:t>
            </a:fld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752600" y="1497567"/>
            <a:ext cx="8765599" cy="6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900"/>
              </a:spcBef>
              <a:spcAft>
                <a:spcPts val="0"/>
              </a:spcAft>
              <a:buSzPts val="23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200" b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MDP 2212 WG meeting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381000" y="2537960"/>
            <a:ext cx="11125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900"/>
              </a:spcBef>
              <a:spcAft>
                <a:spcPct val="0"/>
              </a:spcAft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00"/>
              </a:spcBef>
              <a:spcAft>
                <a:spcPct val="0"/>
              </a:spcAft>
              <a:buSzPct val="8500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2pPr>
            <a:lvl3pPr marL="914400" indent="0" algn="ctr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Lucida Grande" charset="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Lucida Grande" charset="0"/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3366"/>
                </a:solidFill>
                <a:latin typeface="+mn-lt"/>
                <a:ea typeface="+mn-e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2C5993"/>
                </a:solidFill>
                <a:latin typeface="+mn-lt"/>
                <a:ea typeface="+mn-ea"/>
              </a:defRPr>
            </a:lvl9pPr>
          </a:lstStyle>
          <a:p>
            <a:pPr algn="ctr"/>
            <a:endParaRPr lang="en-US" altLang="en-US" sz="1800" kern="0" dirty="0">
              <a:solidFill>
                <a:schemeClr val="tx1"/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280430"/>
            <a:ext cx="1608830" cy="577570"/>
          </a:xfrm>
          <a:prstGeom prst="rect">
            <a:avLst/>
          </a:prstGeom>
        </p:spPr>
      </p:pic>
      <p:sp>
        <p:nvSpPr>
          <p:cNvPr id="14" name="Google Shape;109;p1">
            <a:extLst>
              <a:ext uri="{FF2B5EF4-FFF2-40B4-BE49-F238E27FC236}">
                <a16:creationId xmlns:a16="http://schemas.microsoft.com/office/drawing/2014/main" xmlns="" id="{0524DBB7-B067-554F-A9C1-766591C6DF69}"/>
              </a:ext>
            </a:extLst>
          </p:cNvPr>
          <p:cNvSpPr txBox="1"/>
          <p:nvPr/>
        </p:nvSpPr>
        <p:spPr>
          <a:xfrm>
            <a:off x="2744499" y="2806388"/>
            <a:ext cx="6934200" cy="113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900"/>
              </a:spcBef>
              <a:spcAft>
                <a:spcPts val="0"/>
              </a:spcAft>
              <a:buSzPts val="2300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MDP 2212 WG meeting,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pPr lvl="0" algn="ctr">
              <a:spcBef>
                <a:spcPts val="900"/>
              </a:spcBef>
              <a:spcAft>
                <a:spcPts val="0"/>
              </a:spcAft>
              <a:buSzPts val="2300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2024/06/25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ts val="900"/>
              </a:spcBef>
              <a:spcAft>
                <a:spcPts val="0"/>
              </a:spcAft>
              <a:buSzPts val="2300"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ts val="900"/>
              </a:spcBef>
              <a:spcAft>
                <a:spcPts val="0"/>
              </a:spcAft>
              <a:buSzPts val="2300"/>
            </a:pP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FB8334-6C6D-5F47-8F05-96CA355C67F9}"/>
              </a:ext>
            </a:extLst>
          </p:cNvPr>
          <p:cNvSpPr txBox="1"/>
          <p:nvPr/>
        </p:nvSpPr>
        <p:spPr>
          <a:xfrm>
            <a:off x="11831444" y="51853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030" y="47244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86886" y="3985736"/>
            <a:ext cx="6163867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hangingPunct="0">
              <a:buClrTx/>
              <a:buSzTx/>
              <a:buFontTx/>
              <a:buChar char="•"/>
            </a:pPr>
            <a:r>
              <a:rPr lang="en-US" altLang="en-US" dirty="0" smtClean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series: </a:t>
            </a:r>
            <a:r>
              <a:rPr lang="en-US" altLang="en-U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https://conferences.lbl.gov/category/100/ </a:t>
            </a:r>
            <a:endParaRPr lang="en-US" altLang="en-US" dirty="0" smtClean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hangingPunct="0">
              <a:buClrTx/>
              <a:buSzTx/>
              <a:buFontTx/>
              <a:buChar char="•"/>
            </a:pPr>
            <a:r>
              <a:rPr lang="en-US" altLang="en-US" dirty="0" smtClean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</a:t>
            </a:r>
            <a:r>
              <a:rPr lang="en-US" altLang="en-U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meeting: </a:t>
            </a:r>
            <a:r>
              <a:rPr lang="en-US" altLang="en-U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altLang="en-US" dirty="0" smtClean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conferences.lbl.gov/event/1811/</a:t>
            </a:r>
            <a:endParaRPr lang="en-US" altLang="en-US" dirty="0" smtClean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hangingPunct="0">
              <a:buClrTx/>
              <a:buSzTx/>
              <a:buFontTx/>
              <a:buChar char="•"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Assess code: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BSCCO20240625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0CE267-240F-48B4-9B27-CCF261BFC510}"/>
              </a:ext>
            </a:extLst>
          </p:cNvPr>
          <p:cNvSpPr txBox="1"/>
          <p:nvPr/>
        </p:nvSpPr>
        <p:spPr>
          <a:xfrm>
            <a:off x="990600" y="1371600"/>
            <a:ext cx="8534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defTabSz="914400" eaLnBrk="0" hangingPunct="0">
              <a:buClrTx/>
              <a:buSzTx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Follow-up on items discussed during our last meeting including conductor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usage, Alex Otto presentation, and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Yuhu’s</a:t>
            </a:r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</a:rPr>
              <a:t> presentation.</a:t>
            </a:r>
            <a:endParaRPr lang="en-US" altLang="en-US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00100" lvl="1" indent="-342900" defTabSz="914400" eaLnBrk="0" hangingPunct="0">
              <a:buClrTx/>
              <a:buSzTx/>
              <a:buAutoNum type="arabicPeriod"/>
            </a:pPr>
            <a:endParaRPr lang="en-US" altLang="en-US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800100" lvl="1" indent="-342900" defTabSz="914400" eaLnBrk="0" hangingPunct="0">
              <a:buClrTx/>
              <a:buSzTx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Status of each lab’s 2212 MDP program.</a:t>
            </a:r>
          </a:p>
          <a:p>
            <a:pPr marL="800100" lvl="1" indent="-342900" defTabSz="914400" eaLnBrk="0" hangingPunct="0">
              <a:buClrTx/>
              <a:buSzTx/>
              <a:buAutoNum type="arabicPeriod"/>
            </a:pPr>
            <a:endParaRPr lang="en-US" altLang="en-US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three 10 kg billets in the inventory?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0CE267-240F-48B4-9B27-CCF261BFC510}"/>
              </a:ext>
            </a:extLst>
          </p:cNvPr>
          <p:cNvSpPr txBox="1"/>
          <p:nvPr/>
        </p:nvSpPr>
        <p:spPr>
          <a:xfrm>
            <a:off x="990600" y="1116825"/>
            <a:ext cx="960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PMM220329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 mm, 55 x 18, at LBNL</a:t>
            </a:r>
          </a:p>
          <a:p>
            <a:pPr lvl="1" indent="0"/>
            <a:endParaRPr lang="en-US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strike="sngStrik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PMM191004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mm, 55 x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 at LBNL</a:t>
            </a:r>
          </a:p>
          <a:p>
            <a:pPr lvl="1" indent="0"/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PMM161111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 mm, 55 x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 at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ermilab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644" y="4560518"/>
            <a:ext cx="1019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strike="sngStrik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PMM211105, 1.0 </a:t>
            </a:r>
            <a:r>
              <a:rPr lang="en-US" sz="2000" b="1" strike="sng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mm, 55 x </a:t>
            </a:r>
            <a:r>
              <a:rPr lang="en-US" sz="2000" b="1" strike="sngStrik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fabricating the first cable for Bi-CCT2.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738" y="1659806"/>
            <a:ext cx="5352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to fabricate 17-strand Rutherford cables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LBNL and Fermilab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(15 m piece length).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2367692"/>
            <a:ext cx="6377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to fabricate 9-strand Rutherford cables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NHMFL cable solenoids (65 meters cables to achieve 20 T). </a:t>
            </a:r>
          </a:p>
        </p:txBody>
      </p:sp>
      <p:sp>
        <p:nvSpPr>
          <p:cNvPr id="6" name="Left Brace 5"/>
          <p:cNvSpPr/>
          <p:nvPr/>
        </p:nvSpPr>
        <p:spPr>
          <a:xfrm>
            <a:off x="5181600" y="1798861"/>
            <a:ext cx="228600" cy="1066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5433008"/>
            <a:ext cx="628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Infuse project with PPPL – what lengths and what cables?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3009651"/>
            <a:ext cx="64299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 divisions – 1100 m and 1100 m.</a:t>
            </a:r>
          </a:p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cables have been made (LBNL 2005 (9-strand, ~100 m)</a:t>
            </a:r>
          </a:p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LBNL2006 (17-strand, ~50 m). </a:t>
            </a:r>
          </a:p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with planetary twisting so the strands were NOT </a:t>
            </a:r>
          </a:p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twisted during cabling.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4841606"/>
            <a:ext cx="3135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Cable fabrication </a:t>
            </a:r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week.</a:t>
            </a:r>
            <a:endParaRPr lang="en-US" sz="2000" b="1" u="sng" dirty="0" smtClean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762216"/>
            <a:ext cx="4974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Yuhu Zhai to present at our this WG meeting.</a:t>
            </a:r>
          </a:p>
        </p:txBody>
      </p:sp>
    </p:spTree>
    <p:extLst>
      <p:ext uri="{BB962C8B-B14F-4D97-AF65-F5344CB8AC3E}">
        <p14:creationId xmlns:p14="http://schemas.microsoft.com/office/powerpoint/2010/main" val="25360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CPRD conductor order request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960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Dear Tengming,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Please </a:t>
            </a:r>
            <a:r>
              <a:rPr lang="en-US" dirty="0">
                <a:solidFill>
                  <a:schemeClr val="tx1"/>
                </a:solidFill>
              </a:rPr>
              <a:t>keep me informed of the MDP Bi-2212 WG's conductor needs, both short pieces for R&amp;D (e.g. </a:t>
            </a:r>
            <a:r>
              <a:rPr lang="en-US" dirty="0" err="1">
                <a:solidFill>
                  <a:schemeClr val="tx1"/>
                </a:solidFill>
              </a:rPr>
              <a:t>Emanuela's</a:t>
            </a:r>
            <a:r>
              <a:rPr lang="en-US" dirty="0">
                <a:solidFill>
                  <a:schemeClr val="tx1"/>
                </a:solidFill>
              </a:rPr>
              <a:t> request using Alex Otto's inventory) and long pieces for magnet fabrication.  On the latter, this is to address the "repository" / "inventory" request for future use, so the wire design and specifications must be valid generally.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It's okay if there are no presently identified needs -- CPRD keeps a balanced profile and can carry some funds forward for 2212 in FY25.</a:t>
            </a: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compliments,</a:t>
            </a:r>
          </a:p>
          <a:p>
            <a:r>
              <a:rPr lang="en-US" dirty="0">
                <a:solidFill>
                  <a:schemeClr val="tx1"/>
                </a:solidFill>
              </a:rPr>
              <a:t>Ian.</a:t>
            </a: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68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25" t="5973" r="24375" b="2951"/>
          <a:stretch/>
        </p:blipFill>
        <p:spPr>
          <a:xfrm>
            <a:off x="-152400" y="1066800"/>
            <a:ext cx="64008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7000" y="19812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CPRD contract to SMS (LBNL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PO 7724688) </a:t>
            </a: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D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eliver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two billets, ~2 x 200 m max total at 1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mm</a:t>
            </a: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25" t="6700" r="25000" b="3715"/>
          <a:stretch/>
        </p:blipFill>
        <p:spPr>
          <a:xfrm>
            <a:off x="381000" y="1052865"/>
            <a:ext cx="6781800" cy="5150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400" y="23622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Not yet part of CPRD contracts but they are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available for purchase at a discount, through CPRD.</a:t>
            </a: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7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3086"/>
          </a:xfrm>
        </p:spPr>
        <p:txBody>
          <a:bodyPr>
            <a:normAutofit/>
          </a:bodyPr>
          <a:lstStyle/>
          <a:p>
            <a:pPr marL="457200" lvl="1" defTabSz="914400" eaLnBrk="0" hangingPunct="0">
              <a:buClrTx/>
              <a:buSzTx/>
            </a:pP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Status of each lab’s 2212 MDP program</a:t>
            </a:r>
            <a:endParaRPr lang="en-US" altLang="en-US" sz="2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6764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RENEGADE OP furnace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News from NHMFL solenoid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News from 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FNAL SMCT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News from LBNL CCT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program</a:t>
            </a: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News from the ARDAP project. </a:t>
            </a:r>
            <a:endParaRPr lang="en-US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_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70480</TotalTime>
  <Words>330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 Hebrew Scholar</vt:lpstr>
      <vt:lpstr>ＭＳ Ｐゴシック</vt:lpstr>
      <vt:lpstr>Arial</vt:lpstr>
      <vt:lpstr>Calibri</vt:lpstr>
      <vt:lpstr>Courier New</vt:lpstr>
      <vt:lpstr>Franklin Gothic Book</vt:lpstr>
      <vt:lpstr>Franklin Gothic Medium</vt:lpstr>
      <vt:lpstr>Times New Roman</vt:lpstr>
      <vt:lpstr>4_ATAP Blue Footer</vt:lpstr>
      <vt:lpstr>5_ATAP Blue Footer</vt:lpstr>
      <vt:lpstr>PowerPoint Presentation</vt:lpstr>
      <vt:lpstr>Today’s agenda</vt:lpstr>
      <vt:lpstr>What to do with three 10 kg billets in the inventory?</vt:lpstr>
      <vt:lpstr>CPRD conductor order request</vt:lpstr>
      <vt:lpstr>PowerPoint Presentation</vt:lpstr>
      <vt:lpstr>PowerPoint Presentation</vt:lpstr>
      <vt:lpstr>Status of each lab’s 2212 MDP program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Microsoft account</cp:lastModifiedBy>
  <cp:revision>2021</cp:revision>
  <cp:lastPrinted>2021-08-18T19:57:46Z</cp:lastPrinted>
  <dcterms:created xsi:type="dcterms:W3CDTF">2015-07-10T17:44:33Z</dcterms:created>
  <dcterms:modified xsi:type="dcterms:W3CDTF">2024-06-25T18:49:10Z</dcterms:modified>
</cp:coreProperties>
</file>