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98" r:id="rId3"/>
    <p:sldId id="301" r:id="rId4"/>
    <p:sldId id="299" r:id="rId5"/>
    <p:sldId id="30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6327"/>
  </p:normalViewPr>
  <p:slideViewPr>
    <p:cSldViewPr snapToGrid="0" snapToObjects="1" showGuides="1">
      <p:cViewPr varScale="1">
        <p:scale>
          <a:sx n="164" d="100"/>
          <a:sy n="164" d="100"/>
        </p:scale>
        <p:origin x="4156" y="10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" y="808129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7/2/2024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MDP Meeting - Modeling Working Group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7/2/2024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MDP Meeting - Modeling Working Group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MDP Meeting - Modeling Working Group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0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7/2/2024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MDP Meeting - Modeling Working Group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7/2/2024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MDP Meeting - Modeling Working Group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7/2/2024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 - Modeling Working Group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7/2/2024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MDP Meeting - Modeling Working Group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9" r:id="rId3"/>
    <p:sldLayoutId id="2147484130" r:id="rId4"/>
    <p:sldLayoutId id="2147484132" r:id="rId5"/>
    <p:sldLayoutId id="2147484131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Vadim Kashikhin</a:t>
            </a:r>
          </a:p>
          <a:p>
            <a:r>
              <a:rPr lang="en-US" sz="1600" dirty="0"/>
              <a:t>MDP Meeting - Modeling Working Group 	</a:t>
            </a:r>
          </a:p>
          <a:p>
            <a:r>
              <a:rPr lang="en-US" sz="1600" dirty="0"/>
              <a:t>July 2, 2024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REBCO modeling needs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A78EB7-827D-FF3F-98F9-B3734CB3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24961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Inner core (copper) of 0.8-2.5 mm diameter</a:t>
            </a:r>
          </a:p>
          <a:p>
            <a:r>
              <a:rPr lang="en-US" dirty="0"/>
              <a:t>Multiple layers (12 are typical) of REBCO tape</a:t>
            </a:r>
          </a:p>
          <a:p>
            <a:r>
              <a:rPr lang="en-US" dirty="0"/>
              <a:t>Layers are counter-twisted</a:t>
            </a:r>
          </a:p>
          <a:p>
            <a:r>
              <a:rPr lang="en-US" dirty="0"/>
              <a:t>1-3 tapes per layer</a:t>
            </a:r>
          </a:p>
          <a:p>
            <a:r>
              <a:rPr lang="en-US" dirty="0"/>
              <a:t>Varying tape width between 2-3 mm</a:t>
            </a:r>
          </a:p>
          <a:p>
            <a:pPr lvl="1"/>
            <a:r>
              <a:rPr lang="en-US" dirty="0"/>
              <a:t>Narrower tapes inside and wider tapes outside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E157BF-7BBA-9A17-0EB2-69FF3704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REBCO tape and round cable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D31F5-7B1B-1805-1A3D-68EF83AC48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37CCA-F12F-BF3E-B9FD-E00BB2F6D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MDP Meeting - Modeling Working Group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6E243-B5FF-38FA-88A5-2D35CF6E2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 descr="A close-up of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FFEAF69A-E3E3-C153-0F0E-602C2B7F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896" y="3801154"/>
            <a:ext cx="4223700" cy="1848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E2B3D3-87ED-24E3-CF66-F48E4309C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17" y="3731643"/>
            <a:ext cx="3196525" cy="1943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6ADC7-EADF-6F0B-63F8-9F0A6963F6EF}"/>
              </a:ext>
            </a:extLst>
          </p:cNvPr>
          <p:cNvSpPr txBox="1"/>
          <p:nvPr/>
        </p:nvSpPr>
        <p:spPr>
          <a:xfrm>
            <a:off x="1435443" y="5829163"/>
            <a:ext cx="6544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REBCO tape                                                                                                      REBCO cable</a:t>
            </a:r>
          </a:p>
        </p:txBody>
      </p:sp>
    </p:spTree>
    <p:extLst>
      <p:ext uri="{BB962C8B-B14F-4D97-AF65-F5344CB8AC3E}">
        <p14:creationId xmlns:p14="http://schemas.microsoft.com/office/powerpoint/2010/main" val="164245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3902F8-469B-E500-DA49-67DC343D9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1078100"/>
          </a:xfrm>
        </p:spPr>
        <p:txBody>
          <a:bodyPr>
            <a:normAutofit fontScale="92500"/>
          </a:bodyPr>
          <a:lstStyle/>
          <a:p>
            <a:r>
              <a:rPr lang="en-US" dirty="0"/>
              <a:t>Structural models of the CORC-like cable have been developed</a:t>
            </a:r>
          </a:p>
          <a:p>
            <a:r>
              <a:rPr lang="en-US" dirty="0"/>
              <a:t>We need a reliable electromagnetic model that can predict the </a:t>
            </a:r>
            <a:r>
              <a:rPr lang="en-US" dirty="0" err="1"/>
              <a:t>Ic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736E89-327D-52CC-BE63-B1473829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modeling developments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2E027-CECD-230C-8F12-557D358076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84643-0DBE-1009-2498-A0EDA51F7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Meeting - Modeling Working Group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D4A9E-2D70-2E97-D5EE-7897A04A2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A16FE-40AF-9919-5435-C3A61056B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80" y="2049651"/>
            <a:ext cx="6562332" cy="40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2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EA4F6-65EF-8723-DC59-8ACA5F280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49"/>
            <a:ext cx="8672513" cy="488293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We don’t have a good correlation between the tape </a:t>
            </a:r>
            <a:r>
              <a:rPr lang="en-US" dirty="0" err="1"/>
              <a:t>Ic</a:t>
            </a:r>
            <a:r>
              <a:rPr lang="en-US" dirty="0"/>
              <a:t> and the cable </a:t>
            </a:r>
            <a:r>
              <a:rPr lang="en-US" dirty="0" err="1"/>
              <a:t>Ic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Measuring the tape </a:t>
            </a:r>
            <a:r>
              <a:rPr lang="en-US" dirty="0" err="1"/>
              <a:t>Ic</a:t>
            </a:r>
            <a:r>
              <a:rPr lang="en-US" dirty="0"/>
              <a:t> is easy both in LN2 and </a:t>
            </a:r>
            <a:r>
              <a:rPr lang="en-US" dirty="0" err="1"/>
              <a:t>LHe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Measuring the cable </a:t>
            </a:r>
            <a:r>
              <a:rPr lang="en-US" dirty="0" err="1"/>
              <a:t>Ic</a:t>
            </a:r>
            <a:r>
              <a:rPr lang="en-US" dirty="0"/>
              <a:t> is relatively easy in LN2 in self-field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Difficult in </a:t>
            </a:r>
            <a:r>
              <a:rPr lang="en-US" dirty="0" err="1"/>
              <a:t>LHe</a:t>
            </a:r>
            <a:r>
              <a:rPr lang="en-US" dirty="0"/>
              <a:t> and background field</a:t>
            </a:r>
          </a:p>
          <a:p>
            <a:pPr>
              <a:lnSpc>
                <a:spcPct val="120000"/>
              </a:lnSpc>
            </a:pPr>
            <a:r>
              <a:rPr lang="en-US" dirty="0"/>
              <a:t>The vendors give us expected cable </a:t>
            </a:r>
            <a:r>
              <a:rPr lang="en-US" dirty="0" err="1"/>
              <a:t>Ic</a:t>
            </a:r>
            <a:r>
              <a:rPr lang="en-US" dirty="0"/>
              <a:t> based on the tape measurements – i.e. the sum of the tape </a:t>
            </a:r>
            <a:r>
              <a:rPr lang="en-US" dirty="0" err="1"/>
              <a:t>Ic</a:t>
            </a:r>
            <a:r>
              <a:rPr lang="en-US" dirty="0"/>
              <a:t> with some correction factor for the increased self-field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Works as a reference, however, does not seem to represent the actual cable performance in a magnet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Due to the cable architecture, we may be underestimating the peak field on the conductor, which can appear as a poor (degraded) magnet performance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BC1460-9628-3563-D2A7-308317F5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A70C3-357A-3790-8744-9B9991AF64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8EA08-7BD6-3021-F8FB-4C2A61259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Meeting - Modeling Working Group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72409-189B-3CFB-732A-DD2883606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8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F805E5-65BE-C44F-7563-5592E63A9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Unlike LTS conductors, our tapes are not isotropic and our cables are not fully transposed </a:t>
            </a:r>
          </a:p>
          <a:p>
            <a:pPr lvl="1"/>
            <a:r>
              <a:rPr lang="en-US" dirty="0"/>
              <a:t>each layer can carry a different current based on the magnetic field at that location and the contact resistance between the tapes </a:t>
            </a:r>
          </a:p>
          <a:p>
            <a:pPr lvl="1"/>
            <a:r>
              <a:rPr lang="en-US" dirty="0"/>
              <a:t>there may also be an effect of the solenoidal field due to the relatively tight twist </a:t>
            </a:r>
          </a:p>
          <a:p>
            <a:pPr lvl="2"/>
            <a:r>
              <a:rPr lang="en-US" dirty="0"/>
              <a:t>it may not completely cancel and can contribute to the peak field on the conductor </a:t>
            </a:r>
          </a:p>
          <a:p>
            <a:r>
              <a:rPr lang="en-US" dirty="0"/>
              <a:t>It would be very helpful to have a model that can predict the cable performance – </a:t>
            </a:r>
            <a:r>
              <a:rPr lang="en-US" dirty="0" err="1"/>
              <a:t>Ic</a:t>
            </a:r>
            <a:r>
              <a:rPr lang="en-US" dirty="0"/>
              <a:t>(B,T) based on the tape </a:t>
            </a:r>
            <a:r>
              <a:rPr lang="en-US" dirty="0" err="1"/>
              <a:t>Ic</a:t>
            </a:r>
            <a:r>
              <a:rPr lang="en-US" dirty="0"/>
              <a:t>(</a:t>
            </a:r>
            <a:r>
              <a:rPr lang="en-US" dirty="0" err="1"/>
              <a:t>B,T,angle</a:t>
            </a:r>
            <a:r>
              <a:rPr lang="en-US" dirty="0"/>
              <a:t>) data </a:t>
            </a:r>
          </a:p>
          <a:p>
            <a:pPr lvl="1"/>
            <a:r>
              <a:rPr lang="en-US" dirty="0"/>
              <a:t>the model may be calibrated using specific experiments, like small coil tests</a:t>
            </a:r>
          </a:p>
          <a:p>
            <a:pPr lvl="1"/>
            <a:r>
              <a:rPr lang="en-US" dirty="0"/>
              <a:t>it can also be used to optimize the cable designs and provide input to the vendors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E9A159-88EE-6CAE-8A61-820D278A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A679D-83DF-5F85-4EF1-B6EB52B9ED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EDCBF-F97E-AED6-45FD-6293E77CE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Meeting - Modeling Working Group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82D61-A0CE-EC01-FDE5-30C4A1AB1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5486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3023" id="{56412806-8E28-ED4B-B82F-EBF5DB226CE3}" vid="{FC0900A3-B597-DE43-A841-C86C130EBA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FNAL_PowerPoint_4x3_103023</Template>
  <TotalTime>48</TotalTime>
  <Words>375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Fermilab_PPT_090815</vt:lpstr>
      <vt:lpstr>PowerPoint Presentation</vt:lpstr>
      <vt:lpstr>REBCO tape and round cable architecture</vt:lpstr>
      <vt:lpstr>Past modeling developments</vt:lpstr>
      <vt:lpstr>Challenges</vt:lpstr>
      <vt:lpstr>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Vadim Kashikhin</dc:creator>
  <cp:lastModifiedBy>Vadim Kashikhin</cp:lastModifiedBy>
  <cp:revision>1</cp:revision>
  <cp:lastPrinted>2014-01-20T19:40:21Z</cp:lastPrinted>
  <dcterms:created xsi:type="dcterms:W3CDTF">2024-07-01T19:40:43Z</dcterms:created>
  <dcterms:modified xsi:type="dcterms:W3CDTF">2024-07-01T20:28:44Z</dcterms:modified>
</cp:coreProperties>
</file>