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1206" r:id="rId2"/>
    <p:sldId id="519" r:id="rId3"/>
    <p:sldId id="1123" r:id="rId4"/>
    <p:sldId id="513" r:id="rId5"/>
    <p:sldId id="1160" r:id="rId6"/>
    <p:sldId id="1264" r:id="rId7"/>
    <p:sldId id="1257" r:id="rId8"/>
    <p:sldId id="1207" r:id="rId9"/>
    <p:sldId id="1266" r:id="rId10"/>
    <p:sldId id="1213" r:id="rId11"/>
    <p:sldId id="1268" r:id="rId12"/>
    <p:sldId id="1267" r:id="rId13"/>
    <p:sldId id="1237" r:id="rId14"/>
    <p:sldId id="1238" r:id="rId15"/>
    <p:sldId id="1265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2B44"/>
    <a:srgbClr val="003366"/>
    <a:srgbClr val="5383A0"/>
    <a:srgbClr val="A9D18E"/>
    <a:srgbClr val="92D050"/>
    <a:srgbClr val="022B45"/>
    <a:srgbClr val="062A44"/>
    <a:srgbClr val="062E44"/>
    <a:srgbClr val="336699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4" autoAdjust="0"/>
    <p:restoredTop sz="95250" autoAdjust="0"/>
  </p:normalViewPr>
  <p:slideViewPr>
    <p:cSldViewPr snapToGrid="0">
      <p:cViewPr varScale="1">
        <p:scale>
          <a:sx n="123" d="100"/>
          <a:sy n="123" d="100"/>
        </p:scale>
        <p:origin x="96" y="174"/>
      </p:cViewPr>
      <p:guideLst/>
    </p:cSldViewPr>
  </p:slideViewPr>
  <p:outlineViewPr>
    <p:cViewPr>
      <p:scale>
        <a:sx n="20" d="100"/>
        <a:sy n="20" d="100"/>
      </p:scale>
      <p:origin x="0" y="-536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796"/>
    </p:cViewPr>
  </p:sorterViewPr>
  <p:notesViewPr>
    <p:cSldViewPr snapToGrid="0">
      <p:cViewPr varScale="1">
        <p:scale>
          <a:sx n="116" d="100"/>
          <a:sy n="116" d="100"/>
        </p:scale>
        <p:origin x="335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E116533-EDC9-44ED-BEDF-2C06CC3B26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0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26D688-15F4-4A2D-BEED-044EC1D4ED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/>
            </a:lvl1pPr>
          </a:lstStyle>
          <a:p>
            <a:fld id="{C84AEAE7-09E5-49DB-B359-3165B231B51F}" type="datetime1">
              <a:rPr lang="en-US" altLang="en-US"/>
              <a:pPr/>
              <a:t>7/2/2024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F8DFD1-3754-4F36-A6ED-F47E29D162F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B83A3D-28F2-4B3F-9292-E53CFE68402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800"/>
            </a:lvl1pPr>
          </a:lstStyle>
          <a:p>
            <a:fld id="{370717EF-D0BA-456C-BCEC-7CD2BA3D94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E324DA18-C57A-4785-90EC-6B35B97F07F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E5012657-D96C-4E20-AF41-244900A6E0A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35CD2191-4222-495B-88B3-DA793FB3CDD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CD0BA3E4-C098-4276-8EAB-A4E8D5E4645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39A1B5FF-EC92-477E-8E01-3B0FC4B4EBB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FCFEFA6C-28B9-42BB-8DFC-D96E64B175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D21F9F75-A5A0-4A6F-BB62-D6587C2BC5B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" descr="XBD200302-00063-02.jpg">
            <a:extLst>
              <a:ext uri="{FF2B5EF4-FFF2-40B4-BE49-F238E27FC236}">
                <a16:creationId xmlns:a16="http://schemas.microsoft.com/office/drawing/2014/main" id="{48F284C9-1923-4A13-AE5A-58725FD6B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B9566E7-731D-40E4-A4E0-B54636C4075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066800"/>
            <a:ext cx="9144000" cy="5791200"/>
          </a:xfrm>
          <a:prstGeom prst="rect">
            <a:avLst/>
          </a:prstGeom>
          <a:solidFill>
            <a:srgbClr val="376092">
              <a:alpha val="9097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1800">
              <a:latin typeface="Arial" pitchFamily="-109" charset="0"/>
              <a:ea typeface="ＭＳ Ｐゴシック" pitchFamily="-109" charset="-128"/>
            </a:endParaRPr>
          </a:p>
        </p:txBody>
      </p:sp>
      <p:sp>
        <p:nvSpPr>
          <p:cNvPr id="6" name="Rectangle 1031">
            <a:extLst>
              <a:ext uri="{FF2B5EF4-FFF2-40B4-BE49-F238E27FC236}">
                <a16:creationId xmlns:a16="http://schemas.microsoft.com/office/drawing/2014/main" id="{663D5922-372E-43F4-93F9-C84B61E4D08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pitchFamily="-109" charset="0"/>
              <a:ea typeface="ＭＳ Ｐゴシック" pitchFamily="-109" charset="-128"/>
            </a:endParaRPr>
          </a:p>
        </p:txBody>
      </p:sp>
      <p:pic>
        <p:nvPicPr>
          <p:cNvPr id="7" name="Picture 7" descr="LBNL_Banner.psd">
            <a:extLst>
              <a:ext uri="{FF2B5EF4-FFF2-40B4-BE49-F238E27FC236}">
                <a16:creationId xmlns:a16="http://schemas.microsoft.com/office/drawing/2014/main" id="{D22987CD-6D31-4DC4-B944-B312E618E7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45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7928" y="2130425"/>
            <a:ext cx="7070271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599" y="3886200"/>
            <a:ext cx="7082971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910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1260764"/>
            <a:ext cx="8280000" cy="4681236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 sz="2400">
                <a:latin typeface="Century Gothic" panose="020B0502020202020204" pitchFamily="34" charset="0"/>
              </a:defRPr>
            </a:lvl1pPr>
            <a:lvl2pPr>
              <a:spcBef>
                <a:spcPts val="900"/>
              </a:spcBef>
              <a:buFont typeface="Arial"/>
              <a:buChar char="•"/>
              <a:defRPr sz="2400">
                <a:latin typeface="Century Gothic" panose="020B0502020202020204" pitchFamily="34" charset="0"/>
              </a:defRPr>
            </a:lvl2pPr>
            <a:lvl3pPr marL="458788" indent="-177800">
              <a:spcBef>
                <a:spcPts val="500"/>
              </a:spcBef>
              <a:defRPr sz="2400">
                <a:latin typeface="Century Gothic" panose="020B0502020202020204" pitchFamily="34" charset="0"/>
              </a:defRPr>
            </a:lvl3pPr>
            <a:lvl4pPr marL="687388" indent="-177800">
              <a:spcBef>
                <a:spcPts val="400"/>
              </a:spcBef>
              <a:buSzPct val="50000"/>
              <a:buFont typeface="Arial"/>
              <a:buChar char="•"/>
              <a:defRPr sz="2400">
                <a:latin typeface="Century Gothic" panose="020B0502020202020204" pitchFamily="34" charset="0"/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184029C-0A20-4374-91C4-4B215C5417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400">
                <a:solidFill>
                  <a:srgbClr val="00336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64009F5-D817-4B74-9F77-92391D939E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400">
                <a:solidFill>
                  <a:srgbClr val="003366"/>
                </a:solidFill>
                <a:latin typeface="Century Gothic" panose="020B0502020202020204" pitchFamily="34" charset="0"/>
              </a:defRPr>
            </a:lvl1pPr>
          </a:lstStyle>
          <a:p>
            <a:fld id="{F17BF516-E5C7-4BA2-8500-F3D0A15898C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531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3429000"/>
            <a:ext cx="8280000" cy="2513000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 sz="1600">
                <a:latin typeface="Century Gothic" panose="020B0502020202020204" pitchFamily="34" charset="0"/>
              </a:defRPr>
            </a:lvl1pPr>
            <a:lvl2pPr>
              <a:spcBef>
                <a:spcPts val="900"/>
              </a:spcBef>
              <a:buFont typeface="Arial"/>
              <a:buChar char="•"/>
              <a:defRPr sz="1600">
                <a:latin typeface="Century Gothic" panose="020B0502020202020204" pitchFamily="34" charset="0"/>
              </a:defRPr>
            </a:lvl2pPr>
            <a:lvl3pPr marL="458788" indent="-177800">
              <a:spcBef>
                <a:spcPts val="500"/>
              </a:spcBef>
              <a:defRPr sz="1600">
                <a:latin typeface="Century Gothic" panose="020B0502020202020204" pitchFamily="34" charset="0"/>
              </a:defRPr>
            </a:lvl3pPr>
            <a:lvl4pPr marL="687388" indent="-177800">
              <a:spcBef>
                <a:spcPts val="400"/>
              </a:spcBef>
              <a:buSzPct val="50000"/>
              <a:buFont typeface="Arial"/>
              <a:buChar char="•"/>
              <a:defRPr sz="1600">
                <a:latin typeface="Century Gothic" panose="020B0502020202020204" pitchFamily="34" charset="0"/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184029C-0A20-4374-91C4-4B215C5417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400">
                <a:solidFill>
                  <a:srgbClr val="00336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64009F5-D817-4B74-9F77-92391D939E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400">
                <a:solidFill>
                  <a:srgbClr val="003366"/>
                </a:solidFill>
                <a:latin typeface="Century Gothic" panose="020B0502020202020204" pitchFamily="34" charset="0"/>
              </a:defRPr>
            </a:lvl1pPr>
          </a:lstStyle>
          <a:p>
            <a:fld id="{F17BF516-E5C7-4BA2-8500-F3D0A15898CF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ECFE922-EFB8-944D-A8C5-2F59C91BC2C0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32001" y="1229206"/>
            <a:ext cx="3474982" cy="2048873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 sz="1600">
                <a:latin typeface="Century Gothic" panose="020B0502020202020204" pitchFamily="34" charset="0"/>
              </a:defRPr>
            </a:lvl1pPr>
            <a:lvl2pPr>
              <a:spcBef>
                <a:spcPts val="900"/>
              </a:spcBef>
              <a:buFont typeface="Arial"/>
              <a:buChar char="•"/>
              <a:defRPr sz="1600">
                <a:latin typeface="Century Gothic" panose="020B0502020202020204" pitchFamily="34" charset="0"/>
              </a:defRPr>
            </a:lvl2pPr>
            <a:lvl3pPr marL="458788" indent="-177800">
              <a:spcBef>
                <a:spcPts val="500"/>
              </a:spcBef>
              <a:defRPr sz="1600">
                <a:latin typeface="Century Gothic" panose="020B0502020202020204" pitchFamily="34" charset="0"/>
              </a:defRPr>
            </a:lvl3pPr>
            <a:lvl4pPr marL="687388" indent="-177800">
              <a:spcBef>
                <a:spcPts val="400"/>
              </a:spcBef>
              <a:buSzPct val="50000"/>
              <a:buFont typeface="Arial"/>
              <a:buChar char="•"/>
              <a:defRPr sz="1600">
                <a:latin typeface="Century Gothic" panose="020B0502020202020204" pitchFamily="34" charset="0"/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B6EA096-5786-4E41-AF33-B91CDF92079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37018" y="1229206"/>
            <a:ext cx="3474982" cy="2048873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 sz="1600">
                <a:latin typeface="Century Gothic" panose="020B0502020202020204" pitchFamily="34" charset="0"/>
              </a:defRPr>
            </a:lvl1pPr>
            <a:lvl2pPr>
              <a:spcBef>
                <a:spcPts val="900"/>
              </a:spcBef>
              <a:buFont typeface="Arial"/>
              <a:buChar char="•"/>
              <a:defRPr sz="1600">
                <a:latin typeface="Century Gothic" panose="020B0502020202020204" pitchFamily="34" charset="0"/>
              </a:defRPr>
            </a:lvl2pPr>
            <a:lvl3pPr marL="458788" indent="-177800">
              <a:spcBef>
                <a:spcPts val="500"/>
              </a:spcBef>
              <a:defRPr sz="1600">
                <a:latin typeface="Century Gothic" panose="020B0502020202020204" pitchFamily="34" charset="0"/>
              </a:defRPr>
            </a:lvl3pPr>
            <a:lvl4pPr marL="687388" indent="-177800">
              <a:spcBef>
                <a:spcPts val="400"/>
              </a:spcBef>
              <a:buSzPct val="50000"/>
              <a:buFont typeface="Arial"/>
              <a:buChar char="•"/>
              <a:defRPr sz="1600">
                <a:latin typeface="Century Gothic" panose="020B0502020202020204" pitchFamily="34" charset="0"/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89612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1769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tif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EC03FD6-F8B8-4B55-8351-69815ACF5D6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1037" y="180000"/>
            <a:ext cx="7781925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2E04E-CF89-4113-99F1-91AE395FE2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0503" y="6305211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336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altLang="en-US"/>
              <a:t>G. Vallone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8707B-F3D6-497C-9C9B-259CF9B3F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05199" y="6306186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3366"/>
                </a:solidFill>
                <a:latin typeface="Century Gothic" panose="020B0502020202020204" pitchFamily="34" charset="0"/>
              </a:defRPr>
            </a:lvl1pPr>
          </a:lstStyle>
          <a:p>
            <a:fld id="{7B7B2A5E-4BFE-4478-8568-162AF3B78EC0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A9537-B9F5-EB44-BA86-1E010B6AF6A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886072" y="6120000"/>
            <a:ext cx="964431" cy="73800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FE72E7E-564F-6541-9142-8DFDA52AD950}"/>
              </a:ext>
            </a:extLst>
          </p:cNvPr>
          <p:cNvSpPr txBox="1">
            <a:spLocks/>
          </p:cNvSpPr>
          <p:nvPr userDrawn="1"/>
        </p:nvSpPr>
        <p:spPr>
          <a:xfrm>
            <a:off x="5695635" y="630521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3366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 altLang="en-US" sz="1400" dirty="0"/>
              <a:t>06/11/2024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F691CA6-5205-2A41-9AF1-4C869084612B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210503" y="6120000"/>
            <a:ext cx="8640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B6C248-7239-AA48-A092-60E65FE99023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210503" y="1080362"/>
            <a:ext cx="8640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99" r:id="rId2"/>
    <p:sldLayoutId id="2147483708" r:id="rId3"/>
    <p:sldLayoutId id="2147483707" r:id="rId4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1" fontAlgn="base" hangingPunct="1">
        <a:spcBef>
          <a:spcPts val="900"/>
        </a:spcBef>
        <a:spcAft>
          <a:spcPct val="0"/>
        </a:spcAft>
        <a:defRPr sz="2400">
          <a:solidFill>
            <a:srgbClr val="003366"/>
          </a:solidFill>
          <a:latin typeface="+mn-lt"/>
          <a:ea typeface="+mn-ea"/>
          <a:cs typeface="+mn-cs"/>
        </a:defRPr>
      </a:lvl1pPr>
      <a:lvl2pPr marL="288925" indent="-227013" algn="l" rtl="0" eaLnBrk="1" fontAlgn="base" hangingPunct="1">
        <a:spcBef>
          <a:spcPts val="500"/>
        </a:spcBef>
        <a:spcAft>
          <a:spcPct val="0"/>
        </a:spcAft>
        <a:buSzPct val="85000"/>
        <a:buChar char="–"/>
        <a:defRPr sz="2400">
          <a:solidFill>
            <a:srgbClr val="003366"/>
          </a:solidFill>
          <a:latin typeface="+mn-lt"/>
          <a:ea typeface="+mn-ea"/>
        </a:defRPr>
      </a:lvl2pPr>
      <a:lvl3pPr marL="573088" indent="-117475" algn="l" rtl="0" eaLnBrk="1" fontAlgn="base" hangingPunct="1">
        <a:spcBef>
          <a:spcPts val="400"/>
        </a:spcBef>
        <a:spcAft>
          <a:spcPct val="0"/>
        </a:spcAft>
        <a:buSzPct val="75000"/>
        <a:buFont typeface="Lucida Grande" pitchFamily="-109" charset="0"/>
        <a:buChar char="–"/>
        <a:defRPr sz="2400">
          <a:solidFill>
            <a:srgbClr val="003366"/>
          </a:solidFill>
          <a:latin typeface="+mn-lt"/>
          <a:ea typeface="+mn-ea"/>
        </a:defRPr>
      </a:lvl3pPr>
      <a:lvl4pPr marL="909638" indent="-227013" algn="l" rtl="0" eaLnBrk="1" fontAlgn="base" hangingPunct="1">
        <a:spcBef>
          <a:spcPct val="20000"/>
        </a:spcBef>
        <a:spcAft>
          <a:spcPct val="0"/>
        </a:spcAft>
        <a:buSzPct val="75000"/>
        <a:buFont typeface="Lucida Grande" pitchFamily="-109" charset="0"/>
        <a:buChar char="–"/>
        <a:defRPr sz="2400">
          <a:solidFill>
            <a:srgbClr val="003366"/>
          </a:solidFill>
          <a:latin typeface="+mn-lt"/>
          <a:ea typeface="+mn-ea"/>
        </a:defRPr>
      </a:lvl4pPr>
      <a:lvl5pPr marL="1146175" indent="-236538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rgbClr val="003366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B0DC0-9965-9377-2848-3443460C26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2446" y="2130425"/>
            <a:ext cx="7859109" cy="1470025"/>
          </a:xfrm>
        </p:spPr>
        <p:txBody>
          <a:bodyPr/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- Coil Composite and Training</a:t>
            </a:r>
            <a:br>
              <a:rPr lang="en-US" dirty="0"/>
            </a:br>
            <a:r>
              <a:rPr lang="en-US" dirty="0"/>
              <a:t>Status and Goals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6B9E85-88EB-828C-81AF-2DE73E577C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0515" y="3886200"/>
            <a:ext cx="7082971" cy="2830286"/>
          </a:xfrm>
        </p:spPr>
        <p:txBody>
          <a:bodyPr/>
          <a:lstStyle/>
          <a:p>
            <a:pPr algn="ctr"/>
            <a:r>
              <a:rPr lang="en-US" dirty="0"/>
              <a:t>G. Vallone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07/02/2024 - MDP Modeling Group</a:t>
            </a:r>
          </a:p>
        </p:txBody>
      </p:sp>
    </p:spTree>
    <p:extLst>
      <p:ext uri="{BB962C8B-B14F-4D97-AF65-F5344CB8AC3E}">
        <p14:creationId xmlns:p14="http://schemas.microsoft.com/office/powerpoint/2010/main" val="2346927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CACAF-71DA-0348-A198-002D10F47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 Composite - Summary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71542-73D1-8A4B-B176-3C962DCBC6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9C635-9BBC-864C-B084-0309E5D6E5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519D2D2-851B-C384-7FB4-B187F1E60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1" y="1338607"/>
            <a:ext cx="8613459" cy="4817360"/>
          </a:xfrm>
        </p:spPr>
        <p:txBody>
          <a:bodyPr/>
          <a:lstStyle/>
          <a:p>
            <a:pPr lvl="1"/>
            <a:r>
              <a:rPr lang="en-US" sz="2000" dirty="0">
                <a:ea typeface="Yu Gothic UI Semilight" panose="020B0400000000000000" pitchFamily="34" charset="-128"/>
              </a:rPr>
              <a:t>What we </a:t>
            </a:r>
            <a:r>
              <a:rPr lang="en-US" sz="2000" b="1" dirty="0">
                <a:ea typeface="Yu Gothic UI Semilight" panose="020B0400000000000000" pitchFamily="34" charset="-128"/>
              </a:rPr>
              <a:t>have</a:t>
            </a:r>
            <a:r>
              <a:rPr lang="en-US" sz="2000" dirty="0">
                <a:ea typeface="Yu Gothic UI Semilight" panose="020B0400000000000000" pitchFamily="34" charset="-128"/>
              </a:rPr>
              <a:t>:</a:t>
            </a:r>
          </a:p>
          <a:p>
            <a:pPr lvl="2"/>
            <a:r>
              <a:rPr lang="en-US" sz="2000" b="1" dirty="0">
                <a:ea typeface="Yu Gothic UI Semilight" panose="020B0400000000000000" pitchFamily="34" charset="-128"/>
              </a:rPr>
              <a:t>2D</a:t>
            </a:r>
            <a:r>
              <a:rPr lang="en-US" sz="2000" dirty="0">
                <a:ea typeface="Yu Gothic UI Semilight" panose="020B0400000000000000" pitchFamily="34" charset="-128"/>
              </a:rPr>
              <a:t> strand, RVE models validated against measurements</a:t>
            </a:r>
          </a:p>
          <a:p>
            <a:pPr lvl="2"/>
            <a:r>
              <a:rPr lang="en-US" sz="2000" b="1" dirty="0">
                <a:ea typeface="Yu Gothic UI Semilight" panose="020B0400000000000000" pitchFamily="34" charset="-128"/>
              </a:rPr>
              <a:t>3D</a:t>
            </a:r>
            <a:r>
              <a:rPr lang="en-US" sz="2000" dirty="0">
                <a:ea typeface="Yu Gothic UI Semilight" panose="020B0400000000000000" pitchFamily="34" charset="-128"/>
              </a:rPr>
              <a:t> </a:t>
            </a:r>
            <a:r>
              <a:rPr lang="en-US" sz="2000" b="1" dirty="0">
                <a:ea typeface="Yu Gothic UI Semilight" panose="020B0400000000000000" pitchFamily="34" charset="-128"/>
              </a:rPr>
              <a:t>RVE</a:t>
            </a:r>
            <a:r>
              <a:rPr lang="en-US" sz="2000" dirty="0">
                <a:ea typeface="Yu Gothic UI Semilight" panose="020B0400000000000000" pitchFamily="34" charset="-128"/>
              </a:rPr>
              <a:t> models, non-validated</a:t>
            </a:r>
          </a:p>
          <a:p>
            <a:pPr lvl="2"/>
            <a:r>
              <a:rPr lang="en-US" sz="2000" b="1" dirty="0">
                <a:ea typeface="Yu Gothic UI Semilight" panose="020B0400000000000000" pitchFamily="34" charset="-128"/>
              </a:rPr>
              <a:t>2D</a:t>
            </a:r>
            <a:r>
              <a:rPr lang="en-US" sz="2000" dirty="0">
                <a:ea typeface="Yu Gothic UI Semilight" panose="020B0400000000000000" pitchFamily="34" charset="-128"/>
              </a:rPr>
              <a:t> </a:t>
            </a:r>
            <a:r>
              <a:rPr lang="en-US" sz="2000" b="1" dirty="0">
                <a:ea typeface="Yu Gothic UI Semilight" panose="020B0400000000000000" pitchFamily="34" charset="-128"/>
              </a:rPr>
              <a:t>critical</a:t>
            </a:r>
            <a:r>
              <a:rPr lang="en-US" sz="2000" dirty="0">
                <a:ea typeface="Yu Gothic UI Semilight" panose="020B0400000000000000" pitchFamily="34" charset="-128"/>
              </a:rPr>
              <a:t> </a:t>
            </a:r>
            <a:r>
              <a:rPr lang="en-US" sz="2000" b="1" dirty="0">
                <a:ea typeface="Yu Gothic UI Semilight" panose="020B0400000000000000" pitchFamily="34" charset="-128"/>
              </a:rPr>
              <a:t>current</a:t>
            </a:r>
            <a:r>
              <a:rPr lang="en-US" sz="2000" dirty="0">
                <a:ea typeface="Yu Gothic UI Semilight" panose="020B0400000000000000" pitchFamily="34" charset="-128"/>
              </a:rPr>
              <a:t> ‘predictions’ in regions 1, 2</a:t>
            </a:r>
          </a:p>
          <a:p>
            <a:pPr lvl="3"/>
            <a:r>
              <a:rPr lang="en-US" sz="2000" dirty="0">
                <a:ea typeface="Yu Gothic UI Semilight" panose="020B0400000000000000" pitchFamily="34" charset="-128"/>
              </a:rPr>
              <a:t>Extended to 3D, but not validated</a:t>
            </a:r>
          </a:p>
          <a:p>
            <a:pPr lvl="2"/>
            <a:r>
              <a:rPr lang="en-US" sz="2000" dirty="0">
                <a:ea typeface="Yu Gothic UI Semilight" panose="020B0400000000000000" pitchFamily="34" charset="-128"/>
              </a:rPr>
              <a:t>A </a:t>
            </a:r>
            <a:r>
              <a:rPr lang="en-US" sz="2000" b="1" dirty="0">
                <a:ea typeface="Yu Gothic UI Semilight" panose="020B0400000000000000" pitchFamily="34" charset="-128"/>
              </a:rPr>
              <a:t>failure</a:t>
            </a:r>
            <a:r>
              <a:rPr lang="en-US" sz="2000" dirty="0">
                <a:ea typeface="Yu Gothic UI Semilight" panose="020B0400000000000000" pitchFamily="34" charset="-128"/>
              </a:rPr>
              <a:t> </a:t>
            </a:r>
            <a:r>
              <a:rPr lang="en-US" sz="2000" b="1" dirty="0">
                <a:ea typeface="Yu Gothic UI Semilight" panose="020B0400000000000000" pitchFamily="34" charset="-128"/>
              </a:rPr>
              <a:t>model</a:t>
            </a:r>
            <a:r>
              <a:rPr lang="en-US" sz="2000" dirty="0">
                <a:ea typeface="Yu Gothic UI Semilight" panose="020B0400000000000000" pitchFamily="34" charset="-128"/>
              </a:rPr>
              <a:t>, tested on a limited set of loading conditions</a:t>
            </a:r>
          </a:p>
          <a:p>
            <a:pPr lvl="2"/>
            <a:endParaRPr lang="en-US" sz="2000" dirty="0">
              <a:ea typeface="Yu Gothic UI Semilight" panose="020B04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a typeface="Yu Gothic UI Semilight" panose="020B0400000000000000" pitchFamily="34" charset="-128"/>
              </a:rPr>
              <a:t>What we are </a:t>
            </a:r>
            <a:r>
              <a:rPr lang="en-US" sz="2000" b="1" dirty="0">
                <a:ea typeface="Yu Gothic UI Semilight" panose="020B0400000000000000" pitchFamily="34" charset="-128"/>
              </a:rPr>
              <a:t>missing </a:t>
            </a:r>
            <a:r>
              <a:rPr lang="en-US" sz="2000" dirty="0">
                <a:ea typeface="Yu Gothic UI Semilight" panose="020B0400000000000000" pitchFamily="34" charset="-128"/>
              </a:rPr>
              <a:t>(at least…):</a:t>
            </a:r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US" sz="2000" dirty="0">
                <a:ea typeface="Yu Gothic UI Semilight" panose="020B0400000000000000" pitchFamily="34" charset="-128"/>
              </a:rPr>
              <a:t>Improve 3D RVE models</a:t>
            </a:r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US" sz="2000" dirty="0">
                <a:ea typeface="Yu Gothic UI Semilight" panose="020B0400000000000000" pitchFamily="34" charset="-128"/>
              </a:rPr>
              <a:t>Check validity of strain function approach in 3D</a:t>
            </a:r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US" sz="2000" dirty="0">
                <a:ea typeface="Yu Gothic UI Semilight" panose="020B0400000000000000" pitchFamily="34" charset="-128"/>
              </a:rPr>
              <a:t>Collect (a lot) more data on ‘failure’ of Nb3Sn as function of different loading conditions</a:t>
            </a:r>
          </a:p>
          <a:p>
            <a:pPr marL="401638" lvl="2" indent="-285750">
              <a:buFont typeface="Arial" panose="020B0604020202020204" pitchFamily="34" charset="0"/>
              <a:buChar char="•"/>
            </a:pPr>
            <a:endParaRPr lang="en-US" sz="2000" dirty="0">
              <a:ea typeface="Yu Gothic UI Semilight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1381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 dirty="0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11</a:t>
            </a:fld>
            <a:endParaRPr lang="en-US" alt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C0929D-C695-B155-BDB9-1B73852BE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1328383"/>
            <a:ext cx="8639781" cy="4613618"/>
          </a:xfrm>
        </p:spPr>
        <p:txBody>
          <a:bodyPr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Introduction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Coil Composite</a:t>
            </a:r>
          </a:p>
          <a:p>
            <a:pPr marL="630238" lvl="3" indent="-285750">
              <a:buFont typeface="Arial" panose="020B0604020202020204" pitchFamily="34" charset="0"/>
              <a:buChar char="•"/>
            </a:pPr>
            <a:r>
              <a:rPr lang="en-US" sz="3200" dirty="0"/>
              <a:t>Stiffness</a:t>
            </a:r>
          </a:p>
          <a:p>
            <a:pPr marL="630238" lvl="3" indent="-285750">
              <a:buFont typeface="Arial" panose="020B0604020202020204" pitchFamily="34" charset="0"/>
              <a:buChar char="•"/>
            </a:pPr>
            <a:r>
              <a:rPr lang="en-US" sz="3200" dirty="0"/>
              <a:t>Stress/Strain Limits</a:t>
            </a:r>
          </a:p>
          <a:p>
            <a:pPr marL="231775" lvl="1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31775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Training</a:t>
            </a:r>
          </a:p>
        </p:txBody>
      </p:sp>
    </p:spTree>
    <p:extLst>
      <p:ext uri="{BB962C8B-B14F-4D97-AF65-F5344CB8AC3E}">
        <p14:creationId xmlns:p14="http://schemas.microsoft.com/office/powerpoint/2010/main" val="669476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1D36DED8-40A6-27B1-EF9C-BEE361EB2976}"/>
              </a:ext>
            </a:extLst>
          </p:cNvPr>
          <p:cNvSpPr/>
          <p:nvPr/>
        </p:nvSpPr>
        <p:spPr>
          <a:xfrm>
            <a:off x="6735368" y="1615943"/>
            <a:ext cx="389560" cy="1132621"/>
          </a:xfrm>
          <a:custGeom>
            <a:avLst/>
            <a:gdLst>
              <a:gd name="connsiteX0" fmla="*/ 0 w 263951"/>
              <a:gd name="connsiteY0" fmla="*/ 0 h 857839"/>
              <a:gd name="connsiteX1" fmla="*/ 263951 w 263951"/>
              <a:gd name="connsiteY1" fmla="*/ 0 h 857839"/>
              <a:gd name="connsiteX2" fmla="*/ 263951 w 263951"/>
              <a:gd name="connsiteY2" fmla="*/ 857839 h 857839"/>
              <a:gd name="connsiteX3" fmla="*/ 0 w 263951"/>
              <a:gd name="connsiteY3" fmla="*/ 857839 h 857839"/>
              <a:gd name="connsiteX4" fmla="*/ 0 w 263951"/>
              <a:gd name="connsiteY4" fmla="*/ 0 h 857839"/>
              <a:gd name="connsiteX0" fmla="*/ 0 w 362932"/>
              <a:gd name="connsiteY0" fmla="*/ 0 h 857839"/>
              <a:gd name="connsiteX1" fmla="*/ 362932 w 362932"/>
              <a:gd name="connsiteY1" fmla="*/ 197963 h 857839"/>
              <a:gd name="connsiteX2" fmla="*/ 263951 w 362932"/>
              <a:gd name="connsiteY2" fmla="*/ 857839 h 857839"/>
              <a:gd name="connsiteX3" fmla="*/ 0 w 362932"/>
              <a:gd name="connsiteY3" fmla="*/ 857839 h 857839"/>
              <a:gd name="connsiteX4" fmla="*/ 0 w 362932"/>
              <a:gd name="connsiteY4" fmla="*/ 0 h 857839"/>
              <a:gd name="connsiteX0" fmla="*/ 221529 w 362932"/>
              <a:gd name="connsiteY0" fmla="*/ 0 h 763570"/>
              <a:gd name="connsiteX1" fmla="*/ 362932 w 362932"/>
              <a:gd name="connsiteY1" fmla="*/ 103694 h 763570"/>
              <a:gd name="connsiteX2" fmla="*/ 263951 w 362932"/>
              <a:gd name="connsiteY2" fmla="*/ 763570 h 763570"/>
              <a:gd name="connsiteX3" fmla="*/ 0 w 362932"/>
              <a:gd name="connsiteY3" fmla="*/ 763570 h 763570"/>
              <a:gd name="connsiteX4" fmla="*/ 221529 w 362932"/>
              <a:gd name="connsiteY4" fmla="*/ 0 h 763570"/>
              <a:gd name="connsiteX0" fmla="*/ 221529 w 697584"/>
              <a:gd name="connsiteY0" fmla="*/ 0 h 782424"/>
              <a:gd name="connsiteX1" fmla="*/ 362932 w 697584"/>
              <a:gd name="connsiteY1" fmla="*/ 103694 h 782424"/>
              <a:gd name="connsiteX2" fmla="*/ 697584 w 697584"/>
              <a:gd name="connsiteY2" fmla="*/ 782424 h 782424"/>
              <a:gd name="connsiteX3" fmla="*/ 0 w 697584"/>
              <a:gd name="connsiteY3" fmla="*/ 763570 h 782424"/>
              <a:gd name="connsiteX4" fmla="*/ 221529 w 697584"/>
              <a:gd name="connsiteY4" fmla="*/ 0 h 782424"/>
              <a:gd name="connsiteX0" fmla="*/ 221529 w 735291"/>
              <a:gd name="connsiteY0" fmla="*/ 0 h 763570"/>
              <a:gd name="connsiteX1" fmla="*/ 362932 w 735291"/>
              <a:gd name="connsiteY1" fmla="*/ 103694 h 763570"/>
              <a:gd name="connsiteX2" fmla="*/ 735291 w 735291"/>
              <a:gd name="connsiteY2" fmla="*/ 754143 h 763570"/>
              <a:gd name="connsiteX3" fmla="*/ 0 w 735291"/>
              <a:gd name="connsiteY3" fmla="*/ 763570 h 763570"/>
              <a:gd name="connsiteX4" fmla="*/ 221529 w 735291"/>
              <a:gd name="connsiteY4" fmla="*/ 0 h 763570"/>
              <a:gd name="connsiteX0" fmla="*/ 221529 w 740004"/>
              <a:gd name="connsiteY0" fmla="*/ 0 h 763570"/>
              <a:gd name="connsiteX1" fmla="*/ 740004 w 740004"/>
              <a:gd name="connsiteY1" fmla="*/ 414779 h 763570"/>
              <a:gd name="connsiteX2" fmla="*/ 735291 w 740004"/>
              <a:gd name="connsiteY2" fmla="*/ 754143 h 763570"/>
              <a:gd name="connsiteX3" fmla="*/ 0 w 740004"/>
              <a:gd name="connsiteY3" fmla="*/ 763570 h 763570"/>
              <a:gd name="connsiteX4" fmla="*/ 221529 w 740004"/>
              <a:gd name="connsiteY4" fmla="*/ 0 h 763570"/>
              <a:gd name="connsiteX0" fmla="*/ 480766 w 740004"/>
              <a:gd name="connsiteY0" fmla="*/ 0 h 546754"/>
              <a:gd name="connsiteX1" fmla="*/ 740004 w 740004"/>
              <a:gd name="connsiteY1" fmla="*/ 197963 h 546754"/>
              <a:gd name="connsiteX2" fmla="*/ 735291 w 740004"/>
              <a:gd name="connsiteY2" fmla="*/ 537327 h 546754"/>
              <a:gd name="connsiteX3" fmla="*/ 0 w 740004"/>
              <a:gd name="connsiteY3" fmla="*/ 546754 h 546754"/>
              <a:gd name="connsiteX4" fmla="*/ 480766 w 740004"/>
              <a:gd name="connsiteY4" fmla="*/ 0 h 546754"/>
              <a:gd name="connsiteX0" fmla="*/ 381785 w 740004"/>
              <a:gd name="connsiteY0" fmla="*/ 0 h 612741"/>
              <a:gd name="connsiteX1" fmla="*/ 740004 w 740004"/>
              <a:gd name="connsiteY1" fmla="*/ 263950 h 612741"/>
              <a:gd name="connsiteX2" fmla="*/ 735291 w 740004"/>
              <a:gd name="connsiteY2" fmla="*/ 603314 h 612741"/>
              <a:gd name="connsiteX3" fmla="*/ 0 w 740004"/>
              <a:gd name="connsiteY3" fmla="*/ 612741 h 612741"/>
              <a:gd name="connsiteX4" fmla="*/ 381785 w 740004"/>
              <a:gd name="connsiteY4" fmla="*/ 0 h 612741"/>
              <a:gd name="connsiteX0" fmla="*/ 28279 w 386498"/>
              <a:gd name="connsiteY0" fmla="*/ 0 h 608027"/>
              <a:gd name="connsiteX1" fmla="*/ 386498 w 386498"/>
              <a:gd name="connsiteY1" fmla="*/ 263950 h 608027"/>
              <a:gd name="connsiteX2" fmla="*/ 381785 w 386498"/>
              <a:gd name="connsiteY2" fmla="*/ 603314 h 608027"/>
              <a:gd name="connsiteX3" fmla="*/ 0 w 386498"/>
              <a:gd name="connsiteY3" fmla="*/ 608027 h 608027"/>
              <a:gd name="connsiteX4" fmla="*/ 28279 w 386498"/>
              <a:gd name="connsiteY4" fmla="*/ 0 h 608027"/>
              <a:gd name="connsiteX0" fmla="*/ 28279 w 494731"/>
              <a:gd name="connsiteY0" fmla="*/ 327419 h 935446"/>
              <a:gd name="connsiteX1" fmla="*/ 494731 w 494731"/>
              <a:gd name="connsiteY1" fmla="*/ 0 h 935446"/>
              <a:gd name="connsiteX2" fmla="*/ 381785 w 494731"/>
              <a:gd name="connsiteY2" fmla="*/ 930733 h 935446"/>
              <a:gd name="connsiteX3" fmla="*/ 0 w 494731"/>
              <a:gd name="connsiteY3" fmla="*/ 935446 h 935446"/>
              <a:gd name="connsiteX4" fmla="*/ 28279 w 494731"/>
              <a:gd name="connsiteY4" fmla="*/ 327419 h 935446"/>
              <a:gd name="connsiteX0" fmla="*/ 28279 w 961150"/>
              <a:gd name="connsiteY0" fmla="*/ 327419 h 955721"/>
              <a:gd name="connsiteX1" fmla="*/ 494731 w 961150"/>
              <a:gd name="connsiteY1" fmla="*/ 0 h 955721"/>
              <a:gd name="connsiteX2" fmla="*/ 961150 w 961150"/>
              <a:gd name="connsiteY2" fmla="*/ 955721 h 955721"/>
              <a:gd name="connsiteX3" fmla="*/ 0 w 961150"/>
              <a:gd name="connsiteY3" fmla="*/ 935446 h 955721"/>
              <a:gd name="connsiteX4" fmla="*/ 28279 w 961150"/>
              <a:gd name="connsiteY4" fmla="*/ 327419 h 955721"/>
              <a:gd name="connsiteX0" fmla="*/ 15546 w 961150"/>
              <a:gd name="connsiteY0" fmla="*/ 302432 h 955721"/>
              <a:gd name="connsiteX1" fmla="*/ 494731 w 961150"/>
              <a:gd name="connsiteY1" fmla="*/ 0 h 955721"/>
              <a:gd name="connsiteX2" fmla="*/ 961150 w 961150"/>
              <a:gd name="connsiteY2" fmla="*/ 955721 h 955721"/>
              <a:gd name="connsiteX3" fmla="*/ 0 w 961150"/>
              <a:gd name="connsiteY3" fmla="*/ 935446 h 955721"/>
              <a:gd name="connsiteX4" fmla="*/ 15546 w 961150"/>
              <a:gd name="connsiteY4" fmla="*/ 302432 h 955721"/>
              <a:gd name="connsiteX0" fmla="*/ 2812 w 961150"/>
              <a:gd name="connsiteY0" fmla="*/ 0 h 1869347"/>
              <a:gd name="connsiteX1" fmla="*/ 494731 w 961150"/>
              <a:gd name="connsiteY1" fmla="*/ 913626 h 1869347"/>
              <a:gd name="connsiteX2" fmla="*/ 961150 w 961150"/>
              <a:gd name="connsiteY2" fmla="*/ 1869347 h 1869347"/>
              <a:gd name="connsiteX3" fmla="*/ 0 w 961150"/>
              <a:gd name="connsiteY3" fmla="*/ 1849072 h 1869347"/>
              <a:gd name="connsiteX4" fmla="*/ 2812 w 961150"/>
              <a:gd name="connsiteY4" fmla="*/ 0 h 1869347"/>
              <a:gd name="connsiteX0" fmla="*/ 2812 w 494731"/>
              <a:gd name="connsiteY0" fmla="*/ 0 h 1894335"/>
              <a:gd name="connsiteX1" fmla="*/ 494731 w 494731"/>
              <a:gd name="connsiteY1" fmla="*/ 913626 h 1894335"/>
              <a:gd name="connsiteX2" fmla="*/ 432718 w 494731"/>
              <a:gd name="connsiteY2" fmla="*/ 1894335 h 1894335"/>
              <a:gd name="connsiteX3" fmla="*/ 0 w 494731"/>
              <a:gd name="connsiteY3" fmla="*/ 1849072 h 1894335"/>
              <a:gd name="connsiteX4" fmla="*/ 2812 w 494731"/>
              <a:gd name="connsiteY4" fmla="*/ 0 h 1894335"/>
              <a:gd name="connsiteX0" fmla="*/ 2812 w 456531"/>
              <a:gd name="connsiteY0" fmla="*/ 0 h 1894335"/>
              <a:gd name="connsiteX1" fmla="*/ 456531 w 456531"/>
              <a:gd name="connsiteY1" fmla="*/ 855322 h 1894335"/>
              <a:gd name="connsiteX2" fmla="*/ 432718 w 456531"/>
              <a:gd name="connsiteY2" fmla="*/ 1894335 h 1894335"/>
              <a:gd name="connsiteX3" fmla="*/ 0 w 456531"/>
              <a:gd name="connsiteY3" fmla="*/ 1849072 h 1894335"/>
              <a:gd name="connsiteX4" fmla="*/ 2812 w 456531"/>
              <a:gd name="connsiteY4" fmla="*/ 0 h 1894335"/>
              <a:gd name="connsiteX0" fmla="*/ 2812 w 496384"/>
              <a:gd name="connsiteY0" fmla="*/ 0 h 1886006"/>
              <a:gd name="connsiteX1" fmla="*/ 456531 w 496384"/>
              <a:gd name="connsiteY1" fmla="*/ 855322 h 1886006"/>
              <a:gd name="connsiteX2" fmla="*/ 496384 w 496384"/>
              <a:gd name="connsiteY2" fmla="*/ 1886006 h 1886006"/>
              <a:gd name="connsiteX3" fmla="*/ 0 w 496384"/>
              <a:gd name="connsiteY3" fmla="*/ 1849072 h 1886006"/>
              <a:gd name="connsiteX4" fmla="*/ 2812 w 496384"/>
              <a:gd name="connsiteY4" fmla="*/ 0 h 1886006"/>
              <a:gd name="connsiteX0" fmla="*/ 2812 w 496384"/>
              <a:gd name="connsiteY0" fmla="*/ 0 h 1886006"/>
              <a:gd name="connsiteX1" fmla="*/ 488363 w 496384"/>
              <a:gd name="connsiteY1" fmla="*/ 938614 h 1886006"/>
              <a:gd name="connsiteX2" fmla="*/ 496384 w 496384"/>
              <a:gd name="connsiteY2" fmla="*/ 1886006 h 1886006"/>
              <a:gd name="connsiteX3" fmla="*/ 0 w 496384"/>
              <a:gd name="connsiteY3" fmla="*/ 1849072 h 1886006"/>
              <a:gd name="connsiteX4" fmla="*/ 2812 w 496384"/>
              <a:gd name="connsiteY4" fmla="*/ 0 h 1886006"/>
              <a:gd name="connsiteX0" fmla="*/ 2812 w 496384"/>
              <a:gd name="connsiteY0" fmla="*/ 0 h 1877677"/>
              <a:gd name="connsiteX1" fmla="*/ 488363 w 496384"/>
              <a:gd name="connsiteY1" fmla="*/ 938614 h 1877677"/>
              <a:gd name="connsiteX2" fmla="*/ 496384 w 496384"/>
              <a:gd name="connsiteY2" fmla="*/ 1877677 h 1877677"/>
              <a:gd name="connsiteX3" fmla="*/ 0 w 496384"/>
              <a:gd name="connsiteY3" fmla="*/ 1849072 h 1877677"/>
              <a:gd name="connsiteX4" fmla="*/ 2812 w 496384"/>
              <a:gd name="connsiteY4" fmla="*/ 0 h 1877677"/>
              <a:gd name="connsiteX0" fmla="*/ 2812 w 496384"/>
              <a:gd name="connsiteY0" fmla="*/ 0 h 1877677"/>
              <a:gd name="connsiteX1" fmla="*/ 481996 w 496384"/>
              <a:gd name="connsiteY1" fmla="*/ 930285 h 1877677"/>
              <a:gd name="connsiteX2" fmla="*/ 496384 w 496384"/>
              <a:gd name="connsiteY2" fmla="*/ 1877677 h 1877677"/>
              <a:gd name="connsiteX3" fmla="*/ 0 w 496384"/>
              <a:gd name="connsiteY3" fmla="*/ 1849072 h 1877677"/>
              <a:gd name="connsiteX4" fmla="*/ 2812 w 496384"/>
              <a:gd name="connsiteY4" fmla="*/ 0 h 1877677"/>
              <a:gd name="connsiteX0" fmla="*/ 110 w 493682"/>
              <a:gd name="connsiteY0" fmla="*/ 0 h 1877677"/>
              <a:gd name="connsiteX1" fmla="*/ 479294 w 493682"/>
              <a:gd name="connsiteY1" fmla="*/ 930285 h 1877677"/>
              <a:gd name="connsiteX2" fmla="*/ 493682 w 493682"/>
              <a:gd name="connsiteY2" fmla="*/ 1877677 h 1877677"/>
              <a:gd name="connsiteX3" fmla="*/ 3666 w 493682"/>
              <a:gd name="connsiteY3" fmla="*/ 1857402 h 1877677"/>
              <a:gd name="connsiteX4" fmla="*/ 110 w 493682"/>
              <a:gd name="connsiteY4" fmla="*/ 0 h 1877677"/>
              <a:gd name="connsiteX0" fmla="*/ 110 w 493682"/>
              <a:gd name="connsiteY0" fmla="*/ 0 h 1877677"/>
              <a:gd name="connsiteX1" fmla="*/ 479294 w 493682"/>
              <a:gd name="connsiteY1" fmla="*/ 930285 h 1877677"/>
              <a:gd name="connsiteX2" fmla="*/ 493682 w 493682"/>
              <a:gd name="connsiteY2" fmla="*/ 1877677 h 1877677"/>
              <a:gd name="connsiteX3" fmla="*/ 3666 w 493682"/>
              <a:gd name="connsiteY3" fmla="*/ 1857402 h 1877677"/>
              <a:gd name="connsiteX4" fmla="*/ 110 w 493682"/>
              <a:gd name="connsiteY4" fmla="*/ 0 h 1877677"/>
              <a:gd name="connsiteX0" fmla="*/ 54 w 493626"/>
              <a:gd name="connsiteY0" fmla="*/ 0 h 1882390"/>
              <a:gd name="connsiteX1" fmla="*/ 479238 w 493626"/>
              <a:gd name="connsiteY1" fmla="*/ 930285 h 1882390"/>
              <a:gd name="connsiteX2" fmla="*/ 493626 w 493626"/>
              <a:gd name="connsiteY2" fmla="*/ 1877677 h 1882390"/>
              <a:gd name="connsiteX3" fmla="*/ 9976 w 493626"/>
              <a:gd name="connsiteY3" fmla="*/ 1882390 h 1882390"/>
              <a:gd name="connsiteX4" fmla="*/ 54 w 493626"/>
              <a:gd name="connsiteY4" fmla="*/ 0 h 1882390"/>
              <a:gd name="connsiteX0" fmla="*/ 78 w 493650"/>
              <a:gd name="connsiteY0" fmla="*/ 0 h 1877677"/>
              <a:gd name="connsiteX1" fmla="*/ 479262 w 493650"/>
              <a:gd name="connsiteY1" fmla="*/ 930285 h 1877677"/>
              <a:gd name="connsiteX2" fmla="*/ 493650 w 493650"/>
              <a:gd name="connsiteY2" fmla="*/ 1877677 h 1877677"/>
              <a:gd name="connsiteX3" fmla="*/ 5976 w 493650"/>
              <a:gd name="connsiteY3" fmla="*/ 1877126 h 1877677"/>
              <a:gd name="connsiteX4" fmla="*/ 78 w 493650"/>
              <a:gd name="connsiteY4" fmla="*/ 0 h 1877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650" h="1877677">
                <a:moveTo>
                  <a:pt x="78" y="0"/>
                </a:moveTo>
                <a:lnTo>
                  <a:pt x="479262" y="930285"/>
                </a:lnTo>
                <a:cubicBezTo>
                  <a:pt x="481936" y="1246082"/>
                  <a:pt x="490976" y="1561880"/>
                  <a:pt x="493650" y="1877677"/>
                </a:cubicBezTo>
                <a:lnTo>
                  <a:pt x="5976" y="1877126"/>
                </a:lnTo>
                <a:cubicBezTo>
                  <a:pt x="6913" y="1260769"/>
                  <a:pt x="-859" y="616357"/>
                  <a:pt x="78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776EA2-4770-AEE8-E441-1135E0E6C62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12965" y="1129666"/>
            <a:ext cx="2466306" cy="18423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DCACAF-71DA-0348-A198-002D10F47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CCT Training Model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71542-73D1-8A4B-B176-3C962DCBC6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9C635-9BBC-864C-B084-0309E5D6E5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519D2D2-851B-C384-7FB4-B187F1E60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2" y="3841222"/>
            <a:ext cx="6359980" cy="216334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CCT </a:t>
            </a:r>
            <a:r>
              <a:rPr lang="en-GB" b="1" dirty="0"/>
              <a:t>training</a:t>
            </a:r>
            <a:r>
              <a:rPr lang="en-GB" dirty="0"/>
              <a:t> </a:t>
            </a:r>
            <a:r>
              <a:rPr lang="en-GB" b="1" dirty="0"/>
              <a:t>model</a:t>
            </a:r>
            <a:r>
              <a:rPr lang="en-GB" dirty="0"/>
              <a:t>:</a:t>
            </a:r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US" b="1" dirty="0" err="1">
                <a:latin typeface="Century Gothic" panose="020B0502020202020204" pitchFamily="34" charset="0"/>
              </a:rPr>
              <a:t>Elasto</a:t>
            </a:r>
            <a:r>
              <a:rPr lang="en-US" b="1" dirty="0">
                <a:latin typeface="Century Gothic" panose="020B0502020202020204" pitchFamily="34" charset="0"/>
              </a:rPr>
              <a:t>-plastic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b="1" dirty="0">
                <a:latin typeface="Century Gothic" panose="020B0502020202020204" pitchFamily="34" charset="0"/>
              </a:rPr>
              <a:t>material</a:t>
            </a:r>
            <a:r>
              <a:rPr lang="en-US" dirty="0">
                <a:latin typeface="Century Gothic" panose="020B0502020202020204" pitchFamily="34" charset="0"/>
              </a:rPr>
              <a:t> model for the </a:t>
            </a:r>
            <a:r>
              <a:rPr lang="en-US" b="1" dirty="0">
                <a:latin typeface="Century Gothic" panose="020B0502020202020204" pitchFamily="34" charset="0"/>
              </a:rPr>
              <a:t>conductor</a:t>
            </a:r>
            <a:r>
              <a:rPr lang="en-US" dirty="0">
                <a:latin typeface="Century Gothic" panose="020B0502020202020204" pitchFamily="34" charset="0"/>
              </a:rPr>
              <a:t>,</a:t>
            </a:r>
            <a:r>
              <a:rPr lang="en-US" b="1" dirty="0">
                <a:latin typeface="Century Gothic" panose="020B0502020202020204" pitchFamily="34" charset="0"/>
              </a:rPr>
              <a:t> </a:t>
            </a:r>
            <a:r>
              <a:rPr lang="en-US" dirty="0">
                <a:latin typeface="Century Gothic" panose="020B0502020202020204" pitchFamily="34" charset="0"/>
              </a:rPr>
              <a:t>extracted from RVE models</a:t>
            </a:r>
            <a:endParaRPr lang="en-GB" dirty="0"/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GB" dirty="0"/>
              <a:t>Cohesive Zone Model at the cable/mandrel interface</a:t>
            </a:r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GB" dirty="0"/>
              <a:t>Energy released by debonding + frictional sliding computed at each step</a:t>
            </a:r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GB" dirty="0"/>
              <a:t>Magnet ‘quench’ condition checked at each step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EF6CDE1-54B2-CA42-C603-2D74FFFE0BB6}"/>
              </a:ext>
            </a:extLst>
          </p:cNvPr>
          <p:cNvCxnSpPr>
            <a:cxnSpLocks/>
          </p:cNvCxnSpPr>
          <p:nvPr/>
        </p:nvCxnSpPr>
        <p:spPr>
          <a:xfrm flipV="1">
            <a:off x="6957730" y="1757633"/>
            <a:ext cx="348562" cy="2268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58DCC178-A78D-6BA4-7A5C-B3167EBE96E6}"/>
              </a:ext>
            </a:extLst>
          </p:cNvPr>
          <p:cNvSpPr/>
          <p:nvPr/>
        </p:nvSpPr>
        <p:spPr>
          <a:xfrm>
            <a:off x="7139238" y="1354333"/>
            <a:ext cx="12272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omic Sans MS" panose="030F0902030302020204" pitchFamily="66" charset="0"/>
              </a:rPr>
              <a:t>Debonding</a:t>
            </a:r>
          </a:p>
          <a:p>
            <a:pPr algn="ctr"/>
            <a:r>
              <a:rPr lang="en-US" sz="1400" dirty="0">
                <a:latin typeface="Comic Sans MS" panose="030F0902030302020204" pitchFamily="66" charset="0"/>
              </a:rPr>
              <a:t>Energy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6D020C-8541-0FAE-2709-80E811729549}"/>
              </a:ext>
            </a:extLst>
          </p:cNvPr>
          <p:cNvSpPr/>
          <p:nvPr/>
        </p:nvSpPr>
        <p:spPr bwMode="auto">
          <a:xfrm>
            <a:off x="5818213" y="3414066"/>
            <a:ext cx="889864" cy="298089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ＭＳ Ｐゴシック" charset="-128"/>
                <a:cs typeface="ＭＳ Ｐゴシック" charset="-128"/>
              </a:rPr>
              <a:t>Mandrel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BC257B-2939-6A04-74E2-B25C8642F3B7}"/>
              </a:ext>
            </a:extLst>
          </p:cNvPr>
          <p:cNvSpPr/>
          <p:nvPr/>
        </p:nvSpPr>
        <p:spPr bwMode="auto">
          <a:xfrm>
            <a:off x="5984335" y="3109877"/>
            <a:ext cx="889864" cy="298089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ＭＳ Ｐゴシック" charset="-128"/>
                <a:cs typeface="ＭＳ Ｐゴシック" charset="-128"/>
              </a:rPr>
              <a:t>Cable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3F0CD07-E092-6391-6796-EDA86B661D34}"/>
              </a:ext>
            </a:extLst>
          </p:cNvPr>
          <p:cNvCxnSpPr>
            <a:cxnSpLocks/>
          </p:cNvCxnSpPr>
          <p:nvPr/>
        </p:nvCxnSpPr>
        <p:spPr>
          <a:xfrm>
            <a:off x="6780526" y="3258921"/>
            <a:ext cx="35871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D6C180A-C6C6-F955-5205-34A5F62F4257}"/>
              </a:ext>
            </a:extLst>
          </p:cNvPr>
          <p:cNvCxnSpPr>
            <a:cxnSpLocks/>
          </p:cNvCxnSpPr>
          <p:nvPr/>
        </p:nvCxnSpPr>
        <p:spPr>
          <a:xfrm>
            <a:off x="5655833" y="3407966"/>
            <a:ext cx="1483405" cy="0"/>
          </a:xfrm>
          <a:prstGeom prst="straightConnector1">
            <a:avLst/>
          </a:prstGeom>
          <a:ln>
            <a:prstDash val="lg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DB76D9E-E559-1506-8F37-497F3B57C8DA}"/>
                  </a:ext>
                </a:extLst>
              </p:cNvPr>
              <p:cNvSpPr/>
              <p:nvPr/>
            </p:nvSpPr>
            <p:spPr>
              <a:xfrm>
                <a:off x="7135497" y="3109877"/>
                <a:ext cx="1684965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latin typeface="Comic Sans MS" panose="030F0902030302020204" pitchFamily="66" charset="0"/>
                  </a:rPr>
                  <a:t>Failed Interfaces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400" dirty="0">
                    <a:latin typeface="Comic Sans MS" panose="030F0902030302020204" pitchFamily="66" charset="0"/>
                  </a:rPr>
                  <a:t> Sliding Energy</a:t>
                </a: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DB76D9E-E559-1506-8F37-497F3B57C8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5497" y="3109877"/>
                <a:ext cx="1684965" cy="523220"/>
              </a:xfrm>
              <a:prstGeom prst="rect">
                <a:avLst/>
              </a:prstGeom>
              <a:blipFill>
                <a:blip r:embed="rId3"/>
                <a:stretch>
                  <a:fillRect l="-752" t="-2326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B4D4106B-3B27-9594-A84E-6119B91A8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880" y="1276880"/>
            <a:ext cx="5159591" cy="235621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0929F17-12A8-4246-BE65-4850115981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2598" y="4034438"/>
            <a:ext cx="1977864" cy="199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828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CACAF-71DA-0348-A198-002D10F47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CCT4 - Quench Conditions Zoo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71542-73D1-8A4B-B176-3C962DCBC6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 dirty="0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9C635-9BBC-864C-B084-0309E5D6E5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13</a:t>
            </a:fld>
            <a:endParaRPr lang="en-US" alt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519D2D2-851B-C384-7FB4-B187F1E60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2" y="4267201"/>
            <a:ext cx="8622348" cy="173736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ea typeface="Yu Gothic" panose="020B0400000000000000" pitchFamily="34" charset="-128"/>
              </a:rPr>
              <a:t>Model </a:t>
            </a:r>
            <a:r>
              <a:rPr lang="en-GB" b="1" dirty="0">
                <a:ea typeface="Yu Gothic" panose="020B0400000000000000" pitchFamily="34" charset="-128"/>
              </a:rPr>
              <a:t>results</a:t>
            </a:r>
            <a:r>
              <a:rPr lang="en-GB" dirty="0">
                <a:ea typeface="Yu Gothic" panose="020B0400000000000000" pitchFamily="34" charset="-128"/>
              </a:rPr>
              <a:t> </a:t>
            </a:r>
            <a:r>
              <a:rPr lang="en-GB" b="1" dirty="0">
                <a:ea typeface="Yu Gothic" panose="020B0400000000000000" pitchFamily="34" charset="-128"/>
              </a:rPr>
              <a:t>depend</a:t>
            </a:r>
            <a:r>
              <a:rPr lang="en-GB" dirty="0">
                <a:ea typeface="Yu Gothic" panose="020B0400000000000000" pitchFamily="34" charset="-128"/>
              </a:rPr>
              <a:t> on the assumption on the </a:t>
            </a:r>
            <a:r>
              <a:rPr lang="en-GB" b="1" dirty="0">
                <a:ea typeface="Yu Gothic" panose="020B0400000000000000" pitchFamily="34" charset="-128"/>
              </a:rPr>
              <a:t>quench</a:t>
            </a:r>
            <a:r>
              <a:rPr lang="en-GB" dirty="0">
                <a:ea typeface="Yu Gothic" panose="020B0400000000000000" pitchFamily="34" charset="-128"/>
              </a:rPr>
              <a:t> </a:t>
            </a:r>
            <a:r>
              <a:rPr lang="en-GB" b="1" dirty="0">
                <a:ea typeface="Yu Gothic" panose="020B0400000000000000" pitchFamily="34" charset="-128"/>
              </a:rPr>
              <a:t>condition</a:t>
            </a:r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GB" dirty="0">
                <a:ea typeface="Yu Gothic" panose="020B0400000000000000" pitchFamily="34" charset="-128"/>
              </a:rPr>
              <a:t>Not clear what is the ‘correct’ assumption</a:t>
            </a:r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GB" dirty="0">
                <a:ea typeface="Yu Gothic" panose="020B0400000000000000" pitchFamily="34" charset="-128"/>
              </a:rPr>
              <a:t>The model produces ‘</a:t>
            </a:r>
            <a:r>
              <a:rPr lang="en-GB" b="1" dirty="0">
                <a:ea typeface="Yu Gothic" panose="020B0400000000000000" pitchFamily="34" charset="-128"/>
              </a:rPr>
              <a:t>events</a:t>
            </a:r>
            <a:r>
              <a:rPr lang="en-GB" dirty="0">
                <a:ea typeface="Yu Gothic" panose="020B0400000000000000" pitchFamily="34" charset="-128"/>
              </a:rPr>
              <a:t>’ at the ‘correct’ current, then the physics behind the thermal energy release is unclear</a:t>
            </a:r>
          </a:p>
          <a:p>
            <a:pPr marL="630238" lvl="3" indent="-285750">
              <a:buFont typeface="Arial" panose="020B0604020202020204" pitchFamily="34" charset="0"/>
              <a:buChar char="•"/>
            </a:pPr>
            <a:r>
              <a:rPr lang="en-GB" dirty="0">
                <a:ea typeface="Yu Gothic" panose="020B0400000000000000" pitchFamily="34" charset="-128"/>
              </a:rPr>
              <a:t>We need some experiment to better understand what is happening…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AAD05E-138A-15DF-247C-765DE6F03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612" y="1121625"/>
            <a:ext cx="5428774" cy="320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97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 dirty="0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14</a:t>
            </a:fld>
            <a:endParaRPr lang="en-US" alt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AC8F8E5-A316-429D-5777-D6545BFDB444}"/>
              </a:ext>
            </a:extLst>
          </p:cNvPr>
          <p:cNvSpPr txBox="1">
            <a:spLocks/>
          </p:cNvSpPr>
          <p:nvPr/>
        </p:nvSpPr>
        <p:spPr>
          <a:xfrm>
            <a:off x="210502" y="3349737"/>
            <a:ext cx="8583873" cy="252713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ts val="1200"/>
              </a:spcBef>
              <a:spcAft>
                <a:spcPct val="0"/>
              </a:spcAft>
              <a:defRPr sz="1600">
                <a:solidFill>
                  <a:srgbClr val="003366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288925" indent="-227013" algn="l" rtl="0" eaLnBrk="1" fontAlgn="base" hangingPunct="1">
              <a:spcBef>
                <a:spcPts val="900"/>
              </a:spcBef>
              <a:spcAft>
                <a:spcPct val="0"/>
              </a:spcAft>
              <a:buSzPct val="85000"/>
              <a:buFont typeface="Arial"/>
              <a:buChar char="•"/>
              <a:defRPr sz="1600">
                <a:solidFill>
                  <a:srgbClr val="003366"/>
                </a:solidFill>
                <a:latin typeface="Century Gothic" panose="020B0502020202020204" pitchFamily="34" charset="0"/>
                <a:ea typeface="+mn-ea"/>
              </a:defRPr>
            </a:lvl2pPr>
            <a:lvl3pPr marL="458788" indent="-177800" algn="l" rtl="0" eaLnBrk="1" fontAlgn="base" hangingPunct="1">
              <a:spcBef>
                <a:spcPts val="500"/>
              </a:spcBef>
              <a:spcAft>
                <a:spcPct val="0"/>
              </a:spcAft>
              <a:buSzPct val="75000"/>
              <a:buFont typeface="Lucida Grande" pitchFamily="-109" charset="0"/>
              <a:buChar char="–"/>
              <a:defRPr sz="1600">
                <a:solidFill>
                  <a:srgbClr val="003366"/>
                </a:solidFill>
                <a:latin typeface="Century Gothic" panose="020B0502020202020204" pitchFamily="34" charset="0"/>
                <a:ea typeface="+mn-ea"/>
              </a:defRPr>
            </a:lvl3pPr>
            <a:lvl4pPr marL="687388" indent="-177800" algn="l" rtl="0" eaLnBrk="1" fontAlgn="base" hangingPunct="1">
              <a:spcBef>
                <a:spcPts val="400"/>
              </a:spcBef>
              <a:spcAft>
                <a:spcPct val="0"/>
              </a:spcAft>
              <a:buSzPct val="50000"/>
              <a:buFont typeface="Arial"/>
              <a:buChar char="•"/>
              <a:defRPr sz="1600">
                <a:solidFill>
                  <a:srgbClr val="003366"/>
                </a:solidFill>
                <a:latin typeface="Century Gothic" panose="020B0502020202020204" pitchFamily="34" charset="0"/>
                <a:ea typeface="+mn-ea"/>
              </a:defRPr>
            </a:lvl4pPr>
            <a:lvl5pPr marL="1146175" indent="-2365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3366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>
                <a:ea typeface="Yu Gothic" panose="020B0400000000000000" pitchFamily="34" charset="-128"/>
              </a:rPr>
              <a:t>Failure</a:t>
            </a:r>
            <a:r>
              <a:rPr lang="en-US" sz="1700" dirty="0">
                <a:ea typeface="Yu Gothic" panose="020B0400000000000000" pitchFamily="34" charset="-128"/>
              </a:rPr>
              <a:t> of </a:t>
            </a:r>
            <a:r>
              <a:rPr lang="en-US" sz="1700" b="1" dirty="0">
                <a:ea typeface="Yu Gothic" panose="020B0400000000000000" pitchFamily="34" charset="-128"/>
              </a:rPr>
              <a:t>bonded</a:t>
            </a:r>
            <a:r>
              <a:rPr lang="en-US" sz="1700" dirty="0">
                <a:ea typeface="Yu Gothic" panose="020B0400000000000000" pitchFamily="34" charset="-128"/>
              </a:rPr>
              <a:t> interfaces can be modeled using </a:t>
            </a:r>
            <a:r>
              <a:rPr lang="en-US" sz="1700" b="1" dirty="0">
                <a:ea typeface="Yu Gothic" panose="020B0400000000000000" pitchFamily="34" charset="-128"/>
              </a:rPr>
              <a:t>cohesive</a:t>
            </a:r>
            <a:r>
              <a:rPr lang="en-US" sz="1700" dirty="0">
                <a:ea typeface="Yu Gothic" panose="020B0400000000000000" pitchFamily="34" charset="-128"/>
              </a:rPr>
              <a:t> </a:t>
            </a:r>
            <a:r>
              <a:rPr lang="en-US" sz="1700" b="1" dirty="0">
                <a:ea typeface="Yu Gothic" panose="020B0400000000000000" pitchFamily="34" charset="-128"/>
              </a:rPr>
              <a:t>elements</a:t>
            </a:r>
            <a:endParaRPr lang="en-US" sz="1700" dirty="0">
              <a:ea typeface="Yu Gothic" panose="020B04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ea typeface="Yu Gothic" panose="020B0400000000000000" pitchFamily="34" charset="-128"/>
              </a:rPr>
              <a:t>We proposed an iterative modeling approach to simulate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ea typeface="Yu Gothic" panose="020B0400000000000000" pitchFamily="34" charset="-128"/>
              </a:rPr>
              <a:t>Model results suggests that CCT </a:t>
            </a:r>
            <a:r>
              <a:rPr lang="en-US" sz="1700" b="1" dirty="0">
                <a:ea typeface="Yu Gothic" panose="020B0400000000000000" pitchFamily="34" charset="-128"/>
              </a:rPr>
              <a:t>training</a:t>
            </a:r>
            <a:r>
              <a:rPr lang="en-US" sz="1700" dirty="0">
                <a:ea typeface="Yu Gothic" panose="020B0400000000000000" pitchFamily="34" charset="-128"/>
              </a:rPr>
              <a:t> might be due to </a:t>
            </a:r>
            <a:r>
              <a:rPr lang="en-US" sz="1700" b="1" dirty="0">
                <a:ea typeface="Yu Gothic" panose="020B0400000000000000" pitchFamily="34" charset="-128"/>
              </a:rPr>
              <a:t>debonding</a:t>
            </a:r>
            <a:r>
              <a:rPr lang="en-US" sz="1700" dirty="0">
                <a:ea typeface="Yu Gothic" panose="020B0400000000000000" pitchFamily="34" charset="-128"/>
              </a:rPr>
              <a:t> and consequent </a:t>
            </a:r>
            <a:r>
              <a:rPr lang="en-US" sz="1700" b="1" dirty="0">
                <a:ea typeface="Yu Gothic" panose="020B0400000000000000" pitchFamily="34" charset="-128"/>
              </a:rPr>
              <a:t>sliding</a:t>
            </a:r>
            <a:r>
              <a:rPr lang="en-US" sz="1700" dirty="0">
                <a:ea typeface="Yu Gothic" panose="020B0400000000000000" pitchFamily="34" charset="-128"/>
              </a:rPr>
              <a:t> at the interfaces</a:t>
            </a:r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GB" sz="1700" dirty="0">
                <a:ea typeface="Yu Gothic" panose="020B0400000000000000" pitchFamily="34" charset="-128"/>
              </a:rPr>
              <a:t>This is consistent with recent ’wax’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>
                <a:ea typeface="Yu Gothic" panose="020B0400000000000000" pitchFamily="34" charset="-128"/>
              </a:rPr>
              <a:t>Comparing the released energy ’patterns’ we see some similarities…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ea typeface="Yu Gothic" panose="020B0400000000000000" pitchFamily="34" charset="-128"/>
              </a:rPr>
              <a:t>Tested on subscale magnets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2EF483-F6C1-95A9-49C3-34200EBEC847}"/>
              </a:ext>
            </a:extLst>
          </p:cNvPr>
          <p:cNvSpPr/>
          <p:nvPr/>
        </p:nvSpPr>
        <p:spPr bwMode="auto">
          <a:xfrm>
            <a:off x="583859" y="1251644"/>
            <a:ext cx="5822916" cy="1879140"/>
          </a:xfrm>
          <a:prstGeom prst="rect">
            <a:avLst/>
          </a:prstGeom>
          <a:solidFill>
            <a:srgbClr val="0070C0">
              <a:alpha val="25882"/>
            </a:srgb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227C7E-9305-86AC-76FF-4B8189D7C74F}"/>
              </a:ext>
            </a:extLst>
          </p:cNvPr>
          <p:cNvSpPr txBox="1"/>
          <p:nvPr/>
        </p:nvSpPr>
        <p:spPr>
          <a:xfrm>
            <a:off x="698994" y="1239383"/>
            <a:ext cx="4132898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i="0" dirty="0">
                <a:effectLst/>
                <a:latin typeface="Comic Sans MS" panose="030F0902030302020204" pitchFamily="66" charset="0"/>
              </a:rPr>
              <a:t>Training Simulation</a:t>
            </a:r>
          </a:p>
          <a:p>
            <a:pPr algn="ctr"/>
            <a:r>
              <a:rPr lang="en-US" sz="1400" b="1" dirty="0">
                <a:latin typeface="Comic Sans MS" panose="030F0902030302020204" pitchFamily="66" charset="0"/>
              </a:rPr>
              <a:t>Python/APDL</a:t>
            </a:r>
            <a:endParaRPr lang="en-US" sz="1400" b="1" i="0" dirty="0">
              <a:effectLst/>
              <a:latin typeface="Comic Sans MS" panose="030F0902030302020204" pitchFamily="66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D6B4D7C-4CF2-FD85-612B-D94CDDAA908A}"/>
              </a:ext>
            </a:extLst>
          </p:cNvPr>
          <p:cNvCxnSpPr>
            <a:cxnSpLocks/>
          </p:cNvCxnSpPr>
          <p:nvPr/>
        </p:nvCxnSpPr>
        <p:spPr bwMode="auto">
          <a:xfrm>
            <a:off x="3887172" y="2300691"/>
            <a:ext cx="311197" cy="347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58273D6-8C0C-E38E-9EB3-F7170A975267}"/>
              </a:ext>
            </a:extLst>
          </p:cNvPr>
          <p:cNvCxnSpPr>
            <a:cxnSpLocks/>
          </p:cNvCxnSpPr>
          <p:nvPr/>
        </p:nvCxnSpPr>
        <p:spPr bwMode="auto">
          <a:xfrm>
            <a:off x="1509978" y="2300691"/>
            <a:ext cx="31214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1099BD44-4EDE-9FEF-8D39-FD1FDCCD532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4669" y="2150012"/>
            <a:ext cx="815309" cy="6662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437A92-5A1B-4673-08F7-A3D51D8A9CE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940593" y="1435550"/>
            <a:ext cx="474964" cy="8873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B26B400-7E9C-0B4C-09F5-F1BB674C1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9711" y="1774864"/>
            <a:ext cx="1783239" cy="10516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A0980BB-F9AD-2B85-A656-F1F5623B6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6979" y="1219345"/>
            <a:ext cx="2253193" cy="18613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015157-39E0-4ABA-2D7A-29004094ED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2249" y="1874937"/>
            <a:ext cx="1870680" cy="85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80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CACAF-71DA-0348-A198-002D10F47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Training - Status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71542-73D1-8A4B-B176-3C962DCBC6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9C635-9BBC-864C-B084-0309E5D6E5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15</a:t>
            </a:fld>
            <a:endParaRPr lang="en-US" alt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53185E8-ACAB-63EB-A984-910587EBA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1324303"/>
            <a:ext cx="8638222" cy="4733587"/>
          </a:xfrm>
        </p:spPr>
        <p:txBody>
          <a:bodyPr/>
          <a:lstStyle/>
          <a:p>
            <a:pPr marL="0" indent="0"/>
            <a:r>
              <a:rPr lang="en-US" sz="1800" dirty="0">
                <a:ea typeface="Yu Gothic" panose="020B0400000000000000" pitchFamily="34" charset="-128"/>
              </a:rPr>
              <a:t>What we </a:t>
            </a:r>
            <a:r>
              <a:rPr lang="en-US" sz="1800" b="1" dirty="0">
                <a:ea typeface="Yu Gothic" panose="020B0400000000000000" pitchFamily="34" charset="-128"/>
              </a:rPr>
              <a:t>have</a:t>
            </a:r>
            <a:r>
              <a:rPr lang="en-US" sz="1800" dirty="0">
                <a:ea typeface="Yu Gothic" panose="020B0400000000000000" pitchFamily="34" charset="-128"/>
              </a:rPr>
              <a:t>:</a:t>
            </a:r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US" sz="1800" dirty="0">
                <a:ea typeface="Yu Gothic" panose="020B0400000000000000" pitchFamily="34" charset="-128"/>
              </a:rPr>
              <a:t>We proposed an iterative modeling approach to simulate training</a:t>
            </a:r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US" sz="1800" dirty="0">
                <a:ea typeface="Yu Gothic" panose="020B0400000000000000" pitchFamily="34" charset="-128"/>
              </a:rPr>
              <a:t>Model results suggests that CCT </a:t>
            </a:r>
            <a:r>
              <a:rPr lang="en-US" sz="1800" b="1" dirty="0">
                <a:ea typeface="Yu Gothic" panose="020B0400000000000000" pitchFamily="34" charset="-128"/>
              </a:rPr>
              <a:t>training</a:t>
            </a:r>
            <a:r>
              <a:rPr lang="en-US" sz="1800" dirty="0">
                <a:ea typeface="Yu Gothic" panose="020B0400000000000000" pitchFamily="34" charset="-128"/>
              </a:rPr>
              <a:t> might be due to </a:t>
            </a:r>
            <a:r>
              <a:rPr lang="en-US" sz="1800" b="1" dirty="0">
                <a:ea typeface="Yu Gothic" panose="020B0400000000000000" pitchFamily="34" charset="-128"/>
              </a:rPr>
              <a:t>debonding</a:t>
            </a:r>
            <a:r>
              <a:rPr lang="en-US" sz="1800" dirty="0">
                <a:ea typeface="Yu Gothic" panose="020B0400000000000000" pitchFamily="34" charset="-128"/>
              </a:rPr>
              <a:t> and consequent </a:t>
            </a:r>
            <a:r>
              <a:rPr lang="en-US" sz="1800" b="1" dirty="0">
                <a:ea typeface="Yu Gothic" panose="020B0400000000000000" pitchFamily="34" charset="-128"/>
              </a:rPr>
              <a:t>sliding</a:t>
            </a:r>
            <a:r>
              <a:rPr lang="en-US" sz="1800" dirty="0">
                <a:ea typeface="Yu Gothic" panose="020B0400000000000000" pitchFamily="34" charset="-128"/>
              </a:rPr>
              <a:t> at the interfaces</a:t>
            </a:r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GB" sz="1800" dirty="0">
                <a:ea typeface="Yu Gothic" panose="020B0400000000000000" pitchFamily="34" charset="-128"/>
              </a:rPr>
              <a:t>We have some comparison with available Strain Gauge, AE and Quench antenna data</a:t>
            </a:r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US" sz="1800" dirty="0">
                <a:ea typeface="Yu Gothic" panose="020B0400000000000000" pitchFamily="34" charset="-128"/>
              </a:rPr>
              <a:t>Tested on subscale magnets</a:t>
            </a:r>
          </a:p>
          <a:p>
            <a:pPr marL="0" indent="0"/>
            <a:endParaRPr lang="en-US" sz="1800" dirty="0">
              <a:ea typeface="Yu Gothic UI Semilight" panose="020B0400000000000000" pitchFamily="34" charset="-128"/>
            </a:endParaRPr>
          </a:p>
          <a:p>
            <a:pPr marL="0" indent="0"/>
            <a:r>
              <a:rPr lang="en-US" sz="1800" dirty="0">
                <a:ea typeface="Yu Gothic UI Semilight" panose="020B0400000000000000" pitchFamily="34" charset="-128"/>
              </a:rPr>
              <a:t>What we are </a:t>
            </a:r>
            <a:r>
              <a:rPr lang="en-US" sz="1800" b="1" dirty="0">
                <a:ea typeface="Yu Gothic UI Semilight" panose="020B0400000000000000" pitchFamily="34" charset="-128"/>
              </a:rPr>
              <a:t>missing </a:t>
            </a:r>
            <a:r>
              <a:rPr lang="en-US" sz="1800" dirty="0">
                <a:ea typeface="Yu Gothic UI Semilight" panose="020B0400000000000000" pitchFamily="34" charset="-128"/>
              </a:rPr>
              <a:t>(at least…):</a:t>
            </a:r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US" sz="1800" dirty="0">
                <a:ea typeface="Yu Gothic" panose="020B0400000000000000" pitchFamily="34" charset="-128"/>
              </a:rPr>
              <a:t>Quench condition validation/change with dedicated experiments</a:t>
            </a:r>
          </a:p>
          <a:p>
            <a:pPr marL="630238" lvl="3" indent="-285750">
              <a:buFont typeface="Arial" panose="020B0604020202020204" pitchFamily="34" charset="0"/>
              <a:buChar char="•"/>
            </a:pPr>
            <a:r>
              <a:rPr lang="en-US" sz="1800" b="1" dirty="0">
                <a:ea typeface="Yu Gothic" panose="020B0400000000000000" pitchFamily="34" charset="-128"/>
              </a:rPr>
              <a:t>Work in progress!</a:t>
            </a:r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US" sz="1800" dirty="0">
                <a:ea typeface="Yu Gothic" panose="020B0400000000000000" pitchFamily="34" charset="-128"/>
              </a:rPr>
              <a:t>Validation on other magnets (e.g. MQXF?)</a:t>
            </a:r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US" sz="1800" dirty="0">
                <a:ea typeface="Yu Gothic" panose="020B0400000000000000" pitchFamily="34" charset="-128"/>
              </a:rPr>
              <a:t>Testing on ‘future’ magnets (e.g. SMCT)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ea typeface="Yu 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5539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 dirty="0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2</a:t>
            </a:fld>
            <a:endParaRPr lang="en-US" alt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C0929D-C695-B155-BDB9-1B73852BE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1328383"/>
            <a:ext cx="8639781" cy="4613618"/>
          </a:xfrm>
        </p:spPr>
        <p:txBody>
          <a:bodyPr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Introduction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Coil Composite</a:t>
            </a:r>
          </a:p>
          <a:p>
            <a:pPr marL="630238" lvl="3" indent="-285750">
              <a:buFont typeface="Arial" panose="020B0604020202020204" pitchFamily="34" charset="0"/>
              <a:buChar char="•"/>
            </a:pPr>
            <a:r>
              <a:rPr lang="en-US" sz="3200" dirty="0"/>
              <a:t>Stiffness</a:t>
            </a:r>
          </a:p>
          <a:p>
            <a:pPr marL="630238" lvl="3" indent="-285750">
              <a:buFont typeface="Arial" panose="020B0604020202020204" pitchFamily="34" charset="0"/>
              <a:buChar char="•"/>
            </a:pPr>
            <a:r>
              <a:rPr lang="en-US" sz="3200" dirty="0"/>
              <a:t>Stress/Strain Limits</a:t>
            </a:r>
          </a:p>
          <a:p>
            <a:pPr marL="231775" lvl="1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31775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Training</a:t>
            </a:r>
          </a:p>
        </p:txBody>
      </p:sp>
    </p:spTree>
    <p:extLst>
      <p:ext uri="{BB962C8B-B14F-4D97-AF65-F5344CB8AC3E}">
        <p14:creationId xmlns:p14="http://schemas.microsoft.com/office/powerpoint/2010/main" val="239608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FE Coil Models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2958540"/>
            <a:ext cx="5660571" cy="3137459"/>
          </a:xfrm>
        </p:spPr>
        <p:txBody>
          <a:bodyPr/>
          <a:lstStyle/>
          <a:p>
            <a:pPr marL="0" indent="0"/>
            <a:r>
              <a:rPr lang="en-GB" sz="1600" dirty="0">
                <a:cs typeface="Arial" charset="0"/>
              </a:rPr>
              <a:t>Key ingredients required for coil modelling:</a:t>
            </a:r>
          </a:p>
          <a:p>
            <a:pPr>
              <a:buFont typeface="+mj-lt"/>
              <a:buAutoNum type="arabicPeriod"/>
            </a:pPr>
            <a:r>
              <a:rPr lang="en-GB" sz="1600" b="1" dirty="0">
                <a:cs typeface="Arial" charset="0"/>
              </a:rPr>
              <a:t>Modelling</a:t>
            </a:r>
            <a:r>
              <a:rPr lang="en-GB" sz="1600" dirty="0">
                <a:cs typeface="Arial" charset="0"/>
              </a:rPr>
              <a:t> </a:t>
            </a:r>
            <a:r>
              <a:rPr lang="en-GB" sz="1600" b="1" dirty="0">
                <a:cs typeface="Arial" charset="0"/>
              </a:rPr>
              <a:t>strategy</a:t>
            </a:r>
          </a:p>
          <a:p>
            <a:pPr lvl="2"/>
            <a:r>
              <a:rPr lang="en-GB" sz="1600" dirty="0">
                <a:cs typeface="Arial" charset="0"/>
              </a:rPr>
              <a:t>To have a reasonably sized model we need several simplifying assumptions</a:t>
            </a:r>
          </a:p>
          <a:p>
            <a:pPr>
              <a:buFont typeface="+mj-lt"/>
              <a:buAutoNum type="arabicPeriod"/>
            </a:pPr>
            <a:r>
              <a:rPr lang="en-GB" sz="1600" b="1" dirty="0">
                <a:cs typeface="Arial" charset="0"/>
              </a:rPr>
              <a:t>Constitutive</a:t>
            </a:r>
            <a:r>
              <a:rPr lang="en-GB" sz="1600" dirty="0">
                <a:cs typeface="Arial" charset="0"/>
              </a:rPr>
              <a:t> </a:t>
            </a:r>
            <a:r>
              <a:rPr lang="en-GB" sz="1600" b="1" dirty="0">
                <a:cs typeface="Arial" charset="0"/>
              </a:rPr>
              <a:t>equations </a:t>
            </a:r>
            <a:r>
              <a:rPr lang="en-GB" sz="1600" dirty="0">
                <a:cs typeface="Arial" charset="0"/>
              </a:rPr>
              <a:t>(material model)</a:t>
            </a:r>
            <a:endParaRPr lang="en-GB" sz="1600" b="1" dirty="0">
              <a:cs typeface="Arial" charset="0"/>
            </a:endParaRPr>
          </a:p>
          <a:p>
            <a:pPr lvl="2"/>
            <a:r>
              <a:rPr lang="en-GB" sz="1600" dirty="0">
                <a:cs typeface="Arial" charset="0"/>
              </a:rPr>
              <a:t>Connect stress/strain inside the simplified model</a:t>
            </a:r>
          </a:p>
          <a:p>
            <a:pPr>
              <a:buFont typeface="+mj-lt"/>
              <a:buAutoNum type="arabicPeriod"/>
            </a:pPr>
            <a:r>
              <a:rPr lang="en-GB" sz="1600" b="1" dirty="0">
                <a:cs typeface="Arial" charset="0"/>
              </a:rPr>
              <a:t>Strength</a:t>
            </a:r>
            <a:r>
              <a:rPr lang="en-GB" sz="1600" dirty="0">
                <a:cs typeface="Arial" charset="0"/>
              </a:rPr>
              <a:t> </a:t>
            </a:r>
            <a:r>
              <a:rPr lang="en-GB" sz="1600" b="1" dirty="0">
                <a:cs typeface="Arial" charset="0"/>
              </a:rPr>
              <a:t>limits</a:t>
            </a:r>
          </a:p>
          <a:p>
            <a:pPr lvl="2"/>
            <a:r>
              <a:rPr lang="en-GB" sz="1600" dirty="0">
                <a:cs typeface="Arial" charset="0"/>
              </a:rPr>
              <a:t>Depending on the modelling strategy, the definition of these limits might be different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66F5D5-2A3B-FF43-97CA-43850FCE9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998" y="1285668"/>
            <a:ext cx="2386004" cy="12234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2A6644-EB49-8B44-A324-DAA535D91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202702"/>
            <a:ext cx="1219200" cy="14444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E5BC6E-455A-FF42-95FD-5E74B80B42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122"/>
          <a:stretch/>
        </p:blipFill>
        <p:spPr>
          <a:xfrm>
            <a:off x="762000" y="1267739"/>
            <a:ext cx="1957938" cy="1305133"/>
          </a:xfrm>
          <a:prstGeom prst="rect">
            <a:avLst/>
          </a:prstGeom>
        </p:spPr>
      </p:pic>
      <p:pic>
        <p:nvPicPr>
          <p:cNvPr id="10" name="image1.png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84C771C-698B-36DE-B8DE-59D4356E364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069366" y="3045761"/>
            <a:ext cx="2835836" cy="2609537"/>
          </a:xfrm>
          <a:prstGeom prst="rect">
            <a:avLst/>
          </a:prstGeom>
          <a:ln/>
        </p:spPr>
      </p:pic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A17255D5-4D8A-50DE-3931-00686B39EC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0503" y="6305211"/>
            <a:ext cx="2895600" cy="365125"/>
          </a:xfrm>
        </p:spPr>
        <p:txBody>
          <a:bodyPr/>
          <a:lstStyle/>
          <a:p>
            <a:r>
              <a:rPr lang="en-US" altLang="en-US" dirty="0"/>
              <a:t>G. Vallone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37F2F47F-ECC9-786B-3742-275355C33F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05199" y="6306186"/>
            <a:ext cx="2133600" cy="365125"/>
          </a:xfrm>
        </p:spPr>
        <p:txBody>
          <a:bodyPr/>
          <a:lstStyle/>
          <a:p>
            <a:fld id="{F17BF516-E5C7-4BA2-8500-F3D0A15898CF}" type="slidenum">
              <a:rPr lang="en-US" altLang="en-US" smtClean="0"/>
              <a:pPr/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68992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2D - Available Modelling Strategies</a:t>
            </a:r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158BB276-8764-FD46-94F1-B314CFE04A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499" y="1245944"/>
            <a:ext cx="3243001" cy="2156600"/>
          </a:xfrm>
          <a:prstGeom prst="rect">
            <a:avLst/>
          </a:prstGeom>
        </p:spPr>
      </p:pic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B92A979E-934E-6C40-A4F0-7CFA1E7765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765" y="1219903"/>
            <a:ext cx="3886200" cy="2156600"/>
          </a:xfrm>
          <a:prstGeom prst="rect">
            <a:avLst/>
          </a:prstGeom>
        </p:spPr>
      </p:pic>
      <p:pic>
        <p:nvPicPr>
          <p:cNvPr id="11" name="Picture 10" descr="Chart&#10;&#10;Description automatically generated with medium confidence">
            <a:extLst>
              <a:ext uri="{FF2B5EF4-FFF2-40B4-BE49-F238E27FC236}">
                <a16:creationId xmlns:a16="http://schemas.microsoft.com/office/drawing/2014/main" id="{74A418F8-9AED-5E44-AEEC-ED7E807D9F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00912"/>
            <a:ext cx="2133600" cy="1503391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9AEFF6C-B69E-764C-AFD1-0322E3D1A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3675661"/>
            <a:ext cx="8646778" cy="2365038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latin typeface="Century Gothic" panose="020B0502020202020204" pitchFamily="34" charset="0"/>
                <a:cs typeface="Consolas" panose="020B0609020204030204" pitchFamily="49" charset="0"/>
              </a:rPr>
              <a:t>Two modelling strategies developed: ‘</a:t>
            </a:r>
            <a:r>
              <a:rPr lang="en-GB" sz="1600" b="1" dirty="0">
                <a:latin typeface="Century Gothic" panose="020B0502020202020204" pitchFamily="34" charset="0"/>
                <a:cs typeface="Consolas" panose="020B0609020204030204" pitchFamily="49" charset="0"/>
              </a:rPr>
              <a:t>strand</a:t>
            </a:r>
            <a:r>
              <a:rPr lang="en-GB" sz="1600" dirty="0">
                <a:latin typeface="Century Gothic" panose="020B0502020202020204" pitchFamily="34" charset="0"/>
                <a:cs typeface="Consolas" panose="020B0609020204030204" pitchFamily="49" charset="0"/>
              </a:rPr>
              <a:t> model’ and </a:t>
            </a:r>
            <a:r>
              <a:rPr lang="en-GB" sz="1600" b="1" dirty="0">
                <a:latin typeface="Century Gothic" panose="020B0502020202020204" pitchFamily="34" charset="0"/>
                <a:cs typeface="Consolas" panose="020B0609020204030204" pitchFamily="49" charset="0"/>
              </a:rPr>
              <a:t>RVE</a:t>
            </a:r>
            <a:r>
              <a:rPr lang="en-GB" sz="1600" dirty="0">
                <a:latin typeface="Century Gothic" panose="020B0502020202020204" pitchFamily="34" charset="0"/>
                <a:cs typeface="Consolas" panose="020B0609020204030204" pitchFamily="49" charset="0"/>
              </a:rPr>
              <a:t> model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latin typeface="Century Gothic" panose="020B0502020202020204" pitchFamily="34" charset="0"/>
                <a:cs typeface="Consolas" panose="020B0609020204030204" pitchFamily="49" charset="0"/>
              </a:rPr>
              <a:t>Both the </a:t>
            </a:r>
            <a:r>
              <a:rPr lang="en-GB" sz="1600" b="1" dirty="0">
                <a:latin typeface="Century Gothic" panose="020B0502020202020204" pitchFamily="34" charset="0"/>
                <a:cs typeface="Consolas" panose="020B0609020204030204" pitchFamily="49" charset="0"/>
              </a:rPr>
              <a:t>strand</a:t>
            </a:r>
            <a:r>
              <a:rPr lang="en-GB" sz="1600" dirty="0">
                <a:latin typeface="Century Gothic" panose="020B0502020202020204" pitchFamily="34" charset="0"/>
                <a:cs typeface="Consolas" panose="020B0609020204030204" pitchFamily="49" charset="0"/>
              </a:rPr>
              <a:t> model and </a:t>
            </a:r>
            <a:r>
              <a:rPr lang="en-GB" sz="1600" b="1" dirty="0">
                <a:latin typeface="Century Gothic" panose="020B0502020202020204" pitchFamily="34" charset="0"/>
                <a:cs typeface="Consolas" panose="020B0609020204030204" pitchFamily="49" charset="0"/>
              </a:rPr>
              <a:t>RVE</a:t>
            </a:r>
            <a:r>
              <a:rPr lang="en-GB" sz="1600" dirty="0">
                <a:latin typeface="Century Gothic" panose="020B0502020202020204" pitchFamily="34" charset="0"/>
                <a:cs typeface="Consolas" panose="020B0609020204030204" pitchFamily="49" charset="0"/>
              </a:rPr>
              <a:t> model match the mechanical measurements, with </a:t>
            </a:r>
            <a:r>
              <a:rPr lang="en-GB" sz="1600" b="1" dirty="0">
                <a:latin typeface="Century Gothic" panose="020B0502020202020204" pitchFamily="34" charset="0"/>
                <a:cs typeface="Consolas" panose="020B0609020204030204" pitchFamily="49" charset="0"/>
              </a:rPr>
              <a:t>no</a:t>
            </a:r>
            <a:r>
              <a:rPr lang="en-GB" sz="1600" dirty="0">
                <a:latin typeface="Century Gothic" panose="020B0502020202020204" pitchFamily="34" charset="0"/>
                <a:cs typeface="Consolas" panose="020B0609020204030204" pitchFamily="49" charset="0"/>
              </a:rPr>
              <a:t> </a:t>
            </a:r>
            <a:r>
              <a:rPr lang="en-GB" sz="1600" b="1" dirty="0">
                <a:latin typeface="Century Gothic" panose="020B0502020202020204" pitchFamily="34" charset="0"/>
                <a:cs typeface="Consolas" panose="020B0609020204030204" pitchFamily="49" charset="0"/>
              </a:rPr>
              <a:t>calibration</a:t>
            </a:r>
            <a:r>
              <a:rPr lang="en-GB" sz="1600" dirty="0">
                <a:latin typeface="Century Gothic" panose="020B0502020202020204" pitchFamily="34" charset="0"/>
                <a:cs typeface="Consolas" panose="020B0609020204030204" pitchFamily="49" charset="0"/>
              </a:rPr>
              <a:t> necessary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cs typeface="Consolas" panose="020B0609020204030204" pitchFamily="49" charset="0"/>
              </a:rPr>
              <a:t>The RVE model provides the same ‘average’ results, but does not allow to correctly evaluate local peaks</a:t>
            </a:r>
            <a:endParaRPr lang="en-GB" sz="1600" dirty="0">
              <a:latin typeface="Century Gothic" panose="020B0502020202020204" pitchFamily="34" charset="0"/>
              <a:cs typeface="Consolas" panose="020B0609020204030204" pitchFamily="49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3BDB49-E6CB-2E48-88AE-A9448C2146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4848" y="1871358"/>
            <a:ext cx="1261534" cy="13676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B64D9F9-A9A2-374C-9D0F-5C9464BB5D2F}"/>
              </a:ext>
            </a:extLst>
          </p:cNvPr>
          <p:cNvSpPr/>
          <p:nvPr/>
        </p:nvSpPr>
        <p:spPr>
          <a:xfrm>
            <a:off x="1517291" y="3195775"/>
            <a:ext cx="18166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>
                <a:latin typeface="Courier New" panose="02070309020205020404" pitchFamily="49" charset="0"/>
                <a:cs typeface="Courier New" panose="02070309020205020404" pitchFamily="49" charset="0"/>
              </a:rPr>
              <a:t>‘RVE’ Model</a:t>
            </a:r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C95A82-C3AF-2F47-9988-EE44ADB90348}"/>
              </a:ext>
            </a:extLst>
          </p:cNvPr>
          <p:cNvSpPr/>
          <p:nvPr/>
        </p:nvSpPr>
        <p:spPr>
          <a:xfrm>
            <a:off x="-16934" y="2669293"/>
            <a:ext cx="19352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>
                <a:latin typeface="Courier New" panose="02070309020205020404" pitchFamily="49" charset="0"/>
                <a:cs typeface="Courier New" panose="02070309020205020404" pitchFamily="49" charset="0"/>
              </a:rPr>
              <a:t>Strand Model</a:t>
            </a:r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0503" y="6305211"/>
            <a:ext cx="2895600" cy="365125"/>
          </a:xfrm>
        </p:spPr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05199" y="6306186"/>
            <a:ext cx="2133600" cy="365125"/>
          </a:xfrm>
        </p:spPr>
        <p:txBody>
          <a:bodyPr/>
          <a:lstStyle/>
          <a:p>
            <a:fld id="{F17BF516-E5C7-4BA2-8500-F3D0A15898CF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018A6C-31B1-BAF4-4E73-F6B827D298D7}"/>
              </a:ext>
            </a:extLst>
          </p:cNvPr>
          <p:cNvSpPr/>
          <p:nvPr/>
        </p:nvSpPr>
        <p:spPr>
          <a:xfrm>
            <a:off x="5638799" y="5867194"/>
            <a:ext cx="33038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r">
              <a:buNone/>
              <a:defRPr/>
            </a:pPr>
            <a:r>
              <a:rPr lang="en-GB" sz="1200" i="1" dirty="0">
                <a:latin typeface="Century Gothic" panose="020B0502020202020204" pitchFamily="34" charset="0"/>
                <a:cs typeface="Consolas" panose="020B0609020204030204" pitchFamily="49" charset="0"/>
              </a:rPr>
              <a:t>G. Vallone et al., SUST 2020</a:t>
            </a:r>
          </a:p>
        </p:txBody>
      </p:sp>
    </p:spTree>
    <p:extLst>
      <p:ext uri="{BB962C8B-B14F-4D97-AF65-F5344CB8AC3E}">
        <p14:creationId xmlns:p14="http://schemas.microsoft.com/office/powerpoint/2010/main" val="968069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3D </a:t>
            </a:r>
            <a:r>
              <a:rPr lang="en-GB" dirty="0">
                <a:latin typeface="Century Gothic" panose="020B0502020202020204" pitchFamily="34" charset="0"/>
              </a:rPr>
              <a:t>RVE Model - Status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10503" y="3570514"/>
            <a:ext cx="8612484" cy="2473824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cs typeface="Consolas" panose="020B0609020204030204" pitchFamily="49" charset="0"/>
              </a:rPr>
              <a:t>Modeling at the strand level not easy in 3D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cs typeface="Consolas" panose="020B0609020204030204" pitchFamily="49" charset="0"/>
              </a:rPr>
              <a:t>We have a set of assumptions/tools available to extend the RVE model in 3D</a:t>
            </a:r>
          </a:p>
          <a:p>
            <a:pPr lvl="2">
              <a:defRPr/>
            </a:pPr>
            <a:r>
              <a:rPr lang="en-GB" sz="1600" b="1" dirty="0">
                <a:cs typeface="Consolas" panose="020B0609020204030204" pitchFamily="49" charset="0"/>
              </a:rPr>
              <a:t>Anisotropic yield </a:t>
            </a:r>
            <a:r>
              <a:rPr lang="en-GB" sz="1600" dirty="0">
                <a:cs typeface="Consolas" panose="020B0609020204030204" pitchFamily="49" charset="0"/>
              </a:rPr>
              <a:t>strength criterion</a:t>
            </a:r>
          </a:p>
          <a:p>
            <a:pPr lvl="2">
              <a:defRPr/>
            </a:pPr>
            <a:r>
              <a:rPr lang="en-GB" sz="1600" b="1" dirty="0">
                <a:cs typeface="Consolas" panose="020B0609020204030204" pitchFamily="49" charset="0"/>
              </a:rPr>
              <a:t>Anisotropic work-hardening </a:t>
            </a:r>
            <a:r>
              <a:rPr lang="en-GB" sz="1600" dirty="0">
                <a:cs typeface="Consolas" panose="020B0609020204030204" pitchFamily="49" charset="0"/>
              </a:rPr>
              <a:t>rule (‘generalized Hill’)</a:t>
            </a:r>
          </a:p>
          <a:p>
            <a:pPr lvl="2">
              <a:defRPr/>
            </a:pPr>
            <a:r>
              <a:rPr lang="en-GB" sz="1600" dirty="0">
                <a:cs typeface="Consolas" panose="020B0609020204030204" pitchFamily="49" charset="0"/>
              </a:rPr>
              <a:t>Element (material) </a:t>
            </a:r>
            <a:r>
              <a:rPr lang="en-GB" sz="1600" b="1" dirty="0">
                <a:cs typeface="Consolas" panose="020B0609020204030204" pitchFamily="49" charset="0"/>
              </a:rPr>
              <a:t>coordinate</a:t>
            </a:r>
            <a:r>
              <a:rPr lang="en-GB" sz="1600" dirty="0">
                <a:cs typeface="Consolas" panose="020B0609020204030204" pitchFamily="49" charset="0"/>
              </a:rPr>
              <a:t> </a:t>
            </a:r>
            <a:r>
              <a:rPr lang="en-GB" sz="1600" b="1" dirty="0">
                <a:cs typeface="Consolas" panose="020B0609020204030204" pitchFamily="49" charset="0"/>
              </a:rPr>
              <a:t>system</a:t>
            </a:r>
            <a:r>
              <a:rPr lang="en-GB" sz="1600" dirty="0">
                <a:cs typeface="Consolas" panose="020B0609020204030204" pitchFamily="49" charset="0"/>
              </a:rPr>
              <a:t> definition</a:t>
            </a:r>
          </a:p>
          <a:p>
            <a:pPr lvl="1">
              <a:defRPr/>
            </a:pPr>
            <a:r>
              <a:rPr lang="en-GB" sz="1600" dirty="0">
                <a:cs typeface="Consolas" panose="020B0609020204030204" pitchFamily="49" charset="0"/>
              </a:rPr>
              <a:t>The model was tested on MQXFA, but for the moment the agreement between (longitudinal) measurements/computations is not great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0503" y="6305211"/>
            <a:ext cx="2895600" cy="365125"/>
          </a:xfrm>
        </p:spPr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05199" y="6306186"/>
            <a:ext cx="2133600" cy="365125"/>
          </a:xfrm>
        </p:spPr>
        <p:txBody>
          <a:bodyPr/>
          <a:lstStyle/>
          <a:p>
            <a:fld id="{F17BF516-E5C7-4BA2-8500-F3D0A15898CF}" type="slidenum">
              <a:rPr lang="en-US" altLang="en-US" smtClean="0"/>
              <a:pPr/>
              <a:t>5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5C67D4-A884-7932-3AA7-F697EBFF4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401" y="1253932"/>
            <a:ext cx="2901277" cy="21811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0A6D21-60E5-194A-9761-B9D2A6FCB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988" y="1149121"/>
            <a:ext cx="2375037" cy="24415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EA8E92-36FA-898D-77C7-A515E6FCC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7305" y="1149121"/>
            <a:ext cx="2375037" cy="24415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6A003B5-A9CA-4712-AA74-79D2931E1189}"/>
              </a:ext>
            </a:extLst>
          </p:cNvPr>
          <p:cNvSpPr/>
          <p:nvPr/>
        </p:nvSpPr>
        <p:spPr>
          <a:xfrm>
            <a:off x="5638799" y="5867194"/>
            <a:ext cx="33038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r">
              <a:buNone/>
              <a:defRPr/>
            </a:pPr>
            <a:r>
              <a:rPr lang="en-GB" sz="1200" i="1" dirty="0">
                <a:latin typeface="Century Gothic" panose="020B0502020202020204" pitchFamily="34" charset="0"/>
                <a:cs typeface="Consolas" panose="020B0609020204030204" pitchFamily="49" charset="0"/>
              </a:rPr>
              <a:t>G. Vallone et al., IEEE Trans (2023)</a:t>
            </a:r>
          </a:p>
        </p:txBody>
      </p:sp>
    </p:spTree>
    <p:extLst>
      <p:ext uri="{BB962C8B-B14F-4D97-AF65-F5344CB8AC3E}">
        <p14:creationId xmlns:p14="http://schemas.microsoft.com/office/powerpoint/2010/main" val="2587592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Coil Composite Tool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10503" y="3948728"/>
            <a:ext cx="8612484" cy="2095609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cs typeface="Consolas" panose="020B0609020204030204" pitchFamily="49" charset="0"/>
              </a:rPr>
              <a:t>We should compute the coil properties for each magnet design</a:t>
            </a:r>
          </a:p>
          <a:p>
            <a:pPr marL="630238" lvl="3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cs typeface="Consolas" panose="020B0609020204030204" pitchFamily="49" charset="0"/>
              </a:rPr>
              <a:t>These are a function of the strand/cable design</a:t>
            </a:r>
          </a:p>
          <a:p>
            <a:pPr marL="231775" lvl="1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cs typeface="Consolas" panose="020B0609020204030204" pitchFamily="49" charset="0"/>
              </a:rPr>
              <a:t>We had developed a tool in python/ANSYS that could do this, but it was never released</a:t>
            </a:r>
            <a:r>
              <a:rPr lang="en-GB" sz="1600" dirty="0">
                <a:cs typeface="Consolas" panose="020B0609020204030204" pitchFamily="49" charset="0"/>
              </a:rPr>
              <a:t>… </a:t>
            </a:r>
          </a:p>
          <a:p>
            <a:pPr marL="630238" lvl="3" indent="-285750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cs typeface="Consolas" panose="020B0609020204030204" pitchFamily="49" charset="0"/>
              </a:rPr>
              <a:t>It is missing only an interface to be used for at least certain ‘design’ families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0503" y="6305211"/>
            <a:ext cx="2895600" cy="365125"/>
          </a:xfrm>
        </p:spPr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05199" y="6306186"/>
            <a:ext cx="2133600" cy="365125"/>
          </a:xfrm>
        </p:spPr>
        <p:txBody>
          <a:bodyPr/>
          <a:lstStyle/>
          <a:p>
            <a:fld id="{F17BF516-E5C7-4BA2-8500-F3D0A15898CF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7D0BB6-0C79-3DB9-43BF-B0DF9C5231CE}"/>
              </a:ext>
            </a:extLst>
          </p:cNvPr>
          <p:cNvSpPr/>
          <p:nvPr/>
        </p:nvSpPr>
        <p:spPr bwMode="auto">
          <a:xfrm>
            <a:off x="1238085" y="1336789"/>
            <a:ext cx="1765737" cy="581199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ＭＳ Ｐゴシック" charset="-128"/>
                <a:cs typeface="ＭＳ Ｐゴシック" charset="-128"/>
              </a:rPr>
              <a:t>Cable Parameters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B0A2F0-466C-7A93-6999-B7F6277FFF9E}"/>
              </a:ext>
            </a:extLst>
          </p:cNvPr>
          <p:cNvSpPr/>
          <p:nvPr/>
        </p:nvSpPr>
        <p:spPr bwMode="auto">
          <a:xfrm>
            <a:off x="1238085" y="2059007"/>
            <a:ext cx="1765737" cy="581199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ＭＳ Ｐゴシック" charset="-128"/>
                <a:cs typeface="ＭＳ Ｐゴシック" charset="-128"/>
              </a:rPr>
              <a:t>Strand Parameters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FA286C-DF8F-64F9-012F-605EC624CC30}"/>
              </a:ext>
            </a:extLst>
          </p:cNvPr>
          <p:cNvSpPr/>
          <p:nvPr/>
        </p:nvSpPr>
        <p:spPr bwMode="auto">
          <a:xfrm>
            <a:off x="3677553" y="1428266"/>
            <a:ext cx="1765737" cy="1024680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ＭＳ Ｐゴシック" charset="-128"/>
                <a:cs typeface="ＭＳ Ｐゴシック" charset="-128"/>
              </a:rPr>
              <a:t>Python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omic Sans MS" panose="030F0902030302020204" pitchFamily="66" charset="0"/>
                <a:ea typeface="ＭＳ Ｐゴシック" charset="-128"/>
                <a:cs typeface="ＭＳ Ｐゴシック" charset="-128"/>
              </a:rPr>
              <a:t>Interface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anose="030F0902030302020204" pitchFamily="66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E0C3C1-0008-EE1E-E8C2-9C27F9C24481}"/>
              </a:ext>
            </a:extLst>
          </p:cNvPr>
          <p:cNvSpPr/>
          <p:nvPr/>
        </p:nvSpPr>
        <p:spPr bwMode="auto">
          <a:xfrm>
            <a:off x="3677552" y="2791938"/>
            <a:ext cx="1765737" cy="720000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ＭＳ Ｐゴシック" charset="-128"/>
                <a:cs typeface="ＭＳ Ｐゴシック" charset="-128"/>
              </a:rPr>
              <a:t>APDL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0CA39E-0ED9-CDCB-0994-8AE387B551F3}"/>
              </a:ext>
            </a:extLst>
          </p:cNvPr>
          <p:cNvSpPr/>
          <p:nvPr/>
        </p:nvSpPr>
        <p:spPr bwMode="auto">
          <a:xfrm>
            <a:off x="6126462" y="1336790"/>
            <a:ext cx="1765737" cy="581198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ＭＳ Ｐゴシック" charset="-128"/>
                <a:cs typeface="ＭＳ Ｐゴシック" charset="-128"/>
              </a:rPr>
              <a:t>APDL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ＭＳ Ｐゴシック" charset="-128"/>
                <a:cs typeface="ＭＳ Ｐゴシック" charset="-128"/>
              </a:rPr>
              <a:t>Material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DB7078-C6B3-DA80-C7D2-C084436E0B7A}"/>
              </a:ext>
            </a:extLst>
          </p:cNvPr>
          <p:cNvSpPr/>
          <p:nvPr/>
        </p:nvSpPr>
        <p:spPr bwMode="auto">
          <a:xfrm>
            <a:off x="6133770" y="2057855"/>
            <a:ext cx="1765737" cy="581197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ＭＳ Ｐゴシック" charset="-128"/>
                <a:cs typeface="ＭＳ Ｐゴシック" charset="-128"/>
              </a:rPr>
              <a:t>Other Formats…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4B89A20-8684-6CBB-1E55-6D765AF2DB97}"/>
              </a:ext>
            </a:extLst>
          </p:cNvPr>
          <p:cNvCxnSpPr>
            <a:cxnSpLocks/>
            <a:stCxn id="4" idx="3"/>
          </p:cNvCxnSpPr>
          <p:nvPr/>
        </p:nvCxnSpPr>
        <p:spPr bwMode="auto">
          <a:xfrm>
            <a:off x="3003822" y="1627389"/>
            <a:ext cx="673730" cy="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44018B8-FA71-E01F-7F3C-2B6600072EF5}"/>
              </a:ext>
            </a:extLst>
          </p:cNvPr>
          <p:cNvCxnSpPr>
            <a:cxnSpLocks/>
          </p:cNvCxnSpPr>
          <p:nvPr/>
        </p:nvCxnSpPr>
        <p:spPr bwMode="auto">
          <a:xfrm>
            <a:off x="3018223" y="2349811"/>
            <a:ext cx="659329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CAD717B-6528-A702-9176-CBFA45501694}"/>
              </a:ext>
            </a:extLst>
          </p:cNvPr>
          <p:cNvCxnSpPr>
            <a:cxnSpLocks/>
          </p:cNvCxnSpPr>
          <p:nvPr/>
        </p:nvCxnSpPr>
        <p:spPr bwMode="auto">
          <a:xfrm flipV="1">
            <a:off x="4886201" y="2452946"/>
            <a:ext cx="7390" cy="338383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275F64F-96B7-8C8F-9DFA-AA6D2038AA89}"/>
              </a:ext>
            </a:extLst>
          </p:cNvPr>
          <p:cNvCxnSpPr>
            <a:cxnSpLocks/>
          </p:cNvCxnSpPr>
          <p:nvPr/>
        </p:nvCxnSpPr>
        <p:spPr bwMode="auto">
          <a:xfrm>
            <a:off x="4118946" y="2442436"/>
            <a:ext cx="7390" cy="338383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AA2C2CC-05A7-F73B-CEFD-F4991E3ACA0B}"/>
              </a:ext>
            </a:extLst>
          </p:cNvPr>
          <p:cNvCxnSpPr>
            <a:cxnSpLocks/>
          </p:cNvCxnSpPr>
          <p:nvPr/>
        </p:nvCxnSpPr>
        <p:spPr bwMode="auto">
          <a:xfrm>
            <a:off x="5452732" y="1637900"/>
            <a:ext cx="673730" cy="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AD192D4-D1A6-4389-C77C-79FE5D823A8F}"/>
              </a:ext>
            </a:extLst>
          </p:cNvPr>
          <p:cNvCxnSpPr>
            <a:cxnSpLocks/>
          </p:cNvCxnSpPr>
          <p:nvPr/>
        </p:nvCxnSpPr>
        <p:spPr bwMode="auto">
          <a:xfrm>
            <a:off x="5467133" y="2360322"/>
            <a:ext cx="659329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5741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CACAF-71DA-0348-A198-002D10F47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Yu Gothic UI" panose="020B0500000000000000" pitchFamily="34" charset="-128"/>
              </a:rPr>
              <a:t>Mechanical Loads in Nb</a:t>
            </a:r>
            <a:r>
              <a:rPr lang="en-US" baseline="-25000" dirty="0">
                <a:ea typeface="Yu Gothic UI" panose="020B0500000000000000" pitchFamily="34" charset="-128"/>
              </a:rPr>
              <a:t>3</a:t>
            </a:r>
            <a:r>
              <a:rPr lang="en-US" dirty="0">
                <a:ea typeface="Yu Gothic UI" panose="020B0500000000000000" pitchFamily="34" charset="-128"/>
              </a:rPr>
              <a:t>Sn Coils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71542-73D1-8A4B-B176-3C962DCBC6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9C635-9BBC-864C-B084-0309E5D6E5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82229B6-CA76-FF25-5839-D949F46B7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3113314"/>
            <a:ext cx="8638222" cy="287619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Mechanical loads in Nb</a:t>
            </a:r>
            <a:r>
              <a:rPr lang="en-US" baseline="-25000" dirty="0"/>
              <a:t>3</a:t>
            </a:r>
            <a:r>
              <a:rPr lang="en-US" dirty="0"/>
              <a:t>Sn coils can be divided in three regions, based on the effect they produce in the coil composite:</a:t>
            </a:r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US" b="1" dirty="0"/>
              <a:t>Region #1</a:t>
            </a:r>
            <a:r>
              <a:rPr lang="en-US" dirty="0"/>
              <a:t>: only </a:t>
            </a:r>
            <a:r>
              <a:rPr lang="en-US" b="1" dirty="0"/>
              <a:t>elastic</a:t>
            </a:r>
            <a:r>
              <a:rPr lang="en-US" dirty="0"/>
              <a:t> </a:t>
            </a:r>
            <a:r>
              <a:rPr lang="en-US" b="1" dirty="0"/>
              <a:t>strains</a:t>
            </a:r>
            <a:r>
              <a:rPr lang="en-US" dirty="0"/>
              <a:t> are introduced in the coil composite</a:t>
            </a:r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US" b="1" dirty="0"/>
              <a:t>Region #2</a:t>
            </a:r>
            <a:r>
              <a:rPr lang="en-US" dirty="0"/>
              <a:t>:</a:t>
            </a:r>
            <a:r>
              <a:rPr lang="en-US" b="1" dirty="0"/>
              <a:t> </a:t>
            </a:r>
            <a:r>
              <a:rPr lang="en-US" dirty="0"/>
              <a:t>loads introduce </a:t>
            </a:r>
            <a:r>
              <a:rPr lang="en-US" b="1" dirty="0"/>
              <a:t>plastic</a:t>
            </a:r>
            <a:r>
              <a:rPr lang="en-US" dirty="0"/>
              <a:t> </a:t>
            </a:r>
            <a:r>
              <a:rPr lang="en-US" b="1" dirty="0"/>
              <a:t>deformations</a:t>
            </a:r>
            <a:r>
              <a:rPr lang="en-US" dirty="0"/>
              <a:t> in the </a:t>
            </a:r>
            <a:r>
              <a:rPr lang="en-US" b="1" dirty="0"/>
              <a:t>copper</a:t>
            </a:r>
            <a:r>
              <a:rPr lang="en-US" dirty="0"/>
              <a:t> matrix, locking residual elastic strains in the filaments and thereby affecting their electro-magnetic performance </a:t>
            </a:r>
            <a:r>
              <a:rPr lang="en-US" b="1" dirty="0"/>
              <a:t>irreversibly</a:t>
            </a:r>
            <a:r>
              <a:rPr lang="en-US" dirty="0"/>
              <a:t> </a:t>
            </a:r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US" b="1" dirty="0"/>
              <a:t>Region #3: </a:t>
            </a:r>
            <a:r>
              <a:rPr lang="en-US" dirty="0"/>
              <a:t>critical load configurations that introduce </a:t>
            </a:r>
            <a:r>
              <a:rPr lang="en-US" b="1" dirty="0"/>
              <a:t>local</a:t>
            </a:r>
            <a:r>
              <a:rPr lang="en-US" dirty="0"/>
              <a:t> </a:t>
            </a:r>
            <a:r>
              <a:rPr lang="en-US" b="1" dirty="0"/>
              <a:t>failures</a:t>
            </a:r>
            <a:r>
              <a:rPr lang="en-US" dirty="0"/>
              <a:t> in the coil, in the form, for example, of </a:t>
            </a:r>
            <a:r>
              <a:rPr lang="en-US" b="1" dirty="0"/>
              <a:t>broken</a:t>
            </a:r>
            <a:r>
              <a:rPr lang="en-US" dirty="0"/>
              <a:t> </a:t>
            </a:r>
            <a:r>
              <a:rPr lang="en-US" b="1" dirty="0"/>
              <a:t>filaments</a:t>
            </a:r>
            <a:r>
              <a:rPr lang="en-US" dirty="0"/>
              <a:t> or insulation </a:t>
            </a:r>
            <a:r>
              <a:rPr lang="en-US" b="1" dirty="0"/>
              <a:t>damage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are working on a </a:t>
            </a:r>
            <a:r>
              <a:rPr lang="en-US" b="1" dirty="0"/>
              <a:t>framework</a:t>
            </a:r>
            <a:r>
              <a:rPr lang="en-US" dirty="0"/>
              <a:t> that can </a:t>
            </a:r>
            <a:r>
              <a:rPr lang="en-US" b="1" dirty="0"/>
              <a:t>predict</a:t>
            </a:r>
            <a:r>
              <a:rPr lang="en-US" dirty="0"/>
              <a:t> the boundaries of these regions starting only from </a:t>
            </a:r>
            <a:r>
              <a:rPr lang="en-US" dirty="0">
                <a:ea typeface="Yu Gothic UI Semilight" panose="020B0400000000000000" pitchFamily="34" charset="-128"/>
              </a:rPr>
              <a:t>meas. on </a:t>
            </a:r>
            <a:r>
              <a:rPr lang="en-US" b="1" dirty="0">
                <a:ea typeface="Yu Gothic UI Semilight" panose="020B0400000000000000" pitchFamily="34" charset="-128"/>
              </a:rPr>
              <a:t>longitudinally</a:t>
            </a:r>
            <a:r>
              <a:rPr lang="en-US" dirty="0">
                <a:ea typeface="Yu Gothic UI Semilight" panose="020B0400000000000000" pitchFamily="34" charset="-128"/>
              </a:rPr>
              <a:t> loaded </a:t>
            </a:r>
            <a:r>
              <a:rPr lang="en-US" b="1" dirty="0">
                <a:ea typeface="Yu Gothic UI Semilight" panose="020B0400000000000000" pitchFamily="34" charset="-128"/>
              </a:rPr>
              <a:t>strands</a:t>
            </a:r>
            <a:endParaRPr lang="en-US" dirty="0">
              <a:ea typeface="Yu Gothic UI Semilight" panose="020B0400000000000000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D1D5BD-2474-64FC-21D7-E9A44E912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569" y="1215701"/>
            <a:ext cx="5362859" cy="182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327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CACAF-71DA-0348-A198-002D10F47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Strain/Stress Limits - Region 1 and 2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71542-73D1-8A4B-B176-3C962DCBC6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9C635-9BBC-864C-B084-0309E5D6E5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53185E8-ACAB-63EB-A984-910587EBA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3429000"/>
            <a:ext cx="8638222" cy="262889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Yu Gothic UI Semilight" panose="020B0400000000000000" pitchFamily="34" charset="-128"/>
              </a:rPr>
              <a:t>In Region 1: </a:t>
            </a:r>
            <a:r>
              <a:rPr lang="en-US" b="1" dirty="0">
                <a:ea typeface="Yu Gothic UI Semilight" panose="020B0400000000000000" pitchFamily="34" charset="-128"/>
              </a:rPr>
              <a:t>Elastic</a:t>
            </a:r>
            <a:r>
              <a:rPr lang="en-US" dirty="0">
                <a:ea typeface="Yu Gothic UI Semilight" panose="020B0400000000000000" pitchFamily="34" charset="-128"/>
              </a:rPr>
              <a:t> and Region 2: </a:t>
            </a:r>
            <a:r>
              <a:rPr lang="en-US" b="1" dirty="0">
                <a:ea typeface="Yu Gothic UI Semilight" panose="020B0400000000000000" pitchFamily="34" charset="-128"/>
              </a:rPr>
              <a:t>Plastic, </a:t>
            </a:r>
            <a:r>
              <a:rPr lang="en-US" dirty="0">
                <a:ea typeface="Yu Gothic UI Semilight" panose="020B0400000000000000" pitchFamily="34" charset="-128"/>
              </a:rPr>
              <a:t>the strain/stress limits coincide with the acceptable critical current reduction </a:t>
            </a:r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US" dirty="0">
                <a:ea typeface="Yu Gothic UI Semilight" panose="020B0400000000000000" pitchFamily="34" charset="-128"/>
              </a:rPr>
              <a:t>This can be predicted using the </a:t>
            </a:r>
            <a:r>
              <a:rPr lang="en-US" b="1" dirty="0">
                <a:ea typeface="Yu Gothic UI Semilight" panose="020B0400000000000000" pitchFamily="34" charset="-128"/>
              </a:rPr>
              <a:t>strain</a:t>
            </a:r>
            <a:r>
              <a:rPr lang="en-US" dirty="0">
                <a:ea typeface="Yu Gothic UI Semilight" panose="020B0400000000000000" pitchFamily="34" charset="-128"/>
              </a:rPr>
              <a:t> </a:t>
            </a:r>
            <a:r>
              <a:rPr lang="en-US" b="1" dirty="0">
                <a:ea typeface="Yu Gothic UI Semilight" panose="020B0400000000000000" pitchFamily="34" charset="-128"/>
              </a:rPr>
              <a:t>function</a:t>
            </a:r>
            <a:r>
              <a:rPr lang="en-US" dirty="0">
                <a:ea typeface="Yu Gothic UI Semilight" panose="020B0400000000000000" pitchFamily="34" charset="-128"/>
              </a:rPr>
              <a:t> coupled with </a:t>
            </a:r>
            <a:r>
              <a:rPr lang="en-US" b="1" dirty="0">
                <a:ea typeface="Yu Gothic UI Semilight" panose="020B0400000000000000" pitchFamily="34" charset="-128"/>
              </a:rPr>
              <a:t>multi-scale</a:t>
            </a:r>
            <a:r>
              <a:rPr lang="en-US" dirty="0">
                <a:ea typeface="Yu Gothic UI Semilight" panose="020B0400000000000000" pitchFamily="34" charset="-128"/>
              </a:rPr>
              <a:t> </a:t>
            </a:r>
            <a:r>
              <a:rPr lang="en-US" b="1" dirty="0">
                <a:ea typeface="Yu Gothic UI Semilight" panose="020B0400000000000000" pitchFamily="34" charset="-128"/>
              </a:rPr>
              <a:t>modeling</a:t>
            </a:r>
            <a:r>
              <a:rPr lang="en-US" dirty="0">
                <a:ea typeface="Yu Gothic UI Semilight" panose="020B0400000000000000" pitchFamily="34" charset="-128"/>
              </a:rPr>
              <a:t> in the ‘loading’ regime</a:t>
            </a:r>
            <a:endParaRPr lang="en-US" b="1" dirty="0">
              <a:ea typeface="Yu Gothic UI Semilight" panose="020B0400000000000000" pitchFamily="34" charset="-128"/>
            </a:endParaRPr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US" dirty="0">
                <a:ea typeface="Yu Gothic UI Semilight" panose="020B0400000000000000" pitchFamily="34" charset="-128"/>
              </a:rPr>
              <a:t>The same approach can be extended to Region 2, </a:t>
            </a:r>
            <a:r>
              <a:rPr lang="en-US" b="1" dirty="0">
                <a:ea typeface="Yu Gothic UI Semilight" panose="020B0400000000000000" pitchFamily="34" charset="-128"/>
              </a:rPr>
              <a:t>unloading</a:t>
            </a:r>
            <a:r>
              <a:rPr lang="en-US" dirty="0">
                <a:ea typeface="Yu Gothic UI Semilight" panose="020B0400000000000000" pitchFamily="34" charset="-128"/>
              </a:rPr>
              <a:t>, at least in 2D using measurements performed on strands under transverse pressure</a:t>
            </a:r>
          </a:p>
          <a:p>
            <a:pPr marL="630238" lvl="3" indent="-285750">
              <a:buFont typeface="Arial" panose="020B0604020202020204" pitchFamily="34" charset="0"/>
              <a:buChar char="•"/>
            </a:pPr>
            <a:r>
              <a:rPr lang="en-US" dirty="0">
                <a:ea typeface="Yu Gothic UI Semilight" panose="020B0400000000000000" pitchFamily="34" charset="-128"/>
              </a:rPr>
              <a:t>This should not be necessary with more advanced modeling strategies</a:t>
            </a:r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US" dirty="0">
                <a:ea typeface="Yu Gothic UI Semilight" panose="020B0400000000000000" pitchFamily="34" charset="-128"/>
              </a:rPr>
              <a:t>The approach can be applied with </a:t>
            </a:r>
            <a:r>
              <a:rPr lang="en-US" b="1" dirty="0">
                <a:ea typeface="Yu Gothic UI Semilight" panose="020B0400000000000000" pitchFamily="34" charset="-128"/>
              </a:rPr>
              <a:t>RVE</a:t>
            </a:r>
            <a:r>
              <a:rPr lang="en-US" dirty="0">
                <a:ea typeface="Yu Gothic UI Semilight" panose="020B0400000000000000" pitchFamily="34" charset="-128"/>
              </a:rPr>
              <a:t> strategies to </a:t>
            </a:r>
            <a:r>
              <a:rPr lang="en-US" b="1" dirty="0">
                <a:ea typeface="Yu Gothic UI Semilight" panose="020B0400000000000000" pitchFamily="34" charset="-128"/>
              </a:rPr>
              <a:t>3D</a:t>
            </a:r>
            <a:r>
              <a:rPr lang="en-US" dirty="0">
                <a:ea typeface="Yu Gothic UI Semilight" panose="020B0400000000000000" pitchFamily="34" charset="-128"/>
              </a:rPr>
              <a:t> models</a:t>
            </a:r>
          </a:p>
          <a:p>
            <a:pPr marL="630238" lvl="3" indent="-285750">
              <a:buFont typeface="Arial" panose="020B0604020202020204" pitchFamily="34" charset="0"/>
              <a:buChar char="•"/>
            </a:pPr>
            <a:r>
              <a:rPr lang="en-US" dirty="0">
                <a:ea typeface="Yu Gothic UI Semilight" panose="020B0400000000000000" pitchFamily="34" charset="-128"/>
              </a:rPr>
              <a:t>This can be only as good as our </a:t>
            </a:r>
            <a:r>
              <a:rPr lang="en-US" b="1" dirty="0">
                <a:ea typeface="Yu Gothic UI Semilight" panose="020B0400000000000000" pitchFamily="34" charset="-128"/>
              </a:rPr>
              <a:t>constitutive</a:t>
            </a:r>
            <a:r>
              <a:rPr lang="en-US" dirty="0">
                <a:ea typeface="Yu Gothic UI Semilight" panose="020B0400000000000000" pitchFamily="34" charset="-128"/>
              </a:rPr>
              <a:t> equations…</a:t>
            </a:r>
          </a:p>
          <a:p>
            <a:pPr marL="401638" lvl="2" indent="-285750">
              <a:buFont typeface="Arial" panose="020B0604020202020204" pitchFamily="34" charset="0"/>
              <a:buChar char="•"/>
            </a:pPr>
            <a:endParaRPr lang="en-US" dirty="0">
              <a:ea typeface="Yu Gothic UI Semilight" panose="020B0400000000000000" pitchFamily="34" charset="-128"/>
            </a:endParaRPr>
          </a:p>
          <a:p>
            <a:pPr marL="231775" lvl="1" indent="-285750">
              <a:buFont typeface="Arial" panose="020B0604020202020204" pitchFamily="34" charset="0"/>
              <a:buChar char="•"/>
            </a:pPr>
            <a:endParaRPr lang="en-US" b="1" dirty="0">
              <a:ea typeface="Yu Gothic UI Semilight" panose="020B0400000000000000" pitchFamily="34" charset="-12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AB02D8-D258-D6D6-CA93-02BE2A697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9162" y="1158165"/>
            <a:ext cx="2805156" cy="216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2E02A0-5CA9-0B7B-5587-9DE5876FC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216" y="1158165"/>
            <a:ext cx="2857216" cy="216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4AB59E-A579-9BCD-30D2-C94DCFE07D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8165"/>
            <a:ext cx="3241298" cy="216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6BA257-400B-DAC9-BEFF-408BF0610D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2854" y="5644163"/>
            <a:ext cx="1745871" cy="41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593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CACAF-71DA-0348-A198-002D10F47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Stress/Strain Limits – Region 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71542-73D1-8A4B-B176-3C962DCBC6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9C635-9BBC-864C-B084-0309E5D6E5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53185E8-ACAB-63EB-A984-910587EBA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4023543"/>
            <a:ext cx="8638222" cy="203434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Yu Gothic UI Semilight" panose="020B0400000000000000" pitchFamily="34" charset="-128"/>
              </a:rPr>
              <a:t>Region 3 is the most complicated, as coil </a:t>
            </a:r>
            <a:r>
              <a:rPr lang="en-US" b="1" dirty="0">
                <a:ea typeface="Yu Gothic UI Semilight" panose="020B0400000000000000" pitchFamily="34" charset="-128"/>
              </a:rPr>
              <a:t>failures</a:t>
            </a:r>
            <a:r>
              <a:rPr lang="en-US" dirty="0">
                <a:ea typeface="Yu Gothic UI Semilight" panose="020B0400000000000000" pitchFamily="34" charset="-128"/>
              </a:rPr>
              <a:t> can be very different in nature</a:t>
            </a:r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US" dirty="0">
                <a:ea typeface="Yu Gothic UI Semilight" panose="020B0400000000000000" pitchFamily="34" charset="-128"/>
              </a:rPr>
              <a:t>Multi-scale models might predict correctly the onset of radial cracks</a:t>
            </a:r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US" dirty="0">
                <a:ea typeface="Yu Gothic UI Semilight" panose="020B0400000000000000" pitchFamily="34" charset="-128"/>
              </a:rPr>
              <a:t>Measurements show significant ‘load’ interaction</a:t>
            </a:r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US" dirty="0">
                <a:ea typeface="Yu Gothic UI Semilight" panose="020B0400000000000000" pitchFamily="34" charset="-128"/>
              </a:rPr>
              <a:t>Unclear relationship between radial and longitudinal cracks, being explored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AB5B7B-7B8B-DB05-2E5E-7C9AED196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114" y="1201771"/>
            <a:ext cx="2539611" cy="252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AD2BF3-E895-762E-C79E-B7B7F2807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8560" y="1147321"/>
            <a:ext cx="3175000" cy="2628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465463-AD5E-1469-4004-6E088B4EC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42" y="1147321"/>
            <a:ext cx="2895600" cy="16283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D3ED27-A1A2-72F7-E167-FA8C269313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2" t="35266" r="23460" b="39806"/>
          <a:stretch/>
        </p:blipFill>
        <p:spPr>
          <a:xfrm>
            <a:off x="866912" y="2790362"/>
            <a:ext cx="1331460" cy="8249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59257D2-6D53-5EE7-A6D8-332C7986C5F8}"/>
              </a:ext>
            </a:extLst>
          </p:cNvPr>
          <p:cNvSpPr/>
          <p:nvPr/>
        </p:nvSpPr>
        <p:spPr>
          <a:xfrm>
            <a:off x="5276193" y="5867194"/>
            <a:ext cx="36664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r">
              <a:buNone/>
              <a:defRPr/>
            </a:pPr>
            <a:r>
              <a:rPr lang="en-GB" sz="1200" i="1" dirty="0">
                <a:latin typeface="Century Gothic" panose="020B0502020202020204" pitchFamily="34" charset="0"/>
                <a:cs typeface="Consolas" panose="020B0609020204030204" pitchFamily="49" charset="0"/>
              </a:rPr>
              <a:t>G. Vallone, J.F Croteau et al., IEEE Trans. 2024</a:t>
            </a:r>
          </a:p>
        </p:txBody>
      </p:sp>
    </p:spTree>
    <p:extLst>
      <p:ext uri="{BB962C8B-B14F-4D97-AF65-F5344CB8AC3E}">
        <p14:creationId xmlns:p14="http://schemas.microsoft.com/office/powerpoint/2010/main" val="3097655352"/>
      </p:ext>
    </p:extLst>
  </p:cSld>
  <p:clrMapOvr>
    <a:masterClrMapping/>
  </p:clrMapOvr>
</p:sld>
</file>

<file path=ppt/theme/theme1.xml><?xml version="1.0" encoding="utf-8"?>
<a:theme xmlns:a="http://schemas.openxmlformats.org/drawingml/2006/main" name="LBNL_Template_032411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9172D639-6CA3-4E44-9C1B-E4BE1D628E63}" vid="{195C298B-F8E0-44C0-857F-FA4F3076944B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LBNL Template</Template>
  <TotalTime>40105</TotalTime>
  <Words>1022</Words>
  <Application>Microsoft Office PowerPoint</Application>
  <PresentationFormat>On-screen Show (4:3)</PresentationFormat>
  <Paragraphs>156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Yu Gothic</vt:lpstr>
      <vt:lpstr>Yu Gothic UI</vt:lpstr>
      <vt:lpstr>Yu Gothic UI Semilight</vt:lpstr>
      <vt:lpstr>Arial</vt:lpstr>
      <vt:lpstr>Cambria Math</vt:lpstr>
      <vt:lpstr>Century Gothic</vt:lpstr>
      <vt:lpstr>Comic Sans MS</vt:lpstr>
      <vt:lpstr>Consolas</vt:lpstr>
      <vt:lpstr>Courier New</vt:lpstr>
      <vt:lpstr>Lucida Grande</vt:lpstr>
      <vt:lpstr>LBNL_Template_032411</vt:lpstr>
      <vt:lpstr>Nb3Sn - Coil Composite and Training Status and Goals</vt:lpstr>
      <vt:lpstr>Outline</vt:lpstr>
      <vt:lpstr>FE Coil Models</vt:lpstr>
      <vt:lpstr>2D - Available Modelling Strategies</vt:lpstr>
      <vt:lpstr>3D RVE Model - Status</vt:lpstr>
      <vt:lpstr>Coil Composite Tool</vt:lpstr>
      <vt:lpstr>Mechanical Loads in Nb3Sn Coils</vt:lpstr>
      <vt:lpstr>Strain/Stress Limits - Region 1 and 2</vt:lpstr>
      <vt:lpstr>Stress/Strain Limits – Region 3</vt:lpstr>
      <vt:lpstr>Coil Composite - Summary</vt:lpstr>
      <vt:lpstr>Outline</vt:lpstr>
      <vt:lpstr>CCT Training Model</vt:lpstr>
      <vt:lpstr>CCT4 - Quench Conditions Zoo</vt:lpstr>
      <vt:lpstr>Conclusion</vt:lpstr>
      <vt:lpstr>Training - Status</vt:lpstr>
    </vt:vector>
  </TitlesOfParts>
  <Company>LBNL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Anderssen</dc:creator>
  <cp:lastModifiedBy>Giorgio Vallone</cp:lastModifiedBy>
  <cp:revision>2535</cp:revision>
  <cp:lastPrinted>2018-11-28T09:31:16Z</cp:lastPrinted>
  <dcterms:created xsi:type="dcterms:W3CDTF">2018-01-11T04:00:47Z</dcterms:created>
  <dcterms:modified xsi:type="dcterms:W3CDTF">2024-07-02T21:38:58Z</dcterms:modified>
</cp:coreProperties>
</file>