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385" r:id="rId3"/>
    <p:sldId id="383" r:id="rId4"/>
    <p:sldId id="384" r:id="rId5"/>
    <p:sldId id="367" r:id="rId6"/>
    <p:sldId id="386" r:id="rId7"/>
    <p:sldId id="391" r:id="rId8"/>
    <p:sldId id="389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2465"/>
    <a:srgbClr val="99D6EA"/>
    <a:srgbClr val="003087"/>
    <a:srgbClr val="49B6D9"/>
    <a:srgbClr val="50504E"/>
    <a:srgbClr val="B44D4C"/>
    <a:srgbClr val="4D4DB3"/>
    <a:srgbClr val="B3944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3" autoAdjust="0"/>
    <p:restoredTop sz="93447" autoAdjust="0"/>
  </p:normalViewPr>
  <p:slideViewPr>
    <p:cSldViewPr snapToGrid="0" snapToObjects="1" showGuides="1">
      <p:cViewPr varScale="1">
        <p:scale>
          <a:sx n="146" d="100"/>
          <a:sy n="146" d="100"/>
        </p:scale>
        <p:origin x="156" y="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0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027" y="4287149"/>
            <a:ext cx="8499231" cy="591912"/>
          </a:xfrm>
        </p:spPr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PhD student: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Alessio D’Agliano										07/02/2024</a:t>
            </a:r>
          </a:p>
          <a:p>
            <a:r>
              <a:rPr lang="it-IT" b="1" dirty="0">
                <a:latin typeface="Cambria Math"/>
                <a:ea typeface="Cambria Math"/>
                <a:cs typeface="Cambria Math"/>
                <a:sym typeface="Cambria Math"/>
              </a:rPr>
              <a:t>Advisors</a:t>
            </a:r>
            <a:r>
              <a:rPr lang="it-IT" dirty="0">
                <a:latin typeface="Cambria Math"/>
                <a:ea typeface="Cambria Math"/>
                <a:cs typeface="Cambria Math"/>
                <a:sym typeface="Cambria Math"/>
              </a:rPr>
              <a:t>: E. Barzi (FNAL), S. Donati, V. Giusti (Pisa University)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704" y="3134924"/>
            <a:ext cx="7440363" cy="1078202"/>
          </a:xfrm>
        </p:spPr>
        <p:txBody>
          <a:bodyPr>
            <a:noAutofit/>
          </a:bodyPr>
          <a:lstStyle/>
          <a:p>
            <a:pPr algn="ctr"/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Bi2212 - Multi-Scale Modeling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0404C-C8B3-D4E2-3D7A-C61AD58F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 Dipole Insert Coil Simulation – What </a:t>
            </a:r>
            <a:r>
              <a:rPr lang="en-US"/>
              <a:t>so far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FD0D-0C06-D8DB-D0E0-D960BF8F37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D476-C1C6-F985-6F17-4306CACBA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5627-2D10-84BE-506B-91E32327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oogle Shape;160;g2ccd65ee515_0_0">
            <a:extLst>
              <a:ext uri="{FF2B5EF4-FFF2-40B4-BE49-F238E27FC236}">
                <a16:creationId xmlns:a16="http://schemas.microsoft.com/office/drawing/2014/main" id="{78A70B2F-3F89-58A0-A3D7-3DFF4213B7FD}"/>
              </a:ext>
            </a:extLst>
          </p:cNvPr>
          <p:cNvGrpSpPr/>
          <p:nvPr/>
        </p:nvGrpSpPr>
        <p:grpSpPr>
          <a:xfrm>
            <a:off x="4874920" y="752723"/>
            <a:ext cx="4101863" cy="4028983"/>
            <a:chOff x="4992300" y="580391"/>
            <a:chExt cx="3857413" cy="3964233"/>
          </a:xfrm>
        </p:grpSpPr>
        <p:sp>
          <p:nvSpPr>
            <p:cNvPr id="8" name="Google Shape;161;g2ccd65ee515_0_0">
              <a:extLst>
                <a:ext uri="{FF2B5EF4-FFF2-40B4-BE49-F238E27FC236}">
                  <a16:creationId xmlns:a16="http://schemas.microsoft.com/office/drawing/2014/main" id="{905EB900-E8DB-8D67-4FEB-8E298631C85A}"/>
                </a:ext>
              </a:extLst>
            </p:cNvPr>
            <p:cNvSpPr txBox="1"/>
            <p:nvPr/>
          </p:nvSpPr>
          <p:spPr>
            <a:xfrm>
              <a:off x="5156101" y="634424"/>
              <a:ext cx="3668954" cy="39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600" b="1" i="0" u="sng" strike="noStrike" cap="none" dirty="0">
                  <a:solidFill>
                    <a:srgbClr val="C0000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FNAL Bi-2212 Insert Coil</a:t>
              </a:r>
              <a:endParaRPr sz="1600" b="0" i="0" u="sng" strike="noStrike" cap="none" dirty="0">
                <a:solidFill>
                  <a:srgbClr val="C0000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600" b="1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Magnetic analysis</a:t>
              </a: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:</a:t>
              </a:r>
              <a:endParaRPr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R="0" lvl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</a:pP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1. Homogeneous model (ROXIE and ANSYS)</a:t>
              </a:r>
              <a:endParaRPr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R="0" lvl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</a:pP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2. Heterogeneous Rutherford cable, in the same mandrel geometry</a:t>
              </a:r>
              <a:endParaRPr sz="1600" b="0" i="0" u="none" strike="noStrike" cap="none" dirty="0">
                <a:solidFill>
                  <a:srgbClr val="C0000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endParaRPr>
            </a:p>
            <a:p>
              <a:pPr marL="230188" marR="0" lvl="0" indent="-115888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Helvetica Neue"/>
                <a:buNone/>
              </a:pPr>
              <a:endParaRPr sz="16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600" b="1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Mechanical analysis</a:t>
              </a: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: </a:t>
              </a:r>
              <a:endParaRPr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30188" marR="0" lvl="0" indent="-230188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Helvetica Neue"/>
                <a:buChar char="-"/>
              </a:pP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Homogeneous model (</a:t>
              </a:r>
              <a:r>
                <a:rPr lang="en-US" sz="1600" b="0" i="0" u="none" strike="noStrike" cap="none" dirty="0">
                  <a:solidFill>
                    <a:srgbClr val="1D6BFF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isotropic</a:t>
              </a: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and </a:t>
              </a:r>
              <a:r>
                <a:rPr lang="en-US" sz="1600" b="0" i="0" u="none" strike="noStrike" cap="none" dirty="0">
                  <a:solidFill>
                    <a:srgbClr val="1D6BFF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anisotropic</a:t>
              </a: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)</a:t>
              </a:r>
              <a:endParaRPr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30188" marR="0" lvl="0" indent="-230188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Helvetica Neue"/>
                <a:buChar char="-"/>
              </a:pP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Heterogeneous mechanical model using detailed strand geometry (</a:t>
              </a:r>
              <a:r>
                <a:rPr lang="en-US" sz="1600" b="0" i="0" u="none" strike="noStrike" cap="none" dirty="0">
                  <a:solidFill>
                    <a:srgbClr val="1D6BFF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direct </a:t>
              </a:r>
              <a:r>
                <a:rPr lang="en-US" sz="1600" b="0" i="0" u="none" strike="noStrike" cap="none" dirty="0">
                  <a:solidFill>
                    <a:srgbClr val="505050"/>
                  </a:solidFill>
                  <a:latin typeface="Helvetica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approach)</a:t>
              </a:r>
              <a:endParaRPr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Google Shape;162;g2ccd65ee515_0_0">
              <a:extLst>
                <a:ext uri="{FF2B5EF4-FFF2-40B4-BE49-F238E27FC236}">
                  <a16:creationId xmlns:a16="http://schemas.microsoft.com/office/drawing/2014/main" id="{99161091-B1FD-D4CA-1A12-9577F545346B}"/>
                </a:ext>
              </a:extLst>
            </p:cNvPr>
            <p:cNvSpPr/>
            <p:nvPr/>
          </p:nvSpPr>
          <p:spPr>
            <a:xfrm>
              <a:off x="4992300" y="580391"/>
              <a:ext cx="3857413" cy="3598935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 descr="A blue rectangle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80F1E2F-8009-4D89-FAFE-67312C94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8" t="-146" r="-896" b="55378"/>
          <a:stretch/>
        </p:blipFill>
        <p:spPr>
          <a:xfrm>
            <a:off x="1787070" y="871949"/>
            <a:ext cx="717530" cy="1367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FFCC62-86B3-769C-0BC7-993295527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1778" r="21531" b="8889"/>
          <a:stretch/>
        </p:blipFill>
        <p:spPr>
          <a:xfrm>
            <a:off x="111169" y="2858109"/>
            <a:ext cx="2327667" cy="1473401"/>
          </a:xfrm>
          <a:prstGeom prst="snip2DiagRect">
            <a:avLst>
              <a:gd name="adj1" fmla="val 50000"/>
              <a:gd name="adj2" fmla="val 0"/>
            </a:avLst>
          </a:prstGeom>
          <a:ln w="9525">
            <a:noFill/>
          </a:ln>
        </p:spPr>
      </p:pic>
      <p:pic>
        <p:nvPicPr>
          <p:cNvPr id="13" name="Picture 12" descr="A diagram of a blue and green grid&#10;&#10;Description automatically generated with medium confidence">
            <a:extLst>
              <a:ext uri="{FF2B5EF4-FFF2-40B4-BE49-F238E27FC236}">
                <a16:creationId xmlns:a16="http://schemas.microsoft.com/office/drawing/2014/main" id="{B46CE473-A0F5-CC59-6B5F-AA4B93865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7"/>
          <a:stretch/>
        </p:blipFill>
        <p:spPr>
          <a:xfrm>
            <a:off x="77494" y="4423550"/>
            <a:ext cx="2818916" cy="202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CB5C16-C627-B400-D3E5-757848BEAA87}"/>
              </a:ext>
            </a:extLst>
          </p:cNvPr>
          <p:cNvSpPr txBox="1"/>
          <p:nvPr/>
        </p:nvSpPr>
        <p:spPr>
          <a:xfrm>
            <a:off x="2980767" y="2858109"/>
            <a:ext cx="1635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heterogeneous more model enhances the accuracy of stress intensity and stress localization in the mechanical analysis.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93D9E2-BDDA-9C14-A3A7-327CC11D2B46}"/>
              </a:ext>
            </a:extLst>
          </p:cNvPr>
          <p:cNvGrpSpPr/>
          <p:nvPr/>
        </p:nvGrpSpPr>
        <p:grpSpPr>
          <a:xfrm>
            <a:off x="454109" y="817033"/>
            <a:ext cx="1240803" cy="1958623"/>
            <a:chOff x="454109" y="817033"/>
            <a:chExt cx="1240803" cy="1958623"/>
          </a:xfrm>
        </p:grpSpPr>
        <p:pic>
          <p:nvPicPr>
            <p:cNvPr id="10" name="Picture 9" descr="A blue rectangles with different colored lines&#10;&#10;Description automatically generated with medium confidence">
              <a:extLst>
                <a:ext uri="{FF2B5EF4-FFF2-40B4-BE49-F238E27FC236}">
                  <a16:creationId xmlns:a16="http://schemas.microsoft.com/office/drawing/2014/main" id="{A6A5A16E-8C89-662F-B645-9F589D8AB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" t="39600" r="78409" b="26535"/>
            <a:stretch/>
          </p:blipFill>
          <p:spPr>
            <a:xfrm>
              <a:off x="454109" y="817033"/>
              <a:ext cx="1240803" cy="195862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6035EE-292D-2AE6-BA63-0D7ACF58494C}"/>
                </a:ext>
              </a:extLst>
            </p:cNvPr>
            <p:cNvSpPr/>
            <p:nvPr/>
          </p:nvSpPr>
          <p:spPr>
            <a:xfrm rot="1507320">
              <a:off x="934354" y="953153"/>
              <a:ext cx="267261" cy="17403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Google Shape;288;p12">
            <a:extLst>
              <a:ext uri="{FF2B5EF4-FFF2-40B4-BE49-F238E27FC236}">
                <a16:creationId xmlns:a16="http://schemas.microsoft.com/office/drawing/2014/main" id="{CD07DB05-44FC-17BB-7F60-9EE63B62CFD0}"/>
              </a:ext>
            </a:extLst>
          </p:cNvPr>
          <p:cNvSpPr txBox="1"/>
          <p:nvPr/>
        </p:nvSpPr>
        <p:spPr>
          <a:xfrm>
            <a:off x="109959" y="678105"/>
            <a:ext cx="958025" cy="343093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Max </a:t>
            </a:r>
            <a:r>
              <a:rPr lang="el-GR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</a:t>
            </a:r>
            <a:r>
              <a:rPr lang="en-US" sz="1000" b="0" i="0" u="none" strike="noStrike" cap="none" baseline="-2500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eq</a:t>
            </a: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in the edges: 141 MPa </a:t>
            </a:r>
            <a:endParaRPr sz="105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7" name="Google Shape;288;p12">
            <a:extLst>
              <a:ext uri="{FF2B5EF4-FFF2-40B4-BE49-F238E27FC236}">
                <a16:creationId xmlns:a16="http://schemas.microsoft.com/office/drawing/2014/main" id="{33A92D05-F8F1-7CBD-554C-12FD3B3A7E68}"/>
              </a:ext>
            </a:extLst>
          </p:cNvPr>
          <p:cNvSpPr txBox="1"/>
          <p:nvPr/>
        </p:nvSpPr>
        <p:spPr>
          <a:xfrm>
            <a:off x="1275002" y="2346633"/>
            <a:ext cx="1163834" cy="343093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Max </a:t>
            </a:r>
            <a:r>
              <a:rPr lang="el-GR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</a:t>
            </a:r>
            <a:r>
              <a:rPr lang="en-US" sz="1000" b="0" i="0" u="none" strike="noStrike" cap="none" baseline="-2500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eq</a:t>
            </a: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within white area: 50-55 MPa </a:t>
            </a:r>
            <a:endParaRPr sz="105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9" name="Google Shape;288;p12">
            <a:extLst>
              <a:ext uri="{FF2B5EF4-FFF2-40B4-BE49-F238E27FC236}">
                <a16:creationId xmlns:a16="http://schemas.microsoft.com/office/drawing/2014/main" id="{322EBD78-88FC-5E00-C35C-DF78BD3C6DC6}"/>
              </a:ext>
            </a:extLst>
          </p:cNvPr>
          <p:cNvSpPr txBox="1"/>
          <p:nvPr/>
        </p:nvSpPr>
        <p:spPr>
          <a:xfrm>
            <a:off x="111169" y="2983713"/>
            <a:ext cx="958025" cy="34309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Max </a:t>
            </a:r>
            <a:r>
              <a:rPr lang="el-GR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</a:t>
            </a:r>
            <a:r>
              <a:rPr lang="en-US" sz="1000" b="0" i="0" u="none" strike="noStrike" cap="none" baseline="-2500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eq</a:t>
            </a: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epoxy: 143 MPa </a:t>
            </a:r>
            <a:endParaRPr sz="105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0" name="Google Shape;288;p12">
            <a:extLst>
              <a:ext uri="{FF2B5EF4-FFF2-40B4-BE49-F238E27FC236}">
                <a16:creationId xmlns:a16="http://schemas.microsoft.com/office/drawing/2014/main" id="{09AF6C92-6875-BEE5-0E4F-10FDABDA7F43}"/>
              </a:ext>
            </a:extLst>
          </p:cNvPr>
          <p:cNvSpPr txBox="1"/>
          <p:nvPr/>
        </p:nvSpPr>
        <p:spPr>
          <a:xfrm>
            <a:off x="1455662" y="3953573"/>
            <a:ext cx="1338338" cy="34309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Max </a:t>
            </a:r>
            <a:r>
              <a:rPr lang="el-GR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σ</a:t>
            </a:r>
            <a:r>
              <a:rPr lang="en-US" sz="1000" b="0" i="0" u="none" strike="noStrike" cap="none" baseline="-25000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eq</a:t>
            </a:r>
            <a:r>
              <a:rPr lang="en-US" sz="1000" b="0" i="0" u="none" strike="noStrike" cap="none" dirty="0">
                <a:solidFill>
                  <a:srgbClr val="50505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within Bi-2212: 68 MPa </a:t>
            </a:r>
            <a:endParaRPr sz="1050" b="0" i="0" u="none" strike="noStrike" cap="none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EF8EAE-CCC9-102B-F0AF-DFB1723C2F78}"/>
              </a:ext>
            </a:extLst>
          </p:cNvPr>
          <p:cNvSpPr txBox="1"/>
          <p:nvPr/>
        </p:nvSpPr>
        <p:spPr>
          <a:xfrm>
            <a:off x="2980767" y="949547"/>
            <a:ext cx="1635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homogeneous model can give a first order approximation of the stress/strain state inside the conductor areas.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9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BBDAB-77D1-F378-D950-E30D5FC1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Bi-2212 10-stack Samples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3168A-204E-CE01-A163-E4931CAA0F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4C65-B8B4-3464-6026-5385C3C82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618A-28EA-0D88-A275-B7640785C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CB642-D1A2-383D-FCD9-E18DE8D70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57"/>
          <a:stretch/>
        </p:blipFill>
        <p:spPr>
          <a:xfrm>
            <a:off x="355873" y="728140"/>
            <a:ext cx="4133446" cy="15896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C10583-D073-E870-9E33-30212D1EF117}"/>
              </a:ext>
            </a:extLst>
          </p:cNvPr>
          <p:cNvCxnSpPr>
            <a:cxnSpLocks/>
          </p:cNvCxnSpPr>
          <p:nvPr/>
        </p:nvCxnSpPr>
        <p:spPr>
          <a:xfrm>
            <a:off x="1117278" y="2766694"/>
            <a:ext cx="19023" cy="2856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2E6E6E-B7A6-F852-4EEA-11CFEF6F85F7}"/>
              </a:ext>
            </a:extLst>
          </p:cNvPr>
          <p:cNvSpPr txBox="1"/>
          <p:nvPr/>
        </p:nvSpPr>
        <p:spPr>
          <a:xfrm>
            <a:off x="418605" y="2310699"/>
            <a:ext cx="1669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Strand composite sample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9176E-0B14-D27E-2D6F-EEDAD89A6BB8}"/>
              </a:ext>
            </a:extLst>
          </p:cNvPr>
          <p:cNvSpPr txBox="1"/>
          <p:nvPr/>
        </p:nvSpPr>
        <p:spPr>
          <a:xfrm>
            <a:off x="2343199" y="2305029"/>
            <a:ext cx="1669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Rutherford cable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composite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sample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EAD02-2368-42B6-87A8-D81019FAA62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173713" y="2766694"/>
            <a:ext cx="4421" cy="2696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8A6881-14D6-F31E-0DB9-83162782BD9A}"/>
              </a:ext>
            </a:extLst>
          </p:cNvPr>
          <p:cNvSpPr txBox="1"/>
          <p:nvPr/>
        </p:nvSpPr>
        <p:spPr>
          <a:xfrm>
            <a:off x="4831021" y="353406"/>
            <a:ext cx="398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2D models already implemented: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homogeneous orthotropic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heterogeneous composite with isotropic materials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3098A3-D6D5-DAB6-E807-5A37EBFAAA9D}"/>
              </a:ext>
            </a:extLst>
          </p:cNvPr>
          <p:cNvSpPr txBox="1"/>
          <p:nvPr/>
        </p:nvSpPr>
        <p:spPr>
          <a:xfrm>
            <a:off x="365279" y="3036366"/>
            <a:ext cx="1853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Orthotropic transversely isotropic</a:t>
            </a: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2D simulation is enough to characterize the sample in APDL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</a:t>
            </a:r>
            <a:r>
              <a:rPr lang="en-US" sz="1200" baseline="-25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1200" baseline="-250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ν</a:t>
            </a:r>
            <a:r>
              <a:rPr lang="en-US" sz="1200" baseline="-250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ν</a:t>
            </a:r>
            <a:r>
              <a:rPr lang="en-US" sz="1200" baseline="-250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tt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, G</a:t>
            </a:r>
            <a:r>
              <a:rPr lang="en-US" sz="1200" baseline="-25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)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378A46-644D-53B3-3C3D-F4F3FDEFD8C2}"/>
              </a:ext>
            </a:extLst>
          </p:cNvPr>
          <p:cNvSpPr txBox="1"/>
          <p:nvPr/>
        </p:nvSpPr>
        <p:spPr>
          <a:xfrm>
            <a:off x="2334815" y="3036366"/>
            <a:ext cx="2139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Fully anisotropic</a:t>
            </a: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a 3D simulation to characterize the sample in ADPL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(more than 5 parameters)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0843CA-3E3E-CC07-7954-8C3E61EE555E}"/>
              </a:ext>
            </a:extLst>
          </p:cNvPr>
          <p:cNvGrpSpPr/>
          <p:nvPr/>
        </p:nvGrpSpPr>
        <p:grpSpPr>
          <a:xfrm>
            <a:off x="6767758" y="1203413"/>
            <a:ext cx="2317294" cy="2394582"/>
            <a:chOff x="2073269" y="2346271"/>
            <a:chExt cx="2317294" cy="239458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4993D0-2871-16CD-CE04-49CB4BCD0C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73269" y="2346271"/>
              <a:ext cx="2317294" cy="2394582"/>
              <a:chOff x="4490422" y="188814"/>
              <a:chExt cx="2518538" cy="26025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C53C379-AF36-9823-5FF8-65A561C29F27}"/>
                  </a:ext>
                </a:extLst>
              </p:cNvPr>
              <p:cNvGrpSpPr/>
              <p:nvPr/>
            </p:nvGrpSpPr>
            <p:grpSpPr>
              <a:xfrm>
                <a:off x="4490422" y="188814"/>
                <a:ext cx="2518538" cy="2602540"/>
                <a:chOff x="4028163" y="188814"/>
                <a:chExt cx="2518538" cy="2602540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AC9B86D-2EBA-8520-D12C-09415EDFE9CF}"/>
                    </a:ext>
                  </a:extLst>
                </p:cNvPr>
                <p:cNvGrpSpPr/>
                <p:nvPr/>
              </p:nvGrpSpPr>
              <p:grpSpPr>
                <a:xfrm>
                  <a:off x="4158343" y="188814"/>
                  <a:ext cx="2388358" cy="2602540"/>
                  <a:chOff x="4158343" y="188814"/>
                  <a:chExt cx="2388358" cy="2602540"/>
                </a:xfrm>
              </p:grpSpPr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A26D2125-715E-C294-C576-3EAD606A36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0000"/>
                  <a:stretch/>
                </p:blipFill>
                <p:spPr>
                  <a:xfrm>
                    <a:off x="4460582" y="188814"/>
                    <a:ext cx="1941986" cy="2253273"/>
                  </a:xfrm>
                  <a:prstGeom prst="rect">
                    <a:avLst/>
                  </a:prstGeom>
                </p:spPr>
              </p:pic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4DCE3DED-7AA6-E450-31DD-86C3B3DF6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7026" y="1982566"/>
                    <a:ext cx="0" cy="790531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57B3C34-4D38-5C9E-FFB3-EBE6F8AA91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02568" y="1964310"/>
                    <a:ext cx="0" cy="827044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E5394D11-5BD5-19C2-16B6-EDED842BC5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7026" y="2699085"/>
                    <a:ext cx="2059675" cy="0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26DB5A0D-0B1C-1639-1A31-6937067D79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9956" y="223738"/>
                    <a:ext cx="0" cy="2142311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989CBF99-1511-DAD8-8839-8904A5884C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58343" y="235460"/>
                    <a:ext cx="495720" cy="0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A98E42B-46A3-2F03-148F-2F9ACE611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58343" y="2359575"/>
                    <a:ext cx="941627" cy="6474"/>
                  </a:xfrm>
                  <a:prstGeom prst="line">
                    <a:avLst/>
                  </a:prstGeom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Content Placeholder 1">
                  <a:extLst>
                    <a:ext uri="{FF2B5EF4-FFF2-40B4-BE49-F238E27FC236}">
                      <a16:creationId xmlns:a16="http://schemas.microsoft.com/office/drawing/2014/main" id="{6226DE96-CADF-DF51-F66A-E7FA112297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99970" y="2499785"/>
                  <a:ext cx="854271" cy="202581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lvl1pPr marL="230188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800" kern="1200">
                      <a:solidFill>
                        <a:srgbClr val="505050"/>
                      </a:solidFill>
                      <a:latin typeface="Helvetica"/>
                      <a:ea typeface="Geneva" charset="0"/>
                      <a:cs typeface="ＭＳ Ｐゴシック" charset="0"/>
                    </a:defRPr>
                  </a:lvl1pPr>
                  <a:lvl2pPr marL="512763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16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2pPr>
                  <a:lvl3pPr marL="803275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5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3pPr>
                  <a:lvl4pPr marL="108585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14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4pPr>
                  <a:lvl5pPr marL="1370013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14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charset="0"/>
                    <a:buNone/>
                  </a:pPr>
                  <a:r>
                    <a:rPr lang="en-US" sz="800" b="1" dirty="0"/>
                    <a:t>B = 16.4/2 mm</a:t>
                  </a:r>
                </a:p>
              </p:txBody>
            </p:sp>
            <p:sp>
              <p:nvSpPr>
                <p:cNvPr id="39" name="Content Placeholder 1">
                  <a:extLst>
                    <a:ext uri="{FF2B5EF4-FFF2-40B4-BE49-F238E27FC236}">
                      <a16:creationId xmlns:a16="http://schemas.microsoft.com/office/drawing/2014/main" id="{3C8DF645-D461-B4BF-A9E9-03EB539975F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3777235" y="1106143"/>
                  <a:ext cx="713647" cy="211792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lvl1pPr marL="230188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800" kern="1200">
                      <a:solidFill>
                        <a:srgbClr val="505050"/>
                      </a:solidFill>
                      <a:latin typeface="Helvetica"/>
                      <a:ea typeface="Geneva" charset="0"/>
                      <a:cs typeface="ＭＳ Ｐゴシック" charset="0"/>
                    </a:defRPr>
                  </a:lvl1pPr>
                  <a:lvl2pPr marL="512763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16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2pPr>
                  <a:lvl3pPr marL="803275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5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3pPr>
                  <a:lvl4pPr marL="108585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14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4pPr>
                  <a:lvl5pPr marL="1370013" indent="-230188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1400" kern="1200">
                      <a:solidFill>
                        <a:srgbClr val="505050"/>
                      </a:solidFill>
                      <a:latin typeface="Helvetica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charset="0"/>
                    <a:buNone/>
                  </a:pPr>
                  <a:r>
                    <a:rPr lang="en-US" sz="800" b="1" dirty="0"/>
                    <a:t>H = 9.1 mm</a:t>
                  </a:r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9D4A75E-5C2F-8E66-9FAB-CBEF4B4B18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7606" y="1605535"/>
                <a:ext cx="0" cy="76051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EBB1FFD-E3AD-92A6-6E4A-EB86DC4F0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2683" y="2348620"/>
                <a:ext cx="691159" cy="1095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ontent Placeholder 1">
                <a:extLst>
                  <a:ext uri="{FF2B5EF4-FFF2-40B4-BE49-F238E27FC236}">
                    <a16:creationId xmlns:a16="http://schemas.microsoft.com/office/drawing/2014/main" id="{AA9217AB-D0EC-5AE0-6EB2-DB1480D55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8099" y="2095458"/>
                <a:ext cx="220161" cy="17098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36" name="Content Placeholder 1">
                <a:extLst>
                  <a:ext uri="{FF2B5EF4-FFF2-40B4-BE49-F238E27FC236}">
                    <a16:creationId xmlns:a16="http://schemas.microsoft.com/office/drawing/2014/main" id="{CB843AB9-D8F4-D442-555F-2AE00E3355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9285" y="1312759"/>
                <a:ext cx="220161" cy="17098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θ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DCF37F-2503-35B6-2B71-732294E9FDB5}"/>
                </a:ext>
              </a:extLst>
            </p:cNvPr>
            <p:cNvCxnSpPr>
              <a:cxnSpLocks/>
            </p:cNvCxnSpPr>
            <p:nvPr/>
          </p:nvCxnSpPr>
          <p:spPr>
            <a:xfrm>
              <a:off x="4271801" y="2417656"/>
              <a:ext cx="0" cy="192592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6C355C2-E8F8-4E94-3B03-26EEC309AE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51"/>
          <a:stretch/>
        </p:blipFill>
        <p:spPr>
          <a:xfrm>
            <a:off x="4919335" y="1256652"/>
            <a:ext cx="1646299" cy="189888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EE451A8-9EA3-3ADA-CF39-49AC8518DFDB}"/>
              </a:ext>
            </a:extLst>
          </p:cNvPr>
          <p:cNvSpPr txBox="1"/>
          <p:nvPr/>
        </p:nvSpPr>
        <p:spPr>
          <a:xfrm>
            <a:off x="4831021" y="3752985"/>
            <a:ext cx="3938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Higher accuracy if remaining in elastic range, low deformation. After yield stress more detailed data need to be measured. Since Bi-2212 is brittle, we want to avoid yield in real magnets.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2AE1D9-BC28-7C57-3FE4-0EB874402283}"/>
              </a:ext>
            </a:extLst>
          </p:cNvPr>
          <p:cNvSpPr txBox="1"/>
          <p:nvPr/>
        </p:nvSpPr>
        <p:spPr>
          <a:xfrm>
            <a:off x="165463" y="4454766"/>
            <a:ext cx="352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Thermal-Mechanical Properties of Epoxy-Impregnated Bi-2212/Ag Composite</a:t>
            </a:r>
          </a:p>
          <a:p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Pei Li, Yang Wang, Arno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Godeke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Liyang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Ye, Gene Flanagan, and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Tengming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sz="6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Member, IEEE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93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7017C-0CC5-AC9E-54AD-06F26FA9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APDL 3D Ten Stack Module – Bi-2212 Rutherford Cable Sample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2538-9D82-950D-613F-342DF35B2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3B29-61B4-B097-BB2E-AF43985A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0864-45BC-5AAF-06B7-036B1C1DD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D46DB-EEAD-2EE3-10AE-1BFDAA87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1186" r="49147" b="45056"/>
          <a:stretch/>
        </p:blipFill>
        <p:spPr>
          <a:xfrm>
            <a:off x="59198" y="2947054"/>
            <a:ext cx="2451025" cy="17420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459F6F-5181-9140-EA3C-DC3377718CCD}"/>
              </a:ext>
            </a:extLst>
          </p:cNvPr>
          <p:cNvGrpSpPr>
            <a:grpSpLocks noChangeAspect="1"/>
          </p:cNvGrpSpPr>
          <p:nvPr/>
        </p:nvGrpSpPr>
        <p:grpSpPr>
          <a:xfrm>
            <a:off x="2460425" y="3221163"/>
            <a:ext cx="3175468" cy="1480873"/>
            <a:chOff x="6096000" y="3946033"/>
            <a:chExt cx="5143978" cy="23988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F5F030-EEFD-1100-BA71-37015415C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" t="9753" r="50000" b="35661"/>
            <a:stretch/>
          </p:blipFill>
          <p:spPr>
            <a:xfrm>
              <a:off x="6096000" y="3946033"/>
              <a:ext cx="3430535" cy="239888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844C83-74E9-FD20-F092-4782295ACF98}"/>
                </a:ext>
              </a:extLst>
            </p:cNvPr>
            <p:cNvCxnSpPr>
              <a:cxnSpLocks/>
            </p:cNvCxnSpPr>
            <p:nvPr/>
          </p:nvCxnSpPr>
          <p:spPr>
            <a:xfrm>
              <a:off x="9123858" y="4732509"/>
              <a:ext cx="762708" cy="1188742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674F8F-3F1E-365D-6236-1A26E07A5F64}"/>
                </a:ext>
              </a:extLst>
            </p:cNvPr>
            <p:cNvCxnSpPr>
              <a:cxnSpLocks/>
            </p:cNvCxnSpPr>
            <p:nvPr/>
          </p:nvCxnSpPr>
          <p:spPr>
            <a:xfrm>
              <a:off x="7013511" y="5624490"/>
              <a:ext cx="2873055" cy="329755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A91531-582E-D0B2-3C86-18020D27B4DF}"/>
                </a:ext>
              </a:extLst>
            </p:cNvPr>
            <p:cNvCxnSpPr>
              <a:cxnSpLocks/>
            </p:cNvCxnSpPr>
            <p:nvPr/>
          </p:nvCxnSpPr>
          <p:spPr>
            <a:xfrm>
              <a:off x="8544943" y="4123891"/>
              <a:ext cx="1261844" cy="159674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5E8CA8-47F5-EBE4-112A-4ED40AF2AD08}"/>
                </a:ext>
              </a:extLst>
            </p:cNvPr>
            <p:cNvSpPr txBox="1"/>
            <p:nvPr/>
          </p:nvSpPr>
          <p:spPr>
            <a:xfrm>
              <a:off x="9886566" y="4085026"/>
              <a:ext cx="1353412" cy="448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Bi-2212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5C64BB-74A0-932C-C760-F2C339057169}"/>
                </a:ext>
              </a:extLst>
            </p:cNvPr>
            <p:cNvSpPr txBox="1"/>
            <p:nvPr/>
          </p:nvSpPr>
          <p:spPr>
            <a:xfrm>
              <a:off x="9959185" y="5754943"/>
              <a:ext cx="1202802" cy="448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Silver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4FB601-2C8A-4DE4-55AA-CFB74286BE75}"/>
              </a:ext>
            </a:extLst>
          </p:cNvPr>
          <p:cNvGrpSpPr>
            <a:grpSpLocks noChangeAspect="1"/>
          </p:cNvGrpSpPr>
          <p:nvPr/>
        </p:nvGrpSpPr>
        <p:grpSpPr>
          <a:xfrm>
            <a:off x="337839" y="782846"/>
            <a:ext cx="2811687" cy="1739621"/>
            <a:chOff x="341425" y="3851251"/>
            <a:chExt cx="3375758" cy="20886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05E6AD-26FE-A664-84F1-B902323041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425" y="4304300"/>
              <a:ext cx="3375758" cy="1635570"/>
              <a:chOff x="3595668" y="2731139"/>
              <a:chExt cx="5103351" cy="247259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071A467-586E-A74D-90C6-843345DBC2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9" t="8948" r="41205" b="47294"/>
              <a:stretch/>
            </p:blipFill>
            <p:spPr>
              <a:xfrm>
                <a:off x="3595668" y="2963793"/>
                <a:ext cx="4095110" cy="223994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450CE77-D09C-6D41-9048-16519E6D87AD}"/>
                  </a:ext>
                </a:extLst>
              </p:cNvPr>
              <p:cNvSpPr/>
              <p:nvPr/>
            </p:nvSpPr>
            <p:spPr>
              <a:xfrm>
                <a:off x="7146381" y="2731139"/>
                <a:ext cx="1552638" cy="5584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15E095-949D-23DC-9D02-6E33D4A4E382}"/>
                </a:ext>
              </a:extLst>
            </p:cNvPr>
            <p:cNvSpPr txBox="1"/>
            <p:nvPr/>
          </p:nvSpPr>
          <p:spPr>
            <a:xfrm>
              <a:off x="1908793" y="3851251"/>
              <a:ext cx="1561229" cy="554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Impregnation</a:t>
              </a:r>
            </a:p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material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89F76A-1A45-A4D7-BE74-FF9DC2B51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599" y="4179440"/>
              <a:ext cx="755937" cy="701046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175E5C-37CF-7350-F13C-D989F3667DEF}"/>
              </a:ext>
            </a:extLst>
          </p:cNvPr>
          <p:cNvGrpSpPr>
            <a:grpSpLocks noChangeAspect="1"/>
          </p:cNvGrpSpPr>
          <p:nvPr/>
        </p:nvGrpSpPr>
        <p:grpSpPr>
          <a:xfrm>
            <a:off x="6122423" y="691878"/>
            <a:ext cx="2207326" cy="2033828"/>
            <a:chOff x="8004887" y="706500"/>
            <a:chExt cx="3620493" cy="33621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2C407C-D359-BF9E-4DB7-15D24D71D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4" t="4475" r="46648" b="36529"/>
            <a:stretch/>
          </p:blipFill>
          <p:spPr>
            <a:xfrm>
              <a:off x="8004887" y="706500"/>
              <a:ext cx="3620493" cy="33621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96068D-1863-06DF-5257-E8A122DC2FCC}"/>
                </a:ext>
              </a:extLst>
            </p:cNvPr>
            <p:cNvSpPr txBox="1"/>
            <p:nvPr/>
          </p:nvSpPr>
          <p:spPr>
            <a:xfrm>
              <a:off x="9379874" y="1104459"/>
              <a:ext cx="1083695" cy="588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SYM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18EA6BB-37DD-DFE3-77CB-24E0EC350CED}"/>
                </a:ext>
              </a:extLst>
            </p:cNvPr>
            <p:cNvCxnSpPr>
              <a:cxnSpLocks/>
            </p:cNvCxnSpPr>
            <p:nvPr/>
          </p:nvCxnSpPr>
          <p:spPr>
            <a:xfrm>
              <a:off x="8235181" y="893090"/>
              <a:ext cx="761533" cy="10093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51B303-3487-D675-D27F-19ECD438C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1329" y="822346"/>
              <a:ext cx="2344845" cy="830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BA872D-B84B-20CD-20BC-12E989CDC59A}"/>
                </a:ext>
              </a:extLst>
            </p:cNvPr>
            <p:cNvCxnSpPr>
              <a:cxnSpLocks/>
            </p:cNvCxnSpPr>
            <p:nvPr/>
          </p:nvCxnSpPr>
          <p:spPr>
            <a:xfrm>
              <a:off x="10586174" y="822735"/>
              <a:ext cx="761533" cy="10093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8CA0481-CBA0-5DCA-AD8D-0D5561EEB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2862" y="1815768"/>
              <a:ext cx="2344845" cy="8308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6C7257A-2048-1901-A4A5-F04EF3CB4BED}"/>
              </a:ext>
            </a:extLst>
          </p:cNvPr>
          <p:cNvSpPr/>
          <p:nvPr/>
        </p:nvSpPr>
        <p:spPr>
          <a:xfrm>
            <a:off x="1461592" y="2939760"/>
            <a:ext cx="527774" cy="461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1151D4-9DBE-2961-6B1B-84BA144F5450}"/>
              </a:ext>
            </a:extLst>
          </p:cNvPr>
          <p:cNvCxnSpPr>
            <a:cxnSpLocks/>
          </p:cNvCxnSpPr>
          <p:nvPr/>
        </p:nvCxnSpPr>
        <p:spPr>
          <a:xfrm>
            <a:off x="1985227" y="3233544"/>
            <a:ext cx="866852" cy="1959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4668C2-B3FA-5E30-D4C4-136A4B714EDF}"/>
              </a:ext>
            </a:extLst>
          </p:cNvPr>
          <p:cNvGrpSpPr/>
          <p:nvPr/>
        </p:nvGrpSpPr>
        <p:grpSpPr>
          <a:xfrm>
            <a:off x="3431732" y="801760"/>
            <a:ext cx="1622576" cy="2004315"/>
            <a:chOff x="4801215" y="1533105"/>
            <a:chExt cx="1562241" cy="19191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8FFA10-AE48-1940-E8F4-47D9EE2087B8}"/>
                </a:ext>
              </a:extLst>
            </p:cNvPr>
            <p:cNvGrpSpPr/>
            <p:nvPr/>
          </p:nvGrpSpPr>
          <p:grpSpPr>
            <a:xfrm>
              <a:off x="4826907" y="1786869"/>
              <a:ext cx="1536549" cy="1665388"/>
              <a:chOff x="4845238" y="1609117"/>
              <a:chExt cx="1536549" cy="1665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1D06497-10C9-A02D-8483-10999260D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5238" y="1661175"/>
                <a:ext cx="1497633" cy="1613330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322FA2-E99B-D18E-D8D8-3387FA65F6A7}"/>
                  </a:ext>
                </a:extLst>
              </p:cNvPr>
              <p:cNvSpPr/>
              <p:nvPr/>
            </p:nvSpPr>
            <p:spPr>
              <a:xfrm>
                <a:off x="4884154" y="1609117"/>
                <a:ext cx="1497633" cy="1003581"/>
              </a:xfrm>
              <a:prstGeom prst="rect">
                <a:avLst/>
              </a:prstGeom>
              <a:noFill/>
              <a:ln>
                <a:solidFill>
                  <a:srgbClr val="215F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9C456F-FBAA-CF83-F39C-87B4387D54FD}"/>
                </a:ext>
              </a:extLst>
            </p:cNvPr>
            <p:cNvSpPr txBox="1"/>
            <p:nvPr/>
          </p:nvSpPr>
          <p:spPr>
            <a:xfrm>
              <a:off x="4801215" y="1533105"/>
              <a:ext cx="893935" cy="265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215F9A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Inputs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2E2399B-892B-F730-3CF1-CA7C3B0113C6}"/>
              </a:ext>
            </a:extLst>
          </p:cNvPr>
          <p:cNvSpPr txBox="1"/>
          <p:nvPr/>
        </p:nvSpPr>
        <p:spPr>
          <a:xfrm>
            <a:off x="5904597" y="2835176"/>
            <a:ext cx="3165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Simulation steps done: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Geometry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Components definition and material allocation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Mesh 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Remaining steps: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Contacts definition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Constraints / BC / Loads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(fix possible runtime issues)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2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BC6E1-9DCE-189A-5240-D6E687B01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51" y="829400"/>
            <a:ext cx="8739049" cy="3598909"/>
          </a:xfrm>
        </p:spPr>
        <p:txBody>
          <a:bodyPr/>
          <a:lstStyle/>
          <a:p>
            <a:r>
              <a:rPr lang="en-US" dirty="0"/>
              <a:t>Gather all the material properties of Bi-2212 from the literature. </a:t>
            </a:r>
          </a:p>
          <a:p>
            <a:r>
              <a:rPr lang="en-US" dirty="0"/>
              <a:t>Define the strand, Rutherford cable parameter, and impregnation material to set as standard for future tensile/compression tests.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samples analysis. Parallel APDL 2D/3D simulation to reproduce measurements validating material properties.</a:t>
            </a:r>
          </a:p>
          <a:p>
            <a:r>
              <a:rPr lang="en-US" dirty="0"/>
              <a:t>After 2D/3D FEM model calibration, the behavior of various Rutherford cable and strand geometries and impregnation materials can be studied.</a:t>
            </a:r>
          </a:p>
          <a:p>
            <a:r>
              <a:rPr lang="en-US" dirty="0"/>
              <a:t>2D Hybrid HTS/LTS dipole magnetic and mechanical simulations with heterogeneous Rutherford cable model characterized with up-to-date material properties.</a:t>
            </a:r>
          </a:p>
          <a:p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(B, </a:t>
            </a:r>
            <a:r>
              <a:rPr lang="el-GR" dirty="0"/>
              <a:t>σ</a:t>
            </a:r>
            <a:r>
              <a:rPr lang="en-US" dirty="0"/>
              <a:t>, </a:t>
            </a:r>
            <a:r>
              <a:rPr lang="el-GR" dirty="0"/>
              <a:t>ε)</a:t>
            </a:r>
            <a:r>
              <a:rPr lang="en-US" dirty="0"/>
              <a:t> can be investigated knowing the strands' detailed stress/strain state.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3C997-CD2D-025E-C696-006A20F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Bi-2212 FEM Analysis needs and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81405-19BB-0B62-A051-973DF62F21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9123-1589-05F2-6238-7A81BA915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6CBE0-3ED0-C7B3-A0BB-2FDC224B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0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A5A49-6013-C94F-7468-4D1A4F26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07" y="2174369"/>
            <a:ext cx="2523309" cy="255323"/>
          </a:xfrm>
        </p:spPr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67A4-72A2-2FA3-833F-CDC0D72A5E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7B89-B17B-2A68-6185-455ADE594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1B51-87BD-F8DB-C0C4-97502B3C7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31B7A-8177-4515-E6E1-6A96A5F1B4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66CB-941A-F4CF-2D77-FD7878C63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EBA9-38D8-4930-C2F4-8FF766E78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D1468D-E4FA-3D02-39C0-95D960FC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4" t="6451" r="8933" b="2146"/>
          <a:stretch/>
        </p:blipFill>
        <p:spPr>
          <a:xfrm>
            <a:off x="4493137" y="678742"/>
            <a:ext cx="4615547" cy="363063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8F7C1D-E300-21CB-AD9C-F2CC4CFE1FDD}"/>
              </a:ext>
            </a:extLst>
          </p:cNvPr>
          <p:cNvSpPr txBox="1">
            <a:spLocks/>
          </p:cNvSpPr>
          <p:nvPr/>
        </p:nvSpPr>
        <p:spPr>
          <a:xfrm>
            <a:off x="119869" y="619776"/>
            <a:ext cx="4296538" cy="1708589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The ten-stack model (5x2) with detailed heterogeneous cables was used for the compression test in ANSYS.</a:t>
            </a:r>
          </a:p>
          <a:p>
            <a:pPr marL="114300" indent="0">
              <a:buFont typeface="Arial" charset="0"/>
              <a:buNone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Imposed displacement on the top surface. </a:t>
            </a:r>
          </a:p>
          <a:p>
            <a:pPr marL="114300" indent="0">
              <a:buFont typeface="Arial" charset="0"/>
              <a:buNone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Symmetry and displacement constrain were inserted as boundary conditions.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CB5E0BA-078E-8AA7-02D3-1F075ACF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Bi-2212 Ten Stack ANSYS Analysis and Comparison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07B8A-B6A1-98FB-9B8C-4508026BF951}"/>
              </a:ext>
            </a:extLst>
          </p:cNvPr>
          <p:cNvGrpSpPr>
            <a:grpSpLocks noChangeAspect="1"/>
          </p:cNvGrpSpPr>
          <p:nvPr/>
        </p:nvGrpSpPr>
        <p:grpSpPr>
          <a:xfrm>
            <a:off x="2073269" y="2346271"/>
            <a:ext cx="2317294" cy="2394582"/>
            <a:chOff x="4490422" y="188814"/>
            <a:chExt cx="2518538" cy="26025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4B7718-C336-0A4B-40E8-17A86601F02F}"/>
                </a:ext>
              </a:extLst>
            </p:cNvPr>
            <p:cNvGrpSpPr/>
            <p:nvPr/>
          </p:nvGrpSpPr>
          <p:grpSpPr>
            <a:xfrm>
              <a:off x="4490422" y="188814"/>
              <a:ext cx="2518538" cy="2602540"/>
              <a:chOff x="4028163" y="188814"/>
              <a:chExt cx="2518538" cy="260254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36DF5D0-F834-EA8B-0295-702DB452E499}"/>
                  </a:ext>
                </a:extLst>
              </p:cNvPr>
              <p:cNvGrpSpPr/>
              <p:nvPr/>
            </p:nvGrpSpPr>
            <p:grpSpPr>
              <a:xfrm>
                <a:off x="4158343" y="188814"/>
                <a:ext cx="2388358" cy="2602540"/>
                <a:chOff x="4158343" y="188814"/>
                <a:chExt cx="2388358" cy="260254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357C61E-187D-EEB2-D1EC-8E3B3C057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50000"/>
                <a:stretch/>
              </p:blipFill>
              <p:spPr>
                <a:xfrm>
                  <a:off x="4460582" y="188814"/>
                  <a:ext cx="1941986" cy="2253273"/>
                </a:xfrm>
                <a:prstGeom prst="rect">
                  <a:avLst/>
                </a:prstGeom>
              </p:spPr>
            </p:pic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28DF258-2757-0793-8C73-25624A980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026" y="1982566"/>
                  <a:ext cx="0" cy="790531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6EB4C63-BB69-1BCD-CEAF-087243EB4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2568" y="1964310"/>
                  <a:ext cx="0" cy="827044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C889BFA-2773-8A88-9418-2FC33F66D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026" y="2699085"/>
                  <a:ext cx="2059675" cy="0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7DB2126-6A2D-F61A-C5BD-882E9094D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9956" y="223738"/>
                  <a:ext cx="0" cy="2142311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B5153EE-A298-C576-7919-90183327C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58343" y="235460"/>
                  <a:ext cx="495720" cy="0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72FC1F8-45FF-A5EC-3239-7572D3E90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8343" y="2359575"/>
                  <a:ext cx="941627" cy="6474"/>
                </a:xfrm>
                <a:prstGeom prst="line">
                  <a:avLst/>
                </a:prstGeom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Content Placeholder 1">
                <a:extLst>
                  <a:ext uri="{FF2B5EF4-FFF2-40B4-BE49-F238E27FC236}">
                    <a16:creationId xmlns:a16="http://schemas.microsoft.com/office/drawing/2014/main" id="{2E240BEF-A517-5FB3-9725-06DDE5138D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9970" y="2499785"/>
                <a:ext cx="854271" cy="202581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800" b="1" dirty="0"/>
                  <a:t>B = 16.4/2 mm</a:t>
                </a:r>
              </a:p>
            </p:txBody>
          </p:sp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9861D071-B827-B998-362D-B0756FB55C3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3777235" y="1106143"/>
                <a:ext cx="713647" cy="211792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800" b="1" dirty="0"/>
                  <a:t>H = 9.1 mm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A004DD7-2860-5A6D-B346-E398FF312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606" y="1605535"/>
              <a:ext cx="0" cy="76051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A329075-DFB6-428D-5ADF-2BA66F9883AC}"/>
                </a:ext>
              </a:extLst>
            </p:cNvPr>
            <p:cNvCxnSpPr>
              <a:cxnSpLocks/>
            </p:cNvCxnSpPr>
            <p:nvPr/>
          </p:nvCxnSpPr>
          <p:spPr>
            <a:xfrm>
              <a:off x="4952683" y="2348620"/>
              <a:ext cx="691159" cy="1095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6CF08E74-EB1C-DFB1-C16D-5810C3C2B9A8}"/>
                </a:ext>
              </a:extLst>
            </p:cNvPr>
            <p:cNvSpPr txBox="1">
              <a:spLocks/>
            </p:cNvSpPr>
            <p:nvPr/>
          </p:nvSpPr>
          <p:spPr>
            <a:xfrm>
              <a:off x="5708099" y="2095458"/>
              <a:ext cx="220161" cy="170986"/>
            </a:xfrm>
            <a:prstGeom prst="rect">
              <a:avLst/>
            </a:prstGeom>
          </p:spPr>
          <p:txBody>
            <a:bodyPr lIns="0" tIns="0" rIns="0" bIns="0"/>
            <a:lstStyle>
              <a:lvl1pPr marL="230188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505050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512763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2pPr>
              <a:lvl3pPr marL="803275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3pPr>
              <a:lvl4pPr marL="108585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4pPr>
              <a:lvl5pPr marL="1370013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4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8EC2451F-BAB3-EC29-BA7C-F6DEE53A1443}"/>
                </a:ext>
              </a:extLst>
            </p:cNvPr>
            <p:cNvSpPr txBox="1">
              <a:spLocks/>
            </p:cNvSpPr>
            <p:nvPr/>
          </p:nvSpPr>
          <p:spPr>
            <a:xfrm>
              <a:off x="4949285" y="1312759"/>
              <a:ext cx="220161" cy="170986"/>
            </a:xfrm>
            <a:prstGeom prst="rect">
              <a:avLst/>
            </a:prstGeom>
          </p:spPr>
          <p:txBody>
            <a:bodyPr lIns="0" tIns="0" rIns="0" bIns="0"/>
            <a:lstStyle>
              <a:lvl1pPr marL="230188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505050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512763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2pPr>
              <a:lvl3pPr marL="803275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3pPr>
              <a:lvl4pPr marL="108585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4pPr>
              <a:lvl5pPr marL="1370013" indent="-230188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400" kern="1200">
                  <a:solidFill>
                    <a:srgbClr val="505050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θ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4445A6-1C8D-499F-FE43-29A7213E8A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951"/>
          <a:stretch/>
        </p:blipFill>
        <p:spPr>
          <a:xfrm>
            <a:off x="292311" y="2398732"/>
            <a:ext cx="1646299" cy="1898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BE1F67-C7E0-3872-7E71-5FC9143D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0" t="38648" r="31162" b="22348"/>
          <a:stretch/>
        </p:blipFill>
        <p:spPr>
          <a:xfrm>
            <a:off x="6507018" y="2737612"/>
            <a:ext cx="2465808" cy="805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F07848-3A69-0146-17D5-79B47B34411E}"/>
              </a:ext>
            </a:extLst>
          </p:cNvPr>
          <p:cNvCxnSpPr>
            <a:cxnSpLocks/>
          </p:cNvCxnSpPr>
          <p:nvPr/>
        </p:nvCxnSpPr>
        <p:spPr>
          <a:xfrm>
            <a:off x="8958971" y="2910364"/>
            <a:ext cx="0" cy="334094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DC6E75-F9A0-0B4D-1254-52B1A70EECBA}"/>
              </a:ext>
            </a:extLst>
          </p:cNvPr>
          <p:cNvSpPr txBox="1"/>
          <p:nvPr/>
        </p:nvSpPr>
        <p:spPr>
          <a:xfrm>
            <a:off x="7952438" y="2519676"/>
            <a:ext cx="774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Aptos Black" panose="020F0502020204030204" pitchFamily="34" charset="0"/>
              </a:rPr>
              <a:t>ε</a:t>
            </a:r>
            <a:r>
              <a:rPr lang="en-US" sz="1400" dirty="0">
                <a:latin typeface="Aptos Black" panose="020F0502020204030204" pitchFamily="34" charset="0"/>
              </a:rPr>
              <a:t> = </a:t>
            </a:r>
            <a:r>
              <a:rPr lang="el-GR" sz="1400" dirty="0">
                <a:solidFill>
                  <a:schemeClr val="accent2"/>
                </a:solidFill>
                <a:latin typeface="Aptos Black" panose="020F0502020204030204" pitchFamily="34" charset="0"/>
              </a:rPr>
              <a:t>δ</a:t>
            </a:r>
            <a:r>
              <a:rPr lang="en-US" sz="1400" dirty="0">
                <a:latin typeface="Aptos Black" panose="020F0502020204030204" pitchFamily="34" charset="0"/>
              </a:rPr>
              <a:t>/H</a:t>
            </a:r>
            <a:endParaRPr lang="en-US" dirty="0">
              <a:latin typeface="Aptos Black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3550DE-E06B-9250-B2EE-94E94E601DD5}"/>
              </a:ext>
            </a:extLst>
          </p:cNvPr>
          <p:cNvSpPr txBox="1"/>
          <p:nvPr/>
        </p:nvSpPr>
        <p:spPr>
          <a:xfrm>
            <a:off x="6650827" y="2507863"/>
            <a:ext cx="86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Aptos Black" panose="020F0502020204030204" pitchFamily="34" charset="0"/>
              </a:rPr>
              <a:t>σ</a:t>
            </a:r>
            <a:r>
              <a:rPr lang="en-US" sz="1400" dirty="0">
                <a:latin typeface="Aptos Black" panose="020F0502020204030204" pitchFamily="34" charset="0"/>
              </a:rPr>
              <a:t> = </a:t>
            </a:r>
            <a:r>
              <a:rPr lang="en-US" sz="1400" dirty="0">
                <a:solidFill>
                  <a:srgbClr val="FF33CC"/>
                </a:solidFill>
                <a:latin typeface="Aptos Black" panose="020F0502020204030204" pitchFamily="34" charset="0"/>
              </a:rPr>
              <a:t>F</a:t>
            </a:r>
            <a:r>
              <a:rPr lang="en-US" sz="1400" dirty="0">
                <a:latin typeface="Aptos Black" panose="020F0502020204030204" pitchFamily="34" charset="0"/>
              </a:rPr>
              <a:t>/B</a:t>
            </a:r>
            <a:endParaRPr lang="en-US" dirty="0">
              <a:latin typeface="Aptos Black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A75816-AC03-EED8-6D4F-C07A6FE4F869}"/>
              </a:ext>
            </a:extLst>
          </p:cNvPr>
          <p:cNvSpPr txBox="1"/>
          <p:nvPr/>
        </p:nvSpPr>
        <p:spPr>
          <a:xfrm>
            <a:off x="5119678" y="4318693"/>
            <a:ext cx="352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Thermal-Mechanical Properties of Epoxy-Impregnated Bi-2212/Ag Composite</a:t>
            </a:r>
          </a:p>
          <a:p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Pei Li, Yang Wang, Arno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Godeke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Liyang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Ye, Gene Flanagan, and </a:t>
            </a:r>
            <a:r>
              <a:rPr lang="en-US" sz="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Tengming</a:t>
            </a:r>
            <a:r>
              <a:rPr lang="en-US" sz="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Shen, </a:t>
            </a:r>
            <a:r>
              <a:rPr lang="en-US" sz="6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Member, IEEE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EE04B4-2EB8-E6EC-D61E-E1C23A194EB3}"/>
              </a:ext>
            </a:extLst>
          </p:cNvPr>
          <p:cNvSpPr txBox="1"/>
          <p:nvPr/>
        </p:nvSpPr>
        <p:spPr>
          <a:xfrm>
            <a:off x="6553200" y="1003580"/>
            <a:ext cx="581891" cy="276999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300 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2C8E3F-DC9E-3998-B170-4AF15834A595}"/>
              </a:ext>
            </a:extLst>
          </p:cNvPr>
          <p:cNvCxnSpPr>
            <a:cxnSpLocks/>
          </p:cNvCxnSpPr>
          <p:nvPr/>
        </p:nvCxnSpPr>
        <p:spPr>
          <a:xfrm>
            <a:off x="4271801" y="2417656"/>
            <a:ext cx="0" cy="19259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1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73472-B9B7-FABD-E53B-E51D8BDEDC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07/02/2024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9241-6241-7AD9-686A-7A4C8646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Alessio D'Agliano | PhD student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40DC-5E3F-C74F-7279-6DF5314B5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78C7209-E035-5372-2C16-A462296A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Insert Analysis – Pre-stress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0E1BD-ADE5-CCB4-05C4-73B3E8ED7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832" y="3494649"/>
            <a:ext cx="3114555" cy="969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9E532-2173-1FDD-4D2D-6B3370318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3" y="3409012"/>
            <a:ext cx="3511551" cy="1293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65CEB-7D5B-108B-85A3-665B70469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7" r="24681"/>
          <a:stretch/>
        </p:blipFill>
        <p:spPr>
          <a:xfrm>
            <a:off x="4815462" y="83184"/>
            <a:ext cx="4328538" cy="32525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892522-E0F5-18B9-0434-1B27219DDCD4}"/>
              </a:ext>
            </a:extLst>
          </p:cNvPr>
          <p:cNvSpPr/>
          <p:nvPr/>
        </p:nvSpPr>
        <p:spPr>
          <a:xfrm>
            <a:off x="6686497" y="2636668"/>
            <a:ext cx="1237295" cy="320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6E0325-3666-BA80-BC51-6E3A271BE1E7}"/>
              </a:ext>
            </a:extLst>
          </p:cNvPr>
          <p:cNvCxnSpPr>
            <a:cxnSpLocks/>
          </p:cNvCxnSpPr>
          <p:nvPr/>
        </p:nvCxnSpPr>
        <p:spPr>
          <a:xfrm flipH="1">
            <a:off x="6698387" y="2928673"/>
            <a:ext cx="264929" cy="63497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13DC3-86A1-7D53-6C97-2249E54E0E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" t="17306" r="30271" b="18348"/>
          <a:stretch/>
        </p:blipFill>
        <p:spPr>
          <a:xfrm>
            <a:off x="1680252" y="1978122"/>
            <a:ext cx="2430502" cy="1317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F4E33-2E75-A2FF-4FB9-F77B1D3371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2" t="55536" r="58089" b="18820"/>
          <a:stretch/>
        </p:blipFill>
        <p:spPr>
          <a:xfrm>
            <a:off x="141811" y="1864324"/>
            <a:ext cx="1742758" cy="634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7E8AB3-9A61-BBFC-5870-48B5FC4521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52" t="15339" r="29442" b="50010"/>
          <a:stretch/>
        </p:blipFill>
        <p:spPr>
          <a:xfrm>
            <a:off x="127250" y="1041640"/>
            <a:ext cx="693249" cy="857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BDC84-13E0-14FF-9BAD-601C37B01F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20" t="50853" r="44124" b="13092"/>
          <a:stretch/>
        </p:blipFill>
        <p:spPr>
          <a:xfrm>
            <a:off x="1130753" y="721084"/>
            <a:ext cx="2696780" cy="1050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C8644D-29B1-9A4A-5E8C-63DD9508A0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516" t="19193" r="30270" b="50000"/>
          <a:stretch/>
        </p:blipFill>
        <p:spPr>
          <a:xfrm>
            <a:off x="3827533" y="710996"/>
            <a:ext cx="744467" cy="9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903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2" id="{1B011D96-C36F-4F97-9D16-F31ACA2CBF5C}" vid="{CBAB61DD-6DC7-41F8-8C31-1D42AAC00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35527</TotalTime>
  <Words>626</Words>
  <Application>Microsoft Office PowerPoint</Application>
  <PresentationFormat>On-screen Show (16:9)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 Black</vt:lpstr>
      <vt:lpstr>Arial</vt:lpstr>
      <vt:lpstr>Calibri</vt:lpstr>
      <vt:lpstr>Cambria Math</vt:lpstr>
      <vt:lpstr>Courier New</vt:lpstr>
      <vt:lpstr>Helvetica</vt:lpstr>
      <vt:lpstr>Helvetica Neue</vt:lpstr>
      <vt:lpstr>Times New Roman</vt:lpstr>
      <vt:lpstr>Fermilab_PPT_090915</vt:lpstr>
      <vt:lpstr>PowerPoint Presentation</vt:lpstr>
      <vt:lpstr>HTS Dipole Insert Coil Simulation – What so far</vt:lpstr>
      <vt:lpstr>Bi-2212 10-stack Samples</vt:lpstr>
      <vt:lpstr>APDL 3D Ten Stack Module – Bi-2212 Rutherford Cable Sample</vt:lpstr>
      <vt:lpstr>Bi-2212 FEM Analysis needs and goals</vt:lpstr>
      <vt:lpstr>BACK UP SLIDES</vt:lpstr>
      <vt:lpstr>Bi-2212 Ten Stack ANSYS Analysis and Comparison </vt:lpstr>
      <vt:lpstr>Insert Analysis – Pre-stress only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Sartori</dc:creator>
  <cp:lastModifiedBy>Alessio D'Agliano</cp:lastModifiedBy>
  <cp:revision>782</cp:revision>
  <cp:lastPrinted>2018-09-15T15:56:46Z</cp:lastPrinted>
  <dcterms:created xsi:type="dcterms:W3CDTF">2018-09-15T14:45:39Z</dcterms:created>
  <dcterms:modified xsi:type="dcterms:W3CDTF">2024-07-03T17:09:33Z</dcterms:modified>
</cp:coreProperties>
</file>