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18"/>
  </p:notesMasterIdLst>
  <p:sldIdLst>
    <p:sldId id="818" r:id="rId2"/>
    <p:sldId id="821" r:id="rId3"/>
    <p:sldId id="840" r:id="rId4"/>
    <p:sldId id="842" r:id="rId5"/>
    <p:sldId id="986" r:id="rId6"/>
    <p:sldId id="994" r:id="rId7"/>
    <p:sldId id="995" r:id="rId8"/>
    <p:sldId id="996" r:id="rId9"/>
    <p:sldId id="997" r:id="rId10"/>
    <p:sldId id="998" r:id="rId11"/>
    <p:sldId id="993" r:id="rId12"/>
    <p:sldId id="823" r:id="rId13"/>
    <p:sldId id="853" r:id="rId14"/>
    <p:sldId id="799" r:id="rId15"/>
    <p:sldId id="836" r:id="rId16"/>
    <p:sldId id="9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D1A5"/>
    <a:srgbClr val="F6D56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2"/>
    <p:restoredTop sz="91371"/>
  </p:normalViewPr>
  <p:slideViewPr>
    <p:cSldViewPr snapToGrid="0">
      <p:cViewPr varScale="1">
        <p:scale>
          <a:sx n="97" d="100"/>
          <a:sy n="97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F927D-F4B1-2D4A-A969-B14E26C9FA5B}" type="datetimeFigureOut">
              <a:rPr lang="en-US" smtClean="0"/>
              <a:t>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E352E-4E7D-B34E-90D3-F3217B74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8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352E-4E7D-B34E-90D3-F3217B74D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8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352E-4E7D-B34E-90D3-F3217B74D1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4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12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480" userDrawn="1">
          <p15:clr>
            <a:srgbClr val="FBAE40"/>
          </p15:clr>
        </p15:guide>
        <p15:guide id="11" pos="976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7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59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1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5120" userDrawn="1">
          <p15:clr>
            <a:srgbClr val="F26B43"/>
          </p15:clr>
        </p15:guide>
        <p15:guide id="9" pos="48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976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384" userDrawn="1">
          <p15:clr>
            <a:srgbClr val="F26B43"/>
          </p15:clr>
        </p15:guide>
        <p15:guide id="16" pos="7296" userDrawn="1">
          <p15:clr>
            <a:srgbClr val="F26B43"/>
          </p15:clr>
        </p15:guide>
        <p15:guide id="17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ccutchan@bnl.gov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A6CB-C10B-8942-9EDF-E12E04D4A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2" y="2455270"/>
            <a:ext cx="11742717" cy="1947460"/>
          </a:xfrm>
        </p:spPr>
        <p:txBody>
          <a:bodyPr>
            <a:normAutofit/>
          </a:bodyPr>
          <a:lstStyle/>
          <a:p>
            <a:r>
              <a:rPr lang="en-US" sz="4000" dirty="0"/>
              <a:t>Accelerated Decay Data Evaluation and</a:t>
            </a:r>
            <a:br>
              <a:rPr lang="en-US" sz="4000" dirty="0"/>
            </a:br>
            <a:r>
              <a:rPr lang="en-US" sz="4000" dirty="0"/>
              <a:t>Development of an Adopted Decay Data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62586-7CFB-6448-9A2F-C0B0063C6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296" y="4679576"/>
            <a:ext cx="8022065" cy="1259607"/>
          </a:xfrm>
        </p:spPr>
        <p:txBody>
          <a:bodyPr/>
          <a:lstStyle/>
          <a:p>
            <a:r>
              <a:rPr lang="en-US" dirty="0"/>
              <a:t>Libby Ricard, </a:t>
            </a:r>
            <a:r>
              <a:rPr lang="en-US" dirty="0" err="1"/>
              <a:t>Sanjanee</a:t>
            </a:r>
            <a:r>
              <a:rPr lang="en-US" dirty="0"/>
              <a:t> </a:t>
            </a:r>
            <a:r>
              <a:rPr lang="en-US" dirty="0" err="1"/>
              <a:t>Waniganeththi</a:t>
            </a:r>
            <a:r>
              <a:rPr lang="en-US" dirty="0"/>
              <a:t>, Chris Morse, Donnie Mason </a:t>
            </a:r>
          </a:p>
          <a:p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Mattera</a:t>
            </a:r>
            <a:r>
              <a:rPr lang="en-US" dirty="0"/>
              <a:t>, </a:t>
            </a:r>
            <a:r>
              <a:rPr lang="en-US" dirty="0" err="1"/>
              <a:t>Shuya</a:t>
            </a:r>
            <a:r>
              <a:rPr lang="en-US" dirty="0"/>
              <a:t> Ota, Alejandro </a:t>
            </a:r>
            <a:r>
              <a:rPr lang="en-US" dirty="0" err="1"/>
              <a:t>Sonzogni</a:t>
            </a:r>
            <a:r>
              <a:rPr lang="en-US" dirty="0"/>
              <a:t>, Ben Shu, </a:t>
            </a:r>
            <a:r>
              <a:rPr lang="en-US" dirty="0" err="1"/>
              <a:t>Jin</a:t>
            </a:r>
            <a:r>
              <a:rPr lang="en-US" dirty="0"/>
              <a:t> Wu</a:t>
            </a:r>
          </a:p>
        </p:txBody>
      </p:sp>
    </p:spTree>
    <p:extLst>
      <p:ext uri="{BB962C8B-B14F-4D97-AF65-F5344CB8AC3E}">
        <p14:creationId xmlns:p14="http://schemas.microsoft.com/office/powerpoint/2010/main" val="15568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19">
            <a:extLst>
              <a:ext uri="{FF2B5EF4-FFF2-40B4-BE49-F238E27FC236}">
                <a16:creationId xmlns:a16="http://schemas.microsoft.com/office/drawing/2014/main" id="{C408F7F6-0A9D-6E73-8145-F0C3EC2B8F7B}"/>
              </a:ext>
            </a:extLst>
          </p:cNvPr>
          <p:cNvSpPr/>
          <p:nvPr/>
        </p:nvSpPr>
        <p:spPr>
          <a:xfrm rot="1549646">
            <a:off x="6417782" y="4194323"/>
            <a:ext cx="1100956" cy="38848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B80946E6-BB36-DB1F-16DA-212683F8EA95}"/>
              </a:ext>
            </a:extLst>
          </p:cNvPr>
          <p:cNvSpPr/>
          <p:nvPr/>
        </p:nvSpPr>
        <p:spPr>
          <a:xfrm rot="20155662">
            <a:off x="6232041" y="2248460"/>
            <a:ext cx="1100956" cy="38848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Square Clipart Images | Free Download ...">
            <a:extLst>
              <a:ext uri="{FF2B5EF4-FFF2-40B4-BE49-F238E27FC236}">
                <a16:creationId xmlns:a16="http://schemas.microsoft.com/office/drawing/2014/main" id="{4B0FB6FC-EBC3-D0A2-66CF-A5D9B25D7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7141" y="2576152"/>
            <a:ext cx="1738940" cy="17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B11DF-DD21-8911-2866-03FD92879A5A}"/>
              </a:ext>
            </a:extLst>
          </p:cNvPr>
          <p:cNvSpPr txBox="1"/>
          <p:nvPr/>
        </p:nvSpPr>
        <p:spPr>
          <a:xfrm>
            <a:off x="305469" y="-38507"/>
            <a:ext cx="11581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Summary of progress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BBF696-D0E1-3255-1C38-59153EEFBF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9" y="1500375"/>
            <a:ext cx="3914287" cy="179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computer code with many colorful text&#10;&#10;Description automatically generated with medium confidence">
            <a:extLst>
              <a:ext uri="{FF2B5EF4-FFF2-40B4-BE49-F238E27FC236}">
                <a16:creationId xmlns:a16="http://schemas.microsoft.com/office/drawing/2014/main" id="{D43EDE58-B087-5E57-2870-22CD7C8206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5" y="3620210"/>
            <a:ext cx="3296478" cy="2974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86F694-89FB-6427-FE10-0A4D4C3C0273}"/>
              </a:ext>
            </a:extLst>
          </p:cNvPr>
          <p:cNvSpPr txBox="1"/>
          <p:nvPr/>
        </p:nvSpPr>
        <p:spPr>
          <a:xfrm>
            <a:off x="424070" y="730934"/>
            <a:ext cx="391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Producing evaluations in </a:t>
            </a:r>
          </a:p>
          <a:p>
            <a:pPr algn="ctr"/>
            <a:r>
              <a:rPr lang="en-US" dirty="0"/>
              <a:t>80 column and JSON (for now)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74980-233E-73B0-E64F-DB411EE5AA12}"/>
              </a:ext>
            </a:extLst>
          </p:cNvPr>
          <p:cNvSpPr txBox="1"/>
          <p:nvPr/>
        </p:nvSpPr>
        <p:spPr>
          <a:xfrm>
            <a:off x="2676940" y="3763618"/>
            <a:ext cx="23191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JSON has full documentation of measurements</a:t>
            </a:r>
          </a:p>
        </p:txBody>
      </p:sp>
      <p:pic>
        <p:nvPicPr>
          <p:cNvPr id="1030" name="Picture 6" descr="BNL | Nuclear Science &amp; Technology ...">
            <a:extLst>
              <a:ext uri="{FF2B5EF4-FFF2-40B4-BE49-F238E27FC236}">
                <a16:creationId xmlns:a16="http://schemas.microsoft.com/office/drawing/2014/main" id="{4B27FA64-4D9D-B8CA-B3A9-E8217A5A9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164" y="4853907"/>
            <a:ext cx="1361964" cy="13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1EA3A4-D090-EC64-EBD8-5BBDF53C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69" y="4853907"/>
            <a:ext cx="1167020" cy="155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2089F-FFE7-0F1E-8F6D-64D837DC7C1D}"/>
              </a:ext>
            </a:extLst>
          </p:cNvPr>
          <p:cNvSpPr txBox="1"/>
          <p:nvPr/>
        </p:nvSpPr>
        <p:spPr>
          <a:xfrm>
            <a:off x="305469" y="6410414"/>
            <a:ext cx="1469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Chris Morse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DF2C3A5-F9D9-4927-5CE1-6F145ECC1E3C}"/>
              </a:ext>
            </a:extLst>
          </p:cNvPr>
          <p:cNvSpPr/>
          <p:nvPr/>
        </p:nvSpPr>
        <p:spPr>
          <a:xfrm>
            <a:off x="3861470" y="3117287"/>
            <a:ext cx="1100956" cy="5128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61BA7-CB21-6828-2375-25C03E25AD4E}"/>
              </a:ext>
            </a:extLst>
          </p:cNvPr>
          <p:cNvSpPr txBox="1"/>
          <p:nvPr/>
        </p:nvSpPr>
        <p:spPr>
          <a:xfrm>
            <a:off x="5849845" y="6362813"/>
            <a:ext cx="1224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Ben Shu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FF200-F4BA-00B7-8958-60821F687B23}"/>
              </a:ext>
            </a:extLst>
          </p:cNvPr>
          <p:cNvSpPr txBox="1"/>
          <p:nvPr/>
        </p:nvSpPr>
        <p:spPr>
          <a:xfrm>
            <a:off x="5326646" y="3117287"/>
            <a:ext cx="109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RadLst</a:t>
            </a:r>
            <a:r>
              <a:rPr lang="en-US" dirty="0"/>
              <a:t> code</a:t>
            </a:r>
          </a:p>
        </p:txBody>
      </p:sp>
      <p:pic>
        <p:nvPicPr>
          <p:cNvPr id="16" name="Picture 1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EE4E0038-FC5A-D7E8-A474-3576C5078B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73" y="982495"/>
            <a:ext cx="4662028" cy="2781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AE57CA-522E-4665-C7DC-99117076BA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156" y="4043139"/>
            <a:ext cx="2868309" cy="27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C507-EFA8-B0F5-05D8-29419E8D651F}"/>
              </a:ext>
            </a:extLst>
          </p:cNvPr>
          <p:cNvSpPr txBox="1">
            <a:spLocks/>
          </p:cNvSpPr>
          <p:nvPr/>
        </p:nvSpPr>
        <p:spPr>
          <a:xfrm>
            <a:off x="375558" y="179615"/>
            <a:ext cx="11049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/>
              <a:t>Summary and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0A765-BCB8-DED1-3B01-7DCCE4F1BA32}"/>
              </a:ext>
            </a:extLst>
          </p:cNvPr>
          <p:cNvSpPr txBox="1"/>
          <p:nvPr/>
        </p:nvSpPr>
        <p:spPr>
          <a:xfrm>
            <a:off x="1145193" y="1691108"/>
            <a:ext cx="893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Hire and Train Postdoctoral Researcher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Develop Evaluation Policies and JSON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(Software Developments to process new JSON)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4DF77-9D28-3823-D8F2-9285E6B85107}"/>
              </a:ext>
            </a:extLst>
          </p:cNvPr>
          <p:cNvSpPr txBox="1"/>
          <p:nvPr/>
        </p:nvSpPr>
        <p:spPr>
          <a:xfrm>
            <a:off x="661424" y="1074923"/>
            <a:ext cx="263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Project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B0C10-1023-06E8-DD55-A48A735302E1}"/>
              </a:ext>
            </a:extLst>
          </p:cNvPr>
          <p:cNvSpPr txBox="1"/>
          <p:nvPr/>
        </p:nvSpPr>
        <p:spPr>
          <a:xfrm>
            <a:off x="1145193" y="4432277"/>
            <a:ext cx="89329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JSON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Additional quantities to incorporate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Nuclei to evaluate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7A920-6A56-96B6-F885-E391E4C3C1CC}"/>
              </a:ext>
            </a:extLst>
          </p:cNvPr>
          <p:cNvSpPr txBox="1"/>
          <p:nvPr/>
        </p:nvSpPr>
        <p:spPr>
          <a:xfrm>
            <a:off x="475894" y="3660795"/>
            <a:ext cx="986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Comments, Feedback and Suggestions welcome on 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BD2BE-4C54-BDCC-0E1D-4032AF4B992F}"/>
              </a:ext>
            </a:extLst>
          </p:cNvPr>
          <p:cNvSpPr txBox="1"/>
          <p:nvPr/>
        </p:nvSpPr>
        <p:spPr>
          <a:xfrm>
            <a:off x="7805530" y="5542314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mccutchan@bnl.gov</a:t>
            </a:r>
            <a:endParaRPr lang="en-US" sz="2800" dirty="0"/>
          </a:p>
          <a:p>
            <a:r>
              <a:rPr lang="en-US" sz="2800" u="sng" dirty="0" err="1">
                <a:solidFill>
                  <a:schemeClr val="accent2">
                    <a:lumMod val="75000"/>
                  </a:schemeClr>
                </a:solidFill>
              </a:rPr>
              <a:t>swanigane@bnl.gov</a:t>
            </a:r>
            <a:endParaRPr lang="en-US" sz="28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0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E852-1B16-EE4D-9C31-C44CBB2B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81" y="-244669"/>
            <a:ext cx="8328991" cy="1325563"/>
          </a:xfrm>
        </p:spPr>
        <p:txBody>
          <a:bodyPr>
            <a:normAutofit/>
          </a:bodyPr>
          <a:lstStyle/>
          <a:p>
            <a:r>
              <a:rPr lang="en-US" sz="4400" dirty="0"/>
              <a:t>With new ENSDF format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0E5F5-9F51-0C4A-AEB4-3D8FDF6694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56" y="961024"/>
            <a:ext cx="4647433" cy="2638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047AA-D976-BE42-ACBB-C6EA17F21B41}"/>
              </a:ext>
            </a:extLst>
          </p:cNvPr>
          <p:cNvSpPr txBox="1"/>
          <p:nvPr/>
        </p:nvSpPr>
        <p:spPr>
          <a:xfrm>
            <a:off x="622221" y="1075675"/>
            <a:ext cx="661133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Each measurement stored in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Mean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Measurement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comments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D5341C-5930-7041-BEC8-E8A16E8CE379}"/>
              </a:ext>
            </a:extLst>
          </p:cNvPr>
          <p:cNvGrpSpPr/>
          <p:nvPr/>
        </p:nvGrpSpPr>
        <p:grpSpPr>
          <a:xfrm>
            <a:off x="819461" y="3753580"/>
            <a:ext cx="10920782" cy="2875819"/>
            <a:chOff x="209862" y="3899933"/>
            <a:chExt cx="8993207" cy="2156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9E668-3496-AF4A-867B-3BB33B73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862" y="3899933"/>
              <a:ext cx="5379030" cy="21565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BB0CAF-636B-CD47-8290-FBF0CE537B18}"/>
                </a:ext>
              </a:extLst>
            </p:cNvPr>
            <p:cNvSpPr txBox="1"/>
            <p:nvPr/>
          </p:nvSpPr>
          <p:spPr>
            <a:xfrm>
              <a:off x="5588892" y="4313773"/>
              <a:ext cx="3614177" cy="126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Each calculation is also stored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Type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Input Values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Comments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Visual inspection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6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EA02-5348-4340-8AD6-40B7B6923657}"/>
              </a:ext>
            </a:extLst>
          </p:cNvPr>
          <p:cNvSpPr txBox="1">
            <a:spLocks/>
          </p:cNvSpPr>
          <p:nvPr/>
        </p:nvSpPr>
        <p:spPr>
          <a:xfrm>
            <a:off x="373588" y="18066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What are we missing ??</a:t>
            </a:r>
            <a:endParaRPr lang="en-US" sz="48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F2A33-799A-5B4C-8CE9-682F9FE4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88" y="2110869"/>
            <a:ext cx="6333159" cy="390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2F407-2B31-2B43-991C-EA17707715FB}"/>
              </a:ext>
            </a:extLst>
          </p:cNvPr>
          <p:cNvSpPr txBox="1"/>
          <p:nvPr/>
        </p:nvSpPr>
        <p:spPr>
          <a:xfrm>
            <a:off x="569843" y="1020417"/>
            <a:ext cx="5774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Microcalorimeters are an exciting new development as applied to radiation measurements for 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generate some of the highest precision decay data to date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DC0BD-496F-1D45-A05A-17FAF9B710C1}"/>
              </a:ext>
            </a:extLst>
          </p:cNvPr>
          <p:cNvSpPr txBox="1"/>
          <p:nvPr/>
        </p:nvSpPr>
        <p:spPr>
          <a:xfrm>
            <a:off x="767811" y="5894634"/>
            <a:ext cx="7885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A.S. Hoover et al., IEEE Trans. </a:t>
            </a:r>
            <a:r>
              <a:rPr lang="en-US" sz="1600" i="1" dirty="0" err="1"/>
              <a:t>Nucl</a:t>
            </a:r>
            <a:r>
              <a:rPr lang="en-US" sz="1600" i="1" dirty="0"/>
              <a:t>. Sci. </a:t>
            </a:r>
            <a:r>
              <a:rPr lang="en-US" sz="1600" b="1" i="1" dirty="0"/>
              <a:t>61</a:t>
            </a:r>
            <a:r>
              <a:rPr lang="en-US" sz="1600" i="1" dirty="0"/>
              <a:t>, 2365 (2014).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D84910-AE09-193A-FDD8-9D966073A96C}"/>
              </a:ext>
            </a:extLst>
          </p:cNvPr>
          <p:cNvGrpSpPr/>
          <p:nvPr/>
        </p:nvGrpSpPr>
        <p:grpSpPr>
          <a:xfrm>
            <a:off x="6706747" y="928084"/>
            <a:ext cx="5154334" cy="1735603"/>
            <a:chOff x="6706747" y="928084"/>
            <a:chExt cx="5154334" cy="17356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A240D6-1F07-A34E-B36E-5D1635A7B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6747" y="1506230"/>
              <a:ext cx="5154334" cy="1157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7C9930-16BB-594D-A031-D3108219C75B}"/>
                </a:ext>
              </a:extLst>
            </p:cNvPr>
            <p:cNvSpPr txBox="1"/>
            <p:nvPr/>
          </p:nvSpPr>
          <p:spPr>
            <a:xfrm>
              <a:off x="6785498" y="928084"/>
              <a:ext cx="5075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In ENSDF – last evaluated 2006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215ED-B724-33F7-2DDB-5D88AB5DB5D4}"/>
              </a:ext>
            </a:extLst>
          </p:cNvPr>
          <p:cNvGrpSpPr/>
          <p:nvPr/>
        </p:nvGrpSpPr>
        <p:grpSpPr>
          <a:xfrm>
            <a:off x="6706747" y="3381620"/>
            <a:ext cx="5384800" cy="3128567"/>
            <a:chOff x="6706747" y="3381620"/>
            <a:chExt cx="5384800" cy="31285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DFA8BE-D584-DA45-8FEC-7BBF59937250}"/>
                </a:ext>
              </a:extLst>
            </p:cNvPr>
            <p:cNvSpPr txBox="1"/>
            <p:nvPr/>
          </p:nvSpPr>
          <p:spPr>
            <a:xfrm>
              <a:off x="6924646" y="3381620"/>
              <a:ext cx="5075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6 new measurements since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EE7997-266B-EE47-B922-0A10D106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6747" y="4135287"/>
              <a:ext cx="5384800" cy="23749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17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nn.com/sites/default/files/scan53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9385" y="946884"/>
            <a:ext cx="2422583" cy="19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6951" y="3029254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Medicine</a:t>
            </a:r>
          </a:p>
        </p:txBody>
      </p:sp>
      <p:sp>
        <p:nvSpPr>
          <p:cNvPr id="8" name="AutoShape 2" descr="Image result for nuclear power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8711745" y="2932372"/>
            <a:ext cx="267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Nuclear Power</a:t>
            </a:r>
          </a:p>
        </p:txBody>
      </p:sp>
      <p:sp>
        <p:nvSpPr>
          <p:cNvPr id="4" name="AutoShape 2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679575" y="-13334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" name="AutoShape 4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831975" y="-11810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/>
          <p:cNvGrpSpPr/>
          <p:nvPr/>
        </p:nvGrpSpPr>
        <p:grpSpPr>
          <a:xfrm>
            <a:off x="4751447" y="4083506"/>
            <a:ext cx="3695473" cy="2517269"/>
            <a:chOff x="5936419" y="2019300"/>
            <a:chExt cx="3695473" cy="2517268"/>
          </a:xfrm>
        </p:grpSpPr>
        <p:sp>
          <p:nvSpPr>
            <p:cNvPr id="11" name="TextBox 10"/>
            <p:cNvSpPr txBox="1"/>
            <p:nvPr/>
          </p:nvSpPr>
          <p:spPr>
            <a:xfrm>
              <a:off x="5936419" y="3705571"/>
              <a:ext cx="3695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Stockpile Stewardship</a:t>
              </a: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923" y="2019300"/>
              <a:ext cx="2625017" cy="167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294310" y="4018333"/>
            <a:ext cx="4270319" cy="2394871"/>
            <a:chOff x="6608268" y="4512451"/>
            <a:chExt cx="3695473" cy="2030639"/>
          </a:xfrm>
        </p:grpSpPr>
        <p:sp>
          <p:nvSpPr>
            <p:cNvPr id="12" name="TextBox 11"/>
            <p:cNvSpPr txBox="1"/>
            <p:nvPr/>
          </p:nvSpPr>
          <p:spPr>
            <a:xfrm>
              <a:off x="6608268" y="6116789"/>
              <a:ext cx="3695473" cy="42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+mj-lt"/>
                </a:rPr>
                <a:t>Homeland Security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853" y="4512451"/>
              <a:ext cx="2364781" cy="15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524" y="1169457"/>
            <a:ext cx="2876551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385AA-26E5-A148-B090-C9F5C7251BF5}"/>
              </a:ext>
            </a:extLst>
          </p:cNvPr>
          <p:cNvSpPr txBox="1"/>
          <p:nvPr/>
        </p:nvSpPr>
        <p:spPr>
          <a:xfrm>
            <a:off x="368290" y="421156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26DEC-945E-804E-9C0B-84319C3FE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23" y="3969008"/>
            <a:ext cx="3111477" cy="18906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7FA24F-2D54-2C42-B769-07B80452C0E7}"/>
              </a:ext>
            </a:extLst>
          </p:cNvPr>
          <p:cNvSpPr txBox="1"/>
          <p:nvPr/>
        </p:nvSpPr>
        <p:spPr>
          <a:xfrm>
            <a:off x="1455705" y="585966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Astrophysics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F14E6A-216D-3945-A2CC-35677BA55D36}"/>
              </a:ext>
            </a:extLst>
          </p:cNvPr>
          <p:cNvSpPr txBox="1"/>
          <p:nvPr/>
        </p:nvSpPr>
        <p:spPr>
          <a:xfrm>
            <a:off x="1139142" y="297347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Structure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DFC3A3D-9FD6-B146-A695-8B8C2C4ACF89}"/>
              </a:ext>
            </a:extLst>
          </p:cNvPr>
          <p:cNvSpPr txBox="1">
            <a:spLocks/>
          </p:cNvSpPr>
          <p:nvPr/>
        </p:nvSpPr>
        <p:spPr>
          <a:xfrm>
            <a:off x="368290" y="14754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The Many Users of Decay Data</a:t>
            </a:r>
            <a:endParaRPr lang="en-US" sz="4800" dirty="0">
              <a:cs typeface="Arial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65423C6-DF7E-67B0-7D28-49882D8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31" y="1047057"/>
            <a:ext cx="916819" cy="18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1E6CE62-9CC8-9264-43EB-45AEDAB2C31A}"/>
              </a:ext>
            </a:extLst>
          </p:cNvPr>
          <p:cNvSpPr/>
          <p:nvPr/>
        </p:nvSpPr>
        <p:spPr>
          <a:xfrm>
            <a:off x="2241265" y="1677887"/>
            <a:ext cx="651163" cy="47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C2C8D26-BF2E-B548-5EAD-8A198F645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2535" y="1265250"/>
            <a:ext cx="1260765" cy="13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9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D315F-7DC3-B942-A957-B1E2911A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1" y="2080591"/>
            <a:ext cx="5820233" cy="383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EAB27C-DE6E-2C45-BCCE-886460C53E57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11116386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A Major Inconvenience in ENSDF and DDEP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9EF9F-DB14-DF42-8350-D1909A5A4516}"/>
              </a:ext>
            </a:extLst>
          </p:cNvPr>
          <p:cNvSpPr txBox="1"/>
          <p:nvPr/>
        </p:nvSpPr>
        <p:spPr>
          <a:xfrm>
            <a:off x="961867" y="1053562"/>
            <a:ext cx="4319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nuclei are one decay from stability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F253FA-AEA9-F642-8CA0-1BC0CC02A69C}"/>
              </a:ext>
            </a:extLst>
          </p:cNvPr>
          <p:cNvGrpSpPr/>
          <p:nvPr/>
        </p:nvGrpSpPr>
        <p:grpSpPr>
          <a:xfrm>
            <a:off x="6641639" y="1530615"/>
            <a:ext cx="5392733" cy="4448959"/>
            <a:chOff x="6640242" y="1064245"/>
            <a:chExt cx="5392733" cy="44489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938F8D-A01C-C248-9A54-1CF0CC9BE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0242" y="1530615"/>
              <a:ext cx="5392733" cy="39825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688A53-82FF-7F46-987F-2921FEDC5604}"/>
                </a:ext>
              </a:extLst>
            </p:cNvPr>
            <p:cNvSpPr txBox="1"/>
            <p:nvPr/>
          </p:nvSpPr>
          <p:spPr>
            <a:xfrm>
              <a:off x="7606748" y="1064245"/>
              <a:ext cx="371060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Search </a:t>
              </a:r>
              <a:r>
                <a:rPr lang="en-US" sz="2000" baseline="30000" dirty="0"/>
                <a:t>225</a:t>
              </a:r>
              <a:r>
                <a:rPr lang="en-US" sz="2000" dirty="0"/>
                <a:t>Ac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8946A0-D44F-7946-AC70-C98E70EBA103}"/>
              </a:ext>
            </a:extLst>
          </p:cNvPr>
          <p:cNvGrpSpPr/>
          <p:nvPr/>
        </p:nvGrpSpPr>
        <p:grpSpPr>
          <a:xfrm>
            <a:off x="7148086" y="1422284"/>
            <a:ext cx="4381306" cy="4633611"/>
            <a:chOff x="7148086" y="1422284"/>
            <a:chExt cx="4381306" cy="4633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C9F231-8D01-0C4F-9363-E6DDCB6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8086" y="1927635"/>
              <a:ext cx="4381306" cy="4128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F74D7-5819-B548-8E50-1151A1396CEF}"/>
                </a:ext>
              </a:extLst>
            </p:cNvPr>
            <p:cNvSpPr txBox="1"/>
            <p:nvPr/>
          </p:nvSpPr>
          <p:spPr>
            <a:xfrm>
              <a:off x="7148086" y="1422284"/>
              <a:ext cx="4379841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Then search </a:t>
              </a:r>
              <a:r>
                <a:rPr lang="en-US" sz="2000" baseline="30000" dirty="0"/>
                <a:t>221</a:t>
              </a:r>
              <a:r>
                <a:rPr lang="en-US" sz="2000" dirty="0"/>
                <a:t>Fr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02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7160-25FC-FB49-9A1E-A9193EF2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131EF-8A32-34F1-12CE-88893C7A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1" y="2080591"/>
            <a:ext cx="5820233" cy="383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EA7A95E-693F-4338-C533-FD12D48749F9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11116386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A Major Inconvenience in ENSDF and DDEP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AE1B6-F3D6-A67F-C67B-BD9E437900F3}"/>
              </a:ext>
            </a:extLst>
          </p:cNvPr>
          <p:cNvSpPr txBox="1"/>
          <p:nvPr/>
        </p:nvSpPr>
        <p:spPr>
          <a:xfrm>
            <a:off x="961867" y="1053562"/>
            <a:ext cx="4319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nuclei are one decay from stability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C778C1-FF2E-CA04-DAE4-C35D410FE85F}"/>
              </a:ext>
            </a:extLst>
          </p:cNvPr>
          <p:cNvGrpSpPr/>
          <p:nvPr/>
        </p:nvGrpSpPr>
        <p:grpSpPr>
          <a:xfrm>
            <a:off x="6641639" y="1530615"/>
            <a:ext cx="5392733" cy="4448959"/>
            <a:chOff x="6640242" y="1064245"/>
            <a:chExt cx="5392733" cy="44489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FD7FF2-AFFE-B882-D6BD-A8F84C9F9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0242" y="1530615"/>
              <a:ext cx="5392733" cy="39825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7E2491-E4F7-5D87-5F89-D8B42ACF33FF}"/>
                </a:ext>
              </a:extLst>
            </p:cNvPr>
            <p:cNvSpPr txBox="1"/>
            <p:nvPr/>
          </p:nvSpPr>
          <p:spPr>
            <a:xfrm>
              <a:off x="7606748" y="1064245"/>
              <a:ext cx="371060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Search </a:t>
              </a:r>
              <a:r>
                <a:rPr lang="en-US" sz="2000" baseline="30000" dirty="0"/>
                <a:t>225</a:t>
              </a:r>
              <a:r>
                <a:rPr lang="en-US" sz="2000" dirty="0"/>
                <a:t>Ac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6EF1D7-5B4F-2C31-3AF4-60D2E9F083D7}"/>
              </a:ext>
            </a:extLst>
          </p:cNvPr>
          <p:cNvGrpSpPr/>
          <p:nvPr/>
        </p:nvGrpSpPr>
        <p:grpSpPr>
          <a:xfrm>
            <a:off x="7148086" y="1422284"/>
            <a:ext cx="4381306" cy="4633611"/>
            <a:chOff x="7148086" y="1422284"/>
            <a:chExt cx="4381306" cy="4633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3C8E55-8C89-A7BE-D78C-899EBD53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8086" y="1927635"/>
              <a:ext cx="4381306" cy="4128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D93E5-4A73-34F7-95D4-1E6F5FFA1805}"/>
                </a:ext>
              </a:extLst>
            </p:cNvPr>
            <p:cNvSpPr txBox="1"/>
            <p:nvPr/>
          </p:nvSpPr>
          <p:spPr>
            <a:xfrm>
              <a:off x="7148086" y="1422284"/>
              <a:ext cx="4379841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Then search </a:t>
              </a:r>
              <a:r>
                <a:rPr lang="en-US" sz="2000" baseline="30000" dirty="0"/>
                <a:t>221</a:t>
              </a:r>
              <a:r>
                <a:rPr lang="en-US" sz="2000" dirty="0"/>
                <a:t>Fr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54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B244-5AA3-4D55-B97B-992390731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22" y="-232159"/>
            <a:ext cx="11403793" cy="1325563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/>
              </a:rPr>
              <a:t>ENSDF : the ONLY comprehensive resource for</a:t>
            </a:r>
            <a:r>
              <a:rPr lang="en-US" sz="4000" dirty="0">
                <a:cs typeface="Arial"/>
              </a:rPr>
              <a:t> 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4F11B1-8E49-4142-AF0A-B79884A7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515" y="2142463"/>
            <a:ext cx="3336229" cy="387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5319E7-8BD3-425B-B428-CE63B916F122}"/>
              </a:ext>
            </a:extLst>
          </p:cNvPr>
          <p:cNvSpPr txBox="1">
            <a:spLocks/>
          </p:cNvSpPr>
          <p:nvPr/>
        </p:nvSpPr>
        <p:spPr>
          <a:xfrm>
            <a:off x="280822" y="1002446"/>
            <a:ext cx="4192420" cy="82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/>
                </a:solidFill>
                <a:latin typeface="+mj-lt"/>
              </a:rPr>
              <a:t>Nuclear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68BB-A203-4527-88C8-9B7E95E148D7}"/>
              </a:ext>
            </a:extLst>
          </p:cNvPr>
          <p:cNvSpPr txBox="1"/>
          <p:nvPr/>
        </p:nvSpPr>
        <p:spPr>
          <a:xfrm>
            <a:off x="491825" y="1622089"/>
            <a:ext cx="3219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Discrete Quantized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Excitation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Half-life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Magnetic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CFF6D-6EA0-43E5-B036-B8418FF78A4B}"/>
              </a:ext>
            </a:extLst>
          </p:cNvPr>
          <p:cNvSpPr txBox="1"/>
          <p:nvPr/>
        </p:nvSpPr>
        <p:spPr>
          <a:xfrm>
            <a:off x="490359" y="3654794"/>
            <a:ext cx="2855741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Emitted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Energy</a:t>
            </a:r>
            <a:endParaRPr lang="en-US" sz="17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Intensity</a:t>
            </a:r>
            <a:endParaRPr lang="en-US" sz="17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Dipole, Quadrupole, …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cs typeface="Arial"/>
              </a:rPr>
              <a:t>Mixing ratio</a:t>
            </a:r>
          </a:p>
          <a:p>
            <a:pPr marL="285750" indent="-285750">
              <a:buFont typeface="Arial"/>
              <a:buChar char="•"/>
            </a:pPr>
            <a:r>
              <a:rPr lang="en-US" sz="1700">
                <a:cs typeface="Arial"/>
              </a:rPr>
              <a:t>Conversion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  </a:t>
            </a:r>
            <a:endParaRPr lang="en-US"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285186-D5C7-4151-8442-6F2335CA5C19}"/>
              </a:ext>
            </a:extLst>
          </p:cNvPr>
          <p:cNvSpPr txBox="1">
            <a:spLocks/>
          </p:cNvSpPr>
          <p:nvPr/>
        </p:nvSpPr>
        <p:spPr>
          <a:xfrm>
            <a:off x="7445235" y="1002446"/>
            <a:ext cx="4192420" cy="82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/>
                </a:solidFill>
                <a:latin typeface="+mj-lt"/>
              </a:rPr>
              <a:t>Nuclear Decay 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E3B3BC-7459-40B0-B028-3AED75771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01" y="3654511"/>
            <a:ext cx="3496102" cy="2906215"/>
          </a:xfrm>
          <a:prstGeom prst="round2DiagRect">
            <a:avLst>
              <a:gd name="adj1" fmla="val 3874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73C86-D879-4A28-9C39-78C4158704E0}"/>
              </a:ext>
            </a:extLst>
          </p:cNvPr>
          <p:cNvSpPr txBox="1"/>
          <p:nvPr/>
        </p:nvSpPr>
        <p:spPr>
          <a:xfrm>
            <a:off x="7057995" y="1716145"/>
            <a:ext cx="49664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For each decay 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Branching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Coincidences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8B12D-C34E-464B-BCDF-D387EFCF3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8448" y="1913951"/>
            <a:ext cx="2254711" cy="1455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43BA-0DC6-1A45-AC4B-2B3E742C3227}"/>
              </a:ext>
            </a:extLst>
          </p:cNvPr>
          <p:cNvSpPr txBox="1"/>
          <p:nvPr/>
        </p:nvSpPr>
        <p:spPr>
          <a:xfrm>
            <a:off x="795979" y="675338"/>
            <a:ext cx="560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 for more than 3,300 nuclides</a:t>
            </a:r>
          </a:p>
        </p:txBody>
      </p:sp>
    </p:spTree>
    <p:extLst>
      <p:ext uri="{BB962C8B-B14F-4D97-AF65-F5344CB8AC3E}">
        <p14:creationId xmlns:p14="http://schemas.microsoft.com/office/powerpoint/2010/main" val="372662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0CA69-3436-0D43-9867-F7CFCFC3B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1082160"/>
            <a:ext cx="12192000" cy="4614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75312C-DBAB-9C42-9D7A-FC73B4C9AA20}"/>
              </a:ext>
            </a:extLst>
          </p:cNvPr>
          <p:cNvSpPr txBox="1">
            <a:spLocks/>
          </p:cNvSpPr>
          <p:nvPr/>
        </p:nvSpPr>
        <p:spPr>
          <a:xfrm>
            <a:off x="373588" y="18066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The Path of Decay Data</a:t>
            </a:r>
            <a:endParaRPr lang="en-US" sz="48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BDA40-F576-686B-5289-91E05248C0EA}"/>
              </a:ext>
            </a:extLst>
          </p:cNvPr>
          <p:cNvSpPr txBox="1"/>
          <p:nvPr/>
        </p:nvSpPr>
        <p:spPr>
          <a:xfrm>
            <a:off x="1255923" y="5078776"/>
            <a:ext cx="63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“age” of ENSDF is 12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Evaluations can be 1 year old or 20 years old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15F10-4282-5416-60F8-D5FDAA277A39}"/>
              </a:ext>
            </a:extLst>
          </p:cNvPr>
          <p:cNvSpPr txBox="1"/>
          <p:nvPr/>
        </p:nvSpPr>
        <p:spPr>
          <a:xfrm>
            <a:off x="1255922" y="5775840"/>
            <a:ext cx="631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ENSDF is the bottleneck for downstream databases</a:t>
            </a:r>
          </a:p>
        </p:txBody>
      </p:sp>
    </p:spTree>
    <p:extLst>
      <p:ext uri="{BB962C8B-B14F-4D97-AF65-F5344CB8AC3E}">
        <p14:creationId xmlns:p14="http://schemas.microsoft.com/office/powerpoint/2010/main" val="27822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9886D-859E-C44F-AA08-D18B4AD6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43" y="3296611"/>
            <a:ext cx="10754513" cy="273842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10C9796F-F296-1B45-A14A-FE31F669A71A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Why “Adopted”?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7800-FC60-BE4A-B48B-A68A020B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367" y="123903"/>
            <a:ext cx="2239617" cy="2239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B1948-A6A3-6F49-BD92-3EA502C5DE6C}"/>
              </a:ext>
            </a:extLst>
          </p:cNvPr>
          <p:cNvSpPr txBox="1"/>
          <p:nvPr/>
        </p:nvSpPr>
        <p:spPr>
          <a:xfrm>
            <a:off x="506708" y="1136009"/>
            <a:ext cx="8769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ENSDF decay data are currently a hybrid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Combination of experimental data specifically from decay measurements + recommended data from the Adopted Levels/Gammas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With new format we can do both and increase efficiency !!</a:t>
            </a:r>
          </a:p>
        </p:txBody>
      </p:sp>
    </p:spTree>
    <p:extLst>
      <p:ext uri="{BB962C8B-B14F-4D97-AF65-F5344CB8AC3E}">
        <p14:creationId xmlns:p14="http://schemas.microsoft.com/office/powerpoint/2010/main" val="399910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445F411-C141-2E44-AE81-64DEC5329089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Main Objectives of Proposal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1B73A-4FF2-BB49-812C-DB7BC11B535F}"/>
              </a:ext>
            </a:extLst>
          </p:cNvPr>
          <p:cNvSpPr txBox="1"/>
          <p:nvPr/>
        </p:nvSpPr>
        <p:spPr>
          <a:xfrm>
            <a:off x="800100" y="1649186"/>
            <a:ext cx="109891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Generate prioritized list of nuclides through consultation with user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policies for recommended decay data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Train a postdoc to perform decay data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Expand </a:t>
            </a:r>
            <a:r>
              <a:rPr lang="en-US" sz="2400" dirty="0" err="1"/>
              <a:t>NuDat</a:t>
            </a:r>
            <a:r>
              <a:rPr lang="en-US" sz="2400" dirty="0"/>
              <a:t> to visualize and search new evaluations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C4C08-BA17-9747-B6A1-517CFC31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228" y="45339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7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CD140-C610-D735-2C07-1F1D32014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41" y="1570031"/>
            <a:ext cx="3436577" cy="2556132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CAE38D3-BE88-EDF6-FACE-CF68A6383763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Workforce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534F8-1B26-68E5-9CE3-B559BA095960}"/>
              </a:ext>
            </a:extLst>
          </p:cNvPr>
          <p:cNvSpPr txBox="1"/>
          <p:nvPr/>
        </p:nvSpPr>
        <p:spPr>
          <a:xfrm>
            <a:off x="4122821" y="1505396"/>
            <a:ext cx="806917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Sanjanee</a:t>
            </a:r>
            <a:r>
              <a:rPr lang="en-US" sz="2400" dirty="0"/>
              <a:t> </a:t>
            </a:r>
            <a:r>
              <a:rPr lang="en-US" sz="2400" dirty="0" err="1"/>
              <a:t>Waniganeththi</a:t>
            </a:r>
            <a:r>
              <a:rPr lang="en-US" sz="2400" dirty="0"/>
              <a:t> hired as postdoc April 1,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70% funded by proposal, 30%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Summer performing XUNDL compilations (training tool)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Now fully focused on decay data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E2B1C-6640-ACCA-3398-C8F256FF9978}"/>
              </a:ext>
            </a:extLst>
          </p:cNvPr>
          <p:cNvSpPr txBox="1"/>
          <p:nvPr/>
        </p:nvSpPr>
        <p:spPr>
          <a:xfrm>
            <a:off x="411541" y="4427621"/>
            <a:ext cx="3951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PhD, UMASS Lowell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Decay studies at ATLAS and FRIB</a:t>
            </a:r>
          </a:p>
        </p:txBody>
      </p:sp>
    </p:spTree>
    <p:extLst>
      <p:ext uri="{BB962C8B-B14F-4D97-AF65-F5344CB8AC3E}">
        <p14:creationId xmlns:p14="http://schemas.microsoft.com/office/powerpoint/2010/main" val="245141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E449CD-2E0C-7FE5-16C5-8C2E7707DF99}"/>
              </a:ext>
            </a:extLst>
          </p:cNvPr>
          <p:cNvSpPr txBox="1"/>
          <p:nvPr/>
        </p:nvSpPr>
        <p:spPr>
          <a:xfrm>
            <a:off x="463826" y="13255"/>
            <a:ext cx="11581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An illustrative example: </a:t>
            </a:r>
            <a:r>
              <a:rPr lang="en-US" sz="4400" baseline="30000" dirty="0"/>
              <a:t>103</a:t>
            </a:r>
            <a:r>
              <a:rPr lang="en-US" sz="4400" dirty="0"/>
              <a:t>Pd</a:t>
            </a:r>
          </a:p>
        </p:txBody>
      </p:sp>
      <p:pic>
        <p:nvPicPr>
          <p:cNvPr id="6" name="Picture 5" descr="A close-up of several metal rods&#10;&#10;Description automatically generated">
            <a:extLst>
              <a:ext uri="{FF2B5EF4-FFF2-40B4-BE49-F238E27FC236}">
                <a16:creationId xmlns:a16="http://schemas.microsoft.com/office/drawing/2014/main" id="{A7E19E18-8805-908E-93CD-1609AEC9F4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6" y="1447022"/>
            <a:ext cx="5088834" cy="2444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ED8EA5-6DF6-AE17-5133-521406E67789}"/>
              </a:ext>
            </a:extLst>
          </p:cNvPr>
          <p:cNvSpPr txBox="1"/>
          <p:nvPr/>
        </p:nvSpPr>
        <p:spPr>
          <a:xfrm>
            <a:off x="357809" y="964841"/>
            <a:ext cx="595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Standard for brachytherapy for prostate cancer</a:t>
            </a:r>
          </a:p>
        </p:txBody>
      </p:sp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F848FC7-9B92-734E-8983-B3E83BF00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627" y="1529675"/>
            <a:ext cx="6156853" cy="178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F2E695-D5ED-E5EA-78DC-A9FCF5373F91}"/>
              </a:ext>
            </a:extLst>
          </p:cNvPr>
          <p:cNvSpPr txBox="1"/>
          <p:nvPr/>
        </p:nvSpPr>
        <p:spPr>
          <a:xfrm>
            <a:off x="6202017" y="951589"/>
            <a:ext cx="584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Now being considered for Auger electron therapy</a:t>
            </a:r>
          </a:p>
        </p:txBody>
      </p:sp>
      <p:pic>
        <p:nvPicPr>
          <p:cNvPr id="12" name="Picture 11" descr="A diagram of a graph and diagram of a graph&#10;&#10;Description automatically generated">
            <a:extLst>
              <a:ext uri="{FF2B5EF4-FFF2-40B4-BE49-F238E27FC236}">
                <a16:creationId xmlns:a16="http://schemas.microsoft.com/office/drawing/2014/main" id="{9A1371EA-F4E9-D682-ADA6-F6F505C52F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779" y="3583479"/>
            <a:ext cx="4637473" cy="3178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03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63338-6ACC-B7E4-5288-0ED9233A1F7E}"/>
              </a:ext>
            </a:extLst>
          </p:cNvPr>
          <p:cNvSpPr txBox="1"/>
          <p:nvPr/>
        </p:nvSpPr>
        <p:spPr>
          <a:xfrm>
            <a:off x="463826" y="13255"/>
            <a:ext cx="11581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Current status of decay data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1EE72D44-5238-EFE2-DE22-E7194F2AA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04" y="1625822"/>
            <a:ext cx="6294783" cy="159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0F6B3-BE08-8687-CE61-6163602D217B}"/>
              </a:ext>
            </a:extLst>
          </p:cNvPr>
          <p:cNvSpPr txBox="1"/>
          <p:nvPr/>
        </p:nvSpPr>
        <p:spPr>
          <a:xfrm>
            <a:off x="463826" y="850316"/>
            <a:ext cx="614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Last ENSDF evaluation in 2009 incorporating measurements in 1976 and earlier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762E9-4816-68AE-0CA9-5C7ADC2F1A1E}"/>
              </a:ext>
            </a:extLst>
          </p:cNvPr>
          <p:cNvSpPr txBox="1"/>
          <p:nvPr/>
        </p:nvSpPr>
        <p:spPr>
          <a:xfrm>
            <a:off x="7036904" y="2770121"/>
            <a:ext cx="439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New high precision measurement from metrology lab in 2021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05D3052-B118-7A46-8584-4AF678C0AE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1" y="3526671"/>
            <a:ext cx="7110197" cy="300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15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403518-1239-AE35-012E-237E8059B1BC}"/>
              </a:ext>
            </a:extLst>
          </p:cNvPr>
          <p:cNvSpPr txBox="1"/>
          <p:nvPr/>
        </p:nvSpPr>
        <p:spPr>
          <a:xfrm>
            <a:off x="305469" y="-38507"/>
            <a:ext cx="11581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are we changing/adding?</a:t>
            </a:r>
          </a:p>
        </p:txBody>
      </p:sp>
      <p:pic>
        <p:nvPicPr>
          <p:cNvPr id="4" name="Picture 3" descr="A screenshot of a math test&#10;&#10;Description automatically generated">
            <a:extLst>
              <a:ext uri="{FF2B5EF4-FFF2-40B4-BE49-F238E27FC236}">
                <a16:creationId xmlns:a16="http://schemas.microsoft.com/office/drawing/2014/main" id="{434980D0-3B4F-C562-2313-6C492C209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469" y="729690"/>
            <a:ext cx="5591748" cy="451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4AB290-58BE-3895-F10E-8B827CBC3EBA}"/>
              </a:ext>
            </a:extLst>
          </p:cNvPr>
          <p:cNvGrpSpPr/>
          <p:nvPr/>
        </p:nvGrpSpPr>
        <p:grpSpPr>
          <a:xfrm>
            <a:off x="6341003" y="729690"/>
            <a:ext cx="4664432" cy="4821641"/>
            <a:chOff x="6374298" y="1007165"/>
            <a:chExt cx="4664432" cy="4821641"/>
          </a:xfrm>
        </p:grpSpPr>
        <p:pic>
          <p:nvPicPr>
            <p:cNvPr id="6" name="Picture 5" descr="A math problem with number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B73F2D15-6274-6C78-6866-B41295A8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4298" y="1007165"/>
              <a:ext cx="4571666" cy="1321903"/>
            </a:xfrm>
            <a:prstGeom prst="rect">
              <a:avLst/>
            </a:prstGeom>
          </p:spPr>
        </p:pic>
        <p:pic>
          <p:nvPicPr>
            <p:cNvPr id="8" name="Picture 7" descr="A screenshot of a math document&#10;&#10;Description automatically generated">
              <a:extLst>
                <a:ext uri="{FF2B5EF4-FFF2-40B4-BE49-F238E27FC236}">
                  <a16:creationId xmlns:a16="http://schemas.microsoft.com/office/drawing/2014/main" id="{B5071C9D-9362-9F5B-78B9-A4037381D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7064" y="2329068"/>
              <a:ext cx="4571666" cy="3499738"/>
            </a:xfrm>
            <a:prstGeom prst="rect">
              <a:avLst/>
            </a:prstGeom>
          </p:spPr>
        </p:pic>
      </p:grpSp>
      <p:pic>
        <p:nvPicPr>
          <p:cNvPr id="12" name="Picture 11" descr="A math problem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F3C76FF5-D2AB-A2CF-BDE3-FA4C807D07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5617" y="550786"/>
            <a:ext cx="993913" cy="357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612BE-8AF3-BBD6-4AB4-089463B42CE1}"/>
              </a:ext>
            </a:extLst>
          </p:cNvPr>
          <p:cNvSpPr txBox="1"/>
          <p:nvPr/>
        </p:nvSpPr>
        <p:spPr>
          <a:xfrm>
            <a:off x="358143" y="5281813"/>
            <a:ext cx="11475714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Data from Adopted Levels incorporated (half-lives, gamma energies, </a:t>
            </a:r>
            <a:r>
              <a:rPr lang="en-US" sz="2400" b="1" dirty="0" err="1">
                <a:solidFill>
                  <a:srgbClr val="C00000"/>
                </a:solidFill>
              </a:rPr>
              <a:t>etc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All measured values are stored in file (and method for combining)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Intensities will be absolute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 missing quantities included, x-rays, Auger electrons,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ce’s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etc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895B93-0BC1-199F-2ABD-DF1334F27407}"/>
              </a:ext>
            </a:extLst>
          </p:cNvPr>
          <p:cNvSpPr txBox="1"/>
          <p:nvPr/>
        </p:nvSpPr>
        <p:spPr>
          <a:xfrm>
            <a:off x="1630017" y="1510750"/>
            <a:ext cx="214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56 minutes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2F84C5-3970-B53C-4C92-24C6CC054933}"/>
              </a:ext>
            </a:extLst>
          </p:cNvPr>
          <p:cNvSpPr/>
          <p:nvPr/>
        </p:nvSpPr>
        <p:spPr>
          <a:xfrm>
            <a:off x="6559826" y="4461856"/>
            <a:ext cx="2478157" cy="348686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ABE16A-0893-CB48-8977-7D1C0CFE717B}"/>
              </a:ext>
            </a:extLst>
          </p:cNvPr>
          <p:cNvSpPr txBox="1"/>
          <p:nvPr/>
        </p:nvSpPr>
        <p:spPr>
          <a:xfrm>
            <a:off x="9083870" y="4308326"/>
            <a:ext cx="26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15 measurements of gamma-ray intensities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F7CE63-AB11-E884-2FF9-A6BB6DC3986C}"/>
              </a:ext>
            </a:extLst>
          </p:cNvPr>
          <p:cNvSpPr/>
          <p:nvPr/>
        </p:nvSpPr>
        <p:spPr>
          <a:xfrm>
            <a:off x="6631883" y="4899841"/>
            <a:ext cx="3678308" cy="348686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8609</TotalTime>
  <Words>588</Words>
  <Application>Microsoft Macintosh PowerPoint</Application>
  <PresentationFormat>Widescreen</PresentationFormat>
  <Paragraphs>131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BNL</vt:lpstr>
      <vt:lpstr>Accelerated Decay Data Evaluation and Development of an Adopted Decay Data Library</vt:lpstr>
      <vt:lpstr>ENSDF : the ONLY comprehensive resource for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new ENSDF format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XUNDL   </dc:title>
  <dc:creator>Ricard-McCutchan, Elizabeth</dc:creator>
  <cp:lastModifiedBy>Ricard, Elizabeth</cp:lastModifiedBy>
  <cp:revision>72</cp:revision>
  <dcterms:created xsi:type="dcterms:W3CDTF">2020-12-03T00:23:11Z</dcterms:created>
  <dcterms:modified xsi:type="dcterms:W3CDTF">2025-02-13T01:43:50Z</dcterms:modified>
</cp:coreProperties>
</file>