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3"/>
  </p:notesMasterIdLst>
  <p:handoutMasterIdLst>
    <p:handoutMasterId r:id="rId14"/>
  </p:handoutMasterIdLst>
  <p:sldIdLst>
    <p:sldId id="273" r:id="rId2"/>
    <p:sldId id="295" r:id="rId3"/>
    <p:sldId id="297" r:id="rId4"/>
    <p:sldId id="306" r:id="rId5"/>
    <p:sldId id="307" r:id="rId6"/>
    <p:sldId id="308" r:id="rId7"/>
    <p:sldId id="309" r:id="rId8"/>
    <p:sldId id="300" r:id="rId9"/>
    <p:sldId id="304" r:id="rId10"/>
    <p:sldId id="301" r:id="rId11"/>
    <p:sldId id="302" r:id="rId12"/>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1">
          <p15:clr>
            <a:srgbClr val="A4A3A4"/>
          </p15:clr>
        </p15:guide>
        <p15:guide id="2" orient="horz" pos="2990">
          <p15:clr>
            <a:srgbClr val="A4A3A4"/>
          </p15:clr>
        </p15:guide>
        <p15:guide id="3" orient="horz" pos="899">
          <p15:clr>
            <a:srgbClr val="A4A3A4"/>
          </p15:clr>
        </p15:guide>
        <p15:guide id="4" orient="horz" pos="368">
          <p15:clr>
            <a:srgbClr val="A4A3A4"/>
          </p15:clr>
        </p15:guide>
        <p15:guide id="5" orient="horz" pos="684" userDrawn="1">
          <p15:clr>
            <a:srgbClr val="A4A3A4"/>
          </p15:clr>
        </p15:guide>
        <p15:guide id="6" pos="5549">
          <p15:clr>
            <a:srgbClr val="A4A3A4"/>
          </p15:clr>
        </p15:guide>
        <p15:guide id="7" pos="2882">
          <p15:clr>
            <a:srgbClr val="A4A3A4"/>
          </p15:clr>
        </p15:guide>
        <p15:guide id="8" pos="202">
          <p15:clr>
            <a:srgbClr val="A4A3A4"/>
          </p15:clr>
        </p15:guide>
        <p15:guide id="9" pos="4219">
          <p15:clr>
            <a:srgbClr val="A4A3A4"/>
          </p15:clr>
        </p15:guide>
        <p15:guide id="10" pos="3104">
          <p15:clr>
            <a:srgbClr val="A4A3A4"/>
          </p15:clr>
        </p15:guide>
        <p15:guide id="11" pos="2682">
          <p15:clr>
            <a:srgbClr val="A4A3A4"/>
          </p15:clr>
        </p15:guide>
        <p15:guide id="12" pos="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1C"/>
    <a:srgbClr val="54585A"/>
    <a:srgbClr val="9EA2A2"/>
    <a:srgbClr val="5F6062"/>
    <a:srgbClr val="424242"/>
    <a:srgbClr val="73AFB6"/>
    <a:srgbClr val="73AF55"/>
    <a:srgbClr val="DB091C"/>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404" autoAdjust="0"/>
  </p:normalViewPr>
  <p:slideViewPr>
    <p:cSldViewPr snapToGrid="0" snapToObjects="1">
      <p:cViewPr>
        <p:scale>
          <a:sx n="75" d="100"/>
          <a:sy n="75" d="100"/>
        </p:scale>
        <p:origin x="1168" y="728"/>
      </p:cViewPr>
      <p:guideLst>
        <p:guide orient="horz" pos="3191"/>
        <p:guide orient="horz" pos="2990"/>
        <p:guide orient="horz" pos="899"/>
        <p:guide orient="horz" pos="368"/>
        <p:guide orient="horz" pos="684"/>
        <p:guide pos="5549"/>
        <p:guide pos="2882"/>
        <p:guide pos="202"/>
        <p:guide pos="4219"/>
        <p:guide pos="3104"/>
        <p:guide pos="2682"/>
        <p:guide pos="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58C1689-538F-8E40-B75C-43A8463C0CF3}" type="datetimeFigureOut">
              <a:rPr lang="en-US" smtClean="0"/>
              <a:t>2/9/2025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E5CFDAB-82E0-D844-A597-1375485DF7C5}" type="slidenum">
              <a:rPr lang="en-US" smtClean="0"/>
              <a:t>‹#›</a:t>
            </a:fld>
            <a:endParaRPr lang="en-US"/>
          </a:p>
        </p:txBody>
      </p:sp>
    </p:spTree>
    <p:extLst>
      <p:ext uri="{BB962C8B-B14F-4D97-AF65-F5344CB8AC3E}">
        <p14:creationId xmlns:p14="http://schemas.microsoft.com/office/powerpoint/2010/main" val="1377832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A8CF18A-D50A-5449-86F1-896D3E722AEB}" type="datetimeFigureOut">
              <a:rPr lang="en-US" smtClean="0"/>
              <a:t>2/9/2025</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B3DA8EE-BE46-464A-B9ED-639C808FE555}" type="slidenum">
              <a:rPr lang="en-US" smtClean="0"/>
              <a:t>‹#›</a:t>
            </a:fld>
            <a:endParaRPr lang="en-US"/>
          </a:p>
        </p:txBody>
      </p:sp>
    </p:spTree>
    <p:extLst>
      <p:ext uri="{BB962C8B-B14F-4D97-AF65-F5344CB8AC3E}">
        <p14:creationId xmlns:p14="http://schemas.microsoft.com/office/powerpoint/2010/main" val="1458275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DA8EE-BE46-464A-B9ED-639C808FE555}" type="slidenum">
              <a:rPr lang="en-US" smtClean="0"/>
              <a:t>1</a:t>
            </a:fld>
            <a:endParaRPr lang="en-US"/>
          </a:p>
        </p:txBody>
      </p:sp>
    </p:spTree>
    <p:extLst>
      <p:ext uri="{BB962C8B-B14F-4D97-AF65-F5344CB8AC3E}">
        <p14:creationId xmlns:p14="http://schemas.microsoft.com/office/powerpoint/2010/main" val="55048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DA8EE-BE46-464A-B9ED-639C808FE555}" type="slidenum">
              <a:rPr lang="en-US" smtClean="0"/>
              <a:t>4</a:t>
            </a:fld>
            <a:endParaRPr lang="en-US"/>
          </a:p>
        </p:txBody>
      </p:sp>
    </p:spTree>
    <p:extLst>
      <p:ext uri="{BB962C8B-B14F-4D97-AF65-F5344CB8AC3E}">
        <p14:creationId xmlns:p14="http://schemas.microsoft.com/office/powerpoint/2010/main" val="149566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1D361-20EF-92AB-ACF5-274EB451B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85899-D2E7-DF0A-9FD9-2942A74AA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BBF3C-51F5-0ADC-9A61-1CAD5D5B8B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282BD9-781E-6490-E348-0253CE25AD2E}"/>
              </a:ext>
            </a:extLst>
          </p:cNvPr>
          <p:cNvSpPr>
            <a:spLocks noGrp="1"/>
          </p:cNvSpPr>
          <p:nvPr>
            <p:ph type="sldNum" sz="quarter" idx="5"/>
          </p:nvPr>
        </p:nvSpPr>
        <p:spPr/>
        <p:txBody>
          <a:bodyPr/>
          <a:lstStyle/>
          <a:p>
            <a:fld id="{EB3DA8EE-BE46-464A-B9ED-639C808FE555}" type="slidenum">
              <a:rPr lang="en-US" smtClean="0"/>
              <a:t>7</a:t>
            </a:fld>
            <a:endParaRPr lang="en-US"/>
          </a:p>
        </p:txBody>
      </p:sp>
    </p:spTree>
    <p:extLst>
      <p:ext uri="{BB962C8B-B14F-4D97-AF65-F5344CB8AC3E}">
        <p14:creationId xmlns:p14="http://schemas.microsoft.com/office/powerpoint/2010/main" val="24080547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bwMode="black">
          <a:xfrm>
            <a:off x="-1" y="0"/>
            <a:ext cx="9144001" cy="5143500"/>
          </a:xfrm>
          <a:prstGeom prst="rect">
            <a:avLst/>
          </a:prstGeom>
          <a:solidFill>
            <a:srgbClr val="54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a:duotone>
              <a:prstClr val="black"/>
              <a:schemeClr val="tx1">
                <a:lumMod val="65000"/>
                <a:lumOff val="35000"/>
                <a:tint val="45000"/>
                <a:satMod val="400000"/>
              </a:schemeClr>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l="3331" t="18761" r="3331" b="4881"/>
          <a:stretch/>
        </p:blipFill>
        <p:spPr>
          <a:xfrm>
            <a:off x="-1" y="0"/>
            <a:ext cx="9144000" cy="5143500"/>
          </a:xfrm>
          <a:prstGeom prst="rect">
            <a:avLst/>
          </a:prstGeom>
          <a:effectLst/>
        </p:spPr>
      </p:pic>
      <p:sp>
        <p:nvSpPr>
          <p:cNvPr id="2" name="Title 1"/>
          <p:cNvSpPr>
            <a:spLocks noGrp="1"/>
          </p:cNvSpPr>
          <p:nvPr>
            <p:ph type="ctrTitle" hasCustomPrompt="1"/>
          </p:nvPr>
        </p:nvSpPr>
        <p:spPr bwMode="white">
          <a:xfrm>
            <a:off x="0" y="954412"/>
            <a:ext cx="9144000" cy="543049"/>
          </a:xfrm>
          <a:prstGeom prst="rect">
            <a:avLst/>
          </a:prstGeom>
        </p:spPr>
        <p:txBody>
          <a:bodyPr/>
          <a:lstStyle>
            <a:lvl1pPr>
              <a:defRPr sz="5000" b="1" baseline="0">
                <a:solidFill>
                  <a:srgbClr val="FFFFFF"/>
                </a:solidFill>
                <a:effectLst/>
                <a:latin typeface="Arial"/>
                <a:cs typeface="Arial"/>
              </a:defRPr>
            </a:lvl1pPr>
          </a:lstStyle>
          <a:p>
            <a:r>
              <a:rPr lang="en-US" dirty="0"/>
              <a:t>Presentation Title Slide </a:t>
            </a:r>
            <a:br>
              <a:rPr lang="en-US" dirty="0"/>
            </a:br>
            <a:r>
              <a:rPr lang="en-US" dirty="0"/>
              <a:t>Two Line Max</a:t>
            </a:r>
          </a:p>
        </p:txBody>
      </p:sp>
      <p:sp>
        <p:nvSpPr>
          <p:cNvPr id="7" name="Subtitle 2"/>
          <p:cNvSpPr>
            <a:spLocks noGrp="1"/>
          </p:cNvSpPr>
          <p:nvPr>
            <p:ph type="subTitle" idx="1"/>
          </p:nvPr>
        </p:nvSpPr>
        <p:spPr bwMode="white">
          <a:xfrm>
            <a:off x="0" y="2500263"/>
            <a:ext cx="9144000" cy="822325"/>
          </a:xfrm>
          <a:prstGeom prst="rect">
            <a:avLst/>
          </a:prstGeom>
        </p:spPr>
        <p:txBody>
          <a:bodyPr/>
          <a:lstStyle>
            <a:lvl1pPr marL="0" indent="0" algn="ctr">
              <a:buFontTx/>
              <a:buNone/>
              <a:defRPr>
                <a:solidFill>
                  <a:schemeClr val="bg1"/>
                </a:solidFill>
              </a:defRPr>
            </a:lvl1pPr>
          </a:lstStyle>
          <a:p>
            <a:r>
              <a:rPr lang="en-US" sz="1800" dirty="0"/>
              <a:t>DEPARTMENT OR SUBTITLE</a:t>
            </a:r>
          </a:p>
          <a:p>
            <a:r>
              <a:rPr lang="en-US" sz="1800" dirty="0"/>
              <a:t>XX/XX/XX</a:t>
            </a:r>
          </a:p>
        </p:txBody>
      </p:sp>
      <p:pic>
        <p:nvPicPr>
          <p:cNvPr id="12" name="Picture 2" descr="C:\Users\gardel2\Desktop\Brand Approval Reference\Rensselaer Logo Layered Files\RF0010-01 Rensselaer Large Logo\RGB\PNGs\RF0010-01 Rensselaer Large Logo-with Tagline RGB-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54578" y="3913034"/>
            <a:ext cx="3434841" cy="83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2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0" y="1"/>
            <a:ext cx="9144000" cy="4779168"/>
          </a:xfrm>
          <a:prstGeom prst="rect">
            <a:avLst/>
          </a:prstGeom>
          <a:solidFill>
            <a:srgbClr val="54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hasCustomPrompt="1"/>
          </p:nvPr>
        </p:nvSpPr>
        <p:spPr>
          <a:xfrm>
            <a:off x="214256" y="840664"/>
            <a:ext cx="8315851" cy="543049"/>
          </a:xfrm>
          <a:prstGeom prst="rect">
            <a:avLst/>
          </a:prstGeom>
          <a:ln>
            <a:noFill/>
          </a:ln>
        </p:spPr>
        <p:txBody>
          <a:bodyPr/>
          <a:lstStyle>
            <a:lvl1pPr algn="l">
              <a:defRPr sz="5000" b="1" spc="0" baseline="0">
                <a:solidFill>
                  <a:srgbClr val="FFFFFF"/>
                </a:solidFill>
                <a:effectLst/>
                <a:latin typeface="Arial"/>
                <a:cs typeface="Arial"/>
              </a:defRPr>
            </a:lvl1pPr>
          </a:lstStyle>
          <a:p>
            <a:r>
              <a:rPr lang="en-US" dirty="0"/>
              <a:t>Divider Slide 1</a:t>
            </a:r>
            <a:br>
              <a:rPr lang="en-US" dirty="0"/>
            </a:br>
            <a:r>
              <a:rPr lang="en-US" dirty="0"/>
              <a:t>Two Lines Max</a:t>
            </a:r>
          </a:p>
        </p:txBody>
      </p:sp>
      <p:sp>
        <p:nvSpPr>
          <p:cNvPr id="10" name="Rectangle 9"/>
          <p:cNvSpPr/>
          <p:nvPr userDrawn="1"/>
        </p:nvSpPr>
        <p:spPr bwMode="black">
          <a:xfrm>
            <a:off x="-1" y="4613098"/>
            <a:ext cx="9144001" cy="546524"/>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16"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7"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txBox="1">
            <a:spLocks/>
          </p:cNvSpPr>
          <p:nvPr userDrawn="1"/>
        </p:nvSpPr>
        <p:spPr bwMode="white">
          <a:xfrm>
            <a:off x="3124200" y="4885921"/>
            <a:ext cx="2895600" cy="54084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 INSERT TITLE HERE ]</a:t>
            </a:r>
          </a:p>
        </p:txBody>
      </p:sp>
    </p:spTree>
    <p:extLst>
      <p:ext uri="{BB962C8B-B14F-4D97-AF65-F5344CB8AC3E}">
        <p14:creationId xmlns:p14="http://schemas.microsoft.com/office/powerpoint/2010/main" val="139938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4256" y="840664"/>
            <a:ext cx="8315851" cy="543049"/>
          </a:xfrm>
          <a:prstGeom prst="rect">
            <a:avLst/>
          </a:prstGeom>
          <a:ln>
            <a:noFill/>
          </a:ln>
        </p:spPr>
        <p:txBody>
          <a:bodyPr/>
          <a:lstStyle>
            <a:lvl1pPr algn="l">
              <a:defRPr sz="5000" b="1" spc="0" baseline="0">
                <a:solidFill>
                  <a:srgbClr val="FFFFFF"/>
                </a:solidFill>
                <a:effectLst/>
                <a:latin typeface="Arial"/>
                <a:cs typeface="Arial"/>
              </a:defRPr>
            </a:lvl1pPr>
          </a:lstStyle>
          <a:p>
            <a:r>
              <a:rPr lang="en-US" dirty="0"/>
              <a:t>Divider Slide 1</a:t>
            </a:r>
            <a:br>
              <a:rPr lang="en-US" dirty="0"/>
            </a:br>
            <a:r>
              <a:rPr lang="en-US" dirty="0"/>
              <a:t>Two Lines Max</a:t>
            </a:r>
          </a:p>
        </p:txBody>
      </p:sp>
      <p:sp>
        <p:nvSpPr>
          <p:cNvPr id="8" name="Rectangle 7"/>
          <p:cNvSpPr/>
          <p:nvPr userDrawn="1"/>
        </p:nvSpPr>
        <p:spPr bwMode="black">
          <a:xfrm>
            <a:off x="-1" y="4613098"/>
            <a:ext cx="9144001" cy="546524"/>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16"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7"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txBox="1">
            <a:spLocks/>
          </p:cNvSpPr>
          <p:nvPr userDrawn="1"/>
        </p:nvSpPr>
        <p:spPr bwMode="white">
          <a:xfrm>
            <a:off x="3124200" y="4885921"/>
            <a:ext cx="2895600" cy="54084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 INSERT TITLE HERE ]</a:t>
            </a:r>
          </a:p>
        </p:txBody>
      </p:sp>
    </p:spTree>
    <p:extLst>
      <p:ext uri="{BB962C8B-B14F-4D97-AF65-F5344CB8AC3E}">
        <p14:creationId xmlns:p14="http://schemas.microsoft.com/office/powerpoint/2010/main" val="11800586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bwMode="black">
          <a:xfrm>
            <a:off x="1" y="0"/>
            <a:ext cx="9144001" cy="5143500"/>
          </a:xfrm>
          <a:prstGeom prst="rect">
            <a:avLst/>
          </a:prstGeom>
          <a:solidFill>
            <a:srgbClr val="5458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2">
            <a:duotone>
              <a:prstClr val="black"/>
              <a:schemeClr val="tx1">
                <a:lumMod val="65000"/>
                <a:lumOff val="35000"/>
                <a:tint val="45000"/>
                <a:satMod val="400000"/>
              </a:schemeClr>
            </a:duotone>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l="3331" t="18761" r="3331" b="4881"/>
          <a:stretch/>
        </p:blipFill>
        <p:spPr>
          <a:xfrm>
            <a:off x="-1" y="0"/>
            <a:ext cx="9144000" cy="5143500"/>
          </a:xfrm>
          <a:prstGeom prst="rect">
            <a:avLst/>
          </a:prstGeom>
          <a:effectLst/>
        </p:spPr>
      </p:pic>
      <p:pic>
        <p:nvPicPr>
          <p:cNvPr id="1026" name="Picture 2" descr="C:\Users\gardel2\Desktop\Brand Approval Reference\Rensselaer Logo Layered Files\RF0010-01 Rensselaer Large Logo\RGB\PNGs\RF0010-01 Rensselaer Large Logo-with Tagline RGB-Whi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12970" y="1950706"/>
            <a:ext cx="5118055" cy="124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4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Rectangle 7"/>
          <p:cNvSpPr/>
          <p:nvPr userDrawn="1"/>
        </p:nvSpPr>
        <p:spPr bwMode="black">
          <a:xfrm>
            <a:off x="1" y="0"/>
            <a:ext cx="9144001" cy="5143500"/>
          </a:xfrm>
          <a:prstGeom prst="rect">
            <a:avLst/>
          </a:prstGeom>
          <a:solidFill>
            <a:srgbClr val="D600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gardel2\Desktop\Brand Approval Reference\Rensselaer Logo Layered Files\RF0010-01 Rensselaer Large Logo\RGB\PNGs\RF0010-01 Rensselaer Large Logo-with Tagline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2970" y="1950706"/>
            <a:ext cx="5118055" cy="124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4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black">
          <a:xfrm>
            <a:off x="0" y="2371988"/>
            <a:ext cx="9144000" cy="2782206"/>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bwMode="white">
          <a:xfrm>
            <a:off x="216322" y="2662273"/>
            <a:ext cx="8315851" cy="543049"/>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a:t>Presentation Title Slide </a:t>
            </a:r>
            <a:br>
              <a:rPr lang="en-US" dirty="0"/>
            </a:br>
            <a:r>
              <a:rPr lang="en-US" dirty="0"/>
              <a:t>Two Line Max</a:t>
            </a:r>
          </a:p>
        </p:txBody>
      </p:sp>
      <p:sp>
        <p:nvSpPr>
          <p:cNvPr id="10" name="Subtitle 2"/>
          <p:cNvSpPr>
            <a:spLocks noGrp="1"/>
          </p:cNvSpPr>
          <p:nvPr>
            <p:ph type="subTitle" idx="1" hasCustomPrompt="1"/>
          </p:nvPr>
        </p:nvSpPr>
        <p:spPr bwMode="white">
          <a:xfrm>
            <a:off x="241489" y="4384549"/>
            <a:ext cx="8315851" cy="457076"/>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DEPARTMENT OR SUBTITLE     |    XX/XX/XX</a:t>
            </a:r>
          </a:p>
        </p:txBody>
      </p:sp>
      <p:cxnSp>
        <p:nvCxnSpPr>
          <p:cNvPr id="13" name="Straight Connector 12"/>
          <p:cNvCxnSpPr/>
          <p:nvPr userDrawn="1"/>
        </p:nvCxnSpPr>
        <p:spPr>
          <a:xfrm>
            <a:off x="3175" y="2333419"/>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C:\Users\gardel2\Desktop\Brand Approval Reference\Rensselaer Logo Layered Files\RF0010-01 Rensselaer Large Logo\CMYK\PNGs\RF0010-01 Rensselaer Large Logo-with Tagline CMYK-TwoColo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320675" y="584200"/>
            <a:ext cx="3665627" cy="8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0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descr="photo-1442406964439-e46ab8eff7c4.jpg"/>
          <p:cNvPicPr>
            <a:picLocks noChangeAspect="1"/>
          </p:cNvPicPr>
          <p:nvPr userDrawn="1"/>
        </p:nvPicPr>
        <p:blipFill rotWithShape="1">
          <a:blip r:embed="rId2">
            <a:extLst>
              <a:ext uri="{28A0092B-C50C-407E-A947-70E740481C1C}">
                <a14:useLocalDpi xmlns:a14="http://schemas.microsoft.com/office/drawing/2010/main" val="0"/>
              </a:ext>
            </a:extLst>
          </a:blip>
          <a:srcRect l="11141" t="14075" r="5310"/>
          <a:stretch/>
        </p:blipFill>
        <p:spPr>
          <a:xfrm>
            <a:off x="-1" y="0"/>
            <a:ext cx="9144001" cy="5143500"/>
          </a:xfrm>
          <a:prstGeom prst="rect">
            <a:avLst/>
          </a:prstGeom>
          <a:noFill/>
          <a:ln>
            <a:noFill/>
          </a:ln>
        </p:spPr>
      </p:pic>
      <p:sp>
        <p:nvSpPr>
          <p:cNvPr id="2" name="Title 1"/>
          <p:cNvSpPr>
            <a:spLocks noGrp="1"/>
          </p:cNvSpPr>
          <p:nvPr>
            <p:ph type="ctrTitle" hasCustomPrompt="1"/>
          </p:nvPr>
        </p:nvSpPr>
        <p:spPr>
          <a:xfrm>
            <a:off x="216322" y="2207832"/>
            <a:ext cx="8315851" cy="543049"/>
          </a:xfrm>
          <a:prstGeom prst="rect">
            <a:avLst/>
          </a:prstGeom>
          <a:ln>
            <a:noFill/>
          </a:ln>
        </p:spPr>
        <p:txBody>
          <a:bodyPr/>
          <a:lstStyle>
            <a:lvl1pPr algn="l">
              <a:defRPr sz="4800" b="1" spc="0" baseline="0">
                <a:solidFill>
                  <a:srgbClr val="FFFFFF"/>
                </a:solidFill>
                <a:effectLst/>
                <a:latin typeface="Arial"/>
                <a:cs typeface="Arial"/>
              </a:defRPr>
            </a:lvl1pPr>
          </a:lstStyle>
          <a:p>
            <a:r>
              <a:rPr lang="en-US" dirty="0"/>
              <a:t>Presentation Title Slide </a:t>
            </a:r>
            <a:br>
              <a:rPr lang="en-US" dirty="0"/>
            </a:br>
            <a:r>
              <a:rPr lang="en-US" dirty="0"/>
              <a:t>Two Line Max</a:t>
            </a:r>
          </a:p>
        </p:txBody>
      </p:sp>
      <p:sp>
        <p:nvSpPr>
          <p:cNvPr id="3" name="Subtitle 2"/>
          <p:cNvSpPr>
            <a:spLocks noGrp="1"/>
          </p:cNvSpPr>
          <p:nvPr>
            <p:ph type="subTitle" idx="1" hasCustomPrompt="1"/>
          </p:nvPr>
        </p:nvSpPr>
        <p:spPr>
          <a:xfrm>
            <a:off x="241489" y="3849351"/>
            <a:ext cx="8315851" cy="457076"/>
          </a:xfrm>
          <a:prstGeom prst="rect">
            <a:avLst/>
          </a:prstGeom>
          <a:ln>
            <a:noFill/>
          </a:ln>
        </p:spPr>
        <p:txBody>
          <a:bodyPr/>
          <a:lstStyle>
            <a:lvl1pPr marL="0" indent="0" algn="l">
              <a:buNone/>
              <a:defRPr sz="1400" kern="500" spc="240" baseline="0">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DEPARTMENT OR SUBTITLE     |    11/30/17</a:t>
            </a:r>
          </a:p>
        </p:txBody>
      </p:sp>
      <p:pic>
        <p:nvPicPr>
          <p:cNvPr id="3075"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675" y="4398000"/>
            <a:ext cx="2032107" cy="37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7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Bullets">
    <p:spTree>
      <p:nvGrpSpPr>
        <p:cNvPr id="1" name=""/>
        <p:cNvGrpSpPr/>
        <p:nvPr/>
      </p:nvGrpSpPr>
      <p:grpSpPr>
        <a:xfrm>
          <a:off x="0" y="0"/>
          <a:ext cx="0" cy="0"/>
          <a:chOff x="0" y="0"/>
          <a:chExt cx="0" cy="0"/>
        </a:xfrm>
      </p:grpSpPr>
      <p:sp>
        <p:nvSpPr>
          <p:cNvPr id="15" name="Rectangle 14"/>
          <p:cNvSpPr/>
          <p:nvPr userDrawn="1"/>
        </p:nvSpPr>
        <p:spPr bwMode="black">
          <a:xfrm>
            <a:off x="-2" y="4609490"/>
            <a:ext cx="9144001" cy="546524"/>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17" name="Footer Placeholder 4"/>
          <p:cNvSpPr txBox="1">
            <a:spLocks/>
          </p:cNvSpPr>
          <p:nvPr userDrawn="1"/>
        </p:nvSpPr>
        <p:spPr bwMode="white">
          <a:xfrm>
            <a:off x="2886075" y="4885921"/>
            <a:ext cx="3371850" cy="17185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Development of Benchmark Measurements for Capture Gamma Cascades</a:t>
            </a:r>
          </a:p>
        </p:txBody>
      </p:sp>
      <p:sp>
        <p:nvSpPr>
          <p:cNvPr id="18"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sp>
        <p:nvSpPr>
          <p:cNvPr id="8" name="Text Placeholder 8"/>
          <p:cNvSpPr>
            <a:spLocks noGrp="1"/>
          </p:cNvSpPr>
          <p:nvPr>
            <p:ph type="body" sz="quarter" idx="14" hasCustomPrompt="1"/>
          </p:nvPr>
        </p:nvSpPr>
        <p:spPr>
          <a:xfrm>
            <a:off x="224416" y="202610"/>
            <a:ext cx="8324645" cy="39428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chemeClr val="tx1"/>
                </a:solidFill>
              </a:defRPr>
            </a:lvl2pPr>
            <a:lvl3pPr marL="398463" indent="-171450">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a:t>LEVEL 1 – ARIAL 18 PT – LIGHT GRAY (158/162/162)</a:t>
            </a:r>
          </a:p>
        </p:txBody>
      </p:sp>
      <p:cxnSp>
        <p:nvCxnSpPr>
          <p:cNvPr id="10" name="Straight Connector 9"/>
          <p:cNvCxnSpPr/>
          <p:nvPr userDrawn="1"/>
        </p:nvCxnSpPr>
        <p:spPr>
          <a:xfrm>
            <a:off x="0" y="596897"/>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pic>
        <p:nvPicPr>
          <p:cNvPr id="11"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6"/>
          <p:cNvSpPr>
            <a:spLocks noGrp="1"/>
          </p:cNvSpPr>
          <p:nvPr>
            <p:ph type="body" sz="quarter" idx="17" hasCustomPrompt="1"/>
          </p:nvPr>
        </p:nvSpPr>
        <p:spPr>
          <a:xfrm>
            <a:off x="224416" y="788979"/>
            <a:ext cx="6257925" cy="1828800"/>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a:ln>
                  <a:noFill/>
                </a:ln>
                <a:solidFill>
                  <a:prstClr val="black"/>
                </a:solidFill>
                <a:effectLst/>
                <a:uLnTx/>
                <a:uFillTx/>
                <a:latin typeface="+mn-lt"/>
                <a:ea typeface="+mn-ea"/>
                <a:cs typeface="+mn-cs"/>
              </a:rPr>
              <a:t>pt</a:t>
            </a:r>
            <a:r>
              <a:rPr kumimoji="0" lang="en-US" sz="1800" b="0" i="0" u="none" strike="noStrike" kern="1200" cap="none" spc="0" normalizeH="0" baseline="0" noProof="0" dirty="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a:ln>
                  <a:noFill/>
                </a:ln>
                <a:solidFill>
                  <a:prstClr val="black"/>
                </a:solidFill>
                <a:effectLst/>
                <a:uLnTx/>
                <a:uFillTx/>
                <a:latin typeface="+mn-lt"/>
                <a:ea typeface="+mn-ea"/>
                <a:cs typeface="+mn-cs"/>
              </a:rPr>
              <a:t>pt</a:t>
            </a:r>
            <a:r>
              <a:rPr kumimoji="0" lang="en-US" sz="1400" b="0" i="0" u="none" strike="noStrike" kern="1200" cap="none" spc="0" normalizeH="0" baseline="0" noProof="0" dirty="0">
                <a:ln>
                  <a:noFill/>
                </a:ln>
                <a:solidFill>
                  <a:prstClr val="black"/>
                </a:solidFill>
                <a:effectLst/>
                <a:uLnTx/>
                <a:uFillTx/>
                <a:latin typeface="+mn-lt"/>
                <a:ea typeface="+mn-ea"/>
                <a:cs typeface="+mn-cs"/>
              </a:rPr>
              <a:t> – Black</a:t>
            </a:r>
          </a:p>
        </p:txBody>
      </p:sp>
    </p:spTree>
    <p:extLst>
      <p:ext uri="{BB962C8B-B14F-4D97-AF65-F5344CB8AC3E}">
        <p14:creationId xmlns:p14="http://schemas.microsoft.com/office/powerpoint/2010/main" val="4276122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4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4572000" y="596898"/>
            <a:ext cx="4572000" cy="4138219"/>
          </a:xfrm>
          <a:prstGeom prst="rect">
            <a:avLst/>
          </a:prstGeom>
        </p:spPr>
        <p:txBody>
          <a:bodyPr/>
          <a:lstStyle/>
          <a:p>
            <a:endParaRPr lang="en-US" dirty="0"/>
          </a:p>
        </p:txBody>
      </p:sp>
      <p:sp>
        <p:nvSpPr>
          <p:cNvPr id="10" name="Text Placeholder 8"/>
          <p:cNvSpPr>
            <a:spLocks noGrp="1"/>
          </p:cNvSpPr>
          <p:nvPr>
            <p:ph type="body" sz="quarter" idx="16" hasCustomPrompt="1"/>
          </p:nvPr>
        </p:nvSpPr>
        <p:spPr>
          <a:xfrm>
            <a:off x="224416" y="202609"/>
            <a:ext cx="8324645" cy="394289"/>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rgbClr val="5F6062"/>
                </a:solidFill>
              </a:defRPr>
            </a:lvl2pPr>
            <a:lvl3pPr marL="398463" indent="-171450">
              <a:spcBef>
                <a:spcPts val="600"/>
              </a:spcBef>
              <a:buClr>
                <a:srgbClr val="DB091C"/>
              </a:buClr>
              <a:buFont typeface="Arial" panose="020B0604020202020204" pitchFamily="34" charset="0"/>
              <a:buChar char="−"/>
              <a:defRPr sz="1400" baseline="0">
                <a:solidFill>
                  <a:srgbClr val="5F6062"/>
                </a:solidFill>
              </a:defRPr>
            </a:lvl3pPr>
            <a:lvl4pPr>
              <a:defRPr>
                <a:solidFill>
                  <a:srgbClr val="424242"/>
                </a:solidFill>
              </a:defRPr>
            </a:lvl4pPr>
            <a:lvl5pPr>
              <a:defRPr>
                <a:solidFill>
                  <a:srgbClr val="424242"/>
                </a:solidFill>
              </a:defRPr>
            </a:lvl5pPr>
          </a:lstStyle>
          <a:p>
            <a:pPr lvl="0"/>
            <a:r>
              <a:rPr lang="en-US" dirty="0"/>
              <a:t>LEVEL 1 – ARIAL 18 PT – LIGHT GRAY (158/162/162)</a:t>
            </a:r>
          </a:p>
        </p:txBody>
      </p:sp>
      <p:cxnSp>
        <p:nvCxnSpPr>
          <p:cNvPr id="15" name="Straight Connector 14"/>
          <p:cNvCxnSpPr/>
          <p:nvPr userDrawn="1"/>
        </p:nvCxnSpPr>
        <p:spPr>
          <a:xfrm>
            <a:off x="0" y="596897"/>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bwMode="black">
          <a:xfrm>
            <a:off x="-1" y="4613098"/>
            <a:ext cx="9144001" cy="546524"/>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19"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20"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txBox="1">
            <a:spLocks/>
          </p:cNvSpPr>
          <p:nvPr userDrawn="1"/>
        </p:nvSpPr>
        <p:spPr bwMode="white">
          <a:xfrm>
            <a:off x="3124200" y="4885921"/>
            <a:ext cx="2895600" cy="54084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 INSERT TITLE HERE ]</a:t>
            </a:r>
          </a:p>
        </p:txBody>
      </p:sp>
      <p:sp>
        <p:nvSpPr>
          <p:cNvPr id="13" name="Text Placeholder 6"/>
          <p:cNvSpPr>
            <a:spLocks noGrp="1"/>
          </p:cNvSpPr>
          <p:nvPr>
            <p:ph type="body" sz="quarter" idx="18" hasCustomPrompt="1"/>
          </p:nvPr>
        </p:nvSpPr>
        <p:spPr>
          <a:xfrm>
            <a:off x="224416" y="781050"/>
            <a:ext cx="6257925" cy="2085205"/>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a:ln>
                  <a:noFill/>
                </a:ln>
                <a:solidFill>
                  <a:prstClr val="black"/>
                </a:solidFill>
                <a:effectLst/>
                <a:uLnTx/>
                <a:uFillTx/>
                <a:latin typeface="+mn-lt"/>
                <a:ea typeface="+mn-ea"/>
                <a:cs typeface="+mn-cs"/>
              </a:rPr>
              <a:t>pt</a:t>
            </a:r>
            <a:r>
              <a:rPr kumimoji="0" lang="en-US" sz="1800" b="0" i="0" u="none" strike="noStrike" kern="1200" cap="none" spc="0" normalizeH="0" baseline="0" noProof="0" dirty="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a:ln>
                  <a:noFill/>
                </a:ln>
                <a:solidFill>
                  <a:prstClr val="black"/>
                </a:solidFill>
                <a:effectLst/>
                <a:uLnTx/>
                <a:uFillTx/>
                <a:latin typeface="+mn-lt"/>
                <a:ea typeface="+mn-ea"/>
                <a:cs typeface="+mn-cs"/>
              </a:rPr>
              <a:t>pt</a:t>
            </a:r>
            <a:r>
              <a:rPr kumimoji="0" lang="en-US" sz="1400" b="0" i="0" u="none" strike="noStrike" kern="1200" cap="none" spc="0" normalizeH="0" baseline="0" noProof="0" dirty="0">
                <a:ln>
                  <a:noFill/>
                </a:ln>
                <a:solidFill>
                  <a:prstClr val="black"/>
                </a:solidFill>
                <a:effectLst/>
                <a:uLnTx/>
                <a:uFillTx/>
                <a:latin typeface="+mn-lt"/>
                <a:ea typeface="+mn-ea"/>
                <a:cs typeface="+mn-cs"/>
              </a:rPr>
              <a:t> – Black</a:t>
            </a:r>
          </a:p>
        </p:txBody>
      </p:sp>
    </p:spTree>
    <p:extLst>
      <p:ext uri="{BB962C8B-B14F-4D97-AF65-F5344CB8AC3E}">
        <p14:creationId xmlns:p14="http://schemas.microsoft.com/office/powerpoint/2010/main" val="31210930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4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hoto">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1" y="596898"/>
            <a:ext cx="4572000" cy="4138219"/>
          </a:xfrm>
          <a:prstGeom prst="rect">
            <a:avLst/>
          </a:prstGeom>
        </p:spPr>
        <p:txBody>
          <a:bodyPr/>
          <a:lstStyle/>
          <a:p>
            <a:endParaRPr lang="en-US" dirty="0"/>
          </a:p>
        </p:txBody>
      </p:sp>
      <p:sp>
        <p:nvSpPr>
          <p:cNvPr id="10" name="Text Placeholder 8"/>
          <p:cNvSpPr>
            <a:spLocks noGrp="1"/>
          </p:cNvSpPr>
          <p:nvPr>
            <p:ph type="body" sz="quarter" idx="16" hasCustomPrompt="1"/>
          </p:nvPr>
        </p:nvSpPr>
        <p:spPr>
          <a:xfrm>
            <a:off x="224416" y="202609"/>
            <a:ext cx="8324645" cy="394289"/>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rgbClr val="DB091C"/>
              </a:buClr>
              <a:buFont typeface="Wingdings" panose="05000000000000000000" pitchFamily="2" charset="2"/>
              <a:buChar char="§"/>
              <a:defRPr sz="1800" baseline="0">
                <a:solidFill>
                  <a:srgbClr val="5F6062"/>
                </a:solidFill>
              </a:defRPr>
            </a:lvl2pPr>
            <a:lvl3pPr marL="398463" indent="-171450">
              <a:spcBef>
                <a:spcPts val="600"/>
              </a:spcBef>
              <a:buClr>
                <a:srgbClr val="DB091C"/>
              </a:buClr>
              <a:buFont typeface="Arial" panose="020B0604020202020204" pitchFamily="34" charset="0"/>
              <a:buChar char="−"/>
              <a:defRPr sz="1400" baseline="0">
                <a:solidFill>
                  <a:srgbClr val="5F6062"/>
                </a:solidFill>
              </a:defRPr>
            </a:lvl3pPr>
            <a:lvl4pPr>
              <a:defRPr>
                <a:solidFill>
                  <a:srgbClr val="424242"/>
                </a:solidFill>
              </a:defRPr>
            </a:lvl4pPr>
            <a:lvl5pPr>
              <a:defRPr>
                <a:solidFill>
                  <a:srgbClr val="424242"/>
                </a:solidFill>
              </a:defRPr>
            </a:lvl5pPr>
          </a:lstStyle>
          <a:p>
            <a:pPr lvl="0"/>
            <a:r>
              <a:rPr lang="en-US" dirty="0"/>
              <a:t>LEVEL 1 – ARIAL 18 PT – LIGHT GRAY (158/162/162)</a:t>
            </a:r>
          </a:p>
        </p:txBody>
      </p:sp>
      <p:cxnSp>
        <p:nvCxnSpPr>
          <p:cNvPr id="17" name="Straight Connector 16"/>
          <p:cNvCxnSpPr/>
          <p:nvPr userDrawn="1"/>
        </p:nvCxnSpPr>
        <p:spPr>
          <a:xfrm>
            <a:off x="0" y="596897"/>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bwMode="black">
          <a:xfrm>
            <a:off x="-1" y="4613098"/>
            <a:ext cx="9144001" cy="546524"/>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20"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21"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txBox="1">
            <a:spLocks/>
          </p:cNvSpPr>
          <p:nvPr userDrawn="1"/>
        </p:nvSpPr>
        <p:spPr bwMode="white">
          <a:xfrm>
            <a:off x="3124200" y="4885921"/>
            <a:ext cx="2895600" cy="54084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 INSERT TITLE HERE ]</a:t>
            </a:r>
          </a:p>
        </p:txBody>
      </p:sp>
      <p:sp>
        <p:nvSpPr>
          <p:cNvPr id="13" name="Text Placeholder 6"/>
          <p:cNvSpPr>
            <a:spLocks noGrp="1"/>
          </p:cNvSpPr>
          <p:nvPr>
            <p:ph type="body" sz="quarter" idx="18" hasCustomPrompt="1"/>
          </p:nvPr>
        </p:nvSpPr>
        <p:spPr>
          <a:xfrm>
            <a:off x="4815282" y="774693"/>
            <a:ext cx="4074718" cy="2091562"/>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a:ln>
                  <a:noFill/>
                </a:ln>
                <a:solidFill>
                  <a:prstClr val="black"/>
                </a:solidFill>
                <a:effectLst/>
                <a:uLnTx/>
                <a:uFillTx/>
                <a:latin typeface="+mn-lt"/>
                <a:ea typeface="+mn-ea"/>
                <a:cs typeface="+mn-cs"/>
              </a:rPr>
              <a:t>pt</a:t>
            </a:r>
            <a:r>
              <a:rPr kumimoji="0" lang="en-US" sz="1800" b="0" i="0" u="none" strike="noStrike" kern="1200" cap="none" spc="0" normalizeH="0" baseline="0" noProof="0" dirty="0">
                <a:ln>
                  <a:noFill/>
                </a:ln>
                <a:solidFill>
                  <a:prstClr val="black"/>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a:ln>
                  <a:noFill/>
                </a:ln>
                <a:solidFill>
                  <a:prstClr val="black"/>
                </a:solidFill>
                <a:effectLst/>
                <a:uLnTx/>
                <a:uFillTx/>
                <a:latin typeface="+mn-lt"/>
                <a:ea typeface="+mn-ea"/>
                <a:cs typeface="+mn-cs"/>
              </a:rPr>
              <a:t>pt</a:t>
            </a:r>
            <a:r>
              <a:rPr kumimoji="0" lang="en-US" sz="1400" b="0" i="0" u="none" strike="noStrike" kern="1200" cap="none" spc="0" normalizeH="0" baseline="0" noProof="0" dirty="0">
                <a:ln>
                  <a:noFill/>
                </a:ln>
                <a:solidFill>
                  <a:prstClr val="black"/>
                </a:solidFill>
                <a:effectLst/>
                <a:uLnTx/>
                <a:uFillTx/>
                <a:latin typeface="+mn-lt"/>
                <a:ea typeface="+mn-ea"/>
                <a:cs typeface="+mn-cs"/>
              </a:rPr>
              <a:t> – Black</a:t>
            </a:r>
          </a:p>
        </p:txBody>
      </p:sp>
    </p:spTree>
    <p:extLst>
      <p:ext uri="{BB962C8B-B14F-4D97-AF65-F5344CB8AC3E}">
        <p14:creationId xmlns:p14="http://schemas.microsoft.com/office/powerpoint/2010/main" val="387832929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4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hoto">
    <p:spTree>
      <p:nvGrpSpPr>
        <p:cNvPr id="1" name=""/>
        <p:cNvGrpSpPr/>
        <p:nvPr/>
      </p:nvGrpSpPr>
      <p:grpSpPr>
        <a:xfrm>
          <a:off x="0" y="0"/>
          <a:ext cx="0" cy="0"/>
          <a:chOff x="0" y="0"/>
          <a:chExt cx="0" cy="0"/>
        </a:xfrm>
      </p:grpSpPr>
      <p:sp>
        <p:nvSpPr>
          <p:cNvPr id="2" name="Rectangle 1"/>
          <p:cNvSpPr/>
          <p:nvPr userDrawn="1"/>
        </p:nvSpPr>
        <p:spPr>
          <a:xfrm>
            <a:off x="-1" y="0"/>
            <a:ext cx="9144001" cy="4792905"/>
          </a:xfrm>
          <a:prstGeom prst="rect">
            <a:avLst/>
          </a:prstGeom>
          <a:solidFill>
            <a:srgbClr val="5458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8"/>
          <p:cNvSpPr>
            <a:spLocks noGrp="1"/>
          </p:cNvSpPr>
          <p:nvPr>
            <p:ph type="body" sz="quarter" idx="14" hasCustomPrompt="1"/>
          </p:nvPr>
        </p:nvSpPr>
        <p:spPr>
          <a:xfrm>
            <a:off x="224416" y="202610"/>
            <a:ext cx="8324645" cy="394288"/>
          </a:xfrm>
          <a:prstGeom prst="rect">
            <a:avLst/>
          </a:prstGeom>
        </p:spPr>
        <p:txBody>
          <a:bodyPr vert="horz"/>
          <a:lstStyle>
            <a:lvl1pPr marL="0" indent="0">
              <a:spcAft>
                <a:spcPts val="1800"/>
              </a:spcAft>
              <a:buFontTx/>
              <a:buNone/>
              <a:defRPr sz="1800" b="0" spc="100" baseline="0">
                <a:solidFill>
                  <a:srgbClr val="9EA2A2"/>
                </a:solidFill>
              </a:defRPr>
            </a:lvl1pPr>
            <a:lvl2pPr marL="169863" indent="-169863">
              <a:spcBef>
                <a:spcPts val="2000"/>
              </a:spcBef>
              <a:buClr>
                <a:schemeClr val="bg1"/>
              </a:buClr>
              <a:buFont typeface="Wingdings" panose="05000000000000000000" pitchFamily="2" charset="2"/>
              <a:buChar char="§"/>
              <a:defRPr sz="1800" baseline="0">
                <a:solidFill>
                  <a:schemeClr val="bg1"/>
                </a:solidFill>
              </a:defRPr>
            </a:lvl2pPr>
            <a:lvl3pPr marL="398463" indent="-171450">
              <a:spcBef>
                <a:spcPts val="600"/>
              </a:spcBef>
              <a:buClr>
                <a:schemeClr val="bg1"/>
              </a:buClr>
              <a:buFont typeface="Arial" panose="020B0604020202020204" pitchFamily="34" charset="0"/>
              <a:buChar char="−"/>
              <a:defRPr sz="1400" baseline="0">
                <a:solidFill>
                  <a:schemeClr val="bg1"/>
                </a:solidFill>
              </a:defRPr>
            </a:lvl3pPr>
            <a:lvl4pPr>
              <a:defRPr>
                <a:solidFill>
                  <a:srgbClr val="424242"/>
                </a:solidFill>
              </a:defRPr>
            </a:lvl4pPr>
            <a:lvl5pPr>
              <a:defRPr>
                <a:solidFill>
                  <a:srgbClr val="424242"/>
                </a:solidFill>
              </a:defRPr>
            </a:lvl5pPr>
          </a:lstStyle>
          <a:p>
            <a:pPr lvl="0"/>
            <a:r>
              <a:rPr lang="en-US" dirty="0"/>
              <a:t>LEVEL 1 – ARIAL 18 PT – LIGHT GRAY (158/162/162)</a:t>
            </a:r>
          </a:p>
        </p:txBody>
      </p:sp>
      <p:cxnSp>
        <p:nvCxnSpPr>
          <p:cNvPr id="20" name="Straight Connector 19"/>
          <p:cNvCxnSpPr/>
          <p:nvPr userDrawn="1"/>
        </p:nvCxnSpPr>
        <p:spPr>
          <a:xfrm>
            <a:off x="0" y="596897"/>
            <a:ext cx="9144000"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bwMode="black">
          <a:xfrm>
            <a:off x="-1" y="4613098"/>
            <a:ext cx="9144001" cy="546524"/>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18"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9"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txBox="1">
            <a:spLocks/>
          </p:cNvSpPr>
          <p:nvPr userDrawn="1"/>
        </p:nvSpPr>
        <p:spPr bwMode="white">
          <a:xfrm>
            <a:off x="3124200" y="4885921"/>
            <a:ext cx="2895600" cy="54084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 INSERT TITLE HERE ]</a:t>
            </a:r>
          </a:p>
        </p:txBody>
      </p:sp>
      <p:sp>
        <p:nvSpPr>
          <p:cNvPr id="13" name="Text Placeholder 4"/>
          <p:cNvSpPr>
            <a:spLocks noGrp="1"/>
          </p:cNvSpPr>
          <p:nvPr>
            <p:ph type="body" sz="quarter" idx="15" hasCustomPrompt="1"/>
          </p:nvPr>
        </p:nvSpPr>
        <p:spPr>
          <a:xfrm>
            <a:off x="223838" y="767299"/>
            <a:ext cx="5113337" cy="1902085"/>
          </a:xfrm>
          <a:prstGeom prst="rect">
            <a:avLst/>
          </a:prstGeom>
        </p:spPr>
        <p:txBody>
          <a:bodyPr/>
          <a:lstStyle>
            <a:lvl2pPr marL="225425" marR="0" indent="-225425" algn="l" defTabSz="457200" rtl="0" eaLnBrk="1" fontAlgn="auto" latinLnBrk="0" hangingPunct="1">
              <a:lnSpc>
                <a:spcPct val="100000"/>
              </a:lnSpc>
              <a:spcBef>
                <a:spcPts val="2000"/>
              </a:spcBef>
              <a:spcAft>
                <a:spcPts val="0"/>
              </a:spcAft>
              <a:buClr>
                <a:prstClr val="white"/>
              </a:buClr>
              <a:buSzTx/>
              <a:buFont typeface="Wingdings" panose="05000000000000000000" pitchFamily="2" charset="2"/>
              <a:buChar char="§"/>
              <a:tabLst/>
              <a:defRPr/>
            </a:lvl2pPr>
            <a:lvl3pPr marL="461963" marR="0" indent="-236538" algn="l" defTabSz="457200" rtl="0" eaLnBrk="1" fontAlgn="auto" latinLnBrk="0" hangingPunct="1">
              <a:lnSpc>
                <a:spcPct val="100000"/>
              </a:lnSpc>
              <a:spcBef>
                <a:spcPts val="600"/>
              </a:spcBef>
              <a:spcAft>
                <a:spcPts val="0"/>
              </a:spcAft>
              <a:buClr>
                <a:prstClr val="white"/>
              </a:buClr>
              <a:buSzTx/>
              <a:buFont typeface="Arial" panose="020B0604020202020204" pitchFamily="34" charset="0"/>
              <a:buChar char="−"/>
              <a:tabLst/>
              <a:defRPr/>
            </a:lvl3pPr>
          </a:lstStyle>
          <a:p>
            <a:pPr marL="225425" marR="0" lvl="1" indent="-225425" algn="l" defTabSz="457200" rtl="0" eaLnBrk="1" fontAlgn="auto" latinLnBrk="0" hangingPunct="1">
              <a:lnSpc>
                <a:spcPct val="100000"/>
              </a:lnSpc>
              <a:spcBef>
                <a:spcPts val="2000"/>
              </a:spcBef>
              <a:spcAft>
                <a:spcPts val="0"/>
              </a:spcAft>
              <a:buClr>
                <a:prstClr val="whit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Level 2 – Arial 18 </a:t>
            </a:r>
            <a:r>
              <a:rPr kumimoji="0" lang="en-US" sz="1800" b="0" i="0" u="none" strike="noStrike" kern="1200" cap="none" spc="0" normalizeH="0" baseline="0" noProof="0" dirty="0" err="1">
                <a:ln>
                  <a:noFill/>
                </a:ln>
                <a:solidFill>
                  <a:prstClr val="white"/>
                </a:solidFill>
                <a:effectLst/>
                <a:uLnTx/>
                <a:uFillTx/>
                <a:latin typeface="+mn-lt"/>
                <a:ea typeface="+mn-ea"/>
                <a:cs typeface="+mn-cs"/>
              </a:rPr>
              <a:t>pt</a:t>
            </a:r>
            <a:r>
              <a:rPr kumimoji="0" lang="en-US" sz="1800" b="0" i="0" u="none" strike="noStrike" kern="1200" cap="none" spc="0" normalizeH="0" baseline="0" noProof="0" dirty="0">
                <a:ln>
                  <a:noFill/>
                </a:ln>
                <a:solidFill>
                  <a:prstClr val="white"/>
                </a:solidFill>
                <a:effectLst/>
                <a:uLnTx/>
                <a:uFillTx/>
                <a:latin typeface="+mn-lt"/>
                <a:ea typeface="+mn-ea"/>
                <a:cs typeface="+mn-cs"/>
              </a:rPr>
              <a:t> – Black</a:t>
            </a:r>
          </a:p>
          <a:p>
            <a:pPr marL="461963" marR="0" lvl="2" indent="-236538" algn="l" defTabSz="457200" rtl="0" eaLnBrk="1" fontAlgn="auto" latinLnBrk="0" hangingPunct="1">
              <a:lnSpc>
                <a:spcPct val="100000"/>
              </a:lnSpc>
              <a:spcBef>
                <a:spcPts val="600"/>
              </a:spcBef>
              <a:spcAft>
                <a:spcPts val="0"/>
              </a:spcAft>
              <a:buClr>
                <a:prstClr val="white"/>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Level 3 – Arial 14 </a:t>
            </a:r>
            <a:r>
              <a:rPr kumimoji="0" lang="en-US" sz="1400" b="0" i="0" u="none" strike="noStrike" kern="1200" cap="none" spc="0" normalizeH="0" baseline="0" noProof="0" dirty="0" err="1">
                <a:ln>
                  <a:noFill/>
                </a:ln>
                <a:solidFill>
                  <a:prstClr val="white"/>
                </a:solidFill>
                <a:effectLst/>
                <a:uLnTx/>
                <a:uFillTx/>
                <a:latin typeface="+mn-lt"/>
                <a:ea typeface="+mn-ea"/>
                <a:cs typeface="+mn-cs"/>
              </a:rPr>
              <a:t>pt</a:t>
            </a:r>
            <a:r>
              <a:rPr kumimoji="0" lang="en-US" sz="1400" b="0" i="0" u="none" strike="noStrike" kern="1200" cap="none" spc="0" normalizeH="0" baseline="0" noProof="0" dirty="0">
                <a:ln>
                  <a:noFill/>
                </a:ln>
                <a:solidFill>
                  <a:prstClr val="white"/>
                </a:solidFill>
                <a:effectLst/>
                <a:uLnTx/>
                <a:uFillTx/>
                <a:latin typeface="+mn-lt"/>
                <a:ea typeface="+mn-ea"/>
                <a:cs typeface="+mn-cs"/>
              </a:rPr>
              <a:t> – Black</a:t>
            </a:r>
          </a:p>
        </p:txBody>
      </p:sp>
    </p:spTree>
    <p:extLst>
      <p:ext uri="{BB962C8B-B14F-4D97-AF65-F5344CB8AC3E}">
        <p14:creationId xmlns:p14="http://schemas.microsoft.com/office/powerpoint/2010/main" val="21766005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4735116"/>
          </a:xfrm>
          <a:prstGeom prst="rect">
            <a:avLst/>
          </a:prstGeom>
        </p:spPr>
        <p:txBody>
          <a:bodyPr vert="horz"/>
          <a:lstStyle>
            <a:lvl1pPr marL="0" indent="0">
              <a:buNone/>
              <a:defRPr/>
            </a:lvl1pPr>
          </a:lstStyle>
          <a:p>
            <a:endParaRPr lang="en-US" dirty="0"/>
          </a:p>
        </p:txBody>
      </p:sp>
      <p:sp>
        <p:nvSpPr>
          <p:cNvPr id="2" name="Title 1"/>
          <p:cNvSpPr>
            <a:spLocks noGrp="1"/>
          </p:cNvSpPr>
          <p:nvPr>
            <p:ph type="title" hasCustomPrompt="1"/>
          </p:nvPr>
        </p:nvSpPr>
        <p:spPr>
          <a:xfrm>
            <a:off x="220253" y="3206125"/>
            <a:ext cx="8229600" cy="857250"/>
          </a:xfrm>
          <a:prstGeom prst="rect">
            <a:avLst/>
          </a:prstGeom>
        </p:spPr>
        <p:txBody>
          <a:bodyPr vert="horz"/>
          <a:lstStyle>
            <a:lvl1pPr algn="l">
              <a:defRPr sz="5400"/>
            </a:lvl1pPr>
          </a:lstStyle>
          <a:p>
            <a:pPr>
              <a:lnSpc>
                <a:spcPct val="80000"/>
              </a:lnSpc>
            </a:pPr>
            <a:r>
              <a:rPr lang="en-US" sz="4400" b="1" dirty="0">
                <a:solidFill>
                  <a:schemeClr val="bg1"/>
                </a:solidFill>
                <a:effectLst>
                  <a:outerShdw blurRad="50800" dist="38100" dir="2700000" algn="tl" rotWithShape="0">
                    <a:prstClr val="black">
                      <a:alpha val="40000"/>
                    </a:prstClr>
                  </a:outerShdw>
                </a:effectLst>
              </a:rPr>
              <a:t>“</a:t>
            </a:r>
            <a:r>
              <a:rPr lang="en-US" sz="3600" b="1" dirty="0">
                <a:solidFill>
                  <a:schemeClr val="bg1"/>
                </a:solidFill>
                <a:effectLst>
                  <a:outerShdw blurRad="50800" dist="38100" dir="2700000" algn="tl" rotWithShape="0">
                    <a:prstClr val="black">
                      <a:alpha val="40000"/>
                    </a:prstClr>
                  </a:outerShdw>
                </a:effectLst>
              </a:rPr>
              <a:t>This is an excellent location </a:t>
            </a:r>
            <a:br>
              <a:rPr lang="en-US" sz="3600" b="1" dirty="0">
                <a:solidFill>
                  <a:schemeClr val="bg1"/>
                </a:solidFill>
                <a:effectLst>
                  <a:outerShdw blurRad="50800" dist="38100" dir="2700000" algn="tl" rotWithShape="0">
                    <a:prstClr val="black">
                      <a:alpha val="40000"/>
                    </a:prstClr>
                  </a:outerShdw>
                </a:effectLst>
              </a:rPr>
            </a:br>
            <a:r>
              <a:rPr lang="en-US" sz="3600" b="1" dirty="0">
                <a:solidFill>
                  <a:schemeClr val="bg1"/>
                </a:solidFill>
                <a:effectLst>
                  <a:outerShdw blurRad="50800" dist="38100" dir="2700000" algn="tl" rotWithShape="0">
                    <a:prstClr val="black">
                      <a:alpha val="40000"/>
                    </a:prstClr>
                  </a:outerShdw>
                </a:effectLst>
              </a:rPr>
              <a:t>  for a quote.</a:t>
            </a:r>
            <a:r>
              <a:rPr lang="en-US" sz="4400" b="1" dirty="0">
                <a:solidFill>
                  <a:schemeClr val="bg1"/>
                </a:solidFill>
                <a:effectLst>
                  <a:outerShdw blurRad="50800" dist="38100" dir="2700000" algn="tl" rotWithShape="0">
                    <a:prstClr val="black">
                      <a:alpha val="40000"/>
                    </a:prstClr>
                  </a:outerShdw>
                </a:effectLst>
              </a:rPr>
              <a:t>”</a:t>
            </a:r>
          </a:p>
        </p:txBody>
      </p:sp>
      <p:sp>
        <p:nvSpPr>
          <p:cNvPr id="9" name="Rectangle 8"/>
          <p:cNvSpPr/>
          <p:nvPr userDrawn="1"/>
        </p:nvSpPr>
        <p:spPr bwMode="black">
          <a:xfrm>
            <a:off x="-1" y="4613098"/>
            <a:ext cx="9144001" cy="546524"/>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17"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8"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txBox="1">
            <a:spLocks/>
          </p:cNvSpPr>
          <p:nvPr userDrawn="1"/>
        </p:nvSpPr>
        <p:spPr bwMode="white">
          <a:xfrm>
            <a:off x="3124200" y="4885921"/>
            <a:ext cx="2895600" cy="54084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 INSERT TITLE HERE ]</a:t>
            </a:r>
          </a:p>
        </p:txBody>
      </p:sp>
    </p:spTree>
    <p:extLst>
      <p:ext uri="{BB962C8B-B14F-4D97-AF65-F5344CB8AC3E}">
        <p14:creationId xmlns:p14="http://schemas.microsoft.com/office/powerpoint/2010/main" val="20569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p:cNvSpPr/>
          <p:nvPr userDrawn="1"/>
        </p:nvSpPr>
        <p:spPr bwMode="black">
          <a:xfrm>
            <a:off x="0" y="2371988"/>
            <a:ext cx="9144000" cy="2771512"/>
          </a:xfrm>
          <a:prstGeom prst="rect">
            <a:avLst/>
          </a:prstGeom>
          <a:solidFill>
            <a:srgbClr val="D600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175" y="2333419"/>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userDrawn="1"/>
        </p:nvSpPr>
        <p:spPr>
          <a:xfrm>
            <a:off x="214255" y="562085"/>
            <a:ext cx="8315851" cy="724065"/>
          </a:xfrm>
          <a:prstGeom prst="rect">
            <a:avLst/>
          </a:prstGeom>
          <a:ln>
            <a:noFill/>
          </a:ln>
        </p:spPr>
        <p:txBody>
          <a:bodyPr/>
          <a:lstStyle>
            <a:lvl1pPr algn="l" defTabSz="457200" rtl="0" eaLnBrk="1" latinLnBrk="0" hangingPunct="1">
              <a:spcBef>
                <a:spcPct val="0"/>
              </a:spcBef>
              <a:buNone/>
              <a:defRPr sz="5000" b="1" kern="1200" spc="0" baseline="0">
                <a:solidFill>
                  <a:srgbClr val="FFFFFF"/>
                </a:solidFill>
                <a:effectLst/>
                <a:latin typeface="Arial"/>
                <a:ea typeface="+mj-ea"/>
                <a:cs typeface="Arial"/>
              </a:defRPr>
            </a:lvl1pPr>
          </a:lstStyle>
          <a:p>
            <a:r>
              <a:rPr lang="en-US" sz="4000" b="1" dirty="0">
                <a:solidFill>
                  <a:srgbClr val="54585A"/>
                </a:solidFill>
              </a:rPr>
              <a:t>Divider Slide 1</a:t>
            </a:r>
            <a:br>
              <a:rPr lang="en-US" sz="4000" b="1" dirty="0">
                <a:solidFill>
                  <a:srgbClr val="54585A"/>
                </a:solidFill>
              </a:rPr>
            </a:br>
            <a:r>
              <a:rPr lang="en-US" sz="4000" b="1" dirty="0">
                <a:solidFill>
                  <a:srgbClr val="54585A"/>
                </a:solidFill>
              </a:rPr>
              <a:t>Two Lines Max</a:t>
            </a:r>
          </a:p>
        </p:txBody>
      </p:sp>
      <p:sp>
        <p:nvSpPr>
          <p:cNvPr id="10" name="Date Placeholder 3"/>
          <p:cNvSpPr txBox="1">
            <a:spLocks/>
          </p:cNvSpPr>
          <p:nvPr userDrawn="1"/>
        </p:nvSpPr>
        <p:spPr bwMode="white">
          <a:xfrm>
            <a:off x="6756400" y="4885922"/>
            <a:ext cx="2133600" cy="93177"/>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mtClean="0">
                <a:solidFill>
                  <a:srgbClr val="FFFFFF"/>
                </a:solidFill>
              </a:rPr>
              <a:pPr/>
              <a:t>2/9/2025</a:t>
            </a:fld>
            <a:endParaRPr lang="en-US" dirty="0">
              <a:solidFill>
                <a:srgbClr val="FFFFFF"/>
              </a:solidFill>
            </a:endParaRPr>
          </a:p>
        </p:txBody>
      </p:sp>
      <p:sp>
        <p:nvSpPr>
          <p:cNvPr id="18" name="Slide Number Placeholder 5"/>
          <p:cNvSpPr txBox="1">
            <a:spLocks/>
          </p:cNvSpPr>
          <p:nvPr userDrawn="1"/>
        </p:nvSpPr>
        <p:spPr bwMode="white">
          <a:xfrm>
            <a:off x="6756400" y="4720987"/>
            <a:ext cx="2133600" cy="93178"/>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a:t>
            </a:fld>
            <a:endParaRPr lang="en-US" sz="900" dirty="0">
              <a:solidFill>
                <a:srgbClr val="FFFFFF"/>
              </a:solidFill>
            </a:endParaRPr>
          </a:p>
        </p:txBody>
      </p:sp>
      <p:pic>
        <p:nvPicPr>
          <p:cNvPr id="19"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401" y="4720618"/>
            <a:ext cx="1600591" cy="298871"/>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userDrawn="1"/>
        </p:nvSpPr>
        <p:spPr bwMode="white">
          <a:xfrm>
            <a:off x="3124200" y="4885921"/>
            <a:ext cx="2895600" cy="540844"/>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 INSERT TITLE HERE ]</a:t>
            </a:r>
          </a:p>
        </p:txBody>
      </p:sp>
    </p:spTree>
    <p:extLst>
      <p:ext uri="{BB962C8B-B14F-4D97-AF65-F5344CB8AC3E}">
        <p14:creationId xmlns:p14="http://schemas.microsoft.com/office/powerpoint/2010/main" val="74891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91109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5" r:id="rId5"/>
    <p:sldLayoutId id="2147483666" r:id="rId6"/>
    <p:sldLayoutId id="2147483665" r:id="rId7"/>
    <p:sldLayoutId id="2147483660" r:id="rId8"/>
    <p:sldLayoutId id="2147483668" r:id="rId9"/>
    <p:sldLayoutId id="2147483661" r:id="rId10"/>
    <p:sldLayoutId id="2147483667" r:id="rId11"/>
    <p:sldLayoutId id="2147483662" r:id="rId12"/>
    <p:sldLayoutId id="2147483669"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330" y="2473087"/>
            <a:ext cx="8735339" cy="543049"/>
          </a:xfrm>
          <a:prstGeom prst="rect">
            <a:avLst/>
          </a:prstGeom>
        </p:spPr>
        <p:txBody>
          <a:bodyPr/>
          <a:lstStyle/>
          <a:p>
            <a:r>
              <a:rPr lang="en-US" sz="4000" dirty="0"/>
              <a:t>Development of Benchmark Measurements for Capture </a:t>
            </a:r>
            <a:br>
              <a:rPr lang="en-US" sz="4000" dirty="0"/>
            </a:br>
            <a:r>
              <a:rPr lang="en-US" sz="4000" dirty="0"/>
              <a:t>Gamma Cascades</a:t>
            </a:r>
          </a:p>
        </p:txBody>
      </p:sp>
      <p:sp>
        <p:nvSpPr>
          <p:cNvPr id="3" name="Subtitle 2"/>
          <p:cNvSpPr>
            <a:spLocks noGrp="1"/>
          </p:cNvSpPr>
          <p:nvPr>
            <p:ph type="subTitle" idx="1"/>
          </p:nvPr>
        </p:nvSpPr>
        <p:spPr>
          <a:xfrm>
            <a:off x="241489" y="4501213"/>
            <a:ext cx="8315851" cy="457076"/>
          </a:xfrm>
          <a:prstGeom prst="rect">
            <a:avLst/>
          </a:prstGeom>
        </p:spPr>
        <p:txBody>
          <a:bodyPr/>
          <a:lstStyle/>
          <a:p>
            <a:r>
              <a:rPr lang="en-US" dirty="0"/>
              <a:t>Progress Report | WANDA 2025 | 13 FEB 2025</a:t>
            </a:r>
          </a:p>
        </p:txBody>
      </p:sp>
    </p:spTree>
    <p:extLst>
      <p:ext uri="{BB962C8B-B14F-4D97-AF65-F5344CB8AC3E}">
        <p14:creationId xmlns:p14="http://schemas.microsoft.com/office/powerpoint/2010/main" val="307425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4AB8E-54BD-F9C0-F99C-0F16DFE14B69}"/>
              </a:ext>
            </a:extLst>
          </p:cNvPr>
          <p:cNvSpPr>
            <a:spLocks noGrp="1"/>
          </p:cNvSpPr>
          <p:nvPr>
            <p:ph type="body" sz="quarter" idx="14"/>
          </p:nvPr>
        </p:nvSpPr>
        <p:spPr/>
        <p:txBody>
          <a:bodyPr/>
          <a:lstStyle/>
          <a:p>
            <a:r>
              <a:rPr lang="en-US" dirty="0"/>
              <a:t>Uncertainty Analysis: Possible Sources of Uncertainty</a:t>
            </a:r>
          </a:p>
        </p:txBody>
      </p:sp>
      <p:graphicFrame>
        <p:nvGraphicFramePr>
          <p:cNvPr id="4" name="Table 3">
            <a:extLst>
              <a:ext uri="{FF2B5EF4-FFF2-40B4-BE49-F238E27FC236}">
                <a16:creationId xmlns:a16="http://schemas.microsoft.com/office/drawing/2014/main" id="{D165076C-423A-1F4D-D188-55BFE345240C}"/>
              </a:ext>
            </a:extLst>
          </p:cNvPr>
          <p:cNvGraphicFramePr>
            <a:graphicFrameLocks noGrp="1"/>
          </p:cNvGraphicFramePr>
          <p:nvPr>
            <p:extLst>
              <p:ext uri="{D42A27DB-BD31-4B8C-83A1-F6EECF244321}">
                <p14:modId xmlns:p14="http://schemas.microsoft.com/office/powerpoint/2010/main" val="750894670"/>
              </p:ext>
            </p:extLst>
          </p:nvPr>
        </p:nvGraphicFramePr>
        <p:xfrm>
          <a:off x="230264" y="799290"/>
          <a:ext cx="2502907" cy="1706880"/>
        </p:xfrm>
        <a:graphic>
          <a:graphicData uri="http://schemas.openxmlformats.org/drawingml/2006/table">
            <a:tbl>
              <a:tblPr firstRow="1" bandRow="1">
                <a:tableStyleId>{5C22544A-7EE6-4342-B048-85BDC9FD1C3A}</a:tableStyleId>
              </a:tblPr>
              <a:tblGrid>
                <a:gridCol w="2502907">
                  <a:extLst>
                    <a:ext uri="{9D8B030D-6E8A-4147-A177-3AD203B41FA5}">
                      <a16:colId xmlns:a16="http://schemas.microsoft.com/office/drawing/2014/main" val="380230266"/>
                    </a:ext>
                  </a:extLst>
                </a:gridCol>
              </a:tblGrid>
              <a:tr h="0">
                <a:tc>
                  <a:txBody>
                    <a:bodyPr/>
                    <a:lstStyle/>
                    <a:p>
                      <a:r>
                        <a:rPr lang="en-US" sz="1600" dirty="0"/>
                        <a:t>LINAC:</a:t>
                      </a:r>
                    </a:p>
                  </a:txBody>
                  <a:tcPr/>
                </a:tc>
                <a:extLst>
                  <a:ext uri="{0D108BD9-81ED-4DB2-BD59-A6C34878D82A}">
                    <a16:rowId xmlns:a16="http://schemas.microsoft.com/office/drawing/2014/main" val="3927929334"/>
                  </a:ext>
                </a:extLst>
              </a:tr>
              <a:tr h="0">
                <a:tc>
                  <a:txBody>
                    <a:bodyPr/>
                    <a:lstStyle/>
                    <a:p>
                      <a:r>
                        <a:rPr lang="en-US" sz="1200" b="1" dirty="0"/>
                        <a:t>Monitor Counts</a:t>
                      </a:r>
                      <a:endParaRPr lang="en-US" sz="1200" dirty="0"/>
                    </a:p>
                  </a:txBody>
                  <a:tcPr/>
                </a:tc>
                <a:extLst>
                  <a:ext uri="{0D108BD9-81ED-4DB2-BD59-A6C34878D82A}">
                    <a16:rowId xmlns:a16="http://schemas.microsoft.com/office/drawing/2014/main" val="3699935366"/>
                  </a:ext>
                </a:extLst>
              </a:tr>
              <a:tr h="0">
                <a:tc>
                  <a:txBody>
                    <a:bodyPr/>
                    <a:lstStyle/>
                    <a:p>
                      <a:r>
                        <a:rPr lang="en-US" sz="1200" b="1" dirty="0"/>
                        <a:t>Triggers</a:t>
                      </a:r>
                      <a:endParaRPr lang="en-US" sz="1200" dirty="0"/>
                    </a:p>
                  </a:txBody>
                  <a:tcPr/>
                </a:tc>
                <a:extLst>
                  <a:ext uri="{0D108BD9-81ED-4DB2-BD59-A6C34878D82A}">
                    <a16:rowId xmlns:a16="http://schemas.microsoft.com/office/drawing/2014/main" val="839204637"/>
                  </a:ext>
                </a:extLst>
              </a:tr>
              <a:tr h="0">
                <a:tc>
                  <a:txBody>
                    <a:bodyPr/>
                    <a:lstStyle/>
                    <a:p>
                      <a:r>
                        <a:rPr lang="en-US" sz="1200" b="1" dirty="0"/>
                        <a:t>Flight Path</a:t>
                      </a:r>
                      <a:endParaRPr lang="en-US" sz="1200" dirty="0"/>
                    </a:p>
                  </a:txBody>
                  <a:tcPr/>
                </a:tc>
                <a:extLst>
                  <a:ext uri="{0D108BD9-81ED-4DB2-BD59-A6C34878D82A}">
                    <a16:rowId xmlns:a16="http://schemas.microsoft.com/office/drawing/2014/main" val="873270012"/>
                  </a:ext>
                </a:extLst>
              </a:tr>
              <a:tr h="0">
                <a:tc>
                  <a:txBody>
                    <a:bodyPr/>
                    <a:lstStyle/>
                    <a:p>
                      <a:r>
                        <a:rPr lang="en-US" sz="1200" b="1" dirty="0"/>
                        <a:t>Gamma Flash</a:t>
                      </a:r>
                      <a:endParaRPr lang="en-US" sz="1200" dirty="0"/>
                    </a:p>
                  </a:txBody>
                  <a:tcPr/>
                </a:tc>
                <a:extLst>
                  <a:ext uri="{0D108BD9-81ED-4DB2-BD59-A6C34878D82A}">
                    <a16:rowId xmlns:a16="http://schemas.microsoft.com/office/drawing/2014/main" val="3212063321"/>
                  </a:ext>
                </a:extLst>
              </a:tr>
              <a:tr h="0">
                <a:tc>
                  <a:txBody>
                    <a:bodyPr/>
                    <a:lstStyle/>
                    <a:p>
                      <a:r>
                        <a:rPr lang="en-US" sz="1200" b="1" dirty="0"/>
                        <a:t>Collimation</a:t>
                      </a:r>
                      <a:endParaRPr lang="en-US" sz="1200" dirty="0"/>
                    </a:p>
                  </a:txBody>
                  <a:tcPr/>
                </a:tc>
                <a:extLst>
                  <a:ext uri="{0D108BD9-81ED-4DB2-BD59-A6C34878D82A}">
                    <a16:rowId xmlns:a16="http://schemas.microsoft.com/office/drawing/2014/main" val="453840000"/>
                  </a:ext>
                </a:extLst>
              </a:tr>
            </a:tbl>
          </a:graphicData>
        </a:graphic>
      </p:graphicFrame>
      <p:graphicFrame>
        <p:nvGraphicFramePr>
          <p:cNvPr id="5" name="Table 4">
            <a:extLst>
              <a:ext uri="{FF2B5EF4-FFF2-40B4-BE49-F238E27FC236}">
                <a16:creationId xmlns:a16="http://schemas.microsoft.com/office/drawing/2014/main" id="{25AA85E0-7A89-A721-E6A2-3EA7E4EFD34E}"/>
              </a:ext>
            </a:extLst>
          </p:cNvPr>
          <p:cNvGraphicFramePr>
            <a:graphicFrameLocks noGrp="1"/>
          </p:cNvGraphicFramePr>
          <p:nvPr>
            <p:extLst>
              <p:ext uri="{D42A27DB-BD31-4B8C-83A1-F6EECF244321}">
                <p14:modId xmlns:p14="http://schemas.microsoft.com/office/powerpoint/2010/main" val="4000553797"/>
              </p:ext>
            </p:extLst>
          </p:nvPr>
        </p:nvGraphicFramePr>
        <p:xfrm>
          <a:off x="5010150" y="2840117"/>
          <a:ext cx="2514600" cy="14325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0230266"/>
                    </a:ext>
                  </a:extLst>
                </a:gridCol>
              </a:tblGrid>
              <a:tr h="0">
                <a:tc>
                  <a:txBody>
                    <a:bodyPr/>
                    <a:lstStyle/>
                    <a:p>
                      <a:r>
                        <a:rPr lang="en-US" sz="1600" dirty="0"/>
                        <a:t>Sample:</a:t>
                      </a:r>
                    </a:p>
                  </a:txBody>
                  <a:tcPr/>
                </a:tc>
                <a:extLst>
                  <a:ext uri="{0D108BD9-81ED-4DB2-BD59-A6C34878D82A}">
                    <a16:rowId xmlns:a16="http://schemas.microsoft.com/office/drawing/2014/main" val="3927929334"/>
                  </a:ext>
                </a:extLst>
              </a:tr>
              <a:tr h="189843">
                <a:tc>
                  <a:txBody>
                    <a:bodyPr/>
                    <a:lstStyle/>
                    <a:p>
                      <a:pPr lvl="0"/>
                      <a:r>
                        <a:rPr lang="en-US" sz="1200" b="1" dirty="0"/>
                        <a:t>Impurities</a:t>
                      </a:r>
                      <a:endParaRPr lang="en-US" sz="1200" dirty="0"/>
                    </a:p>
                  </a:txBody>
                  <a:tcPr/>
                </a:tc>
                <a:extLst>
                  <a:ext uri="{0D108BD9-81ED-4DB2-BD59-A6C34878D82A}">
                    <a16:rowId xmlns:a16="http://schemas.microsoft.com/office/drawing/2014/main" val="3699935366"/>
                  </a:ext>
                </a:extLst>
              </a:tr>
              <a:tr h="0">
                <a:tc>
                  <a:txBody>
                    <a:bodyPr/>
                    <a:lstStyle/>
                    <a:p>
                      <a:r>
                        <a:rPr lang="en-US" sz="1200" b="1" dirty="0"/>
                        <a:t>Scattering to Detector Structure</a:t>
                      </a:r>
                      <a:endParaRPr lang="en-US" sz="1200" dirty="0"/>
                    </a:p>
                  </a:txBody>
                  <a:tcPr/>
                </a:tc>
                <a:extLst>
                  <a:ext uri="{0D108BD9-81ED-4DB2-BD59-A6C34878D82A}">
                    <a16:rowId xmlns:a16="http://schemas.microsoft.com/office/drawing/2014/main" val="873270012"/>
                  </a:ext>
                </a:extLst>
              </a:tr>
              <a:tr h="0">
                <a:tc>
                  <a:txBody>
                    <a:bodyPr/>
                    <a:lstStyle/>
                    <a:p>
                      <a:r>
                        <a:rPr lang="en-US" sz="1200" b="1" dirty="0"/>
                        <a:t>Activation</a:t>
                      </a:r>
                      <a:endParaRPr lang="en-US" sz="1200" dirty="0"/>
                    </a:p>
                  </a:txBody>
                  <a:tcPr/>
                </a:tc>
                <a:extLst>
                  <a:ext uri="{0D108BD9-81ED-4DB2-BD59-A6C34878D82A}">
                    <a16:rowId xmlns:a16="http://schemas.microsoft.com/office/drawing/2014/main" val="3212063321"/>
                  </a:ext>
                </a:extLst>
              </a:tr>
              <a:tr h="0">
                <a:tc>
                  <a:txBody>
                    <a:bodyPr/>
                    <a:lstStyle/>
                    <a:p>
                      <a:r>
                        <a:rPr lang="en-US" sz="1200" b="1" dirty="0"/>
                        <a:t>Radioactive Samples</a:t>
                      </a:r>
                      <a:endParaRPr lang="en-US" sz="1200" dirty="0"/>
                    </a:p>
                  </a:txBody>
                  <a:tcPr/>
                </a:tc>
                <a:extLst>
                  <a:ext uri="{0D108BD9-81ED-4DB2-BD59-A6C34878D82A}">
                    <a16:rowId xmlns:a16="http://schemas.microsoft.com/office/drawing/2014/main" val="3688231522"/>
                  </a:ext>
                </a:extLst>
              </a:tr>
            </a:tbl>
          </a:graphicData>
        </a:graphic>
      </p:graphicFrame>
      <p:graphicFrame>
        <p:nvGraphicFramePr>
          <p:cNvPr id="6" name="Table 5">
            <a:extLst>
              <a:ext uri="{FF2B5EF4-FFF2-40B4-BE49-F238E27FC236}">
                <a16:creationId xmlns:a16="http://schemas.microsoft.com/office/drawing/2014/main" id="{273B96F4-3115-2594-1B19-B576EB22EFD7}"/>
              </a:ext>
            </a:extLst>
          </p:cNvPr>
          <p:cNvGraphicFramePr>
            <a:graphicFrameLocks noGrp="1"/>
          </p:cNvGraphicFramePr>
          <p:nvPr>
            <p:extLst>
              <p:ext uri="{D42A27DB-BD31-4B8C-83A1-F6EECF244321}">
                <p14:modId xmlns:p14="http://schemas.microsoft.com/office/powerpoint/2010/main" val="2269547953"/>
              </p:ext>
            </p:extLst>
          </p:nvPr>
        </p:nvGraphicFramePr>
        <p:xfrm>
          <a:off x="224418" y="2840990"/>
          <a:ext cx="2514600" cy="11582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0230266"/>
                    </a:ext>
                  </a:extLst>
                </a:gridCol>
              </a:tblGrid>
              <a:tr h="0">
                <a:tc>
                  <a:txBody>
                    <a:bodyPr/>
                    <a:lstStyle/>
                    <a:p>
                      <a:r>
                        <a:rPr lang="en-US" sz="1600" dirty="0"/>
                        <a:t>System/Detector:</a:t>
                      </a:r>
                    </a:p>
                  </a:txBody>
                  <a:tcPr/>
                </a:tc>
                <a:extLst>
                  <a:ext uri="{0D108BD9-81ED-4DB2-BD59-A6C34878D82A}">
                    <a16:rowId xmlns:a16="http://schemas.microsoft.com/office/drawing/2014/main" val="3927929334"/>
                  </a:ext>
                </a:extLst>
              </a:tr>
              <a:tr h="0">
                <a:tc>
                  <a:txBody>
                    <a:bodyPr/>
                    <a:lstStyle/>
                    <a:p>
                      <a:r>
                        <a:rPr lang="en-US" sz="1200" b="1" dirty="0"/>
                        <a:t>Background Spectra</a:t>
                      </a:r>
                      <a:endParaRPr lang="en-US" sz="1200" dirty="0"/>
                    </a:p>
                  </a:txBody>
                  <a:tcPr/>
                </a:tc>
                <a:extLst>
                  <a:ext uri="{0D108BD9-81ED-4DB2-BD59-A6C34878D82A}">
                    <a16:rowId xmlns:a16="http://schemas.microsoft.com/office/drawing/2014/main" val="3699935366"/>
                  </a:ext>
                </a:extLst>
              </a:tr>
              <a:tr h="0">
                <a:tc>
                  <a:txBody>
                    <a:bodyPr/>
                    <a:lstStyle/>
                    <a:p>
                      <a:r>
                        <a:rPr lang="en-US" sz="1200" b="1" dirty="0"/>
                        <a:t>Deadtime/Pileup</a:t>
                      </a:r>
                      <a:endParaRPr lang="en-US" sz="1200" dirty="0"/>
                    </a:p>
                  </a:txBody>
                  <a:tcPr/>
                </a:tc>
                <a:extLst>
                  <a:ext uri="{0D108BD9-81ED-4DB2-BD59-A6C34878D82A}">
                    <a16:rowId xmlns:a16="http://schemas.microsoft.com/office/drawing/2014/main" val="873270012"/>
                  </a:ext>
                </a:extLst>
              </a:tr>
              <a:tr h="0">
                <a:tc>
                  <a:txBody>
                    <a:bodyPr/>
                    <a:lstStyle/>
                    <a:p>
                      <a:r>
                        <a:rPr lang="en-US" sz="1200" b="1" dirty="0"/>
                        <a:t>PMT &amp; Hardware Performance</a:t>
                      </a:r>
                      <a:endParaRPr lang="en-US" sz="1200" dirty="0"/>
                    </a:p>
                  </a:txBody>
                  <a:tcPr/>
                </a:tc>
                <a:extLst>
                  <a:ext uri="{0D108BD9-81ED-4DB2-BD59-A6C34878D82A}">
                    <a16:rowId xmlns:a16="http://schemas.microsoft.com/office/drawing/2014/main" val="3212063321"/>
                  </a:ext>
                </a:extLst>
              </a:tr>
            </a:tbl>
          </a:graphicData>
        </a:graphic>
      </p:graphicFrame>
      <p:graphicFrame>
        <p:nvGraphicFramePr>
          <p:cNvPr id="7" name="Table 6">
            <a:extLst>
              <a:ext uri="{FF2B5EF4-FFF2-40B4-BE49-F238E27FC236}">
                <a16:creationId xmlns:a16="http://schemas.microsoft.com/office/drawing/2014/main" id="{9E5B6091-5219-2B43-F52C-E8A4553E2B43}"/>
              </a:ext>
            </a:extLst>
          </p:cNvPr>
          <p:cNvGraphicFramePr>
            <a:graphicFrameLocks noGrp="1"/>
          </p:cNvGraphicFramePr>
          <p:nvPr>
            <p:extLst>
              <p:ext uri="{D42A27DB-BD31-4B8C-83A1-F6EECF244321}">
                <p14:modId xmlns:p14="http://schemas.microsoft.com/office/powerpoint/2010/main" val="2114466476"/>
              </p:ext>
            </p:extLst>
          </p:nvPr>
        </p:nvGraphicFramePr>
        <p:xfrm>
          <a:off x="5010150" y="799290"/>
          <a:ext cx="2514600" cy="14325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80230266"/>
                    </a:ext>
                  </a:extLst>
                </a:gridCol>
              </a:tblGrid>
              <a:tr h="0">
                <a:tc>
                  <a:txBody>
                    <a:bodyPr/>
                    <a:lstStyle/>
                    <a:p>
                      <a:r>
                        <a:rPr lang="en-US" sz="1600" dirty="0"/>
                        <a:t>Processing:</a:t>
                      </a:r>
                    </a:p>
                  </a:txBody>
                  <a:tcPr/>
                </a:tc>
                <a:extLst>
                  <a:ext uri="{0D108BD9-81ED-4DB2-BD59-A6C34878D82A}">
                    <a16:rowId xmlns:a16="http://schemas.microsoft.com/office/drawing/2014/main" val="3927929334"/>
                  </a:ext>
                </a:extLst>
              </a:tr>
              <a:tr h="124154">
                <a:tc>
                  <a:txBody>
                    <a:bodyPr/>
                    <a:lstStyle/>
                    <a:p>
                      <a:r>
                        <a:rPr lang="en-US" sz="1200" b="1" dirty="0"/>
                        <a:t>Energy Calibration</a:t>
                      </a:r>
                      <a:endParaRPr lang="en-US" sz="1200" dirty="0"/>
                    </a:p>
                  </a:txBody>
                  <a:tcPr/>
                </a:tc>
                <a:extLst>
                  <a:ext uri="{0D108BD9-81ED-4DB2-BD59-A6C34878D82A}">
                    <a16:rowId xmlns:a16="http://schemas.microsoft.com/office/drawing/2014/main" val="3699935366"/>
                  </a:ext>
                </a:extLst>
              </a:tr>
              <a:tr h="0">
                <a:tc>
                  <a:txBody>
                    <a:bodyPr/>
                    <a:lstStyle/>
                    <a:p>
                      <a:r>
                        <a:rPr lang="en-US" sz="1200" b="1" dirty="0"/>
                        <a:t>Alignment</a:t>
                      </a:r>
                      <a:endParaRPr lang="en-US" sz="1200" dirty="0"/>
                    </a:p>
                  </a:txBody>
                  <a:tcPr/>
                </a:tc>
                <a:extLst>
                  <a:ext uri="{0D108BD9-81ED-4DB2-BD59-A6C34878D82A}">
                    <a16:rowId xmlns:a16="http://schemas.microsoft.com/office/drawing/2014/main" val="873270012"/>
                  </a:ext>
                </a:extLst>
              </a:tr>
              <a:tr h="117147">
                <a:tc>
                  <a:txBody>
                    <a:bodyPr/>
                    <a:lstStyle/>
                    <a:p>
                      <a:r>
                        <a:rPr lang="en-US" sz="1200" b="1" dirty="0"/>
                        <a:t>Coincidence Time</a:t>
                      </a:r>
                      <a:endParaRPr lang="en-US" sz="1200" dirty="0"/>
                    </a:p>
                  </a:txBody>
                  <a:tcPr/>
                </a:tc>
                <a:extLst>
                  <a:ext uri="{0D108BD9-81ED-4DB2-BD59-A6C34878D82A}">
                    <a16:rowId xmlns:a16="http://schemas.microsoft.com/office/drawing/2014/main" val="3212063321"/>
                  </a:ext>
                </a:extLst>
              </a:tr>
              <a:tr h="0">
                <a:tc>
                  <a:txBody>
                    <a:bodyPr/>
                    <a:lstStyle/>
                    <a:p>
                      <a:r>
                        <a:rPr lang="en-US" sz="1200" b="1" dirty="0"/>
                        <a:t>Processing Parameters</a:t>
                      </a:r>
                      <a:endParaRPr lang="en-US" sz="1200" dirty="0"/>
                    </a:p>
                  </a:txBody>
                  <a:tcPr/>
                </a:tc>
                <a:extLst>
                  <a:ext uri="{0D108BD9-81ED-4DB2-BD59-A6C34878D82A}">
                    <a16:rowId xmlns:a16="http://schemas.microsoft.com/office/drawing/2014/main" val="3688231522"/>
                  </a:ext>
                </a:extLst>
              </a:tr>
            </a:tbl>
          </a:graphicData>
        </a:graphic>
      </p:graphicFrame>
      <p:pic>
        <p:nvPicPr>
          <p:cNvPr id="3" name="Graphic 2">
            <a:extLst>
              <a:ext uri="{FF2B5EF4-FFF2-40B4-BE49-F238E27FC236}">
                <a16:creationId xmlns:a16="http://schemas.microsoft.com/office/drawing/2014/main" id="{F13A6DDD-8D2D-9AB4-DB66-8E8581AF7E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31327" y="1030954"/>
            <a:ext cx="1342014" cy="969232"/>
          </a:xfrm>
          <a:prstGeom prst="rect">
            <a:avLst/>
          </a:prstGeom>
        </p:spPr>
      </p:pic>
      <p:pic>
        <p:nvPicPr>
          <p:cNvPr id="8" name="Picture 5">
            <a:extLst>
              <a:ext uri="{FF2B5EF4-FFF2-40B4-BE49-F238E27FC236}">
                <a16:creationId xmlns:a16="http://schemas.microsoft.com/office/drawing/2014/main" id="{B8317DD7-7BC1-9D6F-DBFB-B212F34F2D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29" t="-3522" r="131" b="42127"/>
          <a:stretch/>
        </p:blipFill>
        <p:spPr bwMode="auto">
          <a:xfrm rot="16200000">
            <a:off x="2771004" y="833499"/>
            <a:ext cx="1782486" cy="193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D4B11C54-8B36-2AF2-4A2B-77D9A383C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720" y="2921238"/>
            <a:ext cx="1822280" cy="1272064"/>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821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8C96E-6FD1-C1AB-26D6-D07BF496256A}"/>
              </a:ext>
            </a:extLst>
          </p:cNvPr>
          <p:cNvSpPr>
            <a:spLocks noGrp="1"/>
          </p:cNvSpPr>
          <p:nvPr>
            <p:ph type="body" sz="quarter" idx="14"/>
          </p:nvPr>
        </p:nvSpPr>
        <p:spPr/>
        <p:txBody>
          <a:bodyPr/>
          <a:lstStyle/>
          <a:p>
            <a:r>
              <a:rPr lang="en-US" dirty="0"/>
              <a:t>Next Steps</a:t>
            </a:r>
          </a:p>
        </p:txBody>
      </p:sp>
      <p:sp>
        <p:nvSpPr>
          <p:cNvPr id="3" name="Text Placeholder 2">
            <a:extLst>
              <a:ext uri="{FF2B5EF4-FFF2-40B4-BE49-F238E27FC236}">
                <a16:creationId xmlns:a16="http://schemas.microsoft.com/office/drawing/2014/main" id="{C5BA0473-E4CE-5EA1-A00B-A2489E71F3FD}"/>
              </a:ext>
            </a:extLst>
          </p:cNvPr>
          <p:cNvSpPr>
            <a:spLocks noGrp="1"/>
          </p:cNvSpPr>
          <p:nvPr>
            <p:ph type="body" sz="quarter" idx="17"/>
          </p:nvPr>
        </p:nvSpPr>
        <p:spPr>
          <a:xfrm>
            <a:off x="224416" y="788978"/>
            <a:ext cx="8738609" cy="1998365"/>
          </a:xfrm>
        </p:spPr>
        <p:txBody>
          <a:bodyPr/>
          <a:lstStyle/>
          <a:p>
            <a:r>
              <a:rPr lang="en-US" sz="1600" dirty="0"/>
              <a:t>Investigate discrepancies &amp; unknowns between experimental results &amp; simulations.</a:t>
            </a:r>
          </a:p>
          <a:p>
            <a:r>
              <a:rPr lang="en-US" sz="1600" dirty="0"/>
              <a:t>Continue uncertainty analysis &amp; begin error propagation.</a:t>
            </a:r>
          </a:p>
          <a:p>
            <a:r>
              <a:rPr lang="en-US" sz="1600" dirty="0"/>
              <a:t>Spring 2025 measurement – Samples TBD.</a:t>
            </a:r>
          </a:p>
          <a:p>
            <a:pPr lvl="2"/>
            <a:r>
              <a:rPr lang="en-US" sz="1500" dirty="0"/>
              <a:t>Expand &amp; test capabilities and limitations of benchmark.</a:t>
            </a:r>
          </a:p>
          <a:p>
            <a:r>
              <a:rPr lang="en-US" sz="1600" b="1" dirty="0"/>
              <a:t>Begin benchmark qualifications &amp; template.</a:t>
            </a:r>
          </a:p>
          <a:p>
            <a:pPr marL="0" indent="0">
              <a:buNone/>
            </a:pPr>
            <a:endParaRPr lang="en-US" sz="1600" dirty="0"/>
          </a:p>
          <a:p>
            <a:endParaRPr lang="en-US" sz="1800" dirty="0"/>
          </a:p>
          <a:p>
            <a:pPr lvl="2"/>
            <a:endParaRPr lang="en-US" sz="1000" dirty="0"/>
          </a:p>
        </p:txBody>
      </p:sp>
      <p:sp>
        <p:nvSpPr>
          <p:cNvPr id="4" name="Rectangle 3">
            <a:extLst>
              <a:ext uri="{FF2B5EF4-FFF2-40B4-BE49-F238E27FC236}">
                <a16:creationId xmlns:a16="http://schemas.microsoft.com/office/drawing/2014/main" id="{7BC3C67B-2852-D957-D344-77148D2F9489}"/>
              </a:ext>
            </a:extLst>
          </p:cNvPr>
          <p:cNvSpPr/>
          <p:nvPr/>
        </p:nvSpPr>
        <p:spPr>
          <a:xfrm>
            <a:off x="323631" y="2976356"/>
            <a:ext cx="4483319" cy="1204572"/>
          </a:xfrm>
          <a:prstGeom prst="rect">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ysClr val="windowText" lastClr="000000"/>
                </a:solidFill>
              </a:rPr>
              <a:t>Thank you!</a:t>
            </a:r>
          </a:p>
          <a:p>
            <a:pPr algn="ctr"/>
            <a:r>
              <a:rPr lang="en-US" dirty="0">
                <a:solidFill>
                  <a:sysClr val="windowText" lastClr="000000"/>
                </a:solidFill>
              </a:rPr>
              <a:t>Questions/comments/suggestions? parkei@rpi.edu</a:t>
            </a:r>
          </a:p>
        </p:txBody>
      </p:sp>
      <p:sp>
        <p:nvSpPr>
          <p:cNvPr id="6" name="TextBox 5">
            <a:extLst>
              <a:ext uri="{FF2B5EF4-FFF2-40B4-BE49-F238E27FC236}">
                <a16:creationId xmlns:a16="http://schemas.microsoft.com/office/drawing/2014/main" id="{C0CC2902-63E9-5C4E-CFE0-0F8CF13CB068}"/>
              </a:ext>
            </a:extLst>
          </p:cNvPr>
          <p:cNvSpPr txBox="1"/>
          <p:nvPr/>
        </p:nvSpPr>
        <p:spPr>
          <a:xfrm>
            <a:off x="6905626" y="2616840"/>
            <a:ext cx="2238374" cy="1923604"/>
          </a:xfrm>
          <a:prstGeom prst="rect">
            <a:avLst/>
          </a:prstGeom>
          <a:noFill/>
        </p:spPr>
        <p:txBody>
          <a:bodyPr wrap="square" rtlCol="0">
            <a:spAutoFit/>
          </a:bodyPr>
          <a:lstStyle/>
          <a:p>
            <a:pPr marL="0" lvl="0" indent="0" eaLnBrk="0" fontAlgn="base" latinLnBrk="0" hangingPunct="0">
              <a:lnSpc>
                <a:spcPct val="100000"/>
              </a:lnSpc>
              <a:spcBef>
                <a:spcPts val="600"/>
              </a:spcBef>
              <a:spcAft>
                <a:spcPts val="600"/>
              </a:spcAft>
              <a:tabLst/>
            </a:pPr>
            <a:r>
              <a:rPr kumimoji="0" lang="en-US" altLang="en-US" sz="7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endParaRPr kumimoji="0" lang="en-US" altLang="en-US"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6FD5C05-6CAD-AA65-C858-BD90D0CB99DB}"/>
              </a:ext>
            </a:extLst>
          </p:cNvPr>
          <p:cNvSpPr txBox="1"/>
          <p:nvPr/>
        </p:nvSpPr>
        <p:spPr>
          <a:xfrm>
            <a:off x="4925220" y="3317032"/>
            <a:ext cx="1980406" cy="523220"/>
          </a:xfrm>
          <a:prstGeom prst="rect">
            <a:avLst/>
          </a:prstGeom>
          <a:noFill/>
        </p:spPr>
        <p:txBody>
          <a:bodyPr wrap="square">
            <a:spAutoFit/>
          </a:bodyPr>
          <a:lstStyle/>
          <a:p>
            <a:pPr marL="0" lvl="0" indent="0" eaLnBrk="0" fontAlgn="base" latinLnBrk="0" hangingPunct="0">
              <a:lnSpc>
                <a:spcPct val="100000"/>
              </a:lnSpc>
              <a:spcBef>
                <a:spcPts val="600"/>
              </a:spcBef>
              <a:spcAft>
                <a:spcPct val="0"/>
              </a:spcAft>
              <a:tabLst/>
            </a:pPr>
            <a:r>
              <a:rPr kumimoji="0" lang="en-US" altLang="en-US" sz="7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This material is based upon work supported by the U.S. Department of Energy, Office of Science, Office of Nuclear Physics, under Award Number DE-SC0024679. </a:t>
            </a:r>
          </a:p>
        </p:txBody>
      </p:sp>
    </p:spTree>
    <p:extLst>
      <p:ext uri="{BB962C8B-B14F-4D97-AF65-F5344CB8AC3E}">
        <p14:creationId xmlns:p14="http://schemas.microsoft.com/office/powerpoint/2010/main" val="226261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27699-FE4B-45CA-8DDD-A1AF53640C23}"/>
              </a:ext>
            </a:extLst>
          </p:cNvPr>
          <p:cNvSpPr>
            <a:spLocks noGrp="1"/>
          </p:cNvSpPr>
          <p:nvPr>
            <p:ph type="body" sz="quarter" idx="14"/>
          </p:nvPr>
        </p:nvSpPr>
        <p:spPr/>
        <p:txBody>
          <a:bodyPr/>
          <a:lstStyle/>
          <a:p>
            <a:r>
              <a:rPr lang="en-US" dirty="0"/>
              <a:t>Overview &amp; Team:</a:t>
            </a:r>
          </a:p>
        </p:txBody>
      </p:sp>
      <p:sp>
        <p:nvSpPr>
          <p:cNvPr id="3" name="Text Placeholder 2">
            <a:extLst>
              <a:ext uri="{FF2B5EF4-FFF2-40B4-BE49-F238E27FC236}">
                <a16:creationId xmlns:a16="http://schemas.microsoft.com/office/drawing/2014/main" id="{F99D0D55-22A7-842A-7393-AB013035F829}"/>
              </a:ext>
            </a:extLst>
          </p:cNvPr>
          <p:cNvSpPr>
            <a:spLocks noGrp="1"/>
          </p:cNvSpPr>
          <p:nvPr>
            <p:ph type="body" sz="quarter" idx="17"/>
          </p:nvPr>
        </p:nvSpPr>
        <p:spPr>
          <a:xfrm>
            <a:off x="46037" y="727872"/>
            <a:ext cx="6111875" cy="599278"/>
          </a:xfrm>
        </p:spPr>
        <p:txBody>
          <a:bodyPr anchor="ctr"/>
          <a:lstStyle/>
          <a:p>
            <a:pPr marL="0" indent="0" algn="ctr">
              <a:buNone/>
            </a:pPr>
            <a:r>
              <a:rPr lang="en-US" sz="1400" b="1" dirty="0"/>
              <a:t>Objective: Develop the methodology &amp; provide data to benchmark accuracy of neutron capture gamma-ray cascade evaluations </a:t>
            </a:r>
          </a:p>
        </p:txBody>
      </p:sp>
      <p:graphicFrame>
        <p:nvGraphicFramePr>
          <p:cNvPr id="5" name="Table 4">
            <a:extLst>
              <a:ext uri="{FF2B5EF4-FFF2-40B4-BE49-F238E27FC236}">
                <a16:creationId xmlns:a16="http://schemas.microsoft.com/office/drawing/2014/main" id="{9D49D8AC-4C44-38AE-B351-A42886992DD2}"/>
              </a:ext>
            </a:extLst>
          </p:cNvPr>
          <p:cNvGraphicFramePr>
            <a:graphicFrameLocks noGrp="1"/>
          </p:cNvGraphicFramePr>
          <p:nvPr>
            <p:extLst>
              <p:ext uri="{D42A27DB-BD31-4B8C-83A1-F6EECF244321}">
                <p14:modId xmlns:p14="http://schemas.microsoft.com/office/powerpoint/2010/main" val="2483057586"/>
              </p:ext>
            </p:extLst>
          </p:nvPr>
        </p:nvGraphicFramePr>
        <p:xfrm>
          <a:off x="6230532" y="676272"/>
          <a:ext cx="2857589" cy="3721501"/>
        </p:xfrm>
        <a:graphic>
          <a:graphicData uri="http://schemas.openxmlformats.org/drawingml/2006/table">
            <a:tbl>
              <a:tblPr bandRow="1">
                <a:tableStyleId>{5C22544A-7EE6-4342-B048-85BDC9FD1C3A}</a:tableStyleId>
              </a:tblPr>
              <a:tblGrid>
                <a:gridCol w="2857589">
                  <a:extLst>
                    <a:ext uri="{9D8B030D-6E8A-4147-A177-3AD203B41FA5}">
                      <a16:colId xmlns:a16="http://schemas.microsoft.com/office/drawing/2014/main" val="669168554"/>
                    </a:ext>
                  </a:extLst>
                </a:gridCol>
              </a:tblGrid>
              <a:tr h="332336">
                <a:tc>
                  <a:txBody>
                    <a:bodyPr/>
                    <a:lstStyle/>
                    <a:p>
                      <a:pPr algn="ctr"/>
                      <a:r>
                        <a:rPr lang="en-US" sz="1200" b="1" dirty="0">
                          <a:solidFill>
                            <a:schemeClr val="bg1"/>
                          </a:solidFill>
                        </a:rPr>
                        <a:t>Rensselaer Polytechnic Institute:</a:t>
                      </a:r>
                    </a:p>
                  </a:txBody>
                  <a:tcPr anchor="ctr">
                    <a:solidFill>
                      <a:schemeClr val="accent1"/>
                    </a:solidFill>
                  </a:tcPr>
                </a:tc>
                <a:extLst>
                  <a:ext uri="{0D108BD9-81ED-4DB2-BD59-A6C34878D82A}">
                    <a16:rowId xmlns:a16="http://schemas.microsoft.com/office/drawing/2014/main" val="30933962"/>
                  </a:ext>
                </a:extLst>
              </a:tr>
              <a:tr h="332336">
                <a:tc>
                  <a:txBody>
                    <a:bodyPr/>
                    <a:lstStyle/>
                    <a:p>
                      <a:pPr algn="ctr"/>
                      <a:r>
                        <a:rPr lang="en-US" sz="1200" b="1" dirty="0"/>
                        <a:t>Yaron Danon </a:t>
                      </a:r>
                      <a:r>
                        <a:rPr lang="en-US" sz="1200" b="0" dirty="0"/>
                        <a:t>– PI</a:t>
                      </a:r>
                    </a:p>
                  </a:txBody>
                  <a:tcPr anchor="ctr"/>
                </a:tc>
                <a:extLst>
                  <a:ext uri="{0D108BD9-81ED-4DB2-BD59-A6C34878D82A}">
                    <a16:rowId xmlns:a16="http://schemas.microsoft.com/office/drawing/2014/main" val="3798869788"/>
                  </a:ext>
                </a:extLst>
              </a:tr>
              <a:tr h="517117">
                <a:tc>
                  <a:txBody>
                    <a:bodyPr/>
                    <a:lstStyle/>
                    <a:p>
                      <a:pPr algn="ctr"/>
                      <a:r>
                        <a:rPr lang="en-US" sz="1200" b="1" dirty="0"/>
                        <a:t>Katelyn Keparutis </a:t>
                      </a:r>
                      <a:r>
                        <a:rPr lang="en-US" sz="1200" b="0" dirty="0"/>
                        <a:t>– Graduate Student</a:t>
                      </a:r>
                    </a:p>
                  </a:txBody>
                  <a:tcPr anchor="ctr"/>
                </a:tc>
                <a:extLst>
                  <a:ext uri="{0D108BD9-81ED-4DB2-BD59-A6C34878D82A}">
                    <a16:rowId xmlns:a16="http://schemas.microsoft.com/office/drawing/2014/main" val="514064639"/>
                  </a:ext>
                </a:extLst>
              </a:tr>
              <a:tr h="332336">
                <a:tc>
                  <a:txBody>
                    <a:bodyPr/>
                    <a:lstStyle/>
                    <a:p>
                      <a:pPr algn="ctr"/>
                      <a:r>
                        <a:rPr lang="en-US" sz="1200" b="1" dirty="0"/>
                        <a:t>Ian Parker </a:t>
                      </a:r>
                      <a:r>
                        <a:rPr lang="en-US" sz="1200" b="0" dirty="0"/>
                        <a:t>– Graduate Student</a:t>
                      </a:r>
                    </a:p>
                  </a:txBody>
                  <a:tcPr anchor="ctr"/>
                </a:tc>
                <a:extLst>
                  <a:ext uri="{0D108BD9-81ED-4DB2-BD59-A6C34878D82A}">
                    <a16:rowId xmlns:a16="http://schemas.microsoft.com/office/drawing/2014/main" val="2102395173"/>
                  </a:ext>
                </a:extLst>
              </a:tr>
              <a:tr h="332336">
                <a:tc>
                  <a:txBody>
                    <a:bodyPr/>
                    <a:lstStyle/>
                    <a:p>
                      <a:pPr algn="ctr"/>
                      <a:r>
                        <a:rPr lang="en-US" sz="1200" b="1" dirty="0">
                          <a:solidFill>
                            <a:schemeClr val="bg1"/>
                          </a:solidFill>
                        </a:rPr>
                        <a:t>Brookhaven National Laboratory:</a:t>
                      </a:r>
                    </a:p>
                  </a:txBody>
                  <a:tcPr anchor="ctr">
                    <a:solidFill>
                      <a:schemeClr val="accent1"/>
                    </a:solidFill>
                  </a:tcPr>
                </a:tc>
                <a:extLst>
                  <a:ext uri="{0D108BD9-81ED-4DB2-BD59-A6C34878D82A}">
                    <a16:rowId xmlns:a16="http://schemas.microsoft.com/office/drawing/2014/main" val="418858142"/>
                  </a:ext>
                </a:extLst>
              </a:tr>
              <a:tr h="332336">
                <a:tc>
                  <a:txBody>
                    <a:bodyPr/>
                    <a:lstStyle/>
                    <a:p>
                      <a:pPr algn="ctr"/>
                      <a:r>
                        <a:rPr lang="en-US" sz="1200" b="1" dirty="0"/>
                        <a:t>David Brown</a:t>
                      </a:r>
                    </a:p>
                  </a:txBody>
                  <a:tcPr anchor="ctr"/>
                </a:tc>
                <a:extLst>
                  <a:ext uri="{0D108BD9-81ED-4DB2-BD59-A6C34878D82A}">
                    <a16:rowId xmlns:a16="http://schemas.microsoft.com/office/drawing/2014/main" val="2249934704"/>
                  </a:ext>
                </a:extLst>
              </a:tr>
              <a:tr h="332336">
                <a:tc>
                  <a:txBody>
                    <a:bodyPr/>
                    <a:lstStyle/>
                    <a:p>
                      <a:pPr algn="ctr"/>
                      <a:r>
                        <a:rPr lang="en-US" sz="1200" b="1" dirty="0"/>
                        <a:t>Emanuel </a:t>
                      </a:r>
                      <a:r>
                        <a:rPr lang="en-US" sz="1200" b="1" dirty="0" err="1"/>
                        <a:t>Chimanski</a:t>
                      </a:r>
                      <a:endParaRPr lang="en-US" sz="1200" b="1" dirty="0"/>
                    </a:p>
                  </a:txBody>
                  <a:tcPr anchor="ctr"/>
                </a:tc>
                <a:extLst>
                  <a:ext uri="{0D108BD9-81ED-4DB2-BD59-A6C34878D82A}">
                    <a16:rowId xmlns:a16="http://schemas.microsoft.com/office/drawing/2014/main" val="3214226888"/>
                  </a:ext>
                </a:extLst>
              </a:tr>
              <a:tr h="332336">
                <a:tc>
                  <a:txBody>
                    <a:bodyPr/>
                    <a:lstStyle/>
                    <a:p>
                      <a:pPr algn="ctr"/>
                      <a:r>
                        <a:rPr lang="en-US" sz="1200" b="1" dirty="0">
                          <a:solidFill>
                            <a:schemeClr val="bg1"/>
                          </a:solidFill>
                        </a:rPr>
                        <a:t>Naval Nuclear Laboratory:</a:t>
                      </a:r>
                    </a:p>
                  </a:txBody>
                  <a:tcPr anchor="ctr">
                    <a:solidFill>
                      <a:schemeClr val="accent1"/>
                    </a:solidFill>
                  </a:tcPr>
                </a:tc>
                <a:extLst>
                  <a:ext uri="{0D108BD9-81ED-4DB2-BD59-A6C34878D82A}">
                    <a16:rowId xmlns:a16="http://schemas.microsoft.com/office/drawing/2014/main" val="4156802648"/>
                  </a:ext>
                </a:extLst>
              </a:tr>
              <a:tr h="332336">
                <a:tc>
                  <a:txBody>
                    <a:bodyPr/>
                    <a:lstStyle/>
                    <a:p>
                      <a:pPr algn="ctr"/>
                      <a:r>
                        <a:rPr lang="en-US" sz="1200" b="1" dirty="0"/>
                        <a:t>Devin Barry</a:t>
                      </a:r>
                    </a:p>
                  </a:txBody>
                  <a:tcPr anchor="ctr"/>
                </a:tc>
                <a:extLst>
                  <a:ext uri="{0D108BD9-81ED-4DB2-BD59-A6C34878D82A}">
                    <a16:rowId xmlns:a16="http://schemas.microsoft.com/office/drawing/2014/main" val="2057749342"/>
                  </a:ext>
                </a:extLst>
              </a:tr>
              <a:tr h="0">
                <a:tc>
                  <a:txBody>
                    <a:bodyPr/>
                    <a:lstStyle/>
                    <a:p>
                      <a:pPr algn="ctr"/>
                      <a:endParaRPr lang="en-US" sz="800" b="1" dirty="0">
                        <a:solidFill>
                          <a:schemeClr val="bg1"/>
                        </a:solidFill>
                      </a:endParaRPr>
                    </a:p>
                  </a:txBody>
                  <a:tcPr anchor="ctr">
                    <a:solidFill>
                      <a:schemeClr val="accent1"/>
                    </a:solidFill>
                  </a:tcPr>
                </a:tc>
                <a:extLst>
                  <a:ext uri="{0D108BD9-81ED-4DB2-BD59-A6C34878D82A}">
                    <a16:rowId xmlns:a16="http://schemas.microsoft.com/office/drawing/2014/main" val="3720756841"/>
                  </a:ext>
                </a:extLst>
              </a:tr>
              <a:tr h="332336">
                <a:tc>
                  <a:txBody>
                    <a:bodyPr/>
                    <a:lstStyle/>
                    <a:p>
                      <a:pPr algn="ctr"/>
                      <a:r>
                        <a:rPr lang="en-US" sz="1200" b="1" dirty="0"/>
                        <a:t>Amanda Lewis</a:t>
                      </a:r>
                    </a:p>
                  </a:txBody>
                  <a:tcPr anchor="ctr"/>
                </a:tc>
                <a:extLst>
                  <a:ext uri="{0D108BD9-81ED-4DB2-BD59-A6C34878D82A}">
                    <a16:rowId xmlns:a16="http://schemas.microsoft.com/office/drawing/2014/main" val="2791810372"/>
                  </a:ext>
                </a:extLst>
              </a:tr>
            </a:tbl>
          </a:graphicData>
        </a:graphic>
      </p:graphicFrame>
      <p:sp>
        <p:nvSpPr>
          <p:cNvPr id="6" name="Rectangle 5">
            <a:extLst>
              <a:ext uri="{FF2B5EF4-FFF2-40B4-BE49-F238E27FC236}">
                <a16:creationId xmlns:a16="http://schemas.microsoft.com/office/drawing/2014/main" id="{1C64E88A-F69B-FD0D-BD11-A17C8F2EACA1}"/>
              </a:ext>
            </a:extLst>
          </p:cNvPr>
          <p:cNvSpPr/>
          <p:nvPr/>
        </p:nvSpPr>
        <p:spPr>
          <a:xfrm>
            <a:off x="92075" y="692147"/>
            <a:ext cx="6019800" cy="673103"/>
          </a:xfrm>
          <a:prstGeom prst="rect">
            <a:avLst/>
          </a:prstGeom>
          <a:noFill/>
          <a:ln w="19050">
            <a:solidFill>
              <a:srgbClr val="D600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BDF0332B-6B9D-CA81-A5FA-EA7143E9983F}"/>
              </a:ext>
            </a:extLst>
          </p:cNvPr>
          <p:cNvSpPr txBox="1"/>
          <p:nvPr/>
        </p:nvSpPr>
        <p:spPr>
          <a:xfrm>
            <a:off x="92074" y="1458124"/>
            <a:ext cx="6019800" cy="3108543"/>
          </a:xfrm>
          <a:prstGeom prst="rect">
            <a:avLst/>
          </a:prstGeom>
          <a:noFill/>
        </p:spPr>
        <p:txBody>
          <a:bodyPr wrap="square" rtlCol="0">
            <a:spAutoFit/>
          </a:bodyPr>
          <a:lstStyle/>
          <a:p>
            <a:r>
              <a:rPr lang="en-US" sz="1400" b="1" dirty="0"/>
              <a:t>Project Overview:</a:t>
            </a:r>
          </a:p>
          <a:p>
            <a:pPr marL="342900" indent="-342900">
              <a:buAutoNum type="arabicPeriod"/>
            </a:pPr>
            <a:r>
              <a:rPr lang="en-US" sz="1400" dirty="0"/>
              <a:t>Collect measurement data using the RPI LINAC and the RPI Capture Gamma-Ray Multiplicity Detector.</a:t>
            </a:r>
          </a:p>
          <a:p>
            <a:pPr marL="342900" indent="-342900">
              <a:buAutoNum type="arabicPeriod"/>
            </a:pPr>
            <a:r>
              <a:rPr lang="en-US" sz="1400" dirty="0"/>
              <a:t>Simulate neutron capture gamma-ray transport using Monte-Carlo codes &amp; cascade generators.</a:t>
            </a:r>
          </a:p>
          <a:p>
            <a:pPr marL="342900" indent="-342900">
              <a:buAutoNum type="arabicPeriod"/>
            </a:pPr>
            <a:r>
              <a:rPr lang="en-US" sz="1400" dirty="0"/>
              <a:t>Assess quality of neutron capture gamma-ray cascade evaluations by comparing measurements and simulations using evaluated data as cascade generator inputs.</a:t>
            </a:r>
            <a:br>
              <a:rPr lang="en-US" sz="1400" dirty="0"/>
            </a:br>
            <a:endParaRPr lang="en-US" sz="1400" dirty="0"/>
          </a:p>
          <a:p>
            <a:r>
              <a:rPr lang="en-US" sz="1400" b="1" dirty="0"/>
              <a:t>Deliverables: </a:t>
            </a:r>
          </a:p>
          <a:p>
            <a:pPr marL="342900" indent="-342900">
              <a:buFont typeface="+mj-lt"/>
              <a:buAutoNum type="arabicPeriod"/>
            </a:pPr>
            <a:r>
              <a:rPr lang="en-US" sz="1400" dirty="0"/>
              <a:t>Benchmark methodology including a quantified accuracy assessment.</a:t>
            </a:r>
          </a:p>
          <a:p>
            <a:pPr marL="342900" indent="-342900">
              <a:buFont typeface="+mj-lt"/>
              <a:buAutoNum type="arabicPeriod"/>
            </a:pPr>
            <a:r>
              <a:rPr lang="en-US" sz="1400" dirty="0"/>
              <a:t>Experimental data collected at RPI and inputs for simulation codes.</a:t>
            </a:r>
          </a:p>
          <a:p>
            <a:pPr marL="342900" indent="-342900">
              <a:buFont typeface="+mj-lt"/>
              <a:buAutoNum type="arabicPeriod"/>
            </a:pPr>
            <a:r>
              <a:rPr lang="en-US" sz="1400" dirty="0"/>
              <a:t>Simulation methods including an in-line gamma-ray transport code and gamma-ray cascade generator.</a:t>
            </a:r>
          </a:p>
        </p:txBody>
      </p:sp>
    </p:spTree>
    <p:extLst>
      <p:ext uri="{BB962C8B-B14F-4D97-AF65-F5344CB8AC3E}">
        <p14:creationId xmlns:p14="http://schemas.microsoft.com/office/powerpoint/2010/main" val="139083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2" name="Group 3911">
            <a:extLst>
              <a:ext uri="{FF2B5EF4-FFF2-40B4-BE49-F238E27FC236}">
                <a16:creationId xmlns:a16="http://schemas.microsoft.com/office/drawing/2014/main" id="{6034C3B9-8E65-75A6-6199-54079FF3D43A}"/>
              </a:ext>
            </a:extLst>
          </p:cNvPr>
          <p:cNvGrpSpPr/>
          <p:nvPr/>
        </p:nvGrpSpPr>
        <p:grpSpPr>
          <a:xfrm>
            <a:off x="5607050" y="1413547"/>
            <a:ext cx="3484617" cy="2647391"/>
            <a:chOff x="6117021" y="1466635"/>
            <a:chExt cx="2984388" cy="2210229"/>
          </a:xfrm>
        </p:grpSpPr>
        <p:pic>
          <p:nvPicPr>
            <p:cNvPr id="3910" name="Picture 3909" descr="A diagram of a graph&#10;&#10;Description automatically generated">
              <a:extLst>
                <a:ext uri="{FF2B5EF4-FFF2-40B4-BE49-F238E27FC236}">
                  <a16:creationId xmlns:a16="http://schemas.microsoft.com/office/drawing/2014/main" id="{C6C5F4DC-5B6B-9F80-094B-4E878E01B5BC}"/>
                </a:ext>
              </a:extLst>
            </p:cNvPr>
            <p:cNvPicPr>
              <a:picLocks noChangeAspect="1"/>
            </p:cNvPicPr>
            <p:nvPr/>
          </p:nvPicPr>
          <p:blipFill>
            <a:blip r:embed="rId2"/>
            <a:stretch>
              <a:fillRect/>
            </a:stretch>
          </p:blipFill>
          <p:spPr>
            <a:xfrm>
              <a:off x="6117021" y="1466635"/>
              <a:ext cx="2984388" cy="2210229"/>
            </a:xfrm>
            <a:prstGeom prst="rect">
              <a:avLst/>
            </a:prstGeom>
          </p:spPr>
        </p:pic>
        <p:sp>
          <p:nvSpPr>
            <p:cNvPr id="3911" name="Rectangle 3910">
              <a:extLst>
                <a:ext uri="{FF2B5EF4-FFF2-40B4-BE49-F238E27FC236}">
                  <a16:creationId xmlns:a16="http://schemas.microsoft.com/office/drawing/2014/main" id="{64CC2D4E-4DBF-1B0B-8BEA-C2A1D6526380}"/>
                </a:ext>
              </a:extLst>
            </p:cNvPr>
            <p:cNvSpPr/>
            <p:nvPr/>
          </p:nvSpPr>
          <p:spPr>
            <a:xfrm>
              <a:off x="6117021" y="1961230"/>
              <a:ext cx="435128" cy="2648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70B45126-ADD0-D6A5-5AF9-402DA93F5D1A}"/>
              </a:ext>
            </a:extLst>
          </p:cNvPr>
          <p:cNvSpPr>
            <a:spLocks noGrp="1"/>
          </p:cNvSpPr>
          <p:nvPr>
            <p:ph type="body" sz="quarter" idx="14"/>
          </p:nvPr>
        </p:nvSpPr>
        <p:spPr/>
        <p:txBody>
          <a:bodyPr/>
          <a:lstStyle/>
          <a:p>
            <a:r>
              <a:rPr lang="en-US" dirty="0"/>
              <a:t>Motivation:</a:t>
            </a:r>
          </a:p>
        </p:txBody>
      </p:sp>
      <p:sp>
        <p:nvSpPr>
          <p:cNvPr id="3" name="Text Placeholder 2">
            <a:extLst>
              <a:ext uri="{FF2B5EF4-FFF2-40B4-BE49-F238E27FC236}">
                <a16:creationId xmlns:a16="http://schemas.microsoft.com/office/drawing/2014/main" id="{555B0E75-00E3-7BDC-A860-A4B76F51D79F}"/>
              </a:ext>
            </a:extLst>
          </p:cNvPr>
          <p:cNvSpPr>
            <a:spLocks noGrp="1"/>
          </p:cNvSpPr>
          <p:nvPr>
            <p:ph type="body" sz="quarter" idx="17"/>
          </p:nvPr>
        </p:nvSpPr>
        <p:spPr>
          <a:xfrm>
            <a:off x="7908" y="681773"/>
            <a:ext cx="6003785" cy="3823552"/>
          </a:xfrm>
        </p:spPr>
        <p:txBody>
          <a:bodyPr/>
          <a:lstStyle/>
          <a:p>
            <a:pPr marL="0" indent="0" algn="ctr">
              <a:buNone/>
            </a:pPr>
            <a:r>
              <a:rPr lang="en-US" sz="1800" b="1" dirty="0"/>
              <a:t>There is a need for benchmarking neutron capture gamma-ray spectra</a:t>
            </a:r>
          </a:p>
          <a:p>
            <a:r>
              <a:rPr lang="en-US" sz="1500" dirty="0"/>
              <a:t>Applications require accurate gamma-ray production data:</a:t>
            </a:r>
          </a:p>
          <a:p>
            <a:pPr lvl="2"/>
            <a:r>
              <a:rPr lang="en-US" sz="1500" dirty="0"/>
              <a:t>Including gamma-ray heating in critical systems, active neutron interrogation, and detector response calculations.</a:t>
            </a:r>
          </a:p>
          <a:p>
            <a:pPr lvl="2"/>
            <a:r>
              <a:rPr lang="en-US" sz="1500" dirty="0"/>
              <a:t>Both individual detectors and arrays are used, therefore individual and coincident gamma-ray emissions need to be known. </a:t>
            </a:r>
          </a:p>
          <a:p>
            <a:r>
              <a:rPr lang="en-US" sz="1500" dirty="0"/>
              <a:t>Traditional simulation methods do not always accurately predict gamma-ray emissions for single detectors and lack capabilities for coincident gamma-rays. </a:t>
            </a:r>
          </a:p>
          <a:p>
            <a:r>
              <a:rPr lang="en-US" sz="1500" dirty="0"/>
              <a:t>Limited or no data (primary gamma-rays, intensities, etc.) is available for many isotopes in nuclear databases. </a:t>
            </a:r>
          </a:p>
          <a:p>
            <a:r>
              <a:rPr lang="en-US" sz="1500" dirty="0"/>
              <a:t>Lack of validation experiments &amp; methods to assess the data.</a:t>
            </a:r>
          </a:p>
        </p:txBody>
      </p:sp>
    </p:spTree>
    <p:extLst>
      <p:ext uri="{BB962C8B-B14F-4D97-AF65-F5344CB8AC3E}">
        <p14:creationId xmlns:p14="http://schemas.microsoft.com/office/powerpoint/2010/main" val="393668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Arrow: Right 79">
            <a:extLst>
              <a:ext uri="{FF2B5EF4-FFF2-40B4-BE49-F238E27FC236}">
                <a16:creationId xmlns:a16="http://schemas.microsoft.com/office/drawing/2014/main" id="{43137DBA-F7D0-B014-322F-9410315669AF}"/>
              </a:ext>
            </a:extLst>
          </p:cNvPr>
          <p:cNvSpPr/>
          <p:nvPr/>
        </p:nvSpPr>
        <p:spPr>
          <a:xfrm rot="5400000">
            <a:off x="7655360" y="3233274"/>
            <a:ext cx="525599"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C1B23D80-C5B2-2EA6-3314-9F4F486D4956}"/>
              </a:ext>
            </a:extLst>
          </p:cNvPr>
          <p:cNvSpPr/>
          <p:nvPr/>
        </p:nvSpPr>
        <p:spPr>
          <a:xfrm rot="16200000">
            <a:off x="1250088" y="3403548"/>
            <a:ext cx="525599"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0A3AE6E4-ABF9-6DAD-6A7D-25DC34D519F7}"/>
              </a:ext>
            </a:extLst>
          </p:cNvPr>
          <p:cNvSpPr/>
          <p:nvPr/>
        </p:nvSpPr>
        <p:spPr>
          <a:xfrm>
            <a:off x="6457380" y="2443088"/>
            <a:ext cx="521102"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3A857448-E042-3B13-DFCC-395BC37EFA0E}"/>
              </a:ext>
            </a:extLst>
          </p:cNvPr>
          <p:cNvSpPr/>
          <p:nvPr/>
        </p:nvSpPr>
        <p:spPr>
          <a:xfrm>
            <a:off x="4593704" y="2443089"/>
            <a:ext cx="405422"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B7203CE6-DB51-4F77-B1FF-90CDE1080FE7}"/>
              </a:ext>
            </a:extLst>
          </p:cNvPr>
          <p:cNvSpPr/>
          <p:nvPr/>
        </p:nvSpPr>
        <p:spPr>
          <a:xfrm>
            <a:off x="6410325" y="1053384"/>
            <a:ext cx="576933"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7DA6C18F-DBB3-6A02-2BB5-6E2132F072C5}"/>
              </a:ext>
            </a:extLst>
          </p:cNvPr>
          <p:cNvSpPr/>
          <p:nvPr/>
        </p:nvSpPr>
        <p:spPr>
          <a:xfrm>
            <a:off x="2717273" y="1053384"/>
            <a:ext cx="405422"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5F6084F2-7AD8-96F2-0EA8-F10EBED703A4}"/>
              </a:ext>
            </a:extLst>
          </p:cNvPr>
          <p:cNvSpPr/>
          <p:nvPr/>
        </p:nvSpPr>
        <p:spPr>
          <a:xfrm>
            <a:off x="2736850" y="2103416"/>
            <a:ext cx="405422"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42FEA5E-CF1C-7BCB-27E9-5B6A32259CDA}"/>
              </a:ext>
            </a:extLst>
          </p:cNvPr>
          <p:cNvSpPr>
            <a:spLocks noGrp="1"/>
          </p:cNvSpPr>
          <p:nvPr>
            <p:ph type="body" sz="quarter" idx="14"/>
          </p:nvPr>
        </p:nvSpPr>
        <p:spPr/>
        <p:txBody>
          <a:bodyPr/>
          <a:lstStyle/>
          <a:p>
            <a:r>
              <a:rPr lang="en-US" dirty="0"/>
              <a:t>Benchmark Methodology:</a:t>
            </a:r>
          </a:p>
        </p:txBody>
      </p:sp>
      <p:sp>
        <p:nvSpPr>
          <p:cNvPr id="54" name="Rectangle: Rounded Corners 53">
            <a:extLst>
              <a:ext uri="{FF2B5EF4-FFF2-40B4-BE49-F238E27FC236}">
                <a16:creationId xmlns:a16="http://schemas.microsoft.com/office/drawing/2014/main" id="{40C9A96B-0EC4-D07A-1C6E-89A9FDE560E2}"/>
              </a:ext>
            </a:extLst>
          </p:cNvPr>
          <p:cNvSpPr>
            <a:spLocks/>
          </p:cNvSpPr>
          <p:nvPr/>
        </p:nvSpPr>
        <p:spPr>
          <a:xfrm>
            <a:off x="158750" y="836330"/>
            <a:ext cx="2674326" cy="1606759"/>
          </a:xfrm>
          <a:prstGeom prst="roundRect">
            <a:avLst/>
          </a:prstGeom>
          <a:solidFill>
            <a:srgbClr val="DB091C"/>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latin typeface="Times New Roman" panose="02020603050405020304" pitchFamily="18" charset="0"/>
                <a:cs typeface="Times New Roman" panose="02020603050405020304" pitchFamily="18" charset="0"/>
              </a:rPr>
              <a:t>Measurement: </a:t>
            </a:r>
            <a:br>
              <a:rPr lang="en-US"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RPI </a:t>
            </a:r>
            <a:r>
              <a:rPr lang="el-GR" sz="1400" dirty="0">
                <a:latin typeface="Times New Roman" panose="02020603050405020304" pitchFamily="18" charset="0"/>
                <a:cs typeface="Times New Roman" panose="02020603050405020304" pitchFamily="18" charset="0"/>
              </a:rPr>
              <a:t>γ</a:t>
            </a:r>
            <a:r>
              <a:rPr lang="en-US" sz="1400" dirty="0">
                <a:latin typeface="Times New Roman" panose="02020603050405020304" pitchFamily="18" charset="0"/>
                <a:cs typeface="Times New Roman" panose="02020603050405020304" pitchFamily="18" charset="0"/>
              </a:rPr>
              <a:t>-ray multiplicity detector</a:t>
            </a:r>
            <a:endParaRPr lang="en-US" dirty="0">
              <a:latin typeface="Times New Roman" panose="02020603050405020304" pitchFamily="18"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4BE68D45-ECE0-6F9D-595F-81C0DF8B62AC}"/>
              </a:ext>
            </a:extLst>
          </p:cNvPr>
          <p:cNvSpPr>
            <a:spLocks/>
          </p:cNvSpPr>
          <p:nvPr/>
        </p:nvSpPr>
        <p:spPr>
          <a:xfrm>
            <a:off x="222217" y="3559951"/>
            <a:ext cx="2640376" cy="848707"/>
          </a:xfrm>
          <a:prstGeom prst="roundRect">
            <a:avLst/>
          </a:prstGeom>
          <a:solidFill>
            <a:srgbClr val="108810"/>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1200"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Evaluated Data</a:t>
            </a:r>
            <a:endParaRPr lang="en-US" dirty="0">
              <a:latin typeface="Times New Roman" panose="02020603050405020304" pitchFamily="18" charset="0"/>
              <a:cs typeface="Times New Roman" panose="02020603050405020304" pitchFamily="18" charset="0"/>
            </a:endParaRPr>
          </a:p>
        </p:txBody>
      </p:sp>
      <p:sp>
        <p:nvSpPr>
          <p:cNvPr id="56" name="Rectangle: Rounded Corners 55">
            <a:extLst>
              <a:ext uri="{FF2B5EF4-FFF2-40B4-BE49-F238E27FC236}">
                <a16:creationId xmlns:a16="http://schemas.microsoft.com/office/drawing/2014/main" id="{5D086F3E-565F-6477-8460-BB61524A83BD}"/>
              </a:ext>
            </a:extLst>
          </p:cNvPr>
          <p:cNvSpPr/>
          <p:nvPr/>
        </p:nvSpPr>
        <p:spPr>
          <a:xfrm>
            <a:off x="6987258" y="670757"/>
            <a:ext cx="1861804" cy="2589339"/>
          </a:xfrm>
          <a:prstGeom prst="roundRect">
            <a:avLst/>
          </a:prstGeom>
          <a:solidFill>
            <a:schemeClr val="bg1"/>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00" b="1" dirty="0">
                <a:solidFill>
                  <a:schemeClr val="tx1"/>
                </a:solidFill>
                <a:latin typeface="Times New Roman" panose="02020603050405020304" pitchFamily="18" charset="0"/>
                <a:cs typeface="Times New Roman" panose="02020603050405020304" pitchFamily="18" charset="0"/>
              </a:rPr>
              <a:t>Event-by-Event Analysis:</a:t>
            </a:r>
          </a:p>
          <a:p>
            <a:pPr algn="ctr"/>
            <a:r>
              <a:rPr lang="en-US" sz="1400" dirty="0">
                <a:solidFill>
                  <a:schemeClr val="tx1"/>
                </a:solidFill>
                <a:latin typeface="Times New Roman" panose="02020603050405020304" pitchFamily="18" charset="0"/>
                <a:cs typeface="Times New Roman" panose="02020603050405020304" pitchFamily="18" charset="0"/>
              </a:rPr>
              <a:t>Individual &amp; coincident neutron capture gamma-ray spectra</a:t>
            </a:r>
          </a:p>
        </p:txBody>
      </p:sp>
      <p:sp>
        <p:nvSpPr>
          <p:cNvPr id="57" name="Rectangle: Rounded Corners 56">
            <a:extLst>
              <a:ext uri="{FF2B5EF4-FFF2-40B4-BE49-F238E27FC236}">
                <a16:creationId xmlns:a16="http://schemas.microsoft.com/office/drawing/2014/main" id="{F0CBCBE0-ED73-65BB-F487-747FEFD682E1}"/>
              </a:ext>
            </a:extLst>
          </p:cNvPr>
          <p:cNvSpPr/>
          <p:nvPr/>
        </p:nvSpPr>
        <p:spPr>
          <a:xfrm>
            <a:off x="3136810" y="792362"/>
            <a:ext cx="3416797" cy="708872"/>
          </a:xfrm>
          <a:prstGeom prst="roundRect">
            <a:avLst/>
          </a:prstGeom>
          <a:solidFill>
            <a:schemeClr val="bg1"/>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58" name="Flowchart: Document 57">
            <a:extLst>
              <a:ext uri="{FF2B5EF4-FFF2-40B4-BE49-F238E27FC236}">
                <a16:creationId xmlns:a16="http://schemas.microsoft.com/office/drawing/2014/main" id="{4A0A853E-80B2-D08A-3A63-AA325848D5D1}"/>
              </a:ext>
            </a:extLst>
          </p:cNvPr>
          <p:cNvSpPr/>
          <p:nvPr/>
        </p:nvSpPr>
        <p:spPr>
          <a:xfrm>
            <a:off x="7139995" y="3602722"/>
            <a:ext cx="1556330" cy="848706"/>
          </a:xfrm>
          <a:prstGeom prst="flowChartDocumen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Accuracy Assessment</a:t>
            </a:r>
          </a:p>
        </p:txBody>
      </p:sp>
      <p:pic>
        <p:nvPicPr>
          <p:cNvPr id="59" name="Picture 58">
            <a:extLst>
              <a:ext uri="{FF2B5EF4-FFF2-40B4-BE49-F238E27FC236}">
                <a16:creationId xmlns:a16="http://schemas.microsoft.com/office/drawing/2014/main" id="{A6F421A0-B826-2C97-4A4D-58BF19468156}"/>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b="16346"/>
          <a:stretch/>
        </p:blipFill>
        <p:spPr bwMode="auto">
          <a:xfrm>
            <a:off x="190332" y="1017785"/>
            <a:ext cx="2608794" cy="73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9" descr="A close up of a logo&#10;&#10;Description automatically generated">
            <a:extLst>
              <a:ext uri="{FF2B5EF4-FFF2-40B4-BE49-F238E27FC236}">
                <a16:creationId xmlns:a16="http://schemas.microsoft.com/office/drawing/2014/main" id="{CC9A25AD-4443-E78F-61F9-6C87C2EC7E9F}"/>
              </a:ext>
            </a:extLst>
          </p:cNvPr>
          <p:cNvPicPr>
            <a:picLocks noChangeAspect="1"/>
          </p:cNvPicPr>
          <p:nvPr/>
        </p:nvPicPr>
        <p:blipFill>
          <a:blip r:embed="rId4"/>
          <a:stretch>
            <a:fillRect/>
          </a:stretch>
        </p:blipFill>
        <p:spPr>
          <a:xfrm>
            <a:off x="692252" y="3615723"/>
            <a:ext cx="1641272" cy="411352"/>
          </a:xfrm>
          <a:prstGeom prst="rect">
            <a:avLst/>
          </a:prstGeom>
        </p:spPr>
      </p:pic>
      <p:pic>
        <p:nvPicPr>
          <p:cNvPr id="61" name="Graphic 60">
            <a:extLst>
              <a:ext uri="{FF2B5EF4-FFF2-40B4-BE49-F238E27FC236}">
                <a16:creationId xmlns:a16="http://schemas.microsoft.com/office/drawing/2014/main" id="{667B421A-7546-04DE-272C-6E5455F37B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7152" y="740022"/>
            <a:ext cx="1342014" cy="969232"/>
          </a:xfrm>
          <a:prstGeom prst="rect">
            <a:avLst/>
          </a:prstGeom>
        </p:spPr>
      </p:pic>
      <p:sp>
        <p:nvSpPr>
          <p:cNvPr id="63" name="Rectangle: Rounded Corners 62">
            <a:extLst>
              <a:ext uri="{FF2B5EF4-FFF2-40B4-BE49-F238E27FC236}">
                <a16:creationId xmlns:a16="http://schemas.microsoft.com/office/drawing/2014/main" id="{B4AEF5B3-EE79-998B-CDFB-530251CFE633}"/>
              </a:ext>
            </a:extLst>
          </p:cNvPr>
          <p:cNvSpPr/>
          <p:nvPr/>
        </p:nvSpPr>
        <p:spPr>
          <a:xfrm>
            <a:off x="415925" y="2682521"/>
            <a:ext cx="2193926" cy="56487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Cascade Generator</a:t>
            </a:r>
          </a:p>
        </p:txBody>
      </p:sp>
      <p:sp>
        <p:nvSpPr>
          <p:cNvPr id="64" name="Rectangle: Rounded Corners 63">
            <a:extLst>
              <a:ext uri="{FF2B5EF4-FFF2-40B4-BE49-F238E27FC236}">
                <a16:creationId xmlns:a16="http://schemas.microsoft.com/office/drawing/2014/main" id="{E003FEFC-EED6-057F-B922-B4610BE38B77}"/>
              </a:ext>
            </a:extLst>
          </p:cNvPr>
          <p:cNvSpPr/>
          <p:nvPr/>
        </p:nvSpPr>
        <p:spPr>
          <a:xfrm>
            <a:off x="3135450" y="1888496"/>
            <a:ext cx="1554480" cy="1371600"/>
          </a:xfrm>
          <a:prstGeom prst="roundRect">
            <a:avLst/>
          </a:prstGeom>
          <a:solidFill>
            <a:srgbClr val="C4BD9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Gamma-Ray </a:t>
            </a:r>
          </a:p>
          <a:p>
            <a:pPr algn="ctr"/>
            <a:r>
              <a:rPr lang="en-US" sz="1600" b="1" dirty="0">
                <a:solidFill>
                  <a:schemeClr val="tx1"/>
                </a:solidFill>
                <a:latin typeface="Times New Roman" panose="02020603050405020304" pitchFamily="18" charset="0"/>
                <a:cs typeface="Times New Roman" panose="02020603050405020304" pitchFamily="18" charset="0"/>
              </a:rPr>
              <a:t>Transport Code:</a:t>
            </a:r>
          </a:p>
          <a:p>
            <a:pPr algn="ctr"/>
            <a:r>
              <a:rPr lang="en-US" sz="1400" dirty="0">
                <a:solidFill>
                  <a:schemeClr val="tx1"/>
                </a:solidFill>
                <a:latin typeface="Times New Roman" panose="02020603050405020304" pitchFamily="18" charset="0"/>
                <a:cs typeface="Times New Roman" panose="02020603050405020304" pitchFamily="18" charset="0"/>
              </a:rPr>
              <a:t>mod-MCNP6.2</a:t>
            </a:r>
          </a:p>
        </p:txBody>
      </p:sp>
      <p:sp>
        <p:nvSpPr>
          <p:cNvPr id="65" name="TextBox 64">
            <a:extLst>
              <a:ext uri="{FF2B5EF4-FFF2-40B4-BE49-F238E27FC236}">
                <a16:creationId xmlns:a16="http://schemas.microsoft.com/office/drawing/2014/main" id="{CA53A911-AA0F-35D9-F893-18D684C105DE}"/>
              </a:ext>
            </a:extLst>
          </p:cNvPr>
          <p:cNvSpPr txBox="1"/>
          <p:nvPr/>
        </p:nvSpPr>
        <p:spPr>
          <a:xfrm>
            <a:off x="3136810" y="778362"/>
            <a:ext cx="2313624" cy="892552"/>
          </a:xfrm>
          <a:prstGeom prst="rect">
            <a:avLst/>
          </a:prstGeom>
          <a:noFill/>
        </p:spPr>
        <p:txBody>
          <a:bodyPr wrap="square" rtlCol="0">
            <a:spAutoFit/>
          </a:bodyPr>
          <a:lstStyle/>
          <a:p>
            <a:pPr algn="ctr"/>
            <a:r>
              <a:rPr lang="en-US" sz="1400" b="1" dirty="0">
                <a:solidFill>
                  <a:schemeClr val="tx1"/>
                </a:solidFill>
                <a:latin typeface="Times New Roman" panose="02020603050405020304" pitchFamily="18" charset="0"/>
                <a:cs typeface="Times New Roman" panose="02020603050405020304" pitchFamily="18" charset="0"/>
              </a:rPr>
              <a:t>Experiment Processing:</a:t>
            </a:r>
          </a:p>
          <a:p>
            <a:pPr algn="ctr"/>
            <a:r>
              <a:rPr lang="en-US" sz="1200" dirty="0">
                <a:solidFill>
                  <a:schemeClr val="tx1"/>
                </a:solidFill>
                <a:latin typeface="Times New Roman" panose="02020603050405020304" pitchFamily="18" charset="0"/>
                <a:cs typeface="Times New Roman" panose="02020603050405020304" pitchFamily="18" charset="0"/>
              </a:rPr>
              <a:t>Deposited gamma-ray energy &amp; </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multiplicity table, capture yield</a:t>
            </a:r>
          </a:p>
          <a:p>
            <a:endParaRPr lang="en-US" sz="1400" dirty="0"/>
          </a:p>
        </p:txBody>
      </p:sp>
      <p:pic>
        <p:nvPicPr>
          <p:cNvPr id="66" name="Graphic 65">
            <a:extLst>
              <a:ext uri="{FF2B5EF4-FFF2-40B4-BE49-F238E27FC236}">
                <a16:creationId xmlns:a16="http://schemas.microsoft.com/office/drawing/2014/main" id="{D15BD20B-6379-609A-9CF8-1987F7A4B6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7507" y="849289"/>
            <a:ext cx="823872" cy="595018"/>
          </a:xfrm>
          <a:prstGeom prst="rect">
            <a:avLst/>
          </a:prstGeom>
        </p:spPr>
      </p:pic>
      <p:sp>
        <p:nvSpPr>
          <p:cNvPr id="68" name="Rectangle: Rounded Corners 67">
            <a:extLst>
              <a:ext uri="{FF2B5EF4-FFF2-40B4-BE49-F238E27FC236}">
                <a16:creationId xmlns:a16="http://schemas.microsoft.com/office/drawing/2014/main" id="{B2E33551-2690-4E85-46DB-6690008D3F3C}"/>
              </a:ext>
            </a:extLst>
          </p:cNvPr>
          <p:cNvSpPr/>
          <p:nvPr/>
        </p:nvSpPr>
        <p:spPr>
          <a:xfrm>
            <a:off x="4999126" y="1885950"/>
            <a:ext cx="1554480" cy="1371600"/>
          </a:xfrm>
          <a:prstGeom prst="roundRect">
            <a:avLst/>
          </a:prstGeom>
          <a:solidFill>
            <a:schemeClr val="bg1"/>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Simulation Processing:</a:t>
            </a:r>
          </a:p>
          <a:p>
            <a:pPr algn="ctr"/>
            <a:r>
              <a:rPr lang="en-US" sz="1200" dirty="0">
                <a:solidFill>
                  <a:schemeClr val="tx1"/>
                </a:solidFill>
                <a:latin typeface="Times New Roman" panose="02020603050405020304" pitchFamily="18" charset="0"/>
                <a:cs typeface="Times New Roman" panose="02020603050405020304" pitchFamily="18" charset="0"/>
              </a:rPr>
              <a:t>Deposited gamma-ray energy &amp; multiplicity table</a:t>
            </a:r>
            <a:endParaRPr lang="en-US" sz="1200" dirty="0"/>
          </a:p>
        </p:txBody>
      </p:sp>
      <p:sp>
        <p:nvSpPr>
          <p:cNvPr id="73" name="Arrow: Right 72">
            <a:extLst>
              <a:ext uri="{FF2B5EF4-FFF2-40B4-BE49-F238E27FC236}">
                <a16:creationId xmlns:a16="http://schemas.microsoft.com/office/drawing/2014/main" id="{A4173778-E3F5-EE21-A33B-FEE441593728}"/>
              </a:ext>
            </a:extLst>
          </p:cNvPr>
          <p:cNvSpPr/>
          <p:nvPr/>
        </p:nvSpPr>
        <p:spPr>
          <a:xfrm>
            <a:off x="2611211" y="2855863"/>
            <a:ext cx="525599"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CF0D568F-79EB-C027-8714-F7E84D1B8B26}"/>
              </a:ext>
            </a:extLst>
          </p:cNvPr>
          <p:cNvSpPr/>
          <p:nvPr/>
        </p:nvSpPr>
        <p:spPr>
          <a:xfrm rot="10800000">
            <a:off x="2862593" y="3936857"/>
            <a:ext cx="4277400" cy="21329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09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F64570-7AA5-4CE0-6E50-3871A19B280A}"/>
              </a:ext>
            </a:extLst>
          </p:cNvPr>
          <p:cNvSpPr>
            <a:spLocks noGrp="1"/>
          </p:cNvSpPr>
          <p:nvPr>
            <p:ph type="body" sz="quarter" idx="14"/>
          </p:nvPr>
        </p:nvSpPr>
        <p:spPr/>
        <p:txBody>
          <a:bodyPr/>
          <a:lstStyle/>
          <a:p>
            <a:r>
              <a:rPr lang="en-US" dirty="0"/>
              <a:t>Methodology Verification: Fe-56</a:t>
            </a:r>
          </a:p>
        </p:txBody>
      </p:sp>
      <p:pic>
        <p:nvPicPr>
          <p:cNvPr id="7" name="Picture 6" descr="A graph with blue lines and white text&#10;&#10;Description automatically generated">
            <a:extLst>
              <a:ext uri="{FF2B5EF4-FFF2-40B4-BE49-F238E27FC236}">
                <a16:creationId xmlns:a16="http://schemas.microsoft.com/office/drawing/2014/main" id="{319AE113-B95C-6A90-FC33-46405665110B}"/>
              </a:ext>
            </a:extLst>
          </p:cNvPr>
          <p:cNvPicPr>
            <a:picLocks noChangeAspect="1"/>
          </p:cNvPicPr>
          <p:nvPr/>
        </p:nvPicPr>
        <p:blipFill>
          <a:blip r:embed="rId2"/>
          <a:stretch>
            <a:fillRect/>
          </a:stretch>
        </p:blipFill>
        <p:spPr>
          <a:xfrm>
            <a:off x="5861847" y="560042"/>
            <a:ext cx="2500183" cy="1250092"/>
          </a:xfrm>
          <a:prstGeom prst="rect">
            <a:avLst/>
          </a:prstGeom>
        </p:spPr>
      </p:pic>
      <p:pic>
        <p:nvPicPr>
          <p:cNvPr id="11" name="Picture 10" descr="A graph of a graph with red lines and white text&#10;&#10;Description automatically generated with medium confidence">
            <a:extLst>
              <a:ext uri="{FF2B5EF4-FFF2-40B4-BE49-F238E27FC236}">
                <a16:creationId xmlns:a16="http://schemas.microsoft.com/office/drawing/2014/main" id="{D381BB74-880F-DAB0-28C8-E60631214A1B}"/>
              </a:ext>
            </a:extLst>
          </p:cNvPr>
          <p:cNvPicPr>
            <a:picLocks noChangeAspect="1"/>
          </p:cNvPicPr>
          <p:nvPr/>
        </p:nvPicPr>
        <p:blipFill>
          <a:blip r:embed="rId3"/>
          <a:stretch>
            <a:fillRect/>
          </a:stretch>
        </p:blipFill>
        <p:spPr>
          <a:xfrm>
            <a:off x="4782826" y="1708982"/>
            <a:ext cx="4262749" cy="2965390"/>
          </a:xfrm>
          <a:prstGeom prst="rect">
            <a:avLst/>
          </a:prstGeom>
          <a:ln w="28575">
            <a:noFill/>
          </a:ln>
        </p:spPr>
      </p:pic>
      <p:sp>
        <p:nvSpPr>
          <p:cNvPr id="25" name="TextBox 24">
            <a:extLst>
              <a:ext uri="{FF2B5EF4-FFF2-40B4-BE49-F238E27FC236}">
                <a16:creationId xmlns:a16="http://schemas.microsoft.com/office/drawing/2014/main" id="{E2E5F5C5-7C76-603D-D459-2BBC454F81B8}"/>
              </a:ext>
            </a:extLst>
          </p:cNvPr>
          <p:cNvSpPr txBox="1"/>
          <p:nvPr/>
        </p:nvSpPr>
        <p:spPr>
          <a:xfrm>
            <a:off x="0" y="667538"/>
            <a:ext cx="511911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Fe-56 capture primary gamma-ray energies and intensities are well known up to the binding energy.</a:t>
            </a:r>
          </a:p>
          <a:p>
            <a:pPr marL="285750" indent="-285750">
              <a:buFont typeface="Arial" panose="020B0604020202020204" pitchFamily="34" charset="0"/>
              <a:buChar char="•"/>
            </a:pPr>
            <a:r>
              <a:rPr lang="en-US" sz="1400" dirty="0"/>
              <a:t>Variable experimental capabilities:</a:t>
            </a:r>
          </a:p>
          <a:p>
            <a:pPr marL="742950" lvl="1" indent="-285750">
              <a:buFont typeface="Arial" panose="020B0604020202020204" pitchFamily="34" charset="0"/>
              <a:buChar char="•"/>
            </a:pPr>
            <a:r>
              <a:rPr lang="en-US" sz="1400" dirty="0"/>
              <a:t>Spectra for defined incident neutron energies.</a:t>
            </a:r>
          </a:p>
          <a:p>
            <a:pPr marL="742950" lvl="1" indent="-285750">
              <a:buFont typeface="Arial" panose="020B0604020202020204" pitchFamily="34" charset="0"/>
              <a:buChar char="•"/>
            </a:pPr>
            <a:r>
              <a:rPr lang="en-US" sz="1400" dirty="0"/>
              <a:t>Gamma-ray spectra for each observed </a:t>
            </a:r>
            <a:br>
              <a:rPr lang="en-US" sz="1400" dirty="0"/>
            </a:br>
            <a:r>
              <a:rPr lang="en-US" sz="1400" dirty="0"/>
              <a:t>multiplicity and each detector.</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4" name="Picture 3" descr="A screenshot of a computer&#10;&#10;Description automatically generated">
            <a:extLst>
              <a:ext uri="{FF2B5EF4-FFF2-40B4-BE49-F238E27FC236}">
                <a16:creationId xmlns:a16="http://schemas.microsoft.com/office/drawing/2014/main" id="{D46A1FD5-67DC-C8D5-FA82-7EF0E7B2CCD8}"/>
              </a:ext>
            </a:extLst>
          </p:cNvPr>
          <p:cNvPicPr>
            <a:picLocks noChangeAspect="1"/>
          </p:cNvPicPr>
          <p:nvPr/>
        </p:nvPicPr>
        <p:blipFill>
          <a:blip r:embed="rId4"/>
          <a:stretch>
            <a:fillRect/>
          </a:stretch>
        </p:blipFill>
        <p:spPr>
          <a:xfrm>
            <a:off x="390156" y="1943039"/>
            <a:ext cx="4077791" cy="2718527"/>
          </a:xfrm>
          <a:prstGeom prst="rect">
            <a:avLst/>
          </a:prstGeom>
        </p:spPr>
      </p:pic>
    </p:spTree>
    <p:extLst>
      <p:ext uri="{BB962C8B-B14F-4D97-AF65-F5344CB8AC3E}">
        <p14:creationId xmlns:p14="http://schemas.microsoft.com/office/powerpoint/2010/main" val="47651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440867-A96B-2FE3-815F-666AB46FCDAD}"/>
              </a:ext>
            </a:extLst>
          </p:cNvPr>
          <p:cNvSpPr>
            <a:spLocks noGrp="1"/>
          </p:cNvSpPr>
          <p:nvPr>
            <p:ph type="body" sz="quarter" idx="14"/>
          </p:nvPr>
        </p:nvSpPr>
        <p:spPr/>
        <p:txBody>
          <a:bodyPr/>
          <a:lstStyle/>
          <a:p>
            <a:r>
              <a:rPr lang="en-US" dirty="0"/>
              <a:t>Progress Toward Benchmark: Accomplishments to Date</a:t>
            </a:r>
          </a:p>
        </p:txBody>
      </p:sp>
      <p:sp>
        <p:nvSpPr>
          <p:cNvPr id="3" name="Text Placeholder 2">
            <a:extLst>
              <a:ext uri="{FF2B5EF4-FFF2-40B4-BE49-F238E27FC236}">
                <a16:creationId xmlns:a16="http://schemas.microsoft.com/office/drawing/2014/main" id="{86D783E9-4AA9-AE42-DD00-6E0074367B1B}"/>
              </a:ext>
            </a:extLst>
          </p:cNvPr>
          <p:cNvSpPr>
            <a:spLocks noGrp="1"/>
          </p:cNvSpPr>
          <p:nvPr>
            <p:ph type="body" sz="quarter" idx="17"/>
          </p:nvPr>
        </p:nvSpPr>
        <p:spPr>
          <a:xfrm>
            <a:off x="224416" y="788978"/>
            <a:ext cx="8708325" cy="3760949"/>
          </a:xfrm>
        </p:spPr>
        <p:txBody>
          <a:bodyPr/>
          <a:lstStyle/>
          <a:p>
            <a:r>
              <a:rPr lang="en-US" sz="1600" dirty="0"/>
              <a:t>Implemented new experimental energy calibration and alignment procedures.</a:t>
            </a:r>
          </a:p>
          <a:p>
            <a:endParaRPr lang="en-US" sz="1600" dirty="0"/>
          </a:p>
          <a:p>
            <a:r>
              <a:rPr lang="en-US" sz="1600" dirty="0"/>
              <a:t>Investigated and utilized GIDI+ &amp; </a:t>
            </a:r>
            <a:r>
              <a:rPr lang="en-US" sz="1600" dirty="0" err="1"/>
              <a:t>OpenMC</a:t>
            </a:r>
            <a:r>
              <a:rPr lang="en-US" sz="1600" dirty="0"/>
              <a:t> as simulation alternatives.</a:t>
            </a:r>
          </a:p>
          <a:p>
            <a:endParaRPr lang="en-US" sz="1600" dirty="0"/>
          </a:p>
          <a:p>
            <a:r>
              <a:rPr lang="en-US" sz="1600" dirty="0"/>
              <a:t>Identified potential sources of uncertainty within the methods &amp; experimental setup.</a:t>
            </a:r>
          </a:p>
          <a:p>
            <a:pPr marL="0" indent="0">
              <a:buNone/>
            </a:pPr>
            <a:endParaRPr lang="en-US" sz="1600" dirty="0"/>
          </a:p>
          <a:p>
            <a:r>
              <a:rPr lang="en-US" sz="1600" dirty="0"/>
              <a:t>Additional measurements of Cadmium, Indium, and Gold in Spring 24.</a:t>
            </a:r>
          </a:p>
          <a:p>
            <a:endParaRPr lang="en-US" sz="1600" dirty="0"/>
          </a:p>
          <a:p>
            <a:endParaRPr lang="en-US" sz="1800" dirty="0"/>
          </a:p>
        </p:txBody>
      </p:sp>
      <p:pic>
        <p:nvPicPr>
          <p:cNvPr id="5" name="Picture 4">
            <a:extLst>
              <a:ext uri="{FF2B5EF4-FFF2-40B4-BE49-F238E27FC236}">
                <a16:creationId xmlns:a16="http://schemas.microsoft.com/office/drawing/2014/main" id="{14ABA860-559D-E937-5595-3769880B7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400" y="3028840"/>
            <a:ext cx="1815149" cy="137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6C691-0A2C-789E-DDDE-B3B36A3D69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C49E880-2227-9501-B6CB-99AE45F0C3C8}"/>
              </a:ext>
            </a:extLst>
          </p:cNvPr>
          <p:cNvSpPr>
            <a:spLocks noGrp="1"/>
          </p:cNvSpPr>
          <p:nvPr>
            <p:ph type="body" sz="quarter" idx="14"/>
          </p:nvPr>
        </p:nvSpPr>
        <p:spPr/>
        <p:txBody>
          <a:bodyPr/>
          <a:lstStyle/>
          <a:p>
            <a:r>
              <a:rPr lang="en-US" dirty="0"/>
              <a:t>Experiment: Spring 2024 Results </a:t>
            </a:r>
          </a:p>
        </p:txBody>
      </p:sp>
      <p:pic>
        <p:nvPicPr>
          <p:cNvPr id="9" name="Picture 8" descr="A screen shot of a computer screen&#10;&#10;Description automatically generated">
            <a:extLst>
              <a:ext uri="{FF2B5EF4-FFF2-40B4-BE49-F238E27FC236}">
                <a16:creationId xmlns:a16="http://schemas.microsoft.com/office/drawing/2014/main" id="{1FDC6458-B9B5-E05C-9EA1-4DFC1C5B4255}"/>
              </a:ext>
            </a:extLst>
          </p:cNvPr>
          <p:cNvPicPr>
            <a:picLocks noChangeAspect="1"/>
          </p:cNvPicPr>
          <p:nvPr/>
        </p:nvPicPr>
        <p:blipFill>
          <a:blip r:embed="rId3"/>
          <a:stretch>
            <a:fillRect/>
          </a:stretch>
        </p:blipFill>
        <p:spPr>
          <a:xfrm>
            <a:off x="5501277" y="3308343"/>
            <a:ext cx="2743200" cy="1371600"/>
          </a:xfrm>
          <a:prstGeom prst="rect">
            <a:avLst/>
          </a:prstGeom>
        </p:spPr>
      </p:pic>
      <p:pic>
        <p:nvPicPr>
          <p:cNvPr id="11" name="Picture 10" descr="A screen shot of a graph&#10;&#10;Description automatically generated">
            <a:extLst>
              <a:ext uri="{FF2B5EF4-FFF2-40B4-BE49-F238E27FC236}">
                <a16:creationId xmlns:a16="http://schemas.microsoft.com/office/drawing/2014/main" id="{9B0E0652-F5B2-F045-E035-894974719EFA}"/>
              </a:ext>
            </a:extLst>
          </p:cNvPr>
          <p:cNvPicPr>
            <a:picLocks noChangeAspect="1"/>
          </p:cNvPicPr>
          <p:nvPr/>
        </p:nvPicPr>
        <p:blipFill>
          <a:blip r:embed="rId4"/>
          <a:stretch>
            <a:fillRect/>
          </a:stretch>
        </p:blipFill>
        <p:spPr>
          <a:xfrm>
            <a:off x="899522" y="3308343"/>
            <a:ext cx="2743200" cy="1371600"/>
          </a:xfrm>
          <a:prstGeom prst="rect">
            <a:avLst/>
          </a:prstGeom>
        </p:spPr>
      </p:pic>
      <p:pic>
        <p:nvPicPr>
          <p:cNvPr id="28" name="Picture 27" descr="A graph of a graph with red lines and white text&#10;&#10;Description automatically generated with medium confidence">
            <a:extLst>
              <a:ext uri="{FF2B5EF4-FFF2-40B4-BE49-F238E27FC236}">
                <a16:creationId xmlns:a16="http://schemas.microsoft.com/office/drawing/2014/main" id="{6C6BB47F-D481-9366-24AE-EF2A415D6F79}"/>
              </a:ext>
            </a:extLst>
          </p:cNvPr>
          <p:cNvPicPr>
            <a:picLocks noChangeAspect="1"/>
          </p:cNvPicPr>
          <p:nvPr/>
        </p:nvPicPr>
        <p:blipFill>
          <a:blip r:embed="rId5"/>
          <a:stretch>
            <a:fillRect/>
          </a:stretch>
        </p:blipFill>
        <p:spPr>
          <a:xfrm>
            <a:off x="4572000" y="546098"/>
            <a:ext cx="4601754" cy="2971800"/>
          </a:xfrm>
          <a:prstGeom prst="rect">
            <a:avLst/>
          </a:prstGeom>
        </p:spPr>
      </p:pic>
      <p:pic>
        <p:nvPicPr>
          <p:cNvPr id="30" name="Picture 29" descr="A graph of a computer&#10;&#10;Description automatically generated with medium confidence">
            <a:extLst>
              <a:ext uri="{FF2B5EF4-FFF2-40B4-BE49-F238E27FC236}">
                <a16:creationId xmlns:a16="http://schemas.microsoft.com/office/drawing/2014/main" id="{7EC9348F-6595-DF2B-6BB9-43AA4473D0FB}"/>
              </a:ext>
            </a:extLst>
          </p:cNvPr>
          <p:cNvPicPr>
            <a:picLocks noChangeAspect="1"/>
          </p:cNvPicPr>
          <p:nvPr/>
        </p:nvPicPr>
        <p:blipFill>
          <a:blip r:embed="rId6"/>
          <a:stretch>
            <a:fillRect/>
          </a:stretch>
        </p:blipFill>
        <p:spPr>
          <a:xfrm>
            <a:off x="-29755" y="546098"/>
            <a:ext cx="4601754" cy="2971800"/>
          </a:xfrm>
          <a:prstGeom prst="rect">
            <a:avLst/>
          </a:prstGeom>
        </p:spPr>
      </p:pic>
    </p:spTree>
    <p:extLst>
      <p:ext uri="{BB962C8B-B14F-4D97-AF65-F5344CB8AC3E}">
        <p14:creationId xmlns:p14="http://schemas.microsoft.com/office/powerpoint/2010/main" val="361519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A44F1-AA18-9272-DDFF-791273E5B899}"/>
              </a:ext>
            </a:extLst>
          </p:cNvPr>
          <p:cNvSpPr>
            <a:spLocks noGrp="1"/>
          </p:cNvSpPr>
          <p:nvPr>
            <p:ph type="body" sz="quarter" idx="14"/>
          </p:nvPr>
        </p:nvSpPr>
        <p:spPr/>
        <p:txBody>
          <a:bodyPr/>
          <a:lstStyle/>
          <a:p>
            <a:r>
              <a:rPr lang="en-US" dirty="0"/>
              <a:t>Simulation: mod-MCNP6.2 GIDI+ vs DICEBOX Cascades for Fe-56</a:t>
            </a:r>
          </a:p>
        </p:txBody>
      </p:sp>
      <p:sp>
        <p:nvSpPr>
          <p:cNvPr id="3" name="TextBox 2">
            <a:extLst>
              <a:ext uri="{FF2B5EF4-FFF2-40B4-BE49-F238E27FC236}">
                <a16:creationId xmlns:a16="http://schemas.microsoft.com/office/drawing/2014/main" id="{690732B4-67E2-6176-5D3A-14253C9EDB3A}"/>
              </a:ext>
            </a:extLst>
          </p:cNvPr>
          <p:cNvSpPr txBox="1"/>
          <p:nvPr/>
        </p:nvSpPr>
        <p:spPr>
          <a:xfrm>
            <a:off x="7033917" y="725090"/>
            <a:ext cx="2192633" cy="3693319"/>
          </a:xfrm>
          <a:prstGeom prst="rect">
            <a:avLst/>
          </a:prstGeom>
          <a:noFill/>
        </p:spPr>
        <p:txBody>
          <a:bodyPr wrap="square" rtlCol="0">
            <a:spAutoFit/>
          </a:bodyPr>
          <a:lstStyle/>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300" dirty="0"/>
              <a:t>DICEBOX</a:t>
            </a:r>
            <a:r>
              <a:rPr lang="en-US" sz="1300" baseline="30000" dirty="0"/>
              <a:t>1</a:t>
            </a:r>
            <a:r>
              <a:rPr lang="en-US" sz="1300" dirty="0"/>
              <a:t> and GIDI+ (LLNL &amp; GRIN) both create gamma-ray cascades.</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dirty="0"/>
              <a:t>September 2024 collaboration with BNL learning GIDI+ and doing comparison to DICEBOX (cascades &amp; simulation results).</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dirty="0"/>
              <a:t>Using the same input data for the cascade generators, simulated spectra are very similar.</a:t>
            </a:r>
          </a:p>
          <a:p>
            <a:pPr marL="171450" indent="-171450">
              <a:buFont typeface="Arial" panose="020B0604020202020204" pitchFamily="34" charset="0"/>
              <a:buChar char="•"/>
            </a:pPr>
            <a:endParaRPr lang="en-US" sz="1200" dirty="0"/>
          </a:p>
        </p:txBody>
      </p:sp>
      <p:pic>
        <p:nvPicPr>
          <p:cNvPr id="9" name="Picture 8" descr="A graph of a graph&#10;&#10;Description automatically generated with medium confidence">
            <a:extLst>
              <a:ext uri="{FF2B5EF4-FFF2-40B4-BE49-F238E27FC236}">
                <a16:creationId xmlns:a16="http://schemas.microsoft.com/office/drawing/2014/main" id="{AE23CF6D-8BA0-54DD-3762-8DEDCC64231A}"/>
              </a:ext>
            </a:extLst>
          </p:cNvPr>
          <p:cNvPicPr>
            <a:picLocks noChangeAspect="1"/>
          </p:cNvPicPr>
          <p:nvPr/>
        </p:nvPicPr>
        <p:blipFill>
          <a:blip r:embed="rId2"/>
          <a:stretch>
            <a:fillRect/>
          </a:stretch>
        </p:blipFill>
        <p:spPr>
          <a:xfrm>
            <a:off x="22072" y="613466"/>
            <a:ext cx="7201688" cy="3916568"/>
          </a:xfrm>
          <a:prstGeom prst="rect">
            <a:avLst/>
          </a:prstGeom>
        </p:spPr>
      </p:pic>
      <p:sp>
        <p:nvSpPr>
          <p:cNvPr id="5" name="TextBox 4">
            <a:extLst>
              <a:ext uri="{FF2B5EF4-FFF2-40B4-BE49-F238E27FC236}">
                <a16:creationId xmlns:a16="http://schemas.microsoft.com/office/drawing/2014/main" id="{2A0D4E50-DE2B-B78A-AFE4-B87A14D10B88}"/>
              </a:ext>
            </a:extLst>
          </p:cNvPr>
          <p:cNvSpPr txBox="1"/>
          <p:nvPr/>
        </p:nvSpPr>
        <p:spPr>
          <a:xfrm>
            <a:off x="6618364" y="4335061"/>
            <a:ext cx="2608186" cy="323165"/>
          </a:xfrm>
          <a:prstGeom prst="rect">
            <a:avLst/>
          </a:prstGeom>
          <a:noFill/>
        </p:spPr>
        <p:txBody>
          <a:bodyPr wrap="square">
            <a:spAutoFit/>
          </a:bodyPr>
          <a:lstStyle/>
          <a:p>
            <a:r>
              <a:rPr lang="en-US" sz="500" baseline="30000" dirty="0">
                <a:latin typeface="Times New Roman" panose="02020603050405020304" pitchFamily="18" charset="0"/>
                <a:cs typeface="Times New Roman" panose="02020603050405020304" pitchFamily="18" charset="0"/>
              </a:rPr>
              <a:t>1</a:t>
            </a:r>
            <a:r>
              <a:rPr lang="en-US" sz="500" dirty="0">
                <a:latin typeface="Times New Roman" panose="02020603050405020304" pitchFamily="18" charset="0"/>
                <a:cs typeface="Times New Roman" panose="02020603050405020304" pitchFamily="18" charset="0"/>
              </a:rPr>
              <a:t>Bečvář, F. (1998). Simulation of γ cascades in complex nuclei with emphasis on assessment of uncertainties of cascade-related quantities. </a:t>
            </a:r>
            <a:r>
              <a:rPr lang="en-US" sz="500" i="1" dirty="0">
                <a:latin typeface="Times New Roman" panose="02020603050405020304" pitchFamily="18" charset="0"/>
                <a:cs typeface="Times New Roman" panose="02020603050405020304" pitchFamily="18" charset="0"/>
              </a:rPr>
              <a:t>Nuclear Instruments and Methods in Physics Research Section A, 417</a:t>
            </a:r>
            <a:r>
              <a:rPr lang="en-US" sz="500" dirty="0">
                <a:latin typeface="Times New Roman" panose="02020603050405020304" pitchFamily="18" charset="0"/>
                <a:cs typeface="Times New Roman" panose="02020603050405020304" pitchFamily="18" charset="0"/>
              </a:rPr>
              <a:t>(2-3), 434-449. https://doi.org/10.1016/S0168-9002(98)00787-6</a:t>
            </a:r>
          </a:p>
        </p:txBody>
      </p:sp>
    </p:spTree>
    <p:extLst>
      <p:ext uri="{BB962C8B-B14F-4D97-AF65-F5344CB8AC3E}">
        <p14:creationId xmlns:p14="http://schemas.microsoft.com/office/powerpoint/2010/main" val="37995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045D42-A349-B3B1-C432-E9C71C3D2EB5}"/>
              </a:ext>
            </a:extLst>
          </p:cNvPr>
          <p:cNvSpPr>
            <a:spLocks noGrp="1"/>
          </p:cNvSpPr>
          <p:nvPr>
            <p:ph type="body" sz="quarter" idx="14"/>
          </p:nvPr>
        </p:nvSpPr>
        <p:spPr/>
        <p:txBody>
          <a:bodyPr/>
          <a:lstStyle/>
          <a:p>
            <a:r>
              <a:rPr lang="en-US" dirty="0"/>
              <a:t>Simulation: </a:t>
            </a:r>
            <a:r>
              <a:rPr lang="en-US" dirty="0" err="1"/>
              <a:t>OpenMC</a:t>
            </a:r>
            <a:r>
              <a:rPr lang="en-US" dirty="0"/>
              <a:t> vs MCNP6.3 Fe-56 Simulation Results</a:t>
            </a:r>
          </a:p>
        </p:txBody>
      </p:sp>
      <p:sp>
        <p:nvSpPr>
          <p:cNvPr id="3" name="TextBox 2">
            <a:extLst>
              <a:ext uri="{FF2B5EF4-FFF2-40B4-BE49-F238E27FC236}">
                <a16:creationId xmlns:a16="http://schemas.microsoft.com/office/drawing/2014/main" id="{C78C7E41-A8C7-4716-9930-111B32568005}"/>
              </a:ext>
            </a:extLst>
          </p:cNvPr>
          <p:cNvSpPr txBox="1"/>
          <p:nvPr/>
        </p:nvSpPr>
        <p:spPr>
          <a:xfrm>
            <a:off x="91548" y="909756"/>
            <a:ext cx="3440037" cy="3323987"/>
          </a:xfrm>
          <a:prstGeom prst="rect">
            <a:avLst/>
          </a:prstGeom>
          <a:noFill/>
        </p:spPr>
        <p:txBody>
          <a:bodyPr wrap="square" rtlCol="0">
            <a:spAutoFit/>
          </a:bodyPr>
          <a:lstStyle/>
          <a:p>
            <a:pPr marL="285750" indent="-285750">
              <a:buFont typeface="Arial" panose="020B0604020202020204" pitchFamily="34" charset="0"/>
              <a:buChar char="•"/>
            </a:pPr>
            <a:r>
              <a:rPr lang="en-US" sz="1500" dirty="0"/>
              <a:t>To make the distribution of the benchmark easier, an open-source code such as </a:t>
            </a:r>
            <a:r>
              <a:rPr lang="en-US" sz="1500" dirty="0" err="1"/>
              <a:t>OpenMC</a:t>
            </a:r>
            <a:r>
              <a:rPr lang="en-US" sz="1500" dirty="0"/>
              <a:t> can be utilized rather than MCNP.</a:t>
            </a:r>
          </a:p>
          <a:p>
            <a:endParaRPr lang="en-US" sz="1500" dirty="0"/>
          </a:p>
          <a:p>
            <a:pPr marL="285750" indent="-285750">
              <a:buFont typeface="Arial" panose="020B0604020202020204" pitchFamily="34" charset="0"/>
              <a:buChar char="•"/>
            </a:pPr>
            <a:r>
              <a:rPr lang="en-US" sz="1500" dirty="0"/>
              <a:t>Preliminary results are generated using distributed nuclear data libraries.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Requires more work – </a:t>
            </a:r>
            <a:br>
              <a:rPr lang="en-US" sz="1500" dirty="0"/>
            </a:br>
            <a:r>
              <a:rPr lang="en-US" sz="1500" dirty="0"/>
              <a:t>implementation of the </a:t>
            </a:r>
            <a:br>
              <a:rPr lang="en-US" sz="1500" dirty="0"/>
            </a:br>
            <a:r>
              <a:rPr lang="en-US" sz="1500" dirty="0"/>
              <a:t>mod-MCNP6.2 abilities to read and transport gamma-ray cascades in </a:t>
            </a:r>
            <a:r>
              <a:rPr lang="en-US" sz="1500" dirty="0" err="1"/>
              <a:t>OpenMC</a:t>
            </a:r>
            <a:r>
              <a:rPr lang="en-US" sz="1500" dirty="0"/>
              <a:t>.</a:t>
            </a:r>
          </a:p>
        </p:txBody>
      </p:sp>
      <p:pic>
        <p:nvPicPr>
          <p:cNvPr id="6" name="Picture 5" descr="A screen shot of a computer&#10;&#10;Description automatically generated">
            <a:extLst>
              <a:ext uri="{FF2B5EF4-FFF2-40B4-BE49-F238E27FC236}">
                <a16:creationId xmlns:a16="http://schemas.microsoft.com/office/drawing/2014/main" id="{2EC1547C-296C-EB37-F70D-18A546CDEEDC}"/>
              </a:ext>
            </a:extLst>
          </p:cNvPr>
          <p:cNvPicPr>
            <a:picLocks noChangeAspect="1"/>
          </p:cNvPicPr>
          <p:nvPr/>
        </p:nvPicPr>
        <p:blipFill>
          <a:blip r:embed="rId2"/>
          <a:stretch>
            <a:fillRect/>
          </a:stretch>
        </p:blipFill>
        <p:spPr>
          <a:xfrm>
            <a:off x="3449495" y="662611"/>
            <a:ext cx="5727415" cy="3818276"/>
          </a:xfrm>
          <a:prstGeom prst="rect">
            <a:avLst/>
          </a:prstGeom>
        </p:spPr>
      </p:pic>
    </p:spTree>
    <p:extLst>
      <p:ext uri="{BB962C8B-B14F-4D97-AF65-F5344CB8AC3E}">
        <p14:creationId xmlns:p14="http://schemas.microsoft.com/office/powerpoint/2010/main" val="1468064841"/>
      </p:ext>
    </p:extLst>
  </p:cSld>
  <p:clrMapOvr>
    <a:masterClrMapping/>
  </p:clrMapOvr>
</p:sld>
</file>

<file path=ppt/theme/theme1.xml><?xml version="1.0" encoding="utf-8"?>
<a:theme xmlns:a="http://schemas.openxmlformats.org/drawingml/2006/main" name="Office Theme">
  <a:themeElements>
    <a:clrScheme name="2015TemplateColors">
      <a:dk1>
        <a:sysClr val="windowText" lastClr="000000"/>
      </a:dk1>
      <a:lt1>
        <a:sysClr val="window" lastClr="FFFFFF"/>
      </a:lt1>
      <a:dk2>
        <a:srgbClr val="323232"/>
      </a:dk2>
      <a:lt2>
        <a:srgbClr val="EEECE1"/>
      </a:lt2>
      <a:accent1>
        <a:srgbClr val="D00016"/>
      </a:accent1>
      <a:accent2>
        <a:srgbClr val="32323C"/>
      </a:accent2>
      <a:accent3>
        <a:srgbClr val="B9B5AD"/>
      </a:accent3>
      <a:accent4>
        <a:srgbClr val="325A9C"/>
      </a:accent4>
      <a:accent5>
        <a:srgbClr val="EFE793"/>
      </a:accent5>
      <a:accent6>
        <a:srgbClr val="2F3C6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31355</TotalTime>
  <Words>875</Words>
  <Application>Microsoft Office PowerPoint</Application>
  <PresentationFormat>On-screen Show (16:9)</PresentationFormat>
  <Paragraphs>109</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Wingdings</vt:lpstr>
      <vt:lpstr>Times New Roman</vt:lpstr>
      <vt:lpstr>Arial</vt:lpstr>
      <vt:lpstr>Office Theme</vt:lpstr>
      <vt:lpstr>Development of Benchmark Measurements for Capture  Gamma Cascades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Rensselaer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 Galvin</dc:creator>
  <cp:lastModifiedBy>Parker, Ian</cp:lastModifiedBy>
  <cp:revision>121</cp:revision>
  <cp:lastPrinted>2018-06-01T14:13:22Z</cp:lastPrinted>
  <dcterms:created xsi:type="dcterms:W3CDTF">2015-02-27T15:34:19Z</dcterms:created>
  <dcterms:modified xsi:type="dcterms:W3CDTF">2025-02-11T20:05:39Z</dcterms:modified>
</cp:coreProperties>
</file>