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5" r:id="rId1"/>
  </p:sldMasterIdLst>
  <p:notesMasterIdLst>
    <p:notesMasterId r:id="rId9"/>
  </p:notesMasterIdLst>
  <p:sldIdLst>
    <p:sldId id="257" r:id="rId2"/>
    <p:sldId id="1769" r:id="rId3"/>
    <p:sldId id="920" r:id="rId4"/>
    <p:sldId id="1755" r:id="rId5"/>
    <p:sldId id="915" r:id="rId6"/>
    <p:sldId id="1760" r:id="rId7"/>
    <p:sldId id="1718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his Wiedeking" initials="MW" lastIdx="1" clrIdx="0">
    <p:extLst>
      <p:ext uri="{19B8F6BF-5375-455C-9EA6-DF929625EA0E}">
        <p15:presenceInfo xmlns:p15="http://schemas.microsoft.com/office/powerpoint/2012/main" userId="Mathis Wiedek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85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 varScale="1">
        <p:scale>
          <a:sx n="96" d="100"/>
          <a:sy n="96" d="100"/>
        </p:scale>
        <p:origin x="440" y="-4"/>
      </p:cViewPr>
      <p:guideLst>
        <p:guide orient="horz" pos="3240"/>
        <p:guide orient="horz" pos="1620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2" name="Google Shape;12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2" name="Google Shape;12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777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/Dark Background">
  <p:cSld name="Title Slide w/Dark Background">
    <p:bg>
      <p:bgPr>
        <a:solidFill>
          <a:schemeClr val="lt1"/>
        </a:soli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"/>
          <p:cNvSpPr txBox="1">
            <a:spLocks noGrp="1"/>
          </p:cNvSpPr>
          <p:nvPr>
            <p:ph type="ctrTitle"/>
          </p:nvPr>
        </p:nvSpPr>
        <p:spPr>
          <a:xfrm>
            <a:off x="458657" y="850949"/>
            <a:ext cx="8226600" cy="18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3"/>
          <p:cNvSpPr txBox="1">
            <a:spLocks noGrp="1"/>
          </p:cNvSpPr>
          <p:nvPr>
            <p:ph type="subTitle" idx="1"/>
          </p:nvPr>
        </p:nvSpPr>
        <p:spPr>
          <a:xfrm>
            <a:off x="457732" y="2914651"/>
            <a:ext cx="8226600" cy="8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 b="0" i="0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2pPr>
            <a:lvl3pPr lvl="2" algn="ctr"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9pPr>
          </a:lstStyle>
          <a:p>
            <a:endParaRPr/>
          </a:p>
        </p:txBody>
      </p:sp>
      <p:grpSp>
        <p:nvGrpSpPr>
          <p:cNvPr id="312" name="Google Shape;312;p3"/>
          <p:cNvGrpSpPr/>
          <p:nvPr/>
        </p:nvGrpSpPr>
        <p:grpSpPr>
          <a:xfrm>
            <a:off x="-151324" y="-105874"/>
            <a:ext cx="9439923" cy="5352395"/>
            <a:chOff x="-151324" y="-141165"/>
            <a:chExt cx="9439923" cy="7136527"/>
          </a:xfrm>
        </p:grpSpPr>
        <p:grpSp>
          <p:nvGrpSpPr>
            <p:cNvPr id="313" name="Google Shape;313;p3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314" name="Google Shape;314;p3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15" name="Google Shape;315;p3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316" name="Google Shape;316;p3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17" name="Google Shape;317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18" name="Google Shape;318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19" name="Google Shape;319;p3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0" name="Google Shape;320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21" name="Google Shape;321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22" name="Google Shape;322;p3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3" name="Google Shape;323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24" name="Google Shape;324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25" name="Google Shape;325;p3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6" name="Google Shape;326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27" name="Google Shape;327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28" name="Google Shape;328;p3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9" name="Google Shape;329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0" name="Google Shape;330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1" name="Google Shape;331;p3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2" name="Google Shape;332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3" name="Google Shape;333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4" name="Google Shape;334;p3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5" name="Google Shape;335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6" name="Google Shape;336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7" name="Google Shape;337;p3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8" name="Google Shape;338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9" name="Google Shape;339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0" name="Google Shape;340;p3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1" name="Google Shape;341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2" name="Google Shape;342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3" name="Google Shape;343;p3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4" name="Google Shape;344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5" name="Google Shape;345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6" name="Google Shape;346;p3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7" name="Google Shape;347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8" name="Google Shape;348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349" name="Google Shape;349;p3"/>
            <p:cNvGrpSpPr/>
            <p:nvPr/>
          </p:nvGrpSpPr>
          <p:grpSpPr>
            <a:xfrm>
              <a:off x="-151324" y="454006"/>
              <a:ext cx="122115" cy="5945205"/>
              <a:chOff x="-238874" y="454006"/>
              <a:chExt cx="122115" cy="5945205"/>
            </a:xfrm>
          </p:grpSpPr>
          <p:cxnSp>
            <p:nvCxnSpPr>
              <p:cNvPr id="350" name="Google Shape;350;p3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351" name="Google Shape;351;p3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52" name="Google Shape;352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3" name="Google Shape;353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54" name="Google Shape;354;p3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55" name="Google Shape;355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6" name="Google Shape;356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57" name="Google Shape;357;p3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58" name="Google Shape;358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9" name="Google Shape;359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60" name="Google Shape;360;p3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61" name="Google Shape;361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62" name="Google Shape;362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63" name="Google Shape;363;p3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64" name="Google Shape;364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65" name="Google Shape;365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66" name="Google Shape;366;p3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67" name="Google Shape;367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68" name="Google Shape;368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69" name="Google Shape;369;p3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0" name="Google Shape;370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71" name="Google Shape;371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72" name="Google Shape;372;p3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3" name="Google Shape;373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74" name="Google Shape;374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75" name="Google Shape;375;p3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6" name="Google Shape;376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77" name="Google Shape;377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78" name="Google Shape;378;p3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9" name="Google Shape;379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80" name="Google Shape;380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81" name="Google Shape;381;p3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82" name="Google Shape;382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83" name="Google Shape;383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384" name="Google Shape;384;p3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385" name="Google Shape;385;p3"/>
            <p:cNvGrpSpPr/>
            <p:nvPr/>
          </p:nvGrpSpPr>
          <p:grpSpPr>
            <a:xfrm>
              <a:off x="9166483" y="454006"/>
              <a:ext cx="122115" cy="5945205"/>
              <a:chOff x="-238874" y="454006"/>
              <a:chExt cx="122115" cy="5945205"/>
            </a:xfrm>
          </p:grpSpPr>
          <p:cxnSp>
            <p:nvCxnSpPr>
              <p:cNvPr id="386" name="Google Shape;386;p3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387" name="Google Shape;387;p3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88" name="Google Shape;388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89" name="Google Shape;389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90" name="Google Shape;390;p3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1" name="Google Shape;391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92" name="Google Shape;392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93" name="Google Shape;393;p3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4" name="Google Shape;394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95" name="Google Shape;395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96" name="Google Shape;396;p3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7" name="Google Shape;397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98" name="Google Shape;398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99" name="Google Shape;399;p3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0" name="Google Shape;400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01" name="Google Shape;401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02" name="Google Shape;402;p3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3" name="Google Shape;403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04" name="Google Shape;404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05" name="Google Shape;405;p3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6" name="Google Shape;406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07" name="Google Shape;407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08" name="Google Shape;408;p3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9" name="Google Shape;409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10" name="Google Shape;410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11" name="Google Shape;411;p3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2" name="Google Shape;412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13" name="Google Shape;413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14" name="Google Shape;414;p3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5" name="Google Shape;415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16" name="Google Shape;416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17" name="Google Shape;417;p3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8" name="Google Shape;418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19" name="Google Shape;419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420" name="Google Shape;420;p3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421" name="Google Shape;421;p3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422" name="Google Shape;422;p3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23" name="Google Shape;423;p3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424" name="Google Shape;424;p3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25" name="Google Shape;425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26" name="Google Shape;426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27" name="Google Shape;427;p3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28" name="Google Shape;428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29" name="Google Shape;429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30" name="Google Shape;430;p3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31" name="Google Shape;431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32" name="Google Shape;432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33" name="Google Shape;433;p3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34" name="Google Shape;434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35" name="Google Shape;435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36" name="Google Shape;436;p3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37" name="Google Shape;437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38" name="Google Shape;438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39" name="Google Shape;439;p3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0" name="Google Shape;440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41" name="Google Shape;441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42" name="Google Shape;442;p3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3" name="Google Shape;443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44" name="Google Shape;444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45" name="Google Shape;445;p3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6" name="Google Shape;446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47" name="Google Shape;447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48" name="Google Shape;448;p3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9" name="Google Shape;449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50" name="Google Shape;450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51" name="Google Shape;451;p3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2" name="Google Shape;452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53" name="Google Shape;453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54" name="Google Shape;454;p3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5" name="Google Shape;455;p3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56" name="Google Shape;456;p3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</p:grpSp>
      <p:pic>
        <p:nvPicPr>
          <p:cNvPr id="457" name="Google Shape;457;p3" descr="DOE_Office_Science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2769" y="306262"/>
            <a:ext cx="1327150" cy="441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112" y="242811"/>
            <a:ext cx="2400299" cy="541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95350"/>
            <a:ext cx="7759700" cy="3848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029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2147"/>
            <a:ext cx="563806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5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9486" y="340504"/>
            <a:ext cx="8229600" cy="8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9486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2385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2" name="Google Shape;12;p1"/>
          <p:cNvGrpSpPr/>
          <p:nvPr/>
        </p:nvGrpSpPr>
        <p:grpSpPr>
          <a:xfrm>
            <a:off x="-151324" y="-105874"/>
            <a:ext cx="9439923" cy="5352395"/>
            <a:chOff x="-151324" y="-141165"/>
            <a:chExt cx="9439923" cy="7136527"/>
          </a:xfrm>
        </p:grpSpPr>
        <p:grpSp>
          <p:nvGrpSpPr>
            <p:cNvPr id="13" name="Google Shape;13;p1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14" name="Google Shape;14;p1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" name="Google Shape;15;p1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16" name="Google Shape;16;p1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7" name="Google Shape;1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8" name="Google Shape;1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9" name="Google Shape;19;p1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0" name="Google Shape;2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1" name="Google Shape;2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2" name="Google Shape;22;p1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3" name="Google Shape;2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4" name="Google Shape;2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5" name="Google Shape;25;p1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6" name="Google Shape;2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7" name="Google Shape;2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8" name="Google Shape;28;p1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" name="Google Shape;2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0" name="Google Shape;3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1" name="Google Shape;31;p1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" name="Google Shape;3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" name="Google Shape;3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" name="Google Shape;34;p1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" name="Google Shape;3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6" name="Google Shape;3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7" name="Google Shape;37;p1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8" name="Google Shape;3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9" name="Google Shape;3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0" name="Google Shape;40;p1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1" name="Google Shape;4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2" name="Google Shape;4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3" name="Google Shape;43;p1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" name="Google Shape;4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5" name="Google Shape;4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46" name="Google Shape;46;p1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7" name="Google Shape;4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8" name="Google Shape;4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49" name="Google Shape;49;p1"/>
            <p:cNvGrpSpPr/>
            <p:nvPr/>
          </p:nvGrpSpPr>
          <p:grpSpPr>
            <a:xfrm>
              <a:off x="-151324" y="454006"/>
              <a:ext cx="122115" cy="5945205"/>
              <a:chOff x="-238874" y="454006"/>
              <a:chExt cx="122115" cy="5945205"/>
            </a:xfrm>
          </p:grpSpPr>
          <p:cxnSp>
            <p:nvCxnSpPr>
              <p:cNvPr id="50" name="Google Shape;50;p1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51" name="Google Shape;51;p1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2" name="Google Shape;5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53" name="Google Shape;5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54" name="Google Shape;54;p1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5" name="Google Shape;5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56" name="Google Shape;5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57" name="Google Shape;57;p1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8" name="Google Shape;5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59" name="Google Shape;5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60" name="Google Shape;60;p1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1" name="Google Shape;6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62" name="Google Shape;6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63" name="Google Shape;63;p1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4" name="Google Shape;6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65" name="Google Shape;6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66" name="Google Shape;66;p1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7" name="Google Shape;6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68" name="Google Shape;6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69" name="Google Shape;69;p1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0" name="Google Shape;7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71" name="Google Shape;7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72" name="Google Shape;72;p1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3" name="Google Shape;7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74" name="Google Shape;7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75" name="Google Shape;75;p1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6" name="Google Shape;7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77" name="Google Shape;7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78" name="Google Shape;78;p1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9" name="Google Shape;7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80" name="Google Shape;8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81" name="Google Shape;81;p1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82" name="Google Shape;8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83" name="Google Shape;8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84" name="Google Shape;84;p1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85" name="Google Shape;85;p1"/>
            <p:cNvGrpSpPr/>
            <p:nvPr/>
          </p:nvGrpSpPr>
          <p:grpSpPr>
            <a:xfrm>
              <a:off x="9166483" y="454006"/>
              <a:ext cx="122115" cy="5945205"/>
              <a:chOff x="-238874" y="454006"/>
              <a:chExt cx="122115" cy="5945205"/>
            </a:xfrm>
          </p:grpSpPr>
          <p:cxnSp>
            <p:nvCxnSpPr>
              <p:cNvPr id="86" name="Google Shape;86;p1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87" name="Google Shape;87;p1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88" name="Google Shape;8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89" name="Google Shape;8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90" name="Google Shape;90;p1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1" name="Google Shape;9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2" name="Google Shape;9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93" name="Google Shape;93;p1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4" name="Google Shape;9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5" name="Google Shape;9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96" name="Google Shape;96;p1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7" name="Google Shape;9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8" name="Google Shape;9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99" name="Google Shape;99;p1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0" name="Google Shape;10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01" name="Google Shape;10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02" name="Google Shape;102;p1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" name="Google Shape;10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04" name="Google Shape;10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05" name="Google Shape;105;p1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6" name="Google Shape;10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07" name="Google Shape;10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08" name="Google Shape;108;p1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9" name="Google Shape;10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10" name="Google Shape;11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11" name="Google Shape;111;p1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2" name="Google Shape;11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13" name="Google Shape;11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14" name="Google Shape;114;p1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5" name="Google Shape;11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16" name="Google Shape;11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17" name="Google Shape;117;p1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" name="Google Shape;11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19" name="Google Shape;11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120" name="Google Shape;120;p1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1" name="Google Shape;121;p1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122" name="Google Shape;122;p1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" name="Google Shape;123;p1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124" name="Google Shape;124;p1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" name="Google Shape;12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6" name="Google Shape;12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27" name="Google Shape;127;p1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8" name="Google Shape;12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9" name="Google Shape;12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30" name="Google Shape;130;p1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1" name="Google Shape;13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32" name="Google Shape;13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33" name="Google Shape;133;p1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4" name="Google Shape;13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35" name="Google Shape;13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36" name="Google Shape;136;p1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7" name="Google Shape;13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38" name="Google Shape;13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39" name="Google Shape;139;p1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0" name="Google Shape;14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1" name="Google Shape;14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42" name="Google Shape;142;p1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3" name="Google Shape;14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4" name="Google Shape;14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45" name="Google Shape;145;p1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6" name="Google Shape;14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7" name="Google Shape;14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48" name="Google Shape;148;p1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9" name="Google Shape;14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0" name="Google Shape;15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51" name="Google Shape;151;p1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52" name="Google Shape;15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3" name="Google Shape;15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54" name="Google Shape;154;p1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55" name="Google Shape;15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6" name="Google Shape;15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</p:grpSp>
      <p:sp>
        <p:nvSpPr>
          <p:cNvPr id="158" name="Google Shape;620;p6">
            <a:extLst>
              <a:ext uri="{FF2B5EF4-FFF2-40B4-BE49-F238E27FC236}">
                <a16:creationId xmlns:a16="http://schemas.microsoft.com/office/drawing/2014/main" id="{2F7F719A-4785-45AB-8300-24B269A7C081}"/>
              </a:ext>
            </a:extLst>
          </p:cNvPr>
          <p:cNvSpPr txBox="1"/>
          <p:nvPr userDrawn="1"/>
        </p:nvSpPr>
        <p:spPr>
          <a:xfrm>
            <a:off x="374905" y="4767272"/>
            <a:ext cx="7324607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Quasi-continuum Nuclear Data Evaluator Training </a:t>
            </a:r>
            <a:r>
              <a:rPr lang="en-US" sz="800" dirty="0">
                <a:solidFill>
                  <a:srgbClr val="888C8F"/>
                </a:solidFill>
              </a:rPr>
              <a:t>| BERKELEY LAB</a:t>
            </a:r>
            <a:endParaRPr sz="800" dirty="0">
              <a:solidFill>
                <a:srgbClr val="888C8F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0" r:id="rId3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20"/>
          <p:cNvSpPr txBox="1">
            <a:spLocks noGrp="1"/>
          </p:cNvSpPr>
          <p:nvPr>
            <p:ph type="ctrTitle"/>
          </p:nvPr>
        </p:nvSpPr>
        <p:spPr>
          <a:xfrm>
            <a:off x="1" y="843861"/>
            <a:ext cx="9143999" cy="18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br>
              <a:rPr lang="en-ZA" b="0" dirty="0"/>
            </a:br>
            <a:r>
              <a:rPr lang="en-US" b="0" dirty="0"/>
              <a:t> Quasi-continuum Nuclear Data Evaluator Training </a:t>
            </a:r>
            <a:endParaRPr sz="2000" dirty="0"/>
          </a:p>
        </p:txBody>
      </p:sp>
      <p:sp>
        <p:nvSpPr>
          <p:cNvPr id="1295" name="Google Shape;1295;p20"/>
          <p:cNvSpPr txBox="1">
            <a:spLocks noGrp="1"/>
          </p:cNvSpPr>
          <p:nvPr>
            <p:ph type="subTitle" idx="1"/>
          </p:nvPr>
        </p:nvSpPr>
        <p:spPr>
          <a:xfrm>
            <a:off x="0" y="2921740"/>
            <a:ext cx="9144000" cy="8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>
                <a:latin typeface="+mj-lt"/>
              </a:rPr>
              <a:t>Mathis Wiedeking</a:t>
            </a:r>
          </a:p>
          <a:p>
            <a:pPr marL="0" indent="0">
              <a:spcBef>
                <a:spcPts val="0"/>
              </a:spcBef>
            </a:pPr>
            <a:r>
              <a:rPr lang="en-US" dirty="0"/>
              <a:t>Nuclear Science Division</a:t>
            </a:r>
            <a:endParaRPr lang="en-US" dirty="0">
              <a:latin typeface="+mj-lt"/>
            </a:endParaRPr>
          </a:p>
          <a:p>
            <a:pPr marL="0" lv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mwiedeking@lbl.gov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https://www-nsd.lbl.gov/2024/10/29/nuclear-data</a:t>
            </a:r>
          </a:p>
          <a:p>
            <a:pPr mar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  <a:ea typeface="Times New Roman" charset="0"/>
                <a:cs typeface="Times New Roman" charset="0"/>
              </a:rPr>
              <a:t>http://nucleardata.berkeley.edu 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96" name="Google Shape;1296;p20"/>
          <p:cNvSpPr txBox="1">
            <a:spLocks noGrp="1"/>
          </p:cNvSpPr>
          <p:nvPr>
            <p:ph type="body" idx="4294967295"/>
          </p:nvPr>
        </p:nvSpPr>
        <p:spPr>
          <a:xfrm>
            <a:off x="0" y="4304709"/>
            <a:ext cx="9144000" cy="62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65100" lvl="0" indent="-165100" algn="ctr">
              <a:spcBef>
                <a:spcPts val="0"/>
              </a:spcBef>
              <a:buSzPts val="800"/>
              <a:buNone/>
            </a:pPr>
            <a:r>
              <a:rPr lang="en-US" sz="900" b="1" dirty="0">
                <a:solidFill>
                  <a:schemeClr val="bg1"/>
                </a:solidFill>
              </a:rPr>
              <a:t>Supported by the U.S. Department of Energy, Office of Science, Office of Nuclear</a:t>
            </a:r>
          </a:p>
          <a:p>
            <a:pPr marL="165100" lvl="0" indent="-165100" algn="ctr">
              <a:spcBef>
                <a:spcPts val="0"/>
              </a:spcBef>
              <a:buSzPts val="800"/>
              <a:buNone/>
            </a:pPr>
            <a:r>
              <a:rPr lang="en-US" sz="900" b="1" dirty="0">
                <a:solidFill>
                  <a:schemeClr val="bg1"/>
                </a:solidFill>
              </a:rPr>
              <a:t>Physics under Contracts No. DE-AC02-05CH11231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6">
            <a:extLst>
              <a:ext uri="{FF2B5EF4-FFF2-40B4-BE49-F238E27FC236}">
                <a16:creationId xmlns:a16="http://schemas.microsoft.com/office/drawing/2014/main" id="{E5FF948E-D489-4087-8B04-E7440C8F27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3964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FD663FC-848E-C5EA-91B6-050FC1AF8EB1}"/>
              </a:ext>
            </a:extLst>
          </p:cNvPr>
          <p:cNvSpPr>
            <a:spLocks noGrp="1"/>
          </p:cNvSpPr>
          <p:nvPr/>
        </p:nvSpPr>
        <p:spPr>
          <a:xfrm>
            <a:off x="0" y="0"/>
            <a:ext cx="9144000" cy="777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Arial "/>
                <a:ea typeface="+mj-ea"/>
                <a:cs typeface="+mj-cs"/>
              </a:defRPr>
            </a:lvl1pPr>
          </a:lstStyle>
          <a:p>
            <a:pPr algn="ctr"/>
            <a:r>
              <a:rPr lang="en-US" b="0" dirty="0">
                <a:solidFill>
                  <a:srgbClr val="000000"/>
                </a:solidFill>
              </a:rPr>
              <a:t>QC-Nuclear Data: PSF and NLD</a:t>
            </a:r>
            <a:endParaRPr lang="en-GB" b="0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8DBD6F-5925-42DC-B135-E818024B8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53" y="3784014"/>
            <a:ext cx="4501416" cy="9085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5576B5-81A5-41A0-A901-39388BE9F39C}"/>
              </a:ext>
            </a:extLst>
          </p:cNvPr>
          <p:cNvSpPr txBox="1"/>
          <p:nvPr/>
        </p:nvSpPr>
        <p:spPr>
          <a:xfrm>
            <a:off x="1989004" y="853457"/>
            <a:ext cx="27286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Rapid increase in QC-data due to new facilities, experimental and analytical</a:t>
            </a:r>
          </a:p>
          <a:p>
            <a:r>
              <a:rPr lang="en-US" sz="1600" dirty="0"/>
              <a:t>methods.</a:t>
            </a:r>
          </a:p>
          <a:p>
            <a:endParaRPr lang="en-US" sz="1600" dirty="0"/>
          </a:p>
          <a:p>
            <a:r>
              <a:rPr lang="en-US" sz="1600" dirty="0"/>
              <a:t>Nuclei away from stability can now be reached</a:t>
            </a:r>
          </a:p>
          <a:p>
            <a:endParaRPr lang="en-US" sz="1600" dirty="0"/>
          </a:p>
          <a:p>
            <a:r>
              <a:rPr lang="en-US" sz="1600" dirty="0"/>
              <a:t>Number of QC-data producing groups has increased rapidly.</a:t>
            </a:r>
            <a:endParaRPr lang="en-ZA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D08D10-09C6-40A3-940D-B01D6D92EF1D}"/>
              </a:ext>
            </a:extLst>
          </p:cNvPr>
          <p:cNvGrpSpPr/>
          <p:nvPr/>
        </p:nvGrpSpPr>
        <p:grpSpPr>
          <a:xfrm>
            <a:off x="-316396" y="619793"/>
            <a:ext cx="2129750" cy="3135931"/>
            <a:chOff x="178904" y="871253"/>
            <a:chExt cx="2129750" cy="313593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F722B0D-AC45-4581-8ECF-E37AEBA09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8367" y="871253"/>
              <a:ext cx="2120287" cy="3135931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1C43FE4-B38C-4279-A709-84923115AF0D}"/>
                </a:ext>
              </a:extLst>
            </p:cNvPr>
            <p:cNvSpPr/>
            <p:nvPr/>
          </p:nvSpPr>
          <p:spPr>
            <a:xfrm>
              <a:off x="178904" y="1199116"/>
              <a:ext cx="636105" cy="338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94AB2C27-FF1A-49BA-ADF7-DC06EB7F7B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491" y="578480"/>
            <a:ext cx="3436729" cy="9989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C027678-2505-4777-A5CE-E435E9F75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212" y="1252637"/>
            <a:ext cx="3372678" cy="6712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709259-4A95-4D71-85CD-61B5FB79C9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2196" y="1765975"/>
            <a:ext cx="3401607" cy="7721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32AEEDB-F593-4E19-9F0F-BC7683ECCC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2196" y="2391666"/>
            <a:ext cx="3352010" cy="93620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A47348-738C-4479-970F-F0494F3155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1212" y="3123288"/>
            <a:ext cx="3372266" cy="7898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9B39F5-6683-4AC6-9273-581F4E411E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4725" y="3770766"/>
            <a:ext cx="3283140" cy="85177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1D4B3A6-71FF-499C-AF6C-720C01DED6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24725" y="4428749"/>
            <a:ext cx="3436728" cy="74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9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9144000" cy="54006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T</a:t>
            </a:r>
            <a:r>
              <a:rPr lang="en-ZA" sz="2800" dirty="0" err="1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rainees</a:t>
            </a:r>
            <a:r>
              <a:rPr lang="en-ZA" sz="280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: Thibault Laplace and Kgashane Malatji will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53A8C6-CC03-4B3D-9991-2D1466B9FEC2}"/>
              </a:ext>
            </a:extLst>
          </p:cNvPr>
          <p:cNvSpPr txBox="1">
            <a:spLocks/>
          </p:cNvSpPr>
          <p:nvPr/>
        </p:nvSpPr>
        <p:spPr>
          <a:xfrm>
            <a:off x="1265445" y="921680"/>
            <a:ext cx="7023254" cy="34023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sz="150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9681D1-F983-4988-BCF7-6DB842F56052}"/>
              </a:ext>
            </a:extLst>
          </p:cNvPr>
          <p:cNvSpPr txBox="1"/>
          <p:nvPr/>
        </p:nvSpPr>
        <p:spPr>
          <a:xfrm>
            <a:off x="0" y="88569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Become experts in NLD and PSF data assessment and evaluation.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Obtain a comprehensive understanding of PSF and NLD nuclear data by working closely with experts (experimental and theory/models) over 4 years.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Receive training in general nuclear data evaluation aspects by attending evaluator schools and other relevant training courses.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Obtain a global view on importance of nuclear data </a:t>
            </a:r>
          </a:p>
          <a:p>
            <a:r>
              <a:rPr lang="en-US" sz="2000" dirty="0"/>
              <a:t>     through the annual attendance of WANDA and </a:t>
            </a:r>
          </a:p>
          <a:p>
            <a:r>
              <a:rPr lang="en-US" sz="2000" dirty="0"/>
              <a:t>     other Nuclear Data Workshops/Conferences.</a:t>
            </a:r>
          </a:p>
          <a:p>
            <a:pPr lvl="3"/>
            <a:r>
              <a:rPr lang="en-US" sz="2000" dirty="0"/>
              <a:t>	</a:t>
            </a:r>
            <a:endParaRPr lang="en-ZA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FCD236-C0E8-4DA1-85F2-042FED3F2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837" y="3634559"/>
            <a:ext cx="1213209" cy="1450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6FAF62-487B-4B40-BC7E-913D22155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4495" y="3634559"/>
            <a:ext cx="1017214" cy="148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4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1ED3-EC65-4A57-B8B4-6BCFEA31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764"/>
            <a:ext cx="9144000" cy="618663"/>
          </a:xfrm>
        </p:spPr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</a:rPr>
              <a:t>NLD database</a:t>
            </a:r>
            <a:endParaRPr lang="en-ZA" sz="32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5A8DD7-429A-4A70-A04C-FAFEAB7FF593}"/>
              </a:ext>
            </a:extLst>
          </p:cNvPr>
          <p:cNvSpPr/>
          <p:nvPr/>
        </p:nvSpPr>
        <p:spPr>
          <a:xfrm>
            <a:off x="125730" y="759254"/>
            <a:ext cx="8892540" cy="388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IAEA CRP 1</a:t>
            </a:r>
            <a:r>
              <a:rPr lang="en-US" sz="24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meeting 24-28 March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Since 2008</a:t>
            </a:r>
            <a:r>
              <a:rPr lang="en-US" sz="2400" dirty="0"/>
              <a:t>: important developments and new information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Wealth of new experimental information obtained also with new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advanced modelling capabilities for global calculations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Improved fundamental theories to guide the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measurements to validate the models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Enhanced dissemination tools: interactive retrieval interfaces, web-based APIs</a:t>
            </a:r>
          </a:p>
        </p:txBody>
      </p:sp>
    </p:spTree>
    <p:extLst>
      <p:ext uri="{BB962C8B-B14F-4D97-AF65-F5344CB8AC3E}">
        <p14:creationId xmlns:p14="http://schemas.microsoft.com/office/powerpoint/2010/main" val="2247479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1ED3-EC65-4A57-B8B4-6BCFEA31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8663"/>
          </a:xfrm>
        </p:spPr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Photon Strength Function Database</a:t>
            </a:r>
            <a:endParaRPr lang="en-ZA" sz="3200" b="0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979098-FF96-4D8C-B11B-ADCCC274EB36}"/>
              </a:ext>
            </a:extLst>
          </p:cNvPr>
          <p:cNvSpPr txBox="1"/>
          <p:nvPr/>
        </p:nvSpPr>
        <p:spPr>
          <a:xfrm>
            <a:off x="288090" y="908348"/>
            <a:ext cx="3202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IAEA Coordinated Research Project on Photonuclear Data and Photon Strength Functions F41032, 2016-2019.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115DEB-1C8E-493D-9211-01BDC1E07DE9}"/>
              </a:ext>
            </a:extLst>
          </p:cNvPr>
          <p:cNvSpPr/>
          <p:nvPr/>
        </p:nvSpPr>
        <p:spPr>
          <a:xfrm>
            <a:off x="5015264" y="3107503"/>
            <a:ext cx="4249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800" dirty="0">
                <a:solidFill>
                  <a:srgbClr val="FF0000"/>
                </a:solidFill>
              </a:rPr>
              <a:t>https://www-nds.iaea.org/PSFdatabase/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9A0DA-8BB6-42EB-B5F2-BC0B89D42C6B}"/>
              </a:ext>
            </a:extLst>
          </p:cNvPr>
          <p:cNvSpPr/>
          <p:nvPr/>
        </p:nvSpPr>
        <p:spPr>
          <a:xfrm>
            <a:off x="0" y="2136945"/>
            <a:ext cx="5118234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>
              <a:spcBef>
                <a:spcPts val="150"/>
              </a:spcBef>
            </a:pPr>
            <a:r>
              <a:rPr lang="en-ZA" sz="1500" dirty="0">
                <a:solidFill>
                  <a:srgbClr val="FF0000"/>
                </a:solidFill>
                <a:latin typeface="+mj-lt"/>
              </a:rPr>
              <a:t>Experimental data: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NRF for 29 nuclei, 47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Oslo method for 103 nuclei, 194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ARC/DRC for 88 nuclei, 221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(p,</a:t>
            </a:r>
            <a:r>
              <a:rPr lang="el-GR" sz="1500" dirty="0">
                <a:latin typeface="+mj-lt"/>
              </a:rPr>
              <a:t>γ</a:t>
            </a:r>
            <a:r>
              <a:rPr lang="en-ZA" sz="1500" dirty="0">
                <a:latin typeface="+mj-lt"/>
              </a:rPr>
              <a:t>) for 22 nuclei, 37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Shape/Ratio method for 10 nuclei, 28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(p,p</a:t>
            </a:r>
            <a:r>
              <a:rPr lang="en-ZA" sz="1500" baseline="-25000" dirty="0">
                <a:latin typeface="+mj-lt"/>
              </a:rPr>
              <a:t>0</a:t>
            </a:r>
            <a:r>
              <a:rPr lang="en-ZA" sz="1500" dirty="0">
                <a:latin typeface="+mj-lt"/>
              </a:rPr>
              <a:t>) measurements for 8 nuclei, 26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E1 </a:t>
            </a:r>
            <a:r>
              <a:rPr lang="en-ZA" sz="1500" dirty="0" err="1">
                <a:latin typeface="+mj-lt"/>
              </a:rPr>
              <a:t>photodata</a:t>
            </a:r>
            <a:r>
              <a:rPr lang="en-ZA" sz="1500" dirty="0">
                <a:latin typeface="+mj-lt"/>
              </a:rPr>
              <a:t> for 159 nuclei, 452 data files</a:t>
            </a:r>
          </a:p>
          <a:p>
            <a:pPr marL="404813" indent="-214313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333333"/>
                </a:solidFill>
                <a:latin typeface="+mj-lt"/>
              </a:rPr>
              <a:t>T</a:t>
            </a:r>
            <a:r>
              <a:rPr lang="en-ZA" sz="1500" dirty="0">
                <a:solidFill>
                  <a:srgbClr val="333333"/>
                </a:solidFill>
                <a:latin typeface="+mj-lt"/>
              </a:rPr>
              <a:t>C </a:t>
            </a:r>
            <a:r>
              <a:rPr lang="en-ZA" sz="1500" dirty="0" err="1">
                <a:solidFill>
                  <a:srgbClr val="333333"/>
                </a:solidFill>
                <a:latin typeface="+mj-lt"/>
              </a:rPr>
              <a:t>incl</a:t>
            </a:r>
            <a:r>
              <a:rPr lang="en-ZA" sz="1500" dirty="0">
                <a:solidFill>
                  <a:srgbClr val="333333"/>
                </a:solidFill>
                <a:latin typeface="+mj-lt"/>
              </a:rPr>
              <a:t> EGAF for 55 nuclei, 137 data files</a:t>
            </a:r>
            <a:endParaRPr lang="en-ZA" sz="120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331" y="620896"/>
            <a:ext cx="4707437" cy="14752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4969" y="2243198"/>
            <a:ext cx="2730793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>
              <a:spcBef>
                <a:spcPts val="150"/>
              </a:spcBef>
            </a:pPr>
            <a:r>
              <a:rPr lang="en-US" sz="1500" dirty="0">
                <a:solidFill>
                  <a:srgbClr val="FF0000"/>
                </a:solidFill>
                <a:latin typeface="+mj-lt"/>
              </a:rPr>
              <a:t>T</a:t>
            </a:r>
            <a:r>
              <a:rPr lang="en-ZA" sz="1500" dirty="0" err="1">
                <a:solidFill>
                  <a:srgbClr val="FF0000"/>
                </a:solidFill>
                <a:latin typeface="+mj-lt"/>
              </a:rPr>
              <a:t>heoretical</a:t>
            </a:r>
            <a:r>
              <a:rPr lang="en-ZA" sz="1500" dirty="0">
                <a:solidFill>
                  <a:srgbClr val="FF0000"/>
                </a:solidFill>
                <a:latin typeface="+mj-lt"/>
              </a:rPr>
              <a:t> data:</a:t>
            </a:r>
          </a:p>
          <a:p>
            <a:pPr marL="319088" indent="-128588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  D1M-QRPA data files </a:t>
            </a:r>
          </a:p>
          <a:p>
            <a:pPr marL="319088" indent="-128588"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en-ZA" sz="1500" dirty="0">
                <a:latin typeface="+mj-lt"/>
              </a:rPr>
              <a:t>  SMLO data file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5EFEC0-5100-4570-ADB5-B7E4BFC16B0B}"/>
              </a:ext>
            </a:extLst>
          </p:cNvPr>
          <p:cNvSpPr txBox="1"/>
          <p:nvPr/>
        </p:nvSpPr>
        <p:spPr>
          <a:xfrm>
            <a:off x="5422603" y="3886213"/>
            <a:ext cx="3303182" cy="48474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50" b="1" dirty="0">
                <a:solidFill>
                  <a:srgbClr val="FF0000"/>
                </a:solidFill>
              </a:rPr>
              <a:t>Annual update</a:t>
            </a:r>
            <a:endParaRPr lang="en-ZA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5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E832-183E-46F7-BD83-4241540A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147"/>
            <a:ext cx="9144000" cy="571421"/>
          </a:xfrm>
        </p:spPr>
        <p:txBody>
          <a:bodyPr/>
          <a:lstStyle/>
          <a:p>
            <a:pPr algn="ctr"/>
            <a:r>
              <a:rPr lang="en-US" sz="3200" b="0" dirty="0">
                <a:solidFill>
                  <a:srgbClr val="000000"/>
                </a:solidFill>
              </a:rPr>
              <a:t>USNDP Traineeship</a:t>
            </a:r>
            <a:endParaRPr lang="en-ZA" sz="3200" b="0" dirty="0">
              <a:solidFill>
                <a:srgbClr val="00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D00526-116A-4EAE-8D8E-68A494831EB6}"/>
              </a:ext>
            </a:extLst>
          </p:cNvPr>
          <p:cNvSpPr>
            <a:spLocks noGrp="1"/>
          </p:cNvSpPr>
          <p:nvPr/>
        </p:nvSpPr>
        <p:spPr>
          <a:xfrm>
            <a:off x="-298174" y="490926"/>
            <a:ext cx="9442174" cy="42124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900"/>
              </a:spcBef>
            </a:pPr>
            <a:endParaRPr lang="en-GB" sz="1800" dirty="0"/>
          </a:p>
          <a:p>
            <a:pPr lvl="1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IAEA CRP 1</a:t>
            </a:r>
            <a:r>
              <a:rPr lang="en-US" sz="2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meeting 24-28 March 2025</a:t>
            </a:r>
          </a:p>
          <a:p>
            <a:pPr lvl="1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Unique timing: Trainees active in NLD project from beginning to conclusion.</a:t>
            </a:r>
          </a:p>
          <a:p>
            <a:pPr lvl="1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Will be active participants in all NLD database aspects</a:t>
            </a:r>
          </a:p>
          <a:p>
            <a:pPr lvl="1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Will be active participants in PSF database annual update</a:t>
            </a:r>
          </a:p>
          <a:p>
            <a:pPr lvl="1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Focus on:</a:t>
            </a:r>
          </a:p>
          <a:p>
            <a:pPr lvl="2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Comprehensive compilation, assessment, evaluation of experimental NLD/PSF data.</a:t>
            </a:r>
          </a:p>
          <a:p>
            <a:pPr lvl="2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Investigating trends in available data and identify outliers which need more attention</a:t>
            </a:r>
          </a:p>
          <a:p>
            <a:pPr lvl="2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Scrutiny on uncertainties</a:t>
            </a:r>
          </a:p>
          <a:p>
            <a:pPr lvl="2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Assignment of quality indicators </a:t>
            </a:r>
          </a:p>
          <a:p>
            <a:pPr lvl="2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Validate and evaluate data with global models in collaboration with theorists/modelers   </a:t>
            </a:r>
          </a:p>
        </p:txBody>
      </p:sp>
    </p:spTree>
    <p:extLst>
      <p:ext uri="{BB962C8B-B14F-4D97-AF65-F5344CB8AC3E}">
        <p14:creationId xmlns:p14="http://schemas.microsoft.com/office/powerpoint/2010/main" val="85916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20"/>
          <p:cNvSpPr txBox="1">
            <a:spLocks noGrp="1"/>
          </p:cNvSpPr>
          <p:nvPr>
            <p:ph type="ctrTitle"/>
          </p:nvPr>
        </p:nvSpPr>
        <p:spPr>
          <a:xfrm>
            <a:off x="0" y="1134484"/>
            <a:ext cx="9143999" cy="866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lvl="0"/>
            <a:r>
              <a:rPr lang="en-US" dirty="0"/>
              <a:t>Thank you!</a:t>
            </a:r>
            <a:endParaRPr dirty="0"/>
          </a:p>
        </p:txBody>
      </p:sp>
      <p:sp>
        <p:nvSpPr>
          <p:cNvPr id="1295" name="Google Shape;1295;p20"/>
          <p:cNvSpPr txBox="1">
            <a:spLocks noGrp="1"/>
          </p:cNvSpPr>
          <p:nvPr>
            <p:ph type="subTitle" idx="1"/>
          </p:nvPr>
        </p:nvSpPr>
        <p:spPr>
          <a:xfrm>
            <a:off x="0" y="2291800"/>
            <a:ext cx="9144000" cy="8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>
                <a:latin typeface="+mj-lt"/>
              </a:rPr>
              <a:t>Mathis Wiedeking</a:t>
            </a:r>
          </a:p>
          <a:p>
            <a:pPr marL="0" indent="0">
              <a:spcBef>
                <a:spcPts val="0"/>
              </a:spcBef>
            </a:pPr>
            <a:r>
              <a:rPr lang="en-US" dirty="0"/>
              <a:t>Nuclear Science Division</a:t>
            </a:r>
            <a:endParaRPr lang="en-US" dirty="0">
              <a:latin typeface="+mj-lt"/>
            </a:endParaRPr>
          </a:p>
          <a:p>
            <a:pPr marL="0" lv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mwiedeking@lbl.gov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https://www-nsd.lbl.gov/2024/10/29/nuclear-data/</a:t>
            </a:r>
          </a:p>
          <a:p>
            <a:pPr marL="0" indent="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  <a:ea typeface="Times New Roman" charset="0"/>
                <a:cs typeface="Times New Roman" charset="0"/>
              </a:rPr>
              <a:t>http://nucleardata.berkeley.edu 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96" name="Google Shape;1296;p20"/>
          <p:cNvSpPr txBox="1">
            <a:spLocks noGrp="1"/>
          </p:cNvSpPr>
          <p:nvPr>
            <p:ph type="body" idx="4294967295"/>
          </p:nvPr>
        </p:nvSpPr>
        <p:spPr>
          <a:xfrm>
            <a:off x="0" y="4219649"/>
            <a:ext cx="9144000" cy="62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65100" lvl="0" indent="-165100" algn="ctr">
              <a:spcBef>
                <a:spcPts val="0"/>
              </a:spcBef>
              <a:buSzPts val="800"/>
              <a:buNone/>
            </a:pPr>
            <a:r>
              <a:rPr lang="en-US" sz="900" b="1" dirty="0">
                <a:solidFill>
                  <a:schemeClr val="bg1"/>
                </a:solidFill>
              </a:rPr>
              <a:t>Supported by the U.S. Department of Energy, Office of Science, Office of Nuclear</a:t>
            </a:r>
          </a:p>
          <a:p>
            <a:pPr marL="165100" lvl="0" indent="-165100" algn="ctr">
              <a:spcBef>
                <a:spcPts val="0"/>
              </a:spcBef>
              <a:buSzPts val="800"/>
              <a:buNone/>
            </a:pPr>
            <a:r>
              <a:rPr lang="en-US" sz="900" b="1" dirty="0">
                <a:solidFill>
                  <a:schemeClr val="bg1"/>
                </a:solidFill>
              </a:rPr>
              <a:t>Physics under Contracts No. DE-AC02-05CH11231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79975"/>
      </p:ext>
    </p:extLst>
  </p:cSld>
  <p:clrMapOvr>
    <a:masterClrMapping/>
  </p:clrMapOvr>
</p:sld>
</file>

<file path=ppt/theme/theme1.xml><?xml version="1.0" encoding="utf-8"?>
<a:theme xmlns:a="http://schemas.openxmlformats.org/drawingml/2006/main" name="Berkeley Lab Wide PPT Theme">
  <a:themeElements>
    <a:clrScheme name="2020 LBNL Color Theme">
      <a:dk1>
        <a:srgbClr val="00303C"/>
      </a:dk1>
      <a:lt1>
        <a:srgbClr val="FFFFFF"/>
      </a:lt1>
      <a:dk2>
        <a:srgbClr val="00303B"/>
      </a:dk2>
      <a:lt2>
        <a:srgbClr val="B1B3B3"/>
      </a:lt2>
      <a:accent1>
        <a:srgbClr val="007681"/>
      </a:accent1>
      <a:accent2>
        <a:srgbClr val="4198B5"/>
      </a:accent2>
      <a:accent3>
        <a:srgbClr val="D57800"/>
      </a:accent3>
      <a:accent4>
        <a:srgbClr val="74AA50"/>
      </a:accent4>
      <a:accent5>
        <a:srgbClr val="EAAA00"/>
      </a:accent5>
      <a:accent6>
        <a:srgbClr val="E04E38"/>
      </a:accent6>
      <a:hlink>
        <a:srgbClr val="0055D1"/>
      </a:hlink>
      <a:folHlink>
        <a:srgbClr val="6633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15814</TotalTime>
  <Words>517</Words>
  <Application>Microsoft Office PowerPoint</Application>
  <PresentationFormat>On-screen Show (16:9)</PresentationFormat>
  <Paragraphs>70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</vt:lpstr>
      <vt:lpstr>Calibri</vt:lpstr>
      <vt:lpstr>Berkeley Lab Wide PPT Theme</vt:lpstr>
      <vt:lpstr>  Quasi-continuum Nuclear Data Evaluator Training </vt:lpstr>
      <vt:lpstr>PowerPoint Presentation</vt:lpstr>
      <vt:lpstr>PowerPoint Presentation</vt:lpstr>
      <vt:lpstr>NLD database</vt:lpstr>
      <vt:lpstr>Photon Strength Function Database</vt:lpstr>
      <vt:lpstr>USNDP Traineeship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w/color backgrounds</dc:title>
  <dc:creator>MWiedeking</dc:creator>
  <cp:lastModifiedBy>Mathis Wiedeking</cp:lastModifiedBy>
  <cp:revision>420</cp:revision>
  <dcterms:modified xsi:type="dcterms:W3CDTF">2025-02-12T20:15:03Z</dcterms:modified>
</cp:coreProperties>
</file>