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15"/>
  </p:notesMasterIdLst>
  <p:sldIdLst>
    <p:sldId id="791" r:id="rId5"/>
    <p:sldId id="1940" r:id="rId6"/>
    <p:sldId id="1946" r:id="rId7"/>
    <p:sldId id="1950" r:id="rId8"/>
    <p:sldId id="1951" r:id="rId9"/>
    <p:sldId id="1947" r:id="rId10"/>
    <p:sldId id="1949" r:id="rId11"/>
    <p:sldId id="1952" r:id="rId12"/>
    <p:sldId id="1948" r:id="rId13"/>
    <p:sldId id="269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6740" autoAdjust="0"/>
    <p:restoredTop sz="86429"/>
  </p:normalViewPr>
  <p:slideViewPr>
    <p:cSldViewPr snapToGrid="0" snapToObjects="1">
      <p:cViewPr varScale="1">
        <p:scale>
          <a:sx n="54" d="100"/>
          <a:sy n="54" d="100"/>
        </p:scale>
        <p:origin x="1044" y="52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94" d="100"/>
        <a:sy n="94" d="100"/>
      </p:scale>
      <p:origin x="0" y="0"/>
    </p:cViewPr>
  </p:sorterViewPr>
  <p:notesViewPr>
    <p:cSldViewPr snapToGrid="0" snapToObjects="1">
      <p:cViewPr varScale="1">
        <p:scale>
          <a:sx n="190" d="100"/>
          <a:sy n="190" d="100"/>
        </p:scale>
        <p:origin x="6160" y="21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DCA87A-6765-544B-B7DA-333F10EF7D8F}" type="datetimeFigureOut">
              <a:rPr lang="en-US" smtClean="0"/>
              <a:t>2/11/2025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7025B88-5388-574D-A124-E90E772356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04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0CCFD4-A7F8-054B-8822-BC244B953582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723089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0.png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DD9425-DAF9-FF47-8099-FECD86498833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61D17-8DDE-9345-948C-1A35A99A0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511D0-5DF6-2F42-9BBE-5C1F8AA36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D2A6-F49F-F54B-A5E0-48341510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D14B-D930-C544-BD84-5BCF8A13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38A8-648D-F44E-BD11-BB88770C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41C2159-4C12-A243-9193-E09945F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3179636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4313382" cy="6033247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2" y="371102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71" y="206776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C31E5408-3E95-644B-A8E5-998B64BF2E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7758" cy="4873625"/>
          </a:xfrm>
        </p:spPr>
        <p:txBody>
          <a:bodyPr/>
          <a:lstStyle>
            <a:lvl1pPr>
              <a:defRPr sz="2800" b="1" spc="-15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4266986927"/>
      </p:ext>
    </p:extLst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4313382" cy="6033247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2" y="371102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71" y="206776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  <p:sp>
        <p:nvSpPr>
          <p:cNvPr id="15" name="Content Placeholder 2">
            <a:extLst>
              <a:ext uri="{FF2B5EF4-FFF2-40B4-BE49-F238E27FC236}">
                <a16:creationId xmlns:a16="http://schemas.microsoft.com/office/drawing/2014/main" id="{E4E9A757-DA8F-1541-BB3B-3D632A3B4D7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7758" cy="4873625"/>
          </a:xfrm>
        </p:spPr>
        <p:txBody>
          <a:bodyPr/>
          <a:lstStyle>
            <a:lvl1pPr>
              <a:defRPr sz="2800" b="1" spc="-15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190252028"/>
      </p:ext>
    </p:extLst>
  </p:cSld>
  <p:clrMapOvr>
    <a:masterClrMapping/>
  </p:clrMapOvr>
  <p:hf hdr="0" ftr="0" dt="0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4313382" cy="6033247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2" y="371102"/>
            <a:ext cx="3932237" cy="1600200"/>
          </a:xfrm>
        </p:spPr>
        <p:txBody>
          <a:bodyPr anchor="b"/>
          <a:lstStyle>
            <a:lvl1pPr>
              <a:defRPr sz="3200"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190571" y="2067760"/>
            <a:ext cx="3932237" cy="3811588"/>
          </a:xfrm>
        </p:spPr>
        <p:txBody>
          <a:bodyPr/>
          <a:lstStyle>
            <a:lvl1pPr marL="0" indent="0">
              <a:buNone/>
              <a:defRPr sz="1600">
                <a:solidFill>
                  <a:schemeClr val="tx2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  <p:sp>
        <p:nvSpPr>
          <p:cNvPr id="14" name="Content Placeholder 2">
            <a:extLst>
              <a:ext uri="{FF2B5EF4-FFF2-40B4-BE49-F238E27FC236}">
                <a16:creationId xmlns:a16="http://schemas.microsoft.com/office/drawing/2014/main" id="{5789E040-F8B3-B447-8280-573B64745AF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537758" cy="4873625"/>
          </a:xfrm>
        </p:spPr>
        <p:txBody>
          <a:bodyPr/>
          <a:lstStyle>
            <a:lvl1pPr>
              <a:defRPr sz="2800" b="1" spc="-150">
                <a:solidFill>
                  <a:schemeClr val="accent1"/>
                </a:solidFill>
                <a:latin typeface="+mj-lt"/>
              </a:defRPr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6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277974076"/>
      </p:ext>
    </p:extLst>
  </p:cSld>
  <p:clrMapOvr>
    <a:masterClrMapping/>
  </p:clrMapOvr>
  <p:hf hdr="0" ftr="0" dt="0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12192000" cy="1191491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6647550" cy="95134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CE6B-B2CA-2048-B57E-49DD0E41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0589"/>
            <a:ext cx="5809673" cy="4380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28692" y="143501"/>
            <a:ext cx="4972737" cy="95134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87448953"/>
      </p:ext>
    </p:extLst>
  </p:cSld>
  <p:clrMapOvr>
    <a:masterClrMapping/>
  </p:clrMapOvr>
  <p:hf hdr="0" ftr="0" dt="0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3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>
            <a:extLst>
              <a:ext uri="{FF2B5EF4-FFF2-40B4-BE49-F238E27FC236}">
                <a16:creationId xmlns:a16="http://schemas.microsoft.com/office/drawing/2014/main" id="{F08C1E8D-2BA2-8C4F-947F-4E015132E0E6}"/>
              </a:ext>
            </a:extLst>
          </p:cNvPr>
          <p:cNvSpPr/>
          <p:nvPr userDrawn="1"/>
        </p:nvSpPr>
        <p:spPr>
          <a:xfrm>
            <a:off x="0" y="0"/>
            <a:ext cx="12192000" cy="1191491"/>
          </a:xfrm>
          <a:prstGeom prst="rect">
            <a:avLst/>
          </a:prstGeom>
          <a:solidFill>
            <a:schemeClr val="accent1">
              <a:lumMod val="5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96603A76-A193-3045-8C06-C950172E8F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6647550" cy="951345"/>
          </a:xfrm>
        </p:spPr>
        <p:txBody>
          <a:bodyPr anchor="ctr"/>
          <a:lstStyle>
            <a:lvl1pPr>
              <a:defRPr sz="3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4FCE6B-B2CA-2048-B57E-49DD0E41F6E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0589"/>
            <a:ext cx="5809673" cy="4380461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345A701-558B-0644-AD45-EFD6F24784F8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7028692" y="143501"/>
            <a:ext cx="4972737" cy="951346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dirty="0"/>
              <a:t>Click to edit Master subtitle styles</a:t>
            </a: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EA235B58-5C7D-294D-A555-6548CE7C1FB9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Date Placeholder 3">
            <a:extLst>
              <a:ext uri="{FF2B5EF4-FFF2-40B4-BE49-F238E27FC236}">
                <a16:creationId xmlns:a16="http://schemas.microsoft.com/office/drawing/2014/main" id="{7E462F93-FC14-B642-B10A-53179FAFC47B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10" name="Footer Placeholder 4">
            <a:extLst>
              <a:ext uri="{FF2B5EF4-FFF2-40B4-BE49-F238E27FC236}">
                <a16:creationId xmlns:a16="http://schemas.microsoft.com/office/drawing/2014/main" id="{76C16379-F306-674F-BAB8-B829BF16B7B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1" name="Slide Number Placeholder 5">
            <a:extLst>
              <a:ext uri="{FF2B5EF4-FFF2-40B4-BE49-F238E27FC236}">
                <a16:creationId xmlns:a16="http://schemas.microsoft.com/office/drawing/2014/main" id="{39DF738D-1462-7E49-AAC9-939196F214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2" name="Picture 11" descr="Text&#10;&#10;Description automatically generated">
            <a:extLst>
              <a:ext uri="{FF2B5EF4-FFF2-40B4-BE49-F238E27FC236}">
                <a16:creationId xmlns:a16="http://schemas.microsoft.com/office/drawing/2014/main" id="{7EF72F33-82E1-A843-90DB-32C6061261EB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454051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1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9023E-8ADE-AF40-96F6-4F2B81B4C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04144" y="5662051"/>
            <a:ext cx="4661019" cy="9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79622535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- Grid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66100821"/>
      </p:ext>
    </p:extLst>
  </p:cSld>
  <p:clrMapOvr>
    <a:masterClrMapping/>
  </p:clrMapOvr>
  <p:hf hdr="0" ftr="0" dt="0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End Slide - Grid Only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35355210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2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9023E-8ADE-AF40-96F6-4F2B81B4C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4304144" y="5394196"/>
            <a:ext cx="4661019" cy="9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1978749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3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9023E-8ADE-AF40-96F6-4F2B81B4C0C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304144" y="5394197"/>
            <a:ext cx="4661019" cy="9032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7250585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yle 2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B7DD9425-DAF9-FF47-8099-FECD86498833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2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50761D17-8DDE-9345-948C-1A35A99A0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511D0-5DF6-2F42-9BBE-5C1F8AA36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91D2A6-F49F-F54B-A5E0-483415100305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F69D14B-D930-C544-BD84-5BCF8A13C2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0AF38A8-648D-F44E-BD11-BB88770CC7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8" name="Picture 7" descr="Text&#10;&#10;Description automatically generated">
            <a:extLst>
              <a:ext uri="{FF2B5EF4-FFF2-40B4-BE49-F238E27FC236}">
                <a16:creationId xmlns:a16="http://schemas.microsoft.com/office/drawing/2014/main" id="{A41C2159-4C12-A243-9193-E09945F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378621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End Slide 4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Text&#10;&#10;Description automatically generated">
            <a:extLst>
              <a:ext uri="{FF2B5EF4-FFF2-40B4-BE49-F238E27FC236}">
                <a16:creationId xmlns:a16="http://schemas.microsoft.com/office/drawing/2014/main" id="{C514D462-E127-8441-8233-DC181D2FD93A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1873259" y="2482965"/>
            <a:ext cx="8445481" cy="16285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5622208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2_Title Slide"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8"/>
          <p:cNvPicPr>
            <a:picLocks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8689" b="27609"/>
          <a:stretch>
            <a:fillRect/>
          </a:stretch>
        </p:blipFill>
        <p:spPr bwMode="auto">
          <a:xfrm>
            <a:off x="0" y="1068388"/>
            <a:ext cx="12192000" cy="4049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Rectangle 5"/>
          <p:cNvSpPr/>
          <p:nvPr userDrawn="1"/>
        </p:nvSpPr>
        <p:spPr>
          <a:xfrm flipH="1">
            <a:off x="0" y="6627814"/>
            <a:ext cx="12192000" cy="230187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7" name="Rectangle 6"/>
          <p:cNvSpPr/>
          <p:nvPr userDrawn="1"/>
        </p:nvSpPr>
        <p:spPr>
          <a:xfrm flipH="1">
            <a:off x="0" y="5092700"/>
            <a:ext cx="6096000" cy="1536700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8" name="Rectangle 9"/>
          <p:cNvSpPr/>
          <p:nvPr userDrawn="1"/>
        </p:nvSpPr>
        <p:spPr>
          <a:xfrm flipH="1">
            <a:off x="5949952" y="5092700"/>
            <a:ext cx="6242049" cy="1536700"/>
          </a:xfrm>
          <a:prstGeom prst="rect">
            <a:avLst/>
          </a:prstGeom>
          <a:solidFill>
            <a:schemeClr val="tx1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pic>
        <p:nvPicPr>
          <p:cNvPr id="9" name="Picture 26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67" y="384176"/>
            <a:ext cx="3657600" cy="334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0" y="192088"/>
            <a:ext cx="2743200" cy="7667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9"/>
          <p:cNvSpPr/>
          <p:nvPr userDrawn="1"/>
        </p:nvSpPr>
        <p:spPr>
          <a:xfrm flipH="1">
            <a:off x="0" y="990600"/>
            <a:ext cx="12192000" cy="77788"/>
          </a:xfrm>
          <a:prstGeom prst="rect">
            <a:avLst/>
          </a:prstGeom>
          <a:solidFill>
            <a:schemeClr val="accent3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 sz="1800">
              <a:solidFill>
                <a:prstClr val="white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7395" y="5253120"/>
            <a:ext cx="5843067" cy="1175040"/>
          </a:xfrm>
          <a:prstGeom prst="rect">
            <a:avLst/>
          </a:prstGeom>
        </p:spPr>
        <p:txBody>
          <a:bodyPr>
            <a:normAutofit/>
          </a:bodyPr>
          <a:lstStyle>
            <a:lvl1pPr marL="0" indent="0" algn="l">
              <a:buNone/>
              <a:defRPr sz="2400" b="1" i="0">
                <a:solidFill>
                  <a:srgbClr val="FFFFFF"/>
                </a:solidFill>
                <a:latin typeface="Arial Narrow"/>
                <a:cs typeface="Arial Narrow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4" name="Text Placeholder 22"/>
          <p:cNvSpPr>
            <a:spLocks noGrp="1"/>
          </p:cNvSpPr>
          <p:nvPr>
            <p:ph type="body" sz="quarter" idx="12"/>
          </p:nvPr>
        </p:nvSpPr>
        <p:spPr>
          <a:xfrm>
            <a:off x="8072600" y="5117910"/>
            <a:ext cx="4119400" cy="1160490"/>
          </a:xfrm>
          <a:prstGeom prst="rect">
            <a:avLst/>
          </a:prstGeom>
        </p:spPr>
        <p:txBody>
          <a:bodyPr>
            <a:normAutofit/>
          </a:bodyPr>
          <a:lstStyle>
            <a:lvl1pPr marL="0" marR="0" indent="0" algn="l" defTabSz="4572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lang="en-US" sz="1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 Narrow"/>
                <a:cs typeface="Arial Narrow"/>
              </a:defRPr>
            </a:lvl1pPr>
          </a:lstStyle>
          <a:p>
            <a:pPr lvl="0"/>
            <a:r>
              <a:rPr lang="en-US" noProof="0"/>
              <a:t>Click to edit Master text styles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3"/>
          </p:nvPr>
        </p:nvSpPr>
        <p:spPr>
          <a:xfrm>
            <a:off x="351513" y="5795743"/>
            <a:ext cx="1854200" cy="288687"/>
          </a:xfrm>
        </p:spPr>
        <p:txBody>
          <a:bodyPr>
            <a:normAutofit/>
          </a:bodyPr>
          <a:lstStyle>
            <a:lvl1pPr>
              <a:buNone/>
              <a:defRPr sz="1200" baseline="0">
                <a:solidFill>
                  <a:schemeClr val="bg1"/>
                </a:solidFill>
                <a:latin typeface="Arial Narrow" pitchFamily="34" charset="0"/>
              </a:defRPr>
            </a:lvl1pPr>
            <a:lvl5pPr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555433624"/>
      </p:ext>
    </p:extLst>
  </p:cSld>
  <p:clrMapOvr>
    <a:masterClrMapping/>
  </p:clrMapOvr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tyle 3 "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761D17-8DDE-9345-948C-1A35A99A0206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9A511D0-5DF6-2F42-9BBE-5C1F8AA3636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41C2159-4C12-A243-9193-E09945F74DD2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rcRect/>
          <a:stretch/>
        </p:blipFill>
        <p:spPr>
          <a:xfrm>
            <a:off x="4180907" y="5680369"/>
            <a:ext cx="3830187" cy="7385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9320860"/>
      </p:ext>
    </p:extLst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4: Grid 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 descr="Text&#10;&#10;Description automatically generated">
            <a:extLst>
              <a:ext uri="{FF2B5EF4-FFF2-40B4-BE49-F238E27FC236}">
                <a16:creationId xmlns:a16="http://schemas.microsoft.com/office/drawing/2014/main" id="{5E11D27F-9E58-A043-AA7C-9B0E99E2FCB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240147" y="348426"/>
            <a:ext cx="5033818" cy="970669"/>
          </a:xfrm>
          <a:prstGeom prst="rect">
            <a:avLst/>
          </a:prstGeom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4C7541BA-2769-E846-965F-C34A72CC03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15090"/>
            <a:ext cx="9144000" cy="2387600"/>
          </a:xfrm>
        </p:spPr>
        <p:txBody>
          <a:bodyPr anchor="ctr"/>
          <a:lstStyle>
            <a:lvl1pPr algn="ctr">
              <a:defRPr sz="6000"/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AB47155F-CC5C-5042-BCE3-AF08A1BD816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529"/>
            <a:ext cx="9144000" cy="73905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accent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1233609357"/>
      </p:ext>
    </p:extLst>
  </p:cSld>
  <p:clrMapOvr>
    <a:masterClrMapping/>
  </p:clrMapOvr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tyle 5: Blue Grid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FA39023E-8ADE-AF40-96F6-4F2B81B4C0C5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252730" y="348426"/>
            <a:ext cx="5008652" cy="970669"/>
          </a:xfrm>
          <a:prstGeom prst="rect">
            <a:avLst/>
          </a:prstGeom>
        </p:spPr>
      </p:pic>
      <p:sp>
        <p:nvSpPr>
          <p:cNvPr id="12" name="Title 1">
            <a:extLst>
              <a:ext uri="{FF2B5EF4-FFF2-40B4-BE49-F238E27FC236}">
                <a16:creationId xmlns:a16="http://schemas.microsoft.com/office/drawing/2014/main" id="{98AFBA29-2060-EF4C-B63D-8CE28A90F039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524000" y="1815090"/>
            <a:ext cx="9144000" cy="2387600"/>
          </a:xfrm>
        </p:spPr>
        <p:txBody>
          <a:bodyPr anchor="ctr"/>
          <a:lstStyle>
            <a:lvl1pPr algn="ctr">
              <a:defRPr sz="60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</a:t>
            </a:r>
            <a:br>
              <a:rPr lang="en-US" dirty="0"/>
            </a:br>
            <a:r>
              <a:rPr lang="en-US" dirty="0"/>
              <a:t>master title style</a:t>
            </a:r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ECD0B0B7-6727-5A4E-9A2A-C6193D98085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4285529"/>
            <a:ext cx="9144000" cy="739053"/>
          </a:xfrm>
        </p:spPr>
        <p:txBody>
          <a:bodyPr anchor="ctr"/>
          <a:lstStyle>
            <a:lvl1pPr marL="0" indent="0" algn="ctr">
              <a:buNone/>
              <a:defRPr sz="2400" b="1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</p:txBody>
      </p:sp>
    </p:spTree>
    <p:extLst>
      <p:ext uri="{BB962C8B-B14F-4D97-AF65-F5344CB8AC3E}">
        <p14:creationId xmlns:p14="http://schemas.microsoft.com/office/powerpoint/2010/main" val="3601081236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Interior Slide Style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509969B-D1C5-C34E-BB2C-BF83857839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1BAE4E3-8FE3-3046-87BB-4EA60315E41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3819801"/>
          </a:xfrm>
        </p:spPr>
        <p:txBody>
          <a:bodyPr/>
          <a:lstStyle>
            <a:lvl1pPr>
              <a:defRPr b="1">
                <a:solidFill>
                  <a:schemeClr val="accent1"/>
                </a:solidFill>
              </a:defRPr>
            </a:lvl1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7FE2EA99-FD5B-704E-9B7F-8FBD232E84FB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8" name="Date Placeholder 3">
            <a:extLst>
              <a:ext uri="{FF2B5EF4-FFF2-40B4-BE49-F238E27FC236}">
                <a16:creationId xmlns:a16="http://schemas.microsoft.com/office/drawing/2014/main" id="{832148FE-8518-3F46-8B4B-04372D63AEF6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9" name="Footer Placeholder 4">
            <a:extLst>
              <a:ext uri="{FF2B5EF4-FFF2-40B4-BE49-F238E27FC236}">
                <a16:creationId xmlns:a16="http://schemas.microsoft.com/office/drawing/2014/main" id="{5D72A474-AC01-4348-9D15-FE0A0976CB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01FDEB76-7905-0D43-8C06-20123B6A8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1" name="Picture 10" descr="Text&#10;&#10;Description automatically generated">
            <a:extLst>
              <a:ext uri="{FF2B5EF4-FFF2-40B4-BE49-F238E27FC236}">
                <a16:creationId xmlns:a16="http://schemas.microsoft.com/office/drawing/2014/main" id="{D622EEA5-5598-FD40-BC94-2E70A9BD999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618512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AEE09A1-805F-B642-A881-F7B3197BA0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10BAC69-547B-EC4B-BC49-59EDE4494DF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E34F7CC-A027-5C4C-81B0-9F4FABD3447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298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9170181E-F3A0-BE4A-8E12-35ECAF5ABFD5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ctr"/>
          <a:lstStyle>
            <a:lvl1pPr marL="0" indent="0">
              <a:buNone/>
              <a:defRPr sz="2400" b="1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3B55487B-74FF-8B4D-8B09-8FC7AB6C63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29835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44B7E0BA-1950-1249-89CC-9BD0D103C25B}"/>
              </a:ext>
            </a:extLst>
          </p:cNvPr>
          <p:cNvSpPr/>
          <p:nvPr userDrawn="1"/>
        </p:nvSpPr>
        <p:spPr>
          <a:xfrm>
            <a:off x="0" y="6033247"/>
            <a:ext cx="12192000" cy="824753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52400" dist="38100" dir="16200000" rotWithShape="0">
              <a:prstClr val="black">
                <a:alpha val="17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1" name="Date Placeholder 3">
            <a:extLst>
              <a:ext uri="{FF2B5EF4-FFF2-40B4-BE49-F238E27FC236}">
                <a16:creationId xmlns:a16="http://schemas.microsoft.com/office/drawing/2014/main" id="{63C18A0F-5E8C-1A45-BC97-2C8C8F0ED74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1325217" y="6263061"/>
            <a:ext cx="1129748" cy="365125"/>
          </a:xfrm>
        </p:spPr>
        <p:txBody>
          <a:bodyPr/>
          <a:lstStyle>
            <a:lvl1pPr algn="ctr">
              <a:defRPr/>
            </a:lvl1pPr>
          </a:lstStyle>
          <a:p>
            <a:fld id="{2921F7C2-CB90-0E46-B9C1-9806C6DE7237}" type="datetimeFigureOut">
              <a:rPr lang="en-US" smtClean="0"/>
              <a:pPr/>
              <a:t>2/11/2025</a:t>
            </a:fld>
            <a:endParaRPr lang="en-US" dirty="0"/>
          </a:p>
        </p:txBody>
      </p:sp>
      <p:sp>
        <p:nvSpPr>
          <p:cNvPr id="12" name="Footer Placeholder 4">
            <a:extLst>
              <a:ext uri="{FF2B5EF4-FFF2-40B4-BE49-F238E27FC236}">
                <a16:creationId xmlns:a16="http://schemas.microsoft.com/office/drawing/2014/main" id="{5150F630-0EFE-5A42-BFDB-0404155B7F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2627243" y="6263061"/>
            <a:ext cx="421087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US" dirty="0"/>
          </a:p>
        </p:txBody>
      </p:sp>
      <p:sp>
        <p:nvSpPr>
          <p:cNvPr id="13" name="Slide Number Placeholder 5">
            <a:extLst>
              <a:ext uri="{FF2B5EF4-FFF2-40B4-BE49-F238E27FC236}">
                <a16:creationId xmlns:a16="http://schemas.microsoft.com/office/drawing/2014/main" id="{C7E4CB6F-6755-CB43-AFAC-9F35D8E8EA1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7015369" y="6263061"/>
            <a:ext cx="985631" cy="365125"/>
          </a:xfrm>
        </p:spPr>
        <p:txBody>
          <a:bodyPr/>
          <a:lstStyle>
            <a:lvl1pPr algn="ctr">
              <a:defRPr/>
            </a:lvl1pPr>
          </a:lstStyle>
          <a:p>
            <a:fld id="{797C032F-CD6F-4040-A6F8-55EF6F4FAEDE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 descr="Text&#10;&#10;Description automatically generated">
            <a:extLst>
              <a:ext uri="{FF2B5EF4-FFF2-40B4-BE49-F238E27FC236}">
                <a16:creationId xmlns:a16="http://schemas.microsoft.com/office/drawing/2014/main" id="{A407CF2E-0388-254A-8E83-BDD2533D1B1E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8267700" y="6176745"/>
            <a:ext cx="2788761" cy="53775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15865910"/>
      </p:ext>
    </p:extLst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9A356D-7050-CF4E-ACB6-EC62E19667F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800257398"/>
      </p:ext>
    </p:extLst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854210367"/>
      </p:ext>
    </p:extLst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58ECA06-E767-2E45-902E-394AE9FF12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8DF526-84C8-1948-B428-F7C982D99E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AA8E4B-7B4F-7F43-B003-0ECE7F0248A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921F7C2-CB90-0E46-B9C1-9806C6DE7237}" type="datetimeFigureOut">
              <a:rPr lang="en-US" smtClean="0"/>
              <a:t>2/11/2025</a:t>
            </a:fld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273426D-184F-474D-AB65-901CF6056E0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A933BAD-3224-3D4A-AF4C-40D29A01C7EE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97C032F-CD6F-4040-A6F8-55EF6F4FAE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22257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2" r:id="rId3"/>
    <p:sldLayoutId id="2147483663" r:id="rId4"/>
    <p:sldLayoutId id="2147483664" r:id="rId5"/>
    <p:sldLayoutId id="2147483650" r:id="rId6"/>
    <p:sldLayoutId id="2147483653" r:id="rId7"/>
    <p:sldLayoutId id="2147483654" r:id="rId8"/>
    <p:sldLayoutId id="2147483655" r:id="rId9"/>
    <p:sldLayoutId id="2147483656" r:id="rId10"/>
    <p:sldLayoutId id="2147483671" r:id="rId11"/>
    <p:sldLayoutId id="2147483673" r:id="rId12"/>
    <p:sldLayoutId id="2147483665" r:id="rId13"/>
    <p:sldLayoutId id="2147483672" r:id="rId14"/>
    <p:sldLayoutId id="2147483666" r:id="rId15"/>
    <p:sldLayoutId id="2147483670" r:id="rId16"/>
    <p:sldLayoutId id="2147483674" r:id="rId17"/>
    <p:sldLayoutId id="2147483667" r:id="rId18"/>
    <p:sldLayoutId id="2147483668" r:id="rId19"/>
    <p:sldLayoutId id="2147483669" r:id="rId20"/>
    <p:sldLayoutId id="2147483675" r:id="rId2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 spc="-15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0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>
            <a:extLst>
              <a:ext uri="{FF2B5EF4-FFF2-40B4-BE49-F238E27FC236}">
                <a16:creationId xmlns:a16="http://schemas.microsoft.com/office/drawing/2014/main" id="{E8948390-97E4-24BD-688E-0828D3B995E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4885" y="2074290"/>
            <a:ext cx="10270435" cy="2387600"/>
          </a:xfrm>
        </p:spPr>
        <p:txBody>
          <a:bodyPr>
            <a:normAutofit fontScale="90000"/>
          </a:bodyPr>
          <a:lstStyle/>
          <a:p>
            <a:r>
              <a:rPr lang="en-US" sz="5600" b="0" dirty="0">
                <a:latin typeface="Arial"/>
                <a:cs typeface="Arial"/>
              </a:rPr>
              <a:t>Challenges in the Deployment of HALEU and Novel Moderators for Advanced Reactors</a:t>
            </a:r>
            <a:br>
              <a:rPr lang="en-US" dirty="0">
                <a:cs typeface="Arial"/>
              </a:rPr>
            </a:br>
            <a:br>
              <a:rPr lang="en-US" dirty="0">
                <a:ea typeface="ＭＳ Ｐゴシック"/>
              </a:rPr>
            </a:br>
            <a:endParaRPr lang="en-US" dirty="0"/>
          </a:p>
        </p:txBody>
      </p:sp>
      <p:sp>
        <p:nvSpPr>
          <p:cNvPr id="2" name="Subtitle 1">
            <a:extLst>
              <a:ext uri="{FF2B5EF4-FFF2-40B4-BE49-F238E27FC236}">
                <a16:creationId xmlns:a16="http://schemas.microsoft.com/office/drawing/2014/main" id="{D7537CAC-9D27-F12B-22CF-DB50D6E8F8E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82749" y="4275029"/>
            <a:ext cx="9144000" cy="1649026"/>
          </a:xfrm>
        </p:spPr>
        <p:txBody>
          <a:bodyPr>
            <a:normAutofit fontScale="25000" lnSpcReduction="20000"/>
          </a:bodyPr>
          <a:lstStyle/>
          <a:p>
            <a:endParaRPr lang="en-US" sz="11200" dirty="0">
              <a:latin typeface="Arial Narrow"/>
              <a:ea typeface="ＭＳ Ｐゴシック"/>
            </a:endParaRPr>
          </a:p>
          <a:p>
            <a:endParaRPr lang="en-US" sz="11200" dirty="0">
              <a:latin typeface="Arial Narrow"/>
              <a:ea typeface="ＭＳ Ｐゴシック"/>
            </a:endParaRPr>
          </a:p>
          <a:p>
            <a:r>
              <a:rPr lang="en-US" sz="11200" dirty="0">
                <a:latin typeface="Arial Narrow"/>
                <a:ea typeface="ＭＳ Ｐゴシック"/>
              </a:rPr>
              <a:t>Theresa Cutler (LANL)</a:t>
            </a:r>
          </a:p>
          <a:p>
            <a:br>
              <a:rPr lang="en-US" sz="11200" dirty="0">
                <a:latin typeface="Arial Narrow"/>
                <a:ea typeface="ＭＳ Ｐゴシック"/>
              </a:rPr>
            </a:br>
            <a:r>
              <a:rPr lang="en-US" sz="11200" dirty="0">
                <a:latin typeface="Arial Narrow"/>
                <a:ea typeface="ＭＳ Ｐゴシック"/>
              </a:rPr>
              <a:t>Javier Ortensi, Ph.D., P.E. (INL)</a:t>
            </a:r>
          </a:p>
          <a:p>
            <a:endParaRPr lang="en-US" dirty="0">
              <a:latin typeface="Arial Narrow"/>
              <a:ea typeface="ＭＳ Ｐゴシック"/>
            </a:endParaRPr>
          </a:p>
          <a:p>
            <a:pPr marL="7620"/>
            <a:r>
              <a:rPr lang="en-US" sz="9600" b="0" i="0" dirty="0">
                <a:solidFill>
                  <a:srgbClr val="F9F9F9"/>
                </a:solidFill>
                <a:effectLst/>
              </a:rPr>
              <a:t>Tuesday, February 11</a:t>
            </a:r>
          </a:p>
          <a:p>
            <a:pPr marL="7620"/>
            <a:r>
              <a:rPr lang="en-US" sz="8800" dirty="0"/>
              <a:t>WANDA 2025</a:t>
            </a:r>
            <a:endParaRPr lang="en-US" sz="7200" dirty="0"/>
          </a:p>
          <a:p>
            <a:endParaRPr lang="en-US" sz="2400" dirty="0"/>
          </a:p>
          <a:p>
            <a:endParaRPr lang="en-US" dirty="0">
              <a:ea typeface="ＭＳ Ｐゴシック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3BC9547-8A60-8C61-CBA7-0B2832DB0BE2}"/>
              </a:ext>
            </a:extLst>
          </p:cNvPr>
          <p:cNvSpPr txBox="1"/>
          <p:nvPr/>
        </p:nvSpPr>
        <p:spPr>
          <a:xfrm>
            <a:off x="5287736" y="6477963"/>
            <a:ext cx="161652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Arial Narrow"/>
                <a:ea typeface="ＭＳ Ｐゴシック"/>
              </a:rPr>
              <a:t>LA-UR-25-21306</a:t>
            </a:r>
          </a:p>
        </p:txBody>
      </p:sp>
    </p:spTree>
    <p:extLst>
      <p:ext uri="{BB962C8B-B14F-4D97-AF65-F5344CB8AC3E}">
        <p14:creationId xmlns:p14="http://schemas.microsoft.com/office/powerpoint/2010/main" val="211855334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02436867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A diagram of a nuclear reactor&#10;&#10;Description automatically generated">
            <a:extLst>
              <a:ext uri="{FF2B5EF4-FFF2-40B4-BE49-F238E27FC236}">
                <a16:creationId xmlns:a16="http://schemas.microsoft.com/office/drawing/2014/main" id="{172230A4-F0B6-80E3-9C57-44C9B51D42F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444"/>
          <a:stretch/>
        </p:blipFill>
        <p:spPr>
          <a:xfrm>
            <a:off x="20" y="0"/>
            <a:ext cx="12191980" cy="6857990"/>
          </a:xfrm>
          <a:prstGeom prst="rect">
            <a:avLst/>
          </a:prstGeom>
          <a:noFill/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4F50E31A-EEDC-6FE2-DB33-F00D18460536}"/>
              </a:ext>
            </a:extLst>
          </p:cNvPr>
          <p:cNvSpPr txBox="1"/>
          <p:nvPr/>
        </p:nvSpPr>
        <p:spPr>
          <a:xfrm>
            <a:off x="7447176" y="6410228"/>
            <a:ext cx="460970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U.S.NRC Slides from 4/3/24 ACRS meeting</a:t>
            </a:r>
          </a:p>
        </p:txBody>
      </p:sp>
    </p:spTree>
    <p:extLst>
      <p:ext uri="{BB962C8B-B14F-4D97-AF65-F5344CB8AC3E}">
        <p14:creationId xmlns:p14="http://schemas.microsoft.com/office/powerpoint/2010/main" val="18879877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B9AC38F-282E-6320-AFE7-7B9BA88EF84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9640FE-7CE7-A39C-FA09-9DFB295DF3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9471222" cy="951345"/>
          </a:xfrm>
        </p:spPr>
        <p:txBody>
          <a:bodyPr>
            <a:normAutofit/>
          </a:bodyPr>
          <a:lstStyle/>
          <a:p>
            <a:r>
              <a:rPr lang="en-US" sz="3500" b="1" dirty="0">
                <a:cs typeface="Arial"/>
              </a:rPr>
              <a:t>The Challenge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4267648-3291-07A9-6A00-BAC00E06AA8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1" y="1493185"/>
            <a:ext cx="9551635" cy="4375817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License, build and operate a HALEU prototype</a:t>
            </a:r>
          </a:p>
          <a:p>
            <a:r>
              <a:rPr lang="en-US" dirty="0"/>
              <a:t>We expect significant optimization of HALEU designs after </a:t>
            </a:r>
            <a:r>
              <a:rPr lang="en-US"/>
              <a:t>first prototypes</a:t>
            </a:r>
            <a:endParaRPr lang="en-US" dirty="0"/>
          </a:p>
          <a:p>
            <a:r>
              <a:rPr lang="en-US" dirty="0"/>
              <a:t>Prepare to pursue best estimate calculations</a:t>
            </a:r>
          </a:p>
          <a:p>
            <a:pPr lvl="1"/>
            <a:r>
              <a:rPr lang="en-US" dirty="0"/>
              <a:t>Data and related uncertainties</a:t>
            </a:r>
          </a:p>
          <a:p>
            <a:pPr lvl="1"/>
            <a:r>
              <a:rPr lang="en-US" dirty="0"/>
              <a:t>Benchmarks and related uncertainties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DAFBE4B-01E5-4AF2-56F5-10373B4211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3</a:t>
            </a:fld>
            <a:endParaRPr lang="en-US"/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C7E6A023-4D2C-38C3-208B-2E21A2F99473}"/>
              </a:ext>
            </a:extLst>
          </p:cNvPr>
          <p:cNvGrpSpPr/>
          <p:nvPr/>
        </p:nvGrpSpPr>
        <p:grpSpPr>
          <a:xfrm>
            <a:off x="8001000" y="2509058"/>
            <a:ext cx="4074160" cy="3277821"/>
            <a:chOff x="7693116" y="1428701"/>
            <a:chExt cx="4498884" cy="4358640"/>
          </a:xfrm>
        </p:grpSpPr>
        <p:pic>
          <p:nvPicPr>
            <p:cNvPr id="5" name="Picture 2" descr="Free Scales Vector Art - Download 381+ Scales Icons &amp; Graphics - Pixabay">
              <a:extLst>
                <a:ext uri="{FF2B5EF4-FFF2-40B4-BE49-F238E27FC236}">
                  <a16:creationId xmlns:a16="http://schemas.microsoft.com/office/drawing/2014/main" id="{FF0C1B1F-8E8F-4ACC-EC26-AFCE778B753F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3116" y="1428701"/>
              <a:ext cx="4498884" cy="4358640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31991382-633B-1D60-E3B8-7AA6A470F60F}"/>
                </a:ext>
              </a:extLst>
            </p:cNvPr>
            <p:cNvSpPr txBox="1"/>
            <p:nvPr/>
          </p:nvSpPr>
          <p:spPr>
            <a:xfrm>
              <a:off x="7975912" y="3698948"/>
              <a:ext cx="1280161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Reactor</a:t>
              </a:r>
            </a:p>
            <a:p>
              <a:pPr algn="ctr"/>
              <a:r>
                <a:rPr lang="en-US" dirty="0"/>
                <a:t>Safety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0FD8F6AF-0CA3-E837-D95D-B8529EA82ABF}"/>
                </a:ext>
              </a:extLst>
            </p:cNvPr>
            <p:cNvSpPr txBox="1"/>
            <p:nvPr/>
          </p:nvSpPr>
          <p:spPr>
            <a:xfrm>
              <a:off x="10402544" y="3751841"/>
              <a:ext cx="1708039" cy="85945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dirty="0"/>
                <a:t>Reactor</a:t>
              </a:r>
            </a:p>
            <a:p>
              <a:pPr algn="ctr"/>
              <a:r>
                <a:rPr lang="en-US" dirty="0"/>
                <a:t>Performance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4832265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8832C5-33F7-2F39-CD48-4E142ED7C36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0" y="147782"/>
            <a:ext cx="11817209" cy="951345"/>
          </a:xfrm>
        </p:spPr>
        <p:txBody>
          <a:bodyPr>
            <a:normAutofit/>
          </a:bodyPr>
          <a:lstStyle/>
          <a:p>
            <a:r>
              <a:rPr lang="en-US" dirty="0"/>
              <a:t>2019 Advanced Reactor Session Flashback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87A5349-01E2-EB13-324A-FC05E80A91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0589"/>
            <a:ext cx="11173564" cy="4380461"/>
          </a:xfrm>
        </p:spPr>
        <p:txBody>
          <a:bodyPr>
            <a:normAutofit/>
          </a:bodyPr>
          <a:lstStyle/>
          <a:p>
            <a:r>
              <a:rPr lang="en-US" dirty="0"/>
              <a:t>Exploration of existing data</a:t>
            </a:r>
          </a:p>
          <a:p>
            <a:r>
              <a:rPr lang="en-US" dirty="0"/>
              <a:t>Initial awareness of ND needs to and for the Nuclear Energy Community</a:t>
            </a:r>
          </a:p>
          <a:p>
            <a:r>
              <a:rPr lang="en-US" dirty="0"/>
              <a:t>Focus on new differential measurements and thermal scattering laws </a:t>
            </a:r>
          </a:p>
          <a:p>
            <a:r>
              <a:rPr lang="en-US" dirty="0"/>
              <a:t>Awareness of HALEU as fuel option</a:t>
            </a:r>
          </a:p>
          <a:p>
            <a:r>
              <a:rPr lang="en-US" dirty="0"/>
              <a:t>NRC grappling with new reactors in design</a:t>
            </a:r>
          </a:p>
          <a:p>
            <a:r>
              <a:rPr lang="en-US" dirty="0"/>
              <a:t>Safeguards in its own “box”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C665706-A6B8-904E-FB09-F058A509CBE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407910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FB82E-4AE0-1319-0E70-21626CD0C8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10341358" cy="951345"/>
          </a:xfrm>
        </p:spPr>
        <p:txBody>
          <a:bodyPr>
            <a:normAutofit fontScale="90000"/>
          </a:bodyPr>
          <a:lstStyle/>
          <a:p>
            <a:r>
              <a:rPr lang="en-US" dirty="0"/>
              <a:t>2019 Advanced Reactor Session Flashback</a:t>
            </a:r>
            <a:br>
              <a:rPr lang="en-US" dirty="0"/>
            </a:br>
            <a:r>
              <a:rPr lang="en-US" dirty="0"/>
              <a:t>	Where we’ve come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4D6DD1D-7B4F-1569-6559-39C7481C46A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83491" y="1480589"/>
            <a:ext cx="11040423" cy="4380461"/>
          </a:xfrm>
        </p:spPr>
        <p:txBody>
          <a:bodyPr>
            <a:normAutofit lnSpcReduction="10000"/>
          </a:bodyPr>
          <a:lstStyle/>
          <a:p>
            <a:r>
              <a:rPr lang="en-US" dirty="0"/>
              <a:t>Reactor designs rapidly advancing, including non-nuclear prototypes</a:t>
            </a:r>
          </a:p>
          <a:p>
            <a:r>
              <a:rPr lang="en-US" dirty="0"/>
              <a:t>HALEU is assumed</a:t>
            </a:r>
          </a:p>
          <a:p>
            <a:r>
              <a:rPr lang="en-US" dirty="0"/>
              <a:t>NRC developing codes to improve review process</a:t>
            </a:r>
          </a:p>
          <a:p>
            <a:r>
              <a:rPr lang="en-US" dirty="0"/>
              <a:t>Many new cross sections and thermal scattering laws available</a:t>
            </a:r>
          </a:p>
          <a:p>
            <a:r>
              <a:rPr lang="en-US" dirty="0"/>
              <a:t>Safeguards considered hand-in-hand with the overall process</a:t>
            </a:r>
          </a:p>
          <a:p>
            <a:r>
              <a:rPr lang="en-US" dirty="0"/>
              <a:t>LOTS of work remains!</a:t>
            </a:r>
          </a:p>
          <a:p>
            <a:endParaRPr lang="en-US" dirty="0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A01DD57-2793-02A5-8A35-EF65DD4A1E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5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081332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6B55CB4-EBDD-A7AE-1DD9-223D85B871C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470E08-F115-1C9B-EBB5-7A86123F67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9471222" cy="951345"/>
          </a:xfrm>
        </p:spPr>
        <p:txBody>
          <a:bodyPr>
            <a:normAutofit/>
          </a:bodyPr>
          <a:lstStyle/>
          <a:p>
            <a:r>
              <a:rPr lang="en-US" sz="3500" b="1" dirty="0">
                <a:cs typeface="Arial"/>
              </a:rPr>
              <a:t>TODAY: Impact Areas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2CFBBC1-25D1-6A88-318F-6B7D901DEB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1" y="1493185"/>
            <a:ext cx="11482984" cy="43758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AutoNum type="arabicPeriod"/>
            </a:pPr>
            <a:r>
              <a:rPr lang="en-US" sz="2000" dirty="0"/>
              <a:t>Fundamental data and related uncertainties: (Do we have sufficient accuracy for HALEU fuels?)</a:t>
            </a:r>
          </a:p>
          <a:p>
            <a:pPr lvl="1"/>
            <a:r>
              <a:rPr lang="en-US" sz="1800" dirty="0"/>
              <a:t>Neutron cross-section libraries - gamma production, fast-neutron fission and capture cross-sections, …</a:t>
            </a:r>
          </a:p>
          <a:p>
            <a:pPr lvl="1"/>
            <a:r>
              <a:rPr lang="en-US" sz="1800" dirty="0"/>
              <a:t>Photon cross-section libraries - heating of structures, shielding &amp; dose determination, delayed gamma</a:t>
            </a:r>
          </a:p>
          <a:p>
            <a:pPr lvl="1"/>
            <a:r>
              <a:rPr lang="en-US" sz="1800" dirty="0"/>
              <a:t>Decay Heat and Fission Product Yields – spectrum dependence?</a:t>
            </a:r>
          </a:p>
          <a:p>
            <a:pPr lvl="1"/>
            <a:r>
              <a:rPr lang="en-US" sz="1800" dirty="0"/>
              <a:t>Thermal Scattering Data - material-specific data (</a:t>
            </a:r>
            <a:r>
              <a:rPr lang="en-US" sz="1800" dirty="0" err="1"/>
              <a:t>SiC</a:t>
            </a:r>
            <a:r>
              <a:rPr lang="en-US" sz="1800" dirty="0"/>
              <a:t>, </a:t>
            </a:r>
            <a:r>
              <a:rPr lang="en-US" sz="1800" dirty="0" err="1"/>
              <a:t>ZrH</a:t>
            </a:r>
            <a:r>
              <a:rPr lang="en-US" sz="1800" dirty="0"/>
              <a:t>, YH, </a:t>
            </a:r>
            <a:r>
              <a:rPr lang="en-US" sz="1800" dirty="0" err="1"/>
              <a:t>FLiBe</a:t>
            </a:r>
            <a:r>
              <a:rPr lang="en-US" sz="1800" dirty="0"/>
              <a:t>, graphite, ...), specific to their composition, density, and microscopic structure. New evaluations, measurements, and uncertainties? (i.e. how do I handle variable porosity in reactor graphite)</a:t>
            </a:r>
          </a:p>
          <a:p>
            <a:pPr marL="342900" indent="-342900">
              <a:buAutoNum type="arabicPeriod"/>
            </a:pPr>
            <a:r>
              <a:rPr lang="en-US" sz="2000" dirty="0"/>
              <a:t>Nuclear data infrastructure and tools:</a:t>
            </a:r>
          </a:p>
          <a:p>
            <a:pPr lvl="1"/>
            <a:r>
              <a:rPr lang="en-US" sz="1800" dirty="0"/>
              <a:t>Evaluation and processing - must be capable of handling complex nuclear data evaluations and generating accurate, reactor-specific libraries</a:t>
            </a:r>
          </a:p>
          <a:p>
            <a:pPr lvl="1"/>
            <a:r>
              <a:rPr lang="en-US" sz="1800" dirty="0"/>
              <a:t>Data management: Facilitate the organization, access, and sharing of nuclear data among researchers, developers, and users</a:t>
            </a:r>
          </a:p>
          <a:p>
            <a:pPr marL="342900" indent="-342900">
              <a:buAutoNum type="arabicPeriod"/>
            </a:pPr>
            <a:endParaRPr lang="en-US" sz="1800" dirty="0" err="1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53DC483-3797-0AAF-0E3D-DDE9D40C67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51511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9966136-B35F-A6A7-3E9E-A5DED18C89A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E2CCDA3-EBCD-1E09-DBD1-E8EB0CD949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9471222" cy="951345"/>
          </a:xfrm>
        </p:spPr>
        <p:txBody>
          <a:bodyPr>
            <a:normAutofit/>
          </a:bodyPr>
          <a:lstStyle/>
          <a:p>
            <a:r>
              <a:rPr lang="en-US" sz="3500" b="1" dirty="0">
                <a:cs typeface="Arial"/>
              </a:rPr>
              <a:t>TODAY: Impact Areas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B19D76-2128-92E7-EDAB-2322F00E049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1" y="1493185"/>
            <a:ext cx="11482984" cy="43758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342900" indent="-342900">
              <a:buFont typeface="+mj-lt"/>
              <a:buAutoNum type="arabicPeriod" startAt="3"/>
            </a:pPr>
            <a:r>
              <a:rPr lang="en-US" sz="2000" dirty="0"/>
              <a:t>Update methods in reactor physics tools:</a:t>
            </a:r>
          </a:p>
          <a:p>
            <a:pPr lvl="1"/>
            <a:r>
              <a:rPr lang="en-US" sz="1800" dirty="0"/>
              <a:t>Resonance self-shielding: Spatial and energy self-shielding with HALEU fuel (TRISO particles) with </a:t>
            </a:r>
            <a:r>
              <a:rPr lang="en-US" sz="1800" dirty="0" err="1"/>
              <a:t>FLiBe</a:t>
            </a:r>
            <a:r>
              <a:rPr lang="en-US" sz="1800" dirty="0"/>
              <a:t> coolant</a:t>
            </a:r>
          </a:p>
          <a:p>
            <a:pPr lvl="1"/>
            <a:r>
              <a:rPr lang="en-US" sz="1800" dirty="0"/>
              <a:t>TSL models and interpolation</a:t>
            </a:r>
          </a:p>
          <a:p>
            <a:pPr lvl="1"/>
            <a:endParaRPr lang="en-US" sz="1400" dirty="0"/>
          </a:p>
          <a:p>
            <a:pPr marL="342900" indent="-342900">
              <a:buAutoNum type="arabicPeriod" startAt="3"/>
            </a:pPr>
            <a:r>
              <a:rPr lang="en-US" sz="2000" dirty="0"/>
              <a:t>HALEU validation benchmarks:</a:t>
            </a:r>
          </a:p>
          <a:p>
            <a:pPr lvl="1"/>
            <a:r>
              <a:rPr lang="en-US" sz="1800" dirty="0"/>
              <a:t>Critical experiments, reactor measurements, as well as intercomparisons with other reactor physics codes and methods</a:t>
            </a:r>
          </a:p>
          <a:p>
            <a:pPr lvl="1"/>
            <a:r>
              <a:rPr lang="en-US" sz="1800" dirty="0"/>
              <a:t>Experiments with different moderators and at operating temperatures</a:t>
            </a:r>
          </a:p>
          <a:p>
            <a:pPr lvl="1"/>
            <a:r>
              <a:rPr lang="en-US" sz="1800" dirty="0"/>
              <a:t>Quality of measurements with guidelines from ICSBEP/</a:t>
            </a:r>
            <a:r>
              <a:rPr lang="en-US" sz="1800" dirty="0" err="1"/>
              <a:t>IRPhE</a:t>
            </a:r>
            <a:endParaRPr lang="en-US" sz="180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918C4E9-ED41-C3A9-093E-AD8C1CD872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6450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9F9FDE-CCC4-286D-225A-9C192050A3B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758E8-2431-EB42-34CC-E8FDBA9F02A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9471222" cy="951345"/>
          </a:xfrm>
        </p:spPr>
        <p:txBody>
          <a:bodyPr>
            <a:normAutofit/>
          </a:bodyPr>
          <a:lstStyle/>
          <a:p>
            <a:r>
              <a:rPr lang="en-US" sz="3500" b="1" dirty="0">
                <a:cs typeface="Arial"/>
              </a:rPr>
              <a:t>TODAY: Impact Areas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FA2565C-979D-198D-FE7E-EBA547AC22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90571" y="1493185"/>
            <a:ext cx="11482984" cy="4375817"/>
          </a:xfrm>
        </p:spPr>
        <p:txBody>
          <a:bodyPr vert="horz" lIns="91440" tIns="45720" rIns="91440" bIns="45720" rtlCol="0" anchor="t">
            <a:noAutofit/>
          </a:bodyPr>
          <a:lstStyle/>
          <a:p>
            <a:pPr marL="457200" indent="-457200">
              <a:buFont typeface="+mj-lt"/>
              <a:buAutoNum type="arabicPeriod" startAt="5"/>
            </a:pPr>
            <a:r>
              <a:rPr lang="en-US" sz="2000" dirty="0"/>
              <a:t>Safeguards:</a:t>
            </a:r>
          </a:p>
          <a:p>
            <a:pPr lvl="1"/>
            <a:r>
              <a:rPr lang="en-US" sz="1800" dirty="0"/>
              <a:t>Extensive model development and detector development</a:t>
            </a:r>
          </a:p>
          <a:p>
            <a:pPr lvl="1"/>
            <a:r>
              <a:rPr lang="en-US" sz="1800" dirty="0"/>
              <a:t>Precision validation methods</a:t>
            </a:r>
          </a:p>
          <a:p>
            <a:pPr lvl="1"/>
            <a:r>
              <a:rPr lang="en-US" sz="1800" dirty="0"/>
              <a:t>Codes designed specifically for HALEU, Molten Salts, Advanced Moderators</a:t>
            </a:r>
          </a:p>
          <a:p>
            <a:pPr lvl="1"/>
            <a:r>
              <a:rPr lang="en-US" sz="1800" dirty="0"/>
              <a:t>New processing methods and flows</a:t>
            </a:r>
          </a:p>
          <a:p>
            <a:pPr marL="457200" indent="-457200">
              <a:buFont typeface="+mj-lt"/>
              <a:buAutoNum type="arabicPeriod" startAt="6"/>
            </a:pPr>
            <a:r>
              <a:rPr lang="en-US" sz="2000" dirty="0"/>
              <a:t>Transport</a:t>
            </a:r>
            <a:r>
              <a:rPr lang="en-US" sz="2600" dirty="0"/>
              <a:t> </a:t>
            </a:r>
          </a:p>
          <a:p>
            <a:pPr lvl="1"/>
            <a:r>
              <a:rPr lang="en-US" sz="2200" dirty="0"/>
              <a:t>Reactor Cores</a:t>
            </a:r>
          </a:p>
          <a:p>
            <a:pPr lvl="1"/>
            <a:r>
              <a:rPr lang="en-US" sz="2200" dirty="0"/>
              <a:t>Pebble fuel</a:t>
            </a:r>
          </a:p>
          <a:p>
            <a:pPr lvl="1"/>
            <a:r>
              <a:rPr lang="en-US" sz="2200" dirty="0"/>
              <a:t>Salt residue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F8B7AFDE-903A-24C2-3841-15B50349D5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32008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84F5CF2-C30A-D8A2-00BD-6B98697192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B5675D-1E5B-A054-6246-0DB10DCA98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90571" y="147782"/>
            <a:ext cx="9471222" cy="951345"/>
          </a:xfrm>
        </p:spPr>
        <p:txBody>
          <a:bodyPr>
            <a:normAutofit/>
          </a:bodyPr>
          <a:lstStyle/>
          <a:p>
            <a:r>
              <a:rPr lang="en-US" sz="3500" b="1" dirty="0">
                <a:cs typeface="Arial"/>
              </a:rPr>
              <a:t>Structure of this Session</a:t>
            </a:r>
            <a:endParaRPr lang="en-US" sz="3500" b="1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74607B6-F5CA-BB15-F900-94D6B8E092F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09369" y="1792289"/>
            <a:ext cx="9551635" cy="2856624"/>
          </a:xfrm>
        </p:spPr>
        <p:txBody>
          <a:bodyPr vert="horz" lIns="91440" tIns="45720" rIns="91440" bIns="45720" rtlCol="0" anchor="t">
            <a:noAutofit/>
          </a:bodyPr>
          <a:lstStyle/>
          <a:p>
            <a:r>
              <a:rPr lang="en-US" dirty="0"/>
              <a:t>Customer Perspective</a:t>
            </a:r>
          </a:p>
          <a:p>
            <a:r>
              <a:rPr lang="en-US" dirty="0"/>
              <a:t>Fuel Procurement and Experiment Needs</a:t>
            </a:r>
          </a:p>
          <a:p>
            <a:r>
              <a:rPr lang="en-US" dirty="0"/>
              <a:t>Thermal Scattering Law Updates</a:t>
            </a:r>
          </a:p>
          <a:p>
            <a:r>
              <a:rPr lang="en-US" dirty="0"/>
              <a:t>Safeguards</a:t>
            </a:r>
          </a:p>
          <a:p>
            <a:r>
              <a:rPr lang="en-US" dirty="0"/>
              <a:t>Discussion</a:t>
            </a:r>
          </a:p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DEDD15AB-8F8A-2BBB-7BAD-9AC259DB1E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97C032F-CD6F-4040-A6F8-55EF6F4FAEDE}" type="slidenum">
              <a:rPr lang="en-US" smtClean="0"/>
              <a:pPr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351240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DOE-N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2617F"/>
      </a:accent1>
      <a:accent2>
        <a:srgbClr val="ED7D31"/>
      </a:accent2>
      <a:accent3>
        <a:srgbClr val="A5A5A5"/>
      </a:accent3>
      <a:accent4>
        <a:srgbClr val="FFC000"/>
      </a:accent4>
      <a:accent5>
        <a:srgbClr val="2BBCCF"/>
      </a:accent5>
      <a:accent6>
        <a:srgbClr val="B8DB2C"/>
      </a:accent6>
      <a:hlink>
        <a:srgbClr val="00BCC6"/>
      </a:hlink>
      <a:folHlink>
        <a:srgbClr val="454F7A"/>
      </a:folHlink>
    </a:clrScheme>
    <a:fontScheme name="Arial Black-Arial">
      <a:majorFont>
        <a:latin typeface="Arial Black" panose="020B0A04020102020204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55bb7a7b-ea7a-4bb0-b24a-d4297f0c0a93">
      <Terms xmlns="http://schemas.microsoft.com/office/infopath/2007/PartnerControls"/>
    </lcf76f155ced4ddcb4097134ff3c332f>
    <TaxCatchAll xmlns="0a20205c-0631-4ff0-81c6-46eee12fe7e9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D878BA840E264041A8A938721554CDF0" ma:contentTypeVersion="14" ma:contentTypeDescription="Create a new document." ma:contentTypeScope="" ma:versionID="9fa3d7a5bafe74e1316702d3db25a1db">
  <xsd:schema xmlns:xsd="http://www.w3.org/2001/XMLSchema" xmlns:xs="http://www.w3.org/2001/XMLSchema" xmlns:p="http://schemas.microsoft.com/office/2006/metadata/properties" xmlns:ns2="55bb7a7b-ea7a-4bb0-b24a-d4297f0c0a93" xmlns:ns3="d06c844e-3888-4d7e-9476-f8018e5472cf" xmlns:ns4="0a20205c-0631-4ff0-81c6-46eee12fe7e9" targetNamespace="http://schemas.microsoft.com/office/2006/metadata/properties" ma:root="true" ma:fieldsID="3727e05a8899f2f5d0232cae8b5fc318" ns2:_="" ns3:_="" ns4:_="">
    <xsd:import namespace="55bb7a7b-ea7a-4bb0-b24a-d4297f0c0a93"/>
    <xsd:import namespace="d06c844e-3888-4d7e-9476-f8018e5472cf"/>
    <xsd:import namespace="0a20205c-0631-4ff0-81c6-46eee12fe7e9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  <xsd:element ref="ns2:MediaServiceAutoTags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2:MediaLengthInSeconds" minOccurs="0"/>
                <xsd:element ref="ns2:MediaServiceLocation" minOccurs="0"/>
                <xsd:element ref="ns2:lcf76f155ced4ddcb4097134ff3c332f" minOccurs="0"/>
                <xsd:element ref="ns4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5bb7a7b-ea7a-4bb0-b24a-d4297f0c0a93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Tags" ma:index="12" nillable="true" ma:displayName="Tags" ma:internalName="MediaServiceAutoTags" ma:readOnly="true">
      <xsd:simpleType>
        <xsd:restriction base="dms:Text"/>
      </xsd:simpleType>
    </xsd:element>
    <xsd:element name="MediaServiceOCR" ma:index="13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4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5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6" nillable="true" ma:displayName="MediaServiceDateTaken" ma:hidden="true" ma:internalName="MediaServiceDateTaken" ma:readOnly="true">
      <xsd:simpleType>
        <xsd:restriction base="dms:Text"/>
      </xsd:simpleType>
    </xsd:element>
    <xsd:element name="MediaLengthInSeconds" ma:index="17" nillable="true" ma:displayName="Length (seconds)" ma:internalName="MediaLengthInSeconds" ma:readOnly="true">
      <xsd:simpleType>
        <xsd:restriction base="dms:Unknown"/>
      </xsd:simpleType>
    </xsd:element>
    <xsd:element name="MediaServiceLocation" ma:index="18" nillable="true" ma:displayName="Location" ma:internalName="MediaServiceLocation" ma:readOnly="true">
      <xsd:simpleType>
        <xsd:restriction base="dms:Text"/>
      </xsd:simpleType>
    </xsd:element>
    <xsd:element name="lcf76f155ced4ddcb4097134ff3c332f" ma:index="20" nillable="true" ma:taxonomy="true" ma:internalName="lcf76f155ced4ddcb4097134ff3c332f" ma:taxonomyFieldName="MediaServiceImageTags" ma:displayName="Image Tags" ma:readOnly="false" ma:fieldId="{5cf76f15-5ced-4ddc-b409-7134ff3c332f}" ma:taxonomyMulti="true" ma:sspId="26d46bd7-4a58-4bc0-a217-7245e6e7041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6c844e-3888-4d7e-9476-f8018e5472cf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0a20205c-0631-4ff0-81c6-46eee12fe7e9" elementFormDefault="qualified">
    <xsd:import namespace="http://schemas.microsoft.com/office/2006/documentManagement/types"/>
    <xsd:import namespace="http://schemas.microsoft.com/office/infopath/2007/PartnerControls"/>
    <xsd:element name="TaxCatchAll" ma:index="21" nillable="true" ma:displayName="Taxonomy Catch All Column" ma:hidden="true" ma:list="{e60020e9-44d1-4629-a3ff-5db6e7b39b5f}" ma:internalName="TaxCatchAll" ma:showField="CatchAllData" ma:web="d06c844e-3888-4d7e-9476-f8018e5472cf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0DA9AF4A-DF35-45B0-A63C-E189572D1407}">
  <ds:schemaRefs>
    <ds:schemaRef ds:uri="http://www.w3.org/XML/1998/namespace"/>
    <ds:schemaRef ds:uri="55bb7a7b-ea7a-4bb0-b24a-d4297f0c0a93"/>
    <ds:schemaRef ds:uri="http://schemas.microsoft.com/office/2006/metadata/properties"/>
    <ds:schemaRef ds:uri="http://purl.org/dc/dcmitype/"/>
    <ds:schemaRef ds:uri="http://schemas.microsoft.com/office/2006/documentManagement/types"/>
    <ds:schemaRef ds:uri="http://purl.org/dc/terms/"/>
    <ds:schemaRef ds:uri="d06c844e-3888-4d7e-9476-f8018e5472cf"/>
    <ds:schemaRef ds:uri="http://schemas.microsoft.com/office/infopath/2007/PartnerControls"/>
    <ds:schemaRef ds:uri="http://schemas.openxmlformats.org/package/2006/metadata/core-properties"/>
    <ds:schemaRef ds:uri="0a20205c-0631-4ff0-81c6-46eee12fe7e9"/>
    <ds:schemaRef ds:uri="http://purl.org/dc/elements/1.1/"/>
  </ds:schemaRefs>
</ds:datastoreItem>
</file>

<file path=customXml/itemProps2.xml><?xml version="1.0" encoding="utf-8"?>
<ds:datastoreItem xmlns:ds="http://schemas.openxmlformats.org/officeDocument/2006/customXml" ds:itemID="{02C4DCBB-7F96-40DA-921C-1681B9FAA2EF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0CF5124-AC40-41E3-91FD-F31673294D9F}">
  <ds:schemaRefs>
    <ds:schemaRef ds:uri="0a20205c-0631-4ff0-81c6-46eee12fe7e9"/>
    <ds:schemaRef ds:uri="55bb7a7b-ea7a-4bb0-b24a-d4297f0c0a93"/>
    <ds:schemaRef ds:uri="d06c844e-3888-4d7e-9476-f8018e5472cf"/>
    <ds:schemaRef ds:uri="http://purl.org/dc/elements/1.1/"/>
    <ds:schemaRef ds:uri="http://purl.org/dc/terms/"/>
    <ds:schemaRef ds:uri="http://schemas.microsoft.com/internal/obd"/>
    <ds:schemaRef ds:uri="http://schemas.microsoft.com/office/2006/documentManagement/types"/>
    <ds:schemaRef ds:uri="http://schemas.microsoft.com/office/2006/metadata/contentType"/>
    <ds:schemaRef ds:uri="http://schemas.microsoft.com/office/2006/metadata/properties"/>
    <ds:schemaRef ds:uri="http://schemas.microsoft.com/office/2006/metadata/properties/metaAttributes"/>
    <ds:schemaRef ds:uri="http://schemas.microsoft.com/office/infopath/2007/PartnerControls"/>
    <ds:schemaRef ds:uri="http://schemas.openxmlformats.org/package/2006/metadata/core-properties"/>
    <ds:schemaRef ds:uri="http://www.w3.org/2001/XMLSchema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36802</TotalTime>
  <Words>478</Words>
  <Application>Microsoft Office PowerPoint</Application>
  <PresentationFormat>Widescreen</PresentationFormat>
  <Paragraphs>76</Paragraphs>
  <Slides>10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Arial Black</vt:lpstr>
      <vt:lpstr>Arial Narrow</vt:lpstr>
      <vt:lpstr>Calibri</vt:lpstr>
      <vt:lpstr>Office Theme</vt:lpstr>
      <vt:lpstr>Challenges in the Deployment of HALEU and Novel Moderators for Advanced Reactors  </vt:lpstr>
      <vt:lpstr>PowerPoint Presentation</vt:lpstr>
      <vt:lpstr>The Challenge</vt:lpstr>
      <vt:lpstr>2019 Advanced Reactor Session Flashback </vt:lpstr>
      <vt:lpstr>2019 Advanced Reactor Session Flashback  Where we’ve come </vt:lpstr>
      <vt:lpstr>TODAY: Impact Areas</vt:lpstr>
      <vt:lpstr>TODAY: Impact Areas</vt:lpstr>
      <vt:lpstr>TODAY: Impact Areas</vt:lpstr>
      <vt:lpstr>Structure of this Session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Cortney Kreer</dc:creator>
  <cp:lastModifiedBy>O'Brien, Ellen Margaret</cp:lastModifiedBy>
  <cp:revision>680</cp:revision>
  <dcterms:created xsi:type="dcterms:W3CDTF">2021-12-09T21:45:15Z</dcterms:created>
  <dcterms:modified xsi:type="dcterms:W3CDTF">2025-02-11T13:37:07Z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0x010100D878BA840E264041A8A938721554CDF0</vt:lpwstr>
  </property>
  <property fmtid="{D5CDD505-2E9C-101B-9397-08002B2CF9AE}" pid="3" name="MediaServiceImageTags">
    <vt:lpwstr/>
  </property>
</Properties>
</file>