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145706351" r:id="rId5"/>
    <p:sldId id="2145706456" r:id="rId6"/>
    <p:sldId id="2145706453" r:id="rId7"/>
    <p:sldId id="2145706454" r:id="rId8"/>
    <p:sldId id="479" r:id="rId9"/>
    <p:sldId id="2145706469" r:id="rId10"/>
    <p:sldId id="2145706480" r:id="rId11"/>
    <p:sldId id="2145706470" r:id="rId12"/>
    <p:sldId id="2145706479" r:id="rId13"/>
    <p:sldId id="2145706472" r:id="rId14"/>
    <p:sldId id="2145706455" r:id="rId15"/>
    <p:sldId id="2145706459" r:id="rId16"/>
    <p:sldId id="2145706460" r:id="rId17"/>
    <p:sldId id="2145706478" r:id="rId18"/>
    <p:sldId id="2145706463" r:id="rId19"/>
    <p:sldId id="2145706464" r:id="rId20"/>
    <p:sldId id="2145706475" r:id="rId21"/>
    <p:sldId id="2145706465" r:id="rId22"/>
    <p:sldId id="2145706474" r:id="rId23"/>
    <p:sldId id="2145706476" r:id="rId24"/>
    <p:sldId id="2145706467" r:id="rId25"/>
    <p:sldId id="21457064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627F34-0A4C-083E-2C85-7BB4B112DB7B}" name="Prestat, Eric" initials="PE" userId="S::eric.prestat@ukaea.uk::81005e4b-d8f5-4f97-b254-fd2ee4b3d8b6" providerId="AD"/>
  <p188:author id="{C90BB858-C4FC-4958-24A8-FD768ECB00C1}" name="Lim, Joven" initials="LJ" userId="S::joven.lim@ukaea.uk::7c48b9c8-667c-4378-8020-797c41b8e7dc" providerId="AD"/>
  <p188:author id="{1CFB3B5D-E04D-14B2-62D3-FA2160890E5D}" name="Bailey, Greg" initials="GB" userId="S::greg.bailey@ukaea.uk::76bdb626-9454-41ed-a19c-c2e37ea105e7" providerId="AD"/>
  <p188:author id="{4476A571-5AB2-FDD9-FBD2-2A2560F0B084}" name="Gilbert, Mark R" initials="GMR" userId="S::mark.gilbert@ukaea.uk::748c2d2e-293a-4265-9c04-ce3243f69ae2" providerId="AD"/>
  <p188:author id="{FABBD994-0082-ED1E-9827-CC27914B6790}" name="Whitfield, Tamsin" initials="WT" userId="S::tamsin.whitfield@ukaea.uk::c4b8f1f4-2fbe-4dd0-986e-2888d68ada84" providerId="AD"/>
  <p188:author id="{CD8AC5A5-24FC-8842-6FFF-390E4D02FD7E}" name="Lavrentiev, Mikhail" initials="LM" userId="S::mikhail.lavrentiev@ukaea.uk::64514380-71d5-4f73-b3d7-3cab55f28d88" providerId="AD"/>
  <p188:author id="{4AF104BF-FCC0-C78D-F7F2-035D8505E78C}" name="Foster, David" initials="FD" userId="S::david.foster@ukaea.uk::f93bf4a8-e80e-4fc9-9e28-5a181f4dfecf" providerId="AD"/>
  <p188:author id="{7130A7E5-0CEB-7342-104B-31990C4AD5C4}" name="Wheeler, Dylan" initials="WD" userId="S::dylan.wheeler@ukaea.uk::e8cd57da-c858-4e0c-8794-5719ae778dad" providerId="AD"/>
  <p188:author id="{BBA78AE7-267F-6454-1BB7-F6C0C02139A6}" name="Vasanthakumaran, Arti" initials="VA" userId="S::arti.vasanthakumaran@ukaea.uk::304d1ace-fda8-49c5-9527-82a29228d7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040"/>
    <a:srgbClr val="1A6FDF"/>
    <a:srgbClr val="515151"/>
    <a:srgbClr val="37AD6B"/>
    <a:srgbClr val="000000"/>
    <a:srgbClr val="132B4E"/>
    <a:srgbClr val="0070C0"/>
    <a:srgbClr val="3D3DFF"/>
    <a:srgbClr val="F8971D"/>
    <a:srgbClr val="909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3"/>
    <p:restoredTop sz="94792"/>
  </p:normalViewPr>
  <p:slideViewPr>
    <p:cSldViewPr snapToGrid="0">
      <p:cViewPr varScale="1">
        <p:scale>
          <a:sx n="116" d="100"/>
          <a:sy n="116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5320" y="15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2/10/25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9T09:18:50.56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9T09:18:57.85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1,'40'0,"-7"0,-25 0,3 0,8 0,-5 0,8 0,-9 0,2 0,4 0,-6 0,6 0,-3 0,-3 0,8 0,-8 0,5 0,0 3,-6-2,9 3,-9-1,3 9,-3 7,-3 4,0-9,2-6,7-8,-4 0,6 0,-6 0,-1 0,7 0,-5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9T09:19:08.58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9T09:19:11.12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9T09:19:13.80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9T09:19:22.08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0,'45'0,"-5"0,-23 0,0 0,0 0,1 0,-1 0,0 0,6 0,-5 0,5 0,-6 4,6-3,-5 3,5 0,-6-3,1 3,-5-4,3 0,0 3,-2-2,5 3,-5-4,5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CBF8-EC8B-AD7E-7F1D-BBF15E16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C1ED-C408-290F-EA43-5E0A667EE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4D9E-3B89-C980-3B74-C166C06A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17040-0A8D-1FA2-189F-69C1B593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2E7C-AE78-77F2-B4E1-A1565541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773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2" r:id="rId15"/>
    <p:sldLayoutId id="2147483678" r:id="rId16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ndc.jaea.go.jp/ENDF_Graph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39.png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C4298-8E22-154E-FAF4-17083B632F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89497D-BE86-BDCD-D617-D2F3B53F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4" y="1046601"/>
            <a:ext cx="11965904" cy="1995545"/>
          </a:xfrm>
        </p:spPr>
        <p:txBody>
          <a:bodyPr>
            <a:normAutofit/>
          </a:bodyPr>
          <a:lstStyle/>
          <a:p>
            <a:br>
              <a:rPr lang="en-US" dirty="0">
                <a:latin typeface="Arial Black"/>
              </a:rPr>
            </a:br>
            <a:br>
              <a:rPr lang="en-US" dirty="0">
                <a:latin typeface="Arial Black"/>
              </a:rPr>
            </a:br>
            <a:r>
              <a:rPr lang="en-US" dirty="0">
                <a:latin typeface="Arial Black"/>
              </a:rPr>
              <a:t>Processing trails: beyond n-transport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E3AB-B3DD-3924-8A9C-225020097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15855"/>
            <a:ext cx="10515600" cy="22737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latin typeface="Arial"/>
                <a:cs typeface="Arial"/>
              </a:rPr>
              <a:t>Jean-Christophe Sublet</a:t>
            </a:r>
          </a:p>
          <a:p>
            <a:r>
              <a:rPr lang="en-US" sz="2400" dirty="0"/>
              <a:t>United Kingdom Atomic Energy Authority, </a:t>
            </a:r>
          </a:p>
          <a:p>
            <a:r>
              <a:rPr lang="en-US" sz="2400" dirty="0"/>
              <a:t>Culham Campus, Abingdon, OX14 3DB, UK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Exploring the fusion fuel landscape –  </a:t>
            </a:r>
          </a:p>
          <a:p>
            <a:r>
              <a:rPr lang="en-GB" dirty="0"/>
              <a:t>Nuclear data for materials science, component engineering</a:t>
            </a:r>
          </a:p>
          <a:p>
            <a:endParaRPr lang="en-US" sz="22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CEAEF73-2860-6333-2410-864FE3C806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/>
          <a:p>
            <a:r>
              <a:rPr lang="en-US" dirty="0"/>
              <a:t>J.-Ch. Sublet</a:t>
            </a:r>
          </a:p>
        </p:txBody>
      </p:sp>
    </p:spTree>
    <p:extLst>
      <p:ext uri="{BB962C8B-B14F-4D97-AF65-F5344CB8AC3E}">
        <p14:creationId xmlns:p14="http://schemas.microsoft.com/office/powerpoint/2010/main" val="8734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0554-15AB-4C09-BE10-9FCCD539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55372"/>
            <a:ext cx="11150600" cy="1094544"/>
          </a:xfrm>
        </p:spPr>
        <p:txBody>
          <a:bodyPr/>
          <a:lstStyle/>
          <a:p>
            <a:r>
              <a:rPr lang="en-US" dirty="0"/>
              <a:t>Processing scripts - PREPRO fixup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CFB89-5969-F6F5-B2EA-DB50C2D72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18320"/>
            <a:ext cx="4236598" cy="28824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+mn-lt"/>
                <a:cs typeface="Courier New" panose="02070309020205020404" pitchFamily="49" charset="0"/>
              </a:rPr>
              <a:t>PREPRO fixup can fix many things !! has to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cat&gt;FIXUP.INP &lt;&lt;EOF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10001111111000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[$c1]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p.asc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FIXUP.OUT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27=( 18, 18)+(102,117)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*333=(452* 18)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R255=(333/ 27)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R254=(102/ 18)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*****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                                     JENDL 5 neutron reproduction factors (</a:t>
            </a:r>
            <a:r>
              <a:rPr lang="el-GR" sz="11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η)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1ED5-557D-F9CA-F2C7-D02DB206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456B0-FEDE-4CDC-13E6-39B59973E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98" y="1241245"/>
            <a:ext cx="7650602" cy="5295415"/>
          </a:xfrm>
          <a:prstGeom prst="rect">
            <a:avLst/>
          </a:prstGeom>
        </p:spPr>
      </p:pic>
      <p:pic>
        <p:nvPicPr>
          <p:cNvPr id="9" name="Picture 8" descr="A graph of a graph showing a red line&#10;&#10;Description automatically generated">
            <a:extLst>
              <a:ext uri="{FF2B5EF4-FFF2-40B4-BE49-F238E27FC236}">
                <a16:creationId xmlns:a16="http://schemas.microsoft.com/office/drawing/2014/main" id="{D93AEE4B-55C3-88D5-3B96-887FD35E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4" y="3389433"/>
            <a:ext cx="3855904" cy="3021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A55A9-03BB-DCFA-4EB0-BE69D3B8C47D}"/>
              </a:ext>
            </a:extLst>
          </p:cNvPr>
          <p:cNvSpPr txBox="1"/>
          <p:nvPr/>
        </p:nvSpPr>
        <p:spPr>
          <a:xfrm>
            <a:off x="5241451" y="91832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Alpha, Xi, Mu, Nu,… </a:t>
            </a:r>
          </a:p>
        </p:txBody>
      </p:sp>
    </p:spTree>
    <p:extLst>
      <p:ext uri="{BB962C8B-B14F-4D97-AF65-F5344CB8AC3E}">
        <p14:creationId xmlns:p14="http://schemas.microsoft.com/office/powerpoint/2010/main" val="159045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C6A8-7CB1-6FAA-A611-7D452225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9" y="190097"/>
            <a:ext cx="11150600" cy="1094544"/>
          </a:xfrm>
        </p:spPr>
        <p:txBody>
          <a:bodyPr>
            <a:normAutofit/>
          </a:bodyPr>
          <a:lstStyle/>
          <a:p>
            <a:r>
              <a:rPr lang="en-GB" dirty="0"/>
              <a:t>Hidden in the URR, PURR PT’s SSF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9A9D-FA4F-2FB7-9AD7-28BB652F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PDFs @ 20 keV,</a:t>
            </a:r>
          </a:p>
          <a:p>
            <a:r>
              <a:rPr lang="en-GB" sz="2400" dirty="0"/>
              <a:t>dashed @ 140 keV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B8D43-7601-C9BA-A40F-DCCB98A7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3E5D1-1F53-BF02-7C06-4ADF05A0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45212" y="297572"/>
            <a:ext cx="2842793" cy="39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3DB35-71AA-A1BF-EFC7-FC96ABE49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03485" y="2736505"/>
            <a:ext cx="3388083" cy="4396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21A0F-6F06-D6D2-2DAE-0351A439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07265" y="2892384"/>
            <a:ext cx="3245099" cy="4318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ECD72-9F86-F7AB-F574-B6FB017B8990}"/>
              </a:ext>
            </a:extLst>
          </p:cNvPr>
          <p:cNvSpPr txBox="1"/>
          <p:nvPr/>
        </p:nvSpPr>
        <p:spPr>
          <a:xfrm>
            <a:off x="4275864" y="6407872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Reactor physics lexical : </a:t>
            </a:r>
            <a:r>
              <a:rPr lang="en-GB" b="1" dirty="0"/>
              <a:t>background (dilution</a:t>
            </a:r>
            <a:r>
              <a:rPr lang="en-GB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D65CE-11B7-7324-B0EE-0A99F65A2FC9}"/>
              </a:ext>
            </a:extLst>
          </p:cNvPr>
          <p:cNvSpPr txBox="1"/>
          <p:nvPr/>
        </p:nvSpPr>
        <p:spPr>
          <a:xfrm>
            <a:off x="8716971" y="1390068"/>
            <a:ext cx="2493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R. E. MacFarlane NJOY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b="1" dirty="0"/>
              <a:t>SSF’s, without them no</a:t>
            </a:r>
          </a:p>
          <a:p>
            <a:r>
              <a:rPr lang="en-GB" sz="1600" b="1" dirty="0"/>
              <a:t>robust simulation</a:t>
            </a:r>
          </a:p>
          <a:p>
            <a:endParaRPr lang="en-GB" sz="1600" b="1" dirty="0"/>
          </a:p>
          <a:p>
            <a:r>
              <a:rPr lang="en-GB" sz="1600" b="1" dirty="0"/>
              <a:t>300 </a:t>
            </a:r>
            <a:r>
              <a:rPr lang="en-GB" sz="1600" b="1" dirty="0" err="1"/>
              <a:t>pcm</a:t>
            </a:r>
            <a:r>
              <a:rPr lang="en-GB" sz="1600" b="1" dirty="0"/>
              <a:t> on </a:t>
            </a:r>
            <a:r>
              <a:rPr lang="en-GB" sz="1600" b="1" dirty="0" err="1"/>
              <a:t>Bigten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4600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9C81-1EA4-B8FE-9BC9-0B8AD569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9" y="101961"/>
            <a:ext cx="11150600" cy="758502"/>
          </a:xfrm>
        </p:spPr>
        <p:txBody>
          <a:bodyPr>
            <a:normAutofit/>
          </a:bodyPr>
          <a:lstStyle/>
          <a:p>
            <a:r>
              <a:rPr lang="en-GB" sz="3400" dirty="0"/>
              <a:t>Groupwise forms and dilution, Bondarenko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A79A-B6F5-5F9C-D2ED-99AEC91F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93" y="973091"/>
            <a:ext cx="6798552" cy="37321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Self Shielding Factor </a:t>
            </a:r>
            <a:r>
              <a:rPr lang="en-GB" sz="2400" b="1" dirty="0"/>
              <a:t>SSF</a:t>
            </a:r>
            <a:r>
              <a:rPr lang="en-GB" sz="2400" dirty="0"/>
              <a:t> on U</a:t>
            </a:r>
            <a:r>
              <a:rPr lang="en-GB" sz="2400" baseline="30000" dirty="0"/>
              <a:t>238</a:t>
            </a:r>
            <a:r>
              <a:rPr lang="en-GB" sz="2400" dirty="0"/>
              <a:t> first 3 resonances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9E405-1D3C-77CF-52F5-E32B334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E286-0AA9-DBE0-5273-D2D45ED2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3130" y="1045348"/>
            <a:ext cx="3924818" cy="5271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F2BF8-0950-1730-3B7C-C6946100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68498" y="638273"/>
            <a:ext cx="4428290" cy="6271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7C8D9-8C32-BC94-DE55-2F3942D87E7A}"/>
              </a:ext>
            </a:extLst>
          </p:cNvPr>
          <p:cNvSpPr txBox="1"/>
          <p:nvPr/>
        </p:nvSpPr>
        <p:spPr>
          <a:xfrm>
            <a:off x="4745553" y="6050675"/>
            <a:ext cx="7446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RI slope </a:t>
            </a:r>
            <a:r>
              <a:rPr lang="en-GB" sz="2000" dirty="0"/>
              <a:t>with Temperature = </a:t>
            </a:r>
            <a:r>
              <a:rPr lang="en-GB" sz="2000" b="1" dirty="0"/>
              <a:t>negative temperature coefficient</a:t>
            </a:r>
          </a:p>
        </p:txBody>
      </p:sp>
    </p:spTree>
    <p:extLst>
      <p:ext uri="{BB962C8B-B14F-4D97-AF65-F5344CB8AC3E}">
        <p14:creationId xmlns:p14="http://schemas.microsoft.com/office/powerpoint/2010/main" val="370761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0AF8-CE8B-4C6A-B947-E0B123F6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22503"/>
            <a:ext cx="11150600" cy="1094544"/>
          </a:xfrm>
        </p:spPr>
        <p:txBody>
          <a:bodyPr/>
          <a:lstStyle/>
          <a:p>
            <a:r>
              <a:rPr lang="en-GB" u="sng" dirty="0"/>
              <a:t>Partials</a:t>
            </a:r>
            <a:r>
              <a:rPr lang="en-GB" dirty="0"/>
              <a:t> and Legendre coefficients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E5184-0511-3C01-28D6-80719B95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E2D88-A830-5BA8-9C79-A257BEEED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4" t="10881" r="8673" b="7809"/>
          <a:stretch/>
        </p:blipFill>
        <p:spPr>
          <a:xfrm rot="5400000">
            <a:off x="613535" y="281038"/>
            <a:ext cx="4636497" cy="5863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72662-EA14-57AA-9E01-B6FB81C67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5" t="11064" r="7627" b="7627"/>
          <a:stretch/>
        </p:blipFill>
        <p:spPr>
          <a:xfrm rot="5400000">
            <a:off x="6989726" y="1152893"/>
            <a:ext cx="4455907" cy="5564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BAF8C-42A5-1962-EAE5-125509C133CC}"/>
              </a:ext>
            </a:extLst>
          </p:cNvPr>
          <p:cNvSpPr txBox="1"/>
          <p:nvPr/>
        </p:nvSpPr>
        <p:spPr>
          <a:xfrm>
            <a:off x="1678329" y="5963428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Fluctuations in the MF-3 -</a:t>
            </a:r>
          </a:p>
          <a:p>
            <a:r>
              <a:rPr lang="en-US" dirty="0"/>
              <a:t>not from resonance parameters MF-2 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C87E7-0AAF-9B20-A3F7-5C043A2A38B4}"/>
              </a:ext>
            </a:extLst>
          </p:cNvPr>
          <p:cNvSpPr txBox="1"/>
          <p:nvPr/>
        </p:nvSpPr>
        <p:spPr>
          <a:xfrm>
            <a:off x="7393021" y="6245157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0K = every K - no broadening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8F9D6-0A9C-E1E9-8AEA-E82080AB8764}"/>
              </a:ext>
            </a:extLst>
          </p:cNvPr>
          <p:cNvSpPr txBox="1"/>
          <p:nvPr/>
        </p:nvSpPr>
        <p:spPr>
          <a:xfrm>
            <a:off x="7172325" y="89457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Cullen PREPRO</a:t>
            </a:r>
          </a:p>
        </p:txBody>
      </p:sp>
    </p:spTree>
    <p:extLst>
      <p:ext uri="{BB962C8B-B14F-4D97-AF65-F5344CB8AC3E}">
        <p14:creationId xmlns:p14="http://schemas.microsoft.com/office/powerpoint/2010/main" val="85317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FF198-F6B9-760E-A4B5-F3C83F7F2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44FF-6055-14FE-4CE8-24C2119D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12978"/>
            <a:ext cx="11150600" cy="1094544"/>
          </a:xfrm>
        </p:spPr>
        <p:txBody>
          <a:bodyPr/>
          <a:lstStyle/>
          <a:p>
            <a:r>
              <a:rPr lang="en-GB" dirty="0"/>
              <a:t>Partials and </a:t>
            </a:r>
            <a:r>
              <a:rPr lang="en-GB" u="sng" dirty="0"/>
              <a:t>Legendre coefficients</a:t>
            </a:r>
            <a:endParaRPr lang="en-US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659A1-344E-BE80-2D34-4630F9B5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5AE6B-C849-4291-5C29-2C8480478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7" t="11122" r="9570" b="7569"/>
          <a:stretch/>
        </p:blipFill>
        <p:spPr>
          <a:xfrm rot="5400000">
            <a:off x="675630" y="641289"/>
            <a:ext cx="4559208" cy="5765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3E2A0-C4B2-5105-5080-5EC89704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0" t="9591" r="7461" b="6153"/>
          <a:stretch/>
        </p:blipFill>
        <p:spPr>
          <a:xfrm rot="5400000">
            <a:off x="6605807" y="672364"/>
            <a:ext cx="4559207" cy="5900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52BD1-71B9-5DCF-CBE5-AF5DD903988A}"/>
              </a:ext>
            </a:extLst>
          </p:cNvPr>
          <p:cNvSpPr txBox="1"/>
          <p:nvPr/>
        </p:nvSpPr>
        <p:spPr>
          <a:xfrm>
            <a:off x="3689266" y="6125215"/>
            <a:ext cx="437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Overdone !! Definitely  – really ??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F77813-7B51-DD9D-70A5-8B19769BD56F}"/>
              </a:ext>
            </a:extLst>
          </p:cNvPr>
          <p:cNvCxnSpPr/>
          <p:nvPr/>
        </p:nvCxnSpPr>
        <p:spPr>
          <a:xfrm flipV="1">
            <a:off x="6828817" y="3929974"/>
            <a:ext cx="2354094" cy="2195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F4386A-CB5A-40C1-9404-451DE4A3AAFB}"/>
              </a:ext>
            </a:extLst>
          </p:cNvPr>
          <p:cNvSpPr txBox="1"/>
          <p:nvPr/>
        </p:nvSpPr>
        <p:spPr>
          <a:xfrm>
            <a:off x="1698588" y="19812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 evidence?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ACCFF-6E5C-7EC6-F349-B1C3A8FE08E2}"/>
              </a:ext>
            </a:extLst>
          </p:cNvPr>
          <p:cNvSpPr txBox="1"/>
          <p:nvPr/>
        </p:nvSpPr>
        <p:spPr>
          <a:xfrm>
            <a:off x="7172325" y="81837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Cullen PREPRO</a:t>
            </a:r>
          </a:p>
        </p:txBody>
      </p:sp>
    </p:spTree>
    <p:extLst>
      <p:ext uri="{BB962C8B-B14F-4D97-AF65-F5344CB8AC3E}">
        <p14:creationId xmlns:p14="http://schemas.microsoft.com/office/powerpoint/2010/main" val="142540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85E0-C6DB-6059-9C09-BE5175C3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0" y="112978"/>
            <a:ext cx="11252200" cy="1094544"/>
          </a:xfrm>
        </p:spPr>
        <p:txBody>
          <a:bodyPr>
            <a:normAutofit/>
          </a:bodyPr>
          <a:lstStyle/>
          <a:p>
            <a:r>
              <a:rPr lang="en-GB" sz="3200" dirty="0"/>
              <a:t>Implicit MF3-MT5*MF6 </a:t>
            </a:r>
            <a:r>
              <a:rPr lang="en-GB" sz="2400" dirty="0"/>
              <a:t>– </a:t>
            </a:r>
            <a:r>
              <a:rPr lang="en-GB" sz="2300" dirty="0"/>
              <a:t>prod. yields &amp;  A &lt; 4 production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A121-D5C6-40FB-4835-DA07BC7D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2" y="757947"/>
            <a:ext cx="11014419" cy="68569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Hundreds of isotopic production yields, A &lt; 4 production - MF-8 dictionary – MT-5*MF-6 using </a:t>
            </a:r>
            <a:r>
              <a:rPr lang="en-GB" b="1" dirty="0"/>
              <a:t>sixpack</a:t>
            </a:r>
            <a:r>
              <a:rPr lang="en-GB" dirty="0"/>
              <a:t> </a:t>
            </a:r>
            <a:r>
              <a:rPr lang="en-GB" b="1" dirty="0"/>
              <a:t>- to 200 MeV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F03FC-C013-9677-28C4-52513977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157A6-849D-0042-8993-0A5947C75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2" t="10349" r="6921" b="7114"/>
          <a:stretch/>
        </p:blipFill>
        <p:spPr>
          <a:xfrm rot="5400000">
            <a:off x="6792671" y="1323466"/>
            <a:ext cx="4761502" cy="5754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E03F9-E394-818B-5E79-E170A506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3" t="9648" r="4939" b="7814"/>
          <a:stretch/>
        </p:blipFill>
        <p:spPr>
          <a:xfrm rot="5400000">
            <a:off x="605316" y="925572"/>
            <a:ext cx="5126116" cy="6194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32A41-5FB7-01C5-ADA6-9BFAFF06BADD}"/>
              </a:ext>
            </a:extLst>
          </p:cNvPr>
          <p:cNvSpPr txBox="1"/>
          <p:nvPr/>
        </p:nvSpPr>
        <p:spPr>
          <a:xfrm>
            <a:off x="2800350" y="366712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 – 200 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208A1-8245-636E-108D-50B98BE70DC8}"/>
              </a:ext>
            </a:extLst>
          </p:cNvPr>
          <p:cNvSpPr txBox="1"/>
          <p:nvPr/>
        </p:nvSpPr>
        <p:spPr>
          <a:xfrm>
            <a:off x="7991475" y="311467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Implicit forms</a:t>
            </a:r>
          </a:p>
        </p:txBody>
      </p:sp>
    </p:spTree>
    <p:extLst>
      <p:ext uri="{BB962C8B-B14F-4D97-AF65-F5344CB8AC3E}">
        <p14:creationId xmlns:p14="http://schemas.microsoft.com/office/powerpoint/2010/main" val="308392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8443-F2E5-00F7-5853-48757574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8" y="112978"/>
            <a:ext cx="11150600" cy="735320"/>
          </a:xfrm>
        </p:spPr>
        <p:txBody>
          <a:bodyPr>
            <a:normAutofit fontScale="90000"/>
          </a:bodyPr>
          <a:lstStyle/>
          <a:p>
            <a:r>
              <a:rPr lang="en-GB" dirty="0"/>
              <a:t>Derived quantities: </a:t>
            </a:r>
            <a:r>
              <a:rPr lang="en-GB" u="sng" dirty="0"/>
              <a:t>capture/fission </a:t>
            </a:r>
            <a:r>
              <a:rPr lang="en-GB" dirty="0"/>
              <a:t>and alpha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D783-474B-D913-06B0-4D88860D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18DF0-7C37-19B6-9232-AC0192D1E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8" t="13019" r="7746" b="7124"/>
          <a:stretch/>
        </p:blipFill>
        <p:spPr>
          <a:xfrm rot="5400000">
            <a:off x="666506" y="89956"/>
            <a:ext cx="4762988" cy="609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2ED46-FF1B-38E2-13B6-99FA74244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1" t="12465" r="8093" b="7679"/>
          <a:stretch/>
        </p:blipFill>
        <p:spPr>
          <a:xfrm rot="5400000">
            <a:off x="7046694" y="1355013"/>
            <a:ext cx="4424558" cy="5662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3F99DD-6355-5FFA-6860-07B2D8AAD9FD}"/>
              </a:ext>
            </a:extLst>
          </p:cNvPr>
          <p:cNvSpPr txBox="1"/>
          <p:nvPr/>
        </p:nvSpPr>
        <p:spPr>
          <a:xfrm>
            <a:off x="6530028" y="1149444"/>
            <a:ext cx="519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show evaluator </a:t>
            </a:r>
            <a:r>
              <a:rPr lang="en-US" b="1" dirty="0"/>
              <a:t>tweaks !!</a:t>
            </a:r>
          </a:p>
          <a:p>
            <a:r>
              <a:rPr lang="en-US" b="1" dirty="0"/>
              <a:t>to fit </a:t>
            </a:r>
            <a:r>
              <a:rPr lang="en-US" b="1" dirty="0" err="1"/>
              <a:t>Keff</a:t>
            </a:r>
            <a:r>
              <a:rPr lang="en-US" b="1" dirty="0"/>
              <a:t> C/E – ICSBEP </a:t>
            </a:r>
            <a:r>
              <a:rPr lang="en-US" dirty="0"/>
              <a:t>– small, large leakage  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15167C12-1FEA-CB03-7233-4AD4E6C86268}"/>
              </a:ext>
            </a:extLst>
          </p:cNvPr>
          <p:cNvSpPr/>
          <p:nvPr/>
        </p:nvSpPr>
        <p:spPr>
          <a:xfrm>
            <a:off x="7347857" y="4993309"/>
            <a:ext cx="1306775" cy="856800"/>
          </a:xfrm>
          <a:prstGeom prst="bracketPair">
            <a:avLst/>
          </a:prstGeom>
          <a:ln w="25400">
            <a:solidFill>
              <a:srgbClr val="F1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DC3BC-0D4C-33CF-8797-730C1FF16902}"/>
              </a:ext>
            </a:extLst>
          </p:cNvPr>
          <p:cNvSpPr txBox="1"/>
          <p:nvPr/>
        </p:nvSpPr>
        <p:spPr>
          <a:xfrm>
            <a:off x="2000250" y="5762625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Library differences</a:t>
            </a:r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2134DCBD-597D-8A1E-3A78-E7E07915252E}"/>
              </a:ext>
            </a:extLst>
          </p:cNvPr>
          <p:cNvSpPr/>
          <p:nvPr/>
        </p:nvSpPr>
        <p:spPr>
          <a:xfrm>
            <a:off x="4164226" y="2283081"/>
            <a:ext cx="1434671" cy="2585481"/>
          </a:xfrm>
          <a:prstGeom prst="donut">
            <a:avLst>
              <a:gd name="adj" fmla="val 3218"/>
            </a:avLst>
          </a:prstGeom>
          <a:solidFill>
            <a:srgbClr val="FF0000">
              <a:alpha val="65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B97A34-CFBE-68A3-42A2-43BC2948B602}"/>
              </a:ext>
            </a:extLst>
          </p:cNvPr>
          <p:cNvCxnSpPr/>
          <p:nvPr/>
        </p:nvCxnSpPr>
        <p:spPr>
          <a:xfrm>
            <a:off x="5598897" y="3429000"/>
            <a:ext cx="828648" cy="4880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53E72F-259D-2FF2-1965-CF344791D3BA}"/>
              </a:ext>
            </a:extLst>
          </p:cNvPr>
          <p:cNvSpPr txBox="1"/>
          <p:nvPr/>
        </p:nvSpPr>
        <p:spPr>
          <a:xfrm>
            <a:off x="7088173" y="630369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Below 2.25 KeV</a:t>
            </a:r>
          </a:p>
        </p:txBody>
      </p:sp>
    </p:spTree>
    <p:extLst>
      <p:ext uri="{BB962C8B-B14F-4D97-AF65-F5344CB8AC3E}">
        <p14:creationId xmlns:p14="http://schemas.microsoft.com/office/powerpoint/2010/main" val="324829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2C053-696B-917E-7F02-3D19891D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89FF-1E09-E29D-C1AB-2EBEE0F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8" y="101961"/>
            <a:ext cx="11150600" cy="735320"/>
          </a:xfrm>
        </p:spPr>
        <p:txBody>
          <a:bodyPr>
            <a:normAutofit fontScale="90000"/>
          </a:bodyPr>
          <a:lstStyle/>
          <a:p>
            <a:r>
              <a:rPr lang="en-GB" dirty="0"/>
              <a:t>Derived quantities: capture/fission and </a:t>
            </a:r>
            <a:r>
              <a:rPr lang="en-GB" u="sng" dirty="0"/>
              <a:t>alpha</a:t>
            </a:r>
            <a:endParaRPr lang="en-US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29DA3-9EBB-9308-1AE7-FBCFDC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065F3-A4ED-7690-746C-A86802FD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0" t="11792" r="5879" b="6407"/>
          <a:stretch/>
        </p:blipFill>
        <p:spPr>
          <a:xfrm rot="5400000">
            <a:off x="807676" y="412948"/>
            <a:ext cx="4594032" cy="586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19B1C-E930-4F54-5A1C-EC6017831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9" t="12528" r="8105" b="7615"/>
          <a:stretch/>
        </p:blipFill>
        <p:spPr>
          <a:xfrm rot="5400000">
            <a:off x="7027892" y="1784113"/>
            <a:ext cx="4117827" cy="5270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F89F3-5A63-E3A5-7D95-A3E26DE45338}"/>
              </a:ext>
            </a:extLst>
          </p:cNvPr>
          <p:cNvSpPr txBox="1"/>
          <p:nvPr/>
        </p:nvSpPr>
        <p:spPr>
          <a:xfrm>
            <a:off x="6759780" y="1057140"/>
            <a:ext cx="400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Steps influence on </a:t>
            </a:r>
            <a:r>
              <a:rPr lang="en-US" b="1" dirty="0"/>
              <a:t>Civilian LWR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big core, small leakage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Keff</a:t>
            </a:r>
            <a:r>
              <a:rPr lang="en-US" dirty="0"/>
              <a:t> </a:t>
            </a:r>
            <a:r>
              <a:rPr lang="en-US" b="1" dirty="0"/>
              <a:t>in cycle – 18 months cycle  </a:t>
            </a:r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91EDB06D-8D1C-BA00-3C02-9E13E0A12990}"/>
              </a:ext>
            </a:extLst>
          </p:cNvPr>
          <p:cNvSpPr/>
          <p:nvPr/>
        </p:nvSpPr>
        <p:spPr>
          <a:xfrm>
            <a:off x="7447401" y="5433986"/>
            <a:ext cx="1030959" cy="856800"/>
          </a:xfrm>
          <a:prstGeom prst="bracketPair">
            <a:avLst/>
          </a:prstGeom>
          <a:ln w="25400">
            <a:solidFill>
              <a:srgbClr val="F1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C1E2E-88D2-3414-F3A9-A06BE3BC4E36}"/>
              </a:ext>
            </a:extLst>
          </p:cNvPr>
          <p:cNvSpPr txBox="1"/>
          <p:nvPr/>
        </p:nvSpPr>
        <p:spPr>
          <a:xfrm>
            <a:off x="2000250" y="5762625"/>
            <a:ext cx="2287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Library differences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2786D-7907-C49B-621E-C55B826EE54B}"/>
              </a:ext>
            </a:extLst>
          </p:cNvPr>
          <p:cNvSpPr txBox="1"/>
          <p:nvPr/>
        </p:nvSpPr>
        <p:spPr>
          <a:xfrm>
            <a:off x="6863364" y="641490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Below 2.25 KeV</a:t>
            </a:r>
          </a:p>
        </p:txBody>
      </p:sp>
    </p:spTree>
    <p:extLst>
      <p:ext uri="{BB962C8B-B14F-4D97-AF65-F5344CB8AC3E}">
        <p14:creationId xmlns:p14="http://schemas.microsoft.com/office/powerpoint/2010/main" val="263926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C7ED-1476-3597-2B27-EEA26A02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of data forms for data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FFC7-6AFF-737D-6DA3-C466154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40" y="1314930"/>
            <a:ext cx="11210560" cy="4862034"/>
          </a:xfrm>
        </p:spPr>
        <p:txBody>
          <a:bodyPr/>
          <a:lstStyle/>
          <a:p>
            <a:r>
              <a:rPr lang="en-US" b="1" dirty="0"/>
              <a:t>Scripted, automatic</a:t>
            </a:r>
            <a:r>
              <a:rPr lang="en-US" dirty="0"/>
              <a:t>, basic and enhanced ENDF-6, GNDS-2.0 </a:t>
            </a:r>
            <a:r>
              <a:rPr lang="en-US" b="1" dirty="0"/>
              <a:t>processing steps</a:t>
            </a:r>
            <a:r>
              <a:rPr lang="en-US" dirty="0"/>
              <a:t>, parser and interpreter</a:t>
            </a:r>
          </a:p>
          <a:p>
            <a:endParaRPr lang="en-US" dirty="0"/>
          </a:p>
          <a:p>
            <a:r>
              <a:rPr lang="en-US" b="1" dirty="0"/>
              <a:t>Processed data forms are</a:t>
            </a:r>
            <a:r>
              <a:rPr lang="en-US" dirty="0"/>
              <a:t> similar, identical to </a:t>
            </a:r>
            <a:r>
              <a:rPr lang="en-US" b="1" dirty="0"/>
              <a:t>the ones used by, in application(s)</a:t>
            </a:r>
            <a:r>
              <a:rPr lang="en-US" dirty="0"/>
              <a:t>, not quite what’s has been plotted by an evaluator</a:t>
            </a:r>
          </a:p>
          <a:p>
            <a:endParaRPr lang="en-US" dirty="0"/>
          </a:p>
          <a:p>
            <a:r>
              <a:rPr lang="en-US" b="1" dirty="0"/>
              <a:t>Experimental data and Processed Evaluated data forms may correspond</a:t>
            </a:r>
          </a:p>
          <a:p>
            <a:endParaRPr lang="en-US" dirty="0"/>
          </a:p>
          <a:p>
            <a:r>
              <a:rPr lang="en-US" dirty="0"/>
              <a:t>Check with original NDC </a:t>
            </a:r>
            <a:r>
              <a:rPr lang="en-US" dirty="0">
                <a:hlinkClick r:id="rId2"/>
              </a:rPr>
              <a:t>https://wwwndc.jaea.go.jp/ENDF_Graph/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2D6CA-8E69-A73D-1657-61D0F6B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18</a:t>
            </a:fld>
            <a:endParaRPr lang="en-US"/>
          </a:p>
        </p:txBody>
      </p:sp>
      <p:pic>
        <p:nvPicPr>
          <p:cNvPr id="7" name="Graphic 6" descr="Touchscreen outline">
            <a:extLst>
              <a:ext uri="{FF2B5EF4-FFF2-40B4-BE49-F238E27FC236}">
                <a16:creationId xmlns:a16="http://schemas.microsoft.com/office/drawing/2014/main" id="{28ED0E1E-3A92-28D9-FB62-9CF584257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0712" y="4441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48826E-D6D8-C4F3-304E-78AD36BD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54647"/>
            <a:ext cx="6954260" cy="3863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47636-A7C6-7A8D-F97A-AEEDD987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steps - MF-4 - conversion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BE9435-566E-EB20-2CE6-F8F6A026F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70086" y="2269743"/>
            <a:ext cx="6920313" cy="384461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72FC7-A20E-8C21-C77C-884B7F8B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E9994-3E18-320D-F525-E03D9C0DDBFC}"/>
              </a:ext>
            </a:extLst>
          </p:cNvPr>
          <p:cNvSpPr txBox="1"/>
          <p:nvPr/>
        </p:nvSpPr>
        <p:spPr>
          <a:xfrm>
            <a:off x="7777908" y="1432193"/>
            <a:ext cx="2765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PREPRO – LEGEND</a:t>
            </a:r>
          </a:p>
          <a:p>
            <a:r>
              <a:rPr lang="en-US" sz="2000" dirty="0"/>
              <a:t>only n-outgoing !</a:t>
            </a: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17675-5853-57C6-AAC8-AAEE1B1D4079}"/>
              </a:ext>
            </a:extLst>
          </p:cNvPr>
          <p:cNvSpPr txBox="1"/>
          <p:nvPr/>
        </p:nvSpPr>
        <p:spPr>
          <a:xfrm>
            <a:off x="765051" y="4741946"/>
            <a:ext cx="3478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EXFOR: DA,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baseline="-25000" dirty="0" err="1"/>
              <a:t>lab</a:t>
            </a:r>
            <a:r>
              <a:rPr lang="en-US" baseline="-25000" dirty="0">
                <a:latin typeface="Symbol" pitchFamily="2" charset="2"/>
              </a:rPr>
              <a:t> </a:t>
            </a:r>
            <a:r>
              <a:rPr lang="en-US" baseline="-25000" dirty="0"/>
              <a:t>; </a:t>
            </a:r>
            <a:r>
              <a:rPr lang="en-US" dirty="0"/>
              <a:t>evaluated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/>
              <a:t>cm</a:t>
            </a:r>
            <a:r>
              <a:rPr lang="en-US" dirty="0">
                <a:latin typeface="Symbol" pitchFamily="2" charset="2"/>
              </a:rPr>
              <a:t> </a:t>
            </a:r>
          </a:p>
          <a:p>
            <a:r>
              <a:rPr lang="en-US" dirty="0"/>
              <a:t>0.96 to 1.0 CM cut-off angles</a:t>
            </a:r>
          </a:p>
          <a:p>
            <a:r>
              <a:rPr lang="en-US" dirty="0"/>
              <a:t>A = mass target/projectile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39BA3-C3CE-F1AB-04B0-39499E860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42" y="5796344"/>
            <a:ext cx="3559521" cy="919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7E904-09A0-FF56-34AF-4AD1EEFC1D4F}"/>
              </a:ext>
            </a:extLst>
          </p:cNvPr>
          <p:cNvSpPr txBox="1"/>
          <p:nvPr/>
        </p:nvSpPr>
        <p:spPr>
          <a:xfrm>
            <a:off x="8988046" y="6018370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dirty="0"/>
              <a:t> EXFOR not plotted !</a:t>
            </a:r>
          </a:p>
          <a:p>
            <a:r>
              <a:rPr lang="en-US" dirty="0"/>
              <a:t># entrance energies</a:t>
            </a:r>
          </a:p>
        </p:txBody>
      </p:sp>
    </p:spTree>
    <p:extLst>
      <p:ext uri="{BB962C8B-B14F-4D97-AF65-F5344CB8AC3E}">
        <p14:creationId xmlns:p14="http://schemas.microsoft.com/office/powerpoint/2010/main" val="92133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31EA-0ABB-4E6A-FB14-92F440BF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A22F9-0D4F-6ADE-F06D-798E388C8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Nuclear observables, data forms for digital twin needed by </a:t>
            </a:r>
            <a:r>
              <a:rPr lang="en-US" b="1" dirty="0"/>
              <a:t>engineer, practitioner </a:t>
            </a:r>
            <a:r>
              <a:rPr lang="en-US" dirty="0"/>
              <a:t>are not always similar, equivalent to the one </a:t>
            </a:r>
            <a:r>
              <a:rPr lang="en-US" b="1" dirty="0"/>
              <a:t>evaluated by evaluator</a:t>
            </a:r>
          </a:p>
          <a:p>
            <a:endParaRPr lang="en-US" dirty="0"/>
          </a:p>
          <a:p>
            <a:r>
              <a:rPr lang="en-US" dirty="0"/>
              <a:t>Processed forms </a:t>
            </a:r>
            <a:r>
              <a:rPr lang="en-US" b="1" dirty="0"/>
              <a:t>useful for application(s) </a:t>
            </a:r>
            <a:r>
              <a:rPr lang="en-US" dirty="0"/>
              <a:t>are not </a:t>
            </a:r>
            <a:r>
              <a:rPr lang="en-US" b="1" dirty="0"/>
              <a:t>anymore</a:t>
            </a:r>
            <a:r>
              <a:rPr lang="en-US" dirty="0"/>
              <a:t> ENDF-102, ENDF-6 format forms compliant, </a:t>
            </a:r>
            <a:r>
              <a:rPr lang="en-US" b="1" dirty="0"/>
              <a:t>similar maybe, derived certainly </a:t>
            </a:r>
          </a:p>
          <a:p>
            <a:endParaRPr lang="en-US" dirty="0"/>
          </a:p>
          <a:p>
            <a:r>
              <a:rPr lang="en-GB" sz="2400" dirty="0"/>
              <a:t>It is </a:t>
            </a:r>
            <a:r>
              <a:rPr lang="en-GB" dirty="0"/>
              <a:t>subtle</a:t>
            </a:r>
            <a:r>
              <a:rPr lang="en-GB" sz="2400" dirty="0"/>
              <a:t> to </a:t>
            </a:r>
            <a:r>
              <a:rPr lang="en-GB" sz="2400" b="1" dirty="0"/>
              <a:t>differentiate</a:t>
            </a:r>
            <a:r>
              <a:rPr lang="en-GB" sz="2400" dirty="0"/>
              <a:t> between: </a:t>
            </a:r>
            <a:r>
              <a:rPr lang="en-GB" sz="2400" b="1" dirty="0"/>
              <a:t>format, formalism, nuclear data forms</a:t>
            </a:r>
          </a:p>
          <a:p>
            <a:endParaRPr lang="en-US" dirty="0"/>
          </a:p>
          <a:p>
            <a:r>
              <a:rPr lang="en-GB" dirty="0"/>
              <a:t>Processed nuclear data forms are </a:t>
            </a:r>
            <a:r>
              <a:rPr lang="en-GB" b="1" dirty="0"/>
              <a:t>numerous, rich, abundant, diverse</a:t>
            </a:r>
            <a:r>
              <a:rPr lang="en-GB" dirty="0"/>
              <a:t>. Some are observable other not; all have a specific importance for at least one application</a:t>
            </a:r>
          </a:p>
          <a:p>
            <a:endParaRPr lang="en-GB" dirty="0"/>
          </a:p>
          <a:p>
            <a:r>
              <a:rPr lang="en-GB" b="1" dirty="0"/>
              <a:t>Processing enhances, enriches, deepens the evaluated nuclear data forms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AF238-6EB5-118C-ACAB-8073A7D9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energy and energy&#10;&#10;Description automatically generated">
            <a:extLst>
              <a:ext uri="{FF2B5EF4-FFF2-40B4-BE49-F238E27FC236}">
                <a16:creationId xmlns:a16="http://schemas.microsoft.com/office/drawing/2014/main" id="{903D9293-67DB-997C-E5B4-64495E78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65" y="3429000"/>
            <a:ext cx="5371640" cy="3370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84FCF-4EDE-E189-B196-3D8CC812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0" y="96941"/>
            <a:ext cx="11150600" cy="801888"/>
          </a:xfrm>
        </p:spPr>
        <p:txBody>
          <a:bodyPr/>
          <a:lstStyle/>
          <a:p>
            <a:r>
              <a:rPr lang="en-US" dirty="0"/>
              <a:t>Processing steps - MF-6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5A67-BC49-0598-A00B-BC15C558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15" y="740080"/>
            <a:ext cx="11455400" cy="5009176"/>
          </a:xfrm>
        </p:spPr>
        <p:txBody>
          <a:bodyPr>
            <a:normAutofit/>
          </a:bodyPr>
          <a:lstStyle/>
          <a:p>
            <a:r>
              <a:rPr lang="en-US" dirty="0"/>
              <a:t>The processing steps for evaluated DA/DE @ E</a:t>
            </a:r>
            <a:r>
              <a:rPr lang="en-US" baseline="-25000" dirty="0"/>
              <a:t>in</a:t>
            </a:r>
            <a:r>
              <a:rPr lang="en-US" dirty="0"/>
              <a:t> from MF-6 entries to compare with experimental information mb/</a:t>
            </a:r>
            <a:r>
              <a:rPr lang="en-US" dirty="0" err="1"/>
              <a:t>sr</a:t>
            </a:r>
            <a:r>
              <a:rPr lang="en-US" dirty="0"/>
              <a:t>/MeV (lab) requires: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Processing capabilities for all allowed format representations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Accounting for all channels, levels: continuum, 1</a:t>
            </a:r>
            <a:r>
              <a:rPr lang="en-US" b="1" baseline="30000" dirty="0"/>
              <a:t>st</a:t>
            </a:r>
            <a:r>
              <a:rPr lang="en-US" b="1" dirty="0"/>
              <a:t>, 2</a:t>
            </a:r>
            <a:r>
              <a:rPr lang="en-US" b="1" baseline="30000" dirty="0"/>
              <a:t>nd</a:t>
            </a:r>
            <a:r>
              <a:rPr lang="en-US" b="1" dirty="0"/>
              <a:t>,.. inelastic, (n,2n),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Conversion to lab from cm co-ordinate for all observables</a:t>
            </a:r>
            <a:endParaRPr lang="en-US" sz="1200" dirty="0"/>
          </a:p>
          <a:p>
            <a:r>
              <a:rPr lang="en-US" dirty="0"/>
              <a:t>The experimental data forms need to have been</a:t>
            </a:r>
          </a:p>
          <a:p>
            <a:r>
              <a:rPr lang="en-US" dirty="0"/>
              <a:t>properly compiled, not always the</a:t>
            </a:r>
          </a:p>
          <a:p>
            <a:r>
              <a:rPr lang="en-US" dirty="0"/>
              <a:t>case, complex process</a:t>
            </a:r>
          </a:p>
          <a:p>
            <a:endParaRPr lang="en-US" dirty="0"/>
          </a:p>
          <a:p>
            <a:r>
              <a:rPr lang="en-US" dirty="0"/>
              <a:t>Works, </a:t>
            </a:r>
            <a:r>
              <a:rPr lang="en-US" b="1" dirty="0"/>
              <a:t>not quite</a:t>
            </a:r>
            <a:r>
              <a:rPr lang="en-US" dirty="0"/>
              <a:t>… for</a:t>
            </a:r>
          </a:p>
          <a:p>
            <a:r>
              <a:rPr lang="en-US" dirty="0"/>
              <a:t>E</a:t>
            </a:r>
            <a:r>
              <a:rPr lang="en-US" baseline="-25000" dirty="0"/>
              <a:t>in</a:t>
            </a:r>
            <a:r>
              <a:rPr lang="en-US" dirty="0"/>
              <a:t>= 14.1 MeV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2B815-30A7-7D18-B605-38EE1AD1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AF0DB-44C9-9F02-C7D2-A68BC834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605" y="2645873"/>
            <a:ext cx="3057490" cy="4140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1943E-5F8B-2896-772F-B9C168844813}"/>
              </a:ext>
            </a:extLst>
          </p:cNvPr>
          <p:cNvSpPr txBox="1"/>
          <p:nvPr/>
        </p:nvSpPr>
        <p:spPr>
          <a:xfrm>
            <a:off x="7604936" y="647209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S. Chiba 1985</a:t>
            </a:r>
          </a:p>
        </p:txBody>
      </p:sp>
    </p:spTree>
    <p:extLst>
      <p:ext uri="{BB962C8B-B14F-4D97-AF65-F5344CB8AC3E}">
        <p14:creationId xmlns:p14="http://schemas.microsoft.com/office/powerpoint/2010/main" val="1814707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81EC-CD10-9BB6-5083-82C235AC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0117"/>
            <a:ext cx="11150600" cy="769273"/>
          </a:xfrm>
        </p:spPr>
        <p:txBody>
          <a:bodyPr/>
          <a:lstStyle/>
          <a:p>
            <a:r>
              <a:rPr lang="en-US" dirty="0"/>
              <a:t>Processing steps, </a:t>
            </a:r>
            <a:r>
              <a:rPr lang="en-US" u="sng" dirty="0"/>
              <a:t>breakup</a:t>
            </a:r>
            <a:r>
              <a:rPr lang="en-US" dirty="0"/>
              <a:t>, LR flags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2CED8F-5E73-3667-4FD6-11E58F59D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2520884"/>
            <a:ext cx="5416427" cy="38271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2B12C-C1E9-0F15-5A74-FF2A781D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42ACBE6-3904-A5AD-4B18-DCB02A7D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80" y="2146547"/>
            <a:ext cx="7035720" cy="4208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76AE2-4F2F-95EA-ACFD-2FB7F6DE2FE5}"/>
              </a:ext>
            </a:extLst>
          </p:cNvPr>
          <p:cNvSpPr txBox="1"/>
          <p:nvPr/>
        </p:nvSpPr>
        <p:spPr>
          <a:xfrm>
            <a:off x="6204767" y="914351"/>
            <a:ext cx="4740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EXFOR measured quantity ???</a:t>
            </a:r>
          </a:p>
          <a:p>
            <a:r>
              <a:rPr lang="en-US" dirty="0"/>
              <a:t>EXFOR </a:t>
            </a:r>
            <a:r>
              <a:rPr lang="en-US" baseline="30000" dirty="0"/>
              <a:t>12</a:t>
            </a:r>
            <a:r>
              <a:rPr lang="en-US" dirty="0"/>
              <a:t>C(n,2a+n)</a:t>
            </a:r>
            <a:r>
              <a:rPr lang="en-US" baseline="30000" dirty="0"/>
              <a:t>4</a:t>
            </a:r>
            <a:r>
              <a:rPr lang="en-US" dirty="0"/>
              <a:t>He  and </a:t>
            </a:r>
            <a:r>
              <a:rPr lang="en-US" baseline="30000" dirty="0"/>
              <a:t>12</a:t>
            </a:r>
            <a:r>
              <a:rPr lang="en-US" dirty="0"/>
              <a:t>C(</a:t>
            </a:r>
            <a:r>
              <a:rPr lang="en-US" dirty="0" err="1"/>
              <a:t>n,X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He ??</a:t>
            </a:r>
          </a:p>
          <a:p>
            <a:r>
              <a:rPr lang="en-US" dirty="0"/>
              <a:t>Compiled as MT=29, n2a !!!</a:t>
            </a:r>
          </a:p>
          <a:p>
            <a:r>
              <a:rPr lang="en-US" dirty="0"/>
              <a:t>EXFOR data, not reliable 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068D1B-F3A0-5EED-6053-C52DBA9B2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3808751" cy="1606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73F1C-527B-A35D-611E-F772D37171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4303" y="6255841"/>
            <a:ext cx="792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Inelastic LR=23 flag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b="1" dirty="0"/>
              <a:t> derived form MT=23, </a:t>
            </a:r>
            <a:r>
              <a:rPr lang="en-US" dirty="0"/>
              <a:t>constructed</a:t>
            </a:r>
            <a:r>
              <a:rPr lang="en-US" b="1" dirty="0"/>
              <a:t> </a:t>
            </a:r>
            <a:r>
              <a:rPr lang="en-US" dirty="0"/>
              <a:t>during processing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3CB1E6-F975-9661-9405-383A5D26DFF1}"/>
                  </a:ext>
                </a:extLst>
              </p14:cNvPr>
              <p14:cNvContentPartPr/>
              <p14:nvPr/>
            </p14:nvContentPartPr>
            <p14:xfrm>
              <a:off x="3099505" y="13168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3CB1E6-F975-9661-9405-383A5D26DF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5505" y="120885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3351A8-6FE6-E994-C4B1-E9A2D98131AC}"/>
                  </a:ext>
                </a:extLst>
              </p14:cNvPr>
              <p14:cNvContentPartPr/>
              <p14:nvPr/>
            </p14:nvContentPartPr>
            <p14:xfrm>
              <a:off x="4013185" y="1501174"/>
              <a:ext cx="195120" cy="3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3351A8-6FE6-E994-C4B1-E9A2D98131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9545" y="1393534"/>
                <a:ext cx="302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29975B-0F46-0500-3231-BC43DF958D6C}"/>
                  </a:ext>
                </a:extLst>
              </p14:cNvPr>
              <p14:cNvContentPartPr/>
              <p14:nvPr/>
            </p14:nvContentPartPr>
            <p14:xfrm>
              <a:off x="2265385" y="15742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29975B-0F46-0500-3231-BC43DF958D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1745" y="146625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9888105-CEA3-F936-525E-EA9487977C2B}"/>
                  </a:ext>
                </a:extLst>
              </p14:cNvPr>
              <p14:cNvContentPartPr/>
              <p14:nvPr/>
            </p14:nvContentPartPr>
            <p14:xfrm>
              <a:off x="3093025" y="17877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9888105-CEA3-F936-525E-EA9487977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9025" y="168009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8DD030-6D15-1B83-D6AE-A721188CB532}"/>
                  </a:ext>
                </a:extLst>
              </p14:cNvPr>
              <p14:cNvContentPartPr/>
              <p14:nvPr/>
            </p14:nvContentPartPr>
            <p14:xfrm>
              <a:off x="4479745" y="1954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8DD030-6D15-1B83-D6AE-A721188CB5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5745" y="184713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BC67EC-C918-E15F-5D4E-E0B1917FDDF5}"/>
                  </a:ext>
                </a:extLst>
              </p14:cNvPr>
              <p14:cNvContentPartPr/>
              <p14:nvPr/>
            </p14:nvContentPartPr>
            <p14:xfrm>
              <a:off x="4032625" y="2363014"/>
              <a:ext cx="17316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BC67EC-C918-E15F-5D4E-E0B1917FDD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8985" y="2255014"/>
                <a:ext cx="280800" cy="225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03E0F8-CDD2-7817-0632-C01C877F6E68}"/>
              </a:ext>
            </a:extLst>
          </p:cNvPr>
          <p:cNvCxnSpPr>
            <a:cxnSpLocks/>
          </p:cNvCxnSpPr>
          <p:nvPr/>
        </p:nvCxnSpPr>
        <p:spPr>
          <a:xfrm flipH="1" flipV="1">
            <a:off x="4032625" y="3811836"/>
            <a:ext cx="1168962" cy="2304151"/>
          </a:xfrm>
          <a:prstGeom prst="straightConnector1">
            <a:avLst/>
          </a:prstGeom>
          <a:ln w="2222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981F88-AA91-E6E9-10BF-BF936343156B}"/>
              </a:ext>
            </a:extLst>
          </p:cNvPr>
          <p:cNvSpPr txBox="1"/>
          <p:nvPr/>
        </p:nvSpPr>
        <p:spPr>
          <a:xfrm>
            <a:off x="3361514" y="260062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12</a:t>
            </a:r>
            <a:r>
              <a:rPr lang="en-US" dirty="0"/>
              <a:t>C full breakup</a:t>
            </a:r>
          </a:p>
        </p:txBody>
      </p:sp>
    </p:spTree>
    <p:extLst>
      <p:ext uri="{BB962C8B-B14F-4D97-AF65-F5344CB8AC3E}">
        <p14:creationId xmlns:p14="http://schemas.microsoft.com/office/powerpoint/2010/main" val="191882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62D2-3989-1D22-B806-58E5FB83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4491-A3FC-A761-1FDD-E7C553DD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314930"/>
            <a:ext cx="11267311" cy="486203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processing steps, practices </a:t>
            </a:r>
            <a:r>
              <a:rPr lang="en-US" dirty="0"/>
              <a:t>that need to be envisaged for modern nuclear data portal forms benefit from: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Relying on more than </a:t>
            </a:r>
            <a:r>
              <a:rPr lang="en-US" b="1" dirty="0"/>
              <a:t>one processing systems</a:t>
            </a:r>
            <a:r>
              <a:rPr lang="en-US" dirty="0"/>
              <a:t>, none are </a:t>
            </a:r>
            <a:r>
              <a:rPr lang="en-US" b="1" i="1" dirty="0"/>
              <a:t>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simple </a:t>
            </a:r>
            <a:r>
              <a:rPr lang="en-US" b="1" dirty="0"/>
              <a:t>comparable experimental metrics, but not only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open-source systems</a:t>
            </a:r>
            <a:r>
              <a:rPr lang="en-US" dirty="0"/>
              <a:t>, preferably the same as the ones use for many application(s)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Rely on </a:t>
            </a:r>
            <a:r>
              <a:rPr lang="en-US" b="1" dirty="0"/>
              <a:t>open-access steps, processes,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Output simple, </a:t>
            </a:r>
            <a:r>
              <a:rPr lang="en-US" b="1" dirty="0"/>
              <a:t>defined</a:t>
            </a:r>
            <a:r>
              <a:rPr lang="en-US" dirty="0"/>
              <a:t>, verifiable data forms, use modern graphics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Been </a:t>
            </a:r>
            <a:r>
              <a:rPr lang="en-US" b="1" dirty="0"/>
              <a:t>externally audited</a:t>
            </a:r>
            <a:r>
              <a:rPr lang="en-US" dirty="0"/>
              <a:t>, </a:t>
            </a:r>
            <a:r>
              <a:rPr lang="en-US" b="1" dirty="0"/>
              <a:t>Verified and Validated V&amp;V, shared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Been associated </a:t>
            </a:r>
            <a:r>
              <a:rPr lang="en-US" dirty="0"/>
              <a:t>with model code physics : TALYS, CCONE, CoH3,…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BD58-369E-5A38-C22B-A6CB830A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7F0F-24CF-CAC2-3394-2A7E434B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7588-86F4-C24A-07AE-4224E8C9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647185"/>
          </a:xfrm>
        </p:spPr>
        <p:txBody>
          <a:bodyPr/>
          <a:lstStyle/>
          <a:p>
            <a:r>
              <a:rPr lang="en-GB" dirty="0"/>
              <a:t>Lexical semantics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39A0-CD76-8F38-8515-E3D29A5D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09463"/>
            <a:ext cx="10769600" cy="55772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H</a:t>
            </a:r>
            <a:r>
              <a:rPr lang="en-GB" sz="2600" dirty="0"/>
              <a:t>ybrid </a:t>
            </a:r>
            <a:r>
              <a:rPr lang="en-GB" sz="2600" b="1" dirty="0"/>
              <a:t>END</a:t>
            </a:r>
            <a:r>
              <a:rPr lang="en-GB" sz="2600" dirty="0"/>
              <a:t>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P</a:t>
            </a:r>
            <a:r>
              <a:rPr lang="en-GB" sz="2600" dirty="0"/>
              <a:t>ointwise </a:t>
            </a:r>
            <a:r>
              <a:rPr lang="en-GB" sz="2600" b="1" dirty="0"/>
              <a:t>END</a:t>
            </a:r>
            <a:r>
              <a:rPr lang="en-GB" sz="2600" dirty="0"/>
              <a:t> </a:t>
            </a:r>
            <a:r>
              <a:rPr lang="en-GB" sz="2600" b="1" dirty="0"/>
              <a:t>F</a:t>
            </a:r>
            <a:r>
              <a:rPr lang="en-GB" sz="2600" dirty="0"/>
              <a:t>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G</a:t>
            </a:r>
            <a:r>
              <a:rPr lang="en-GB" sz="2600" dirty="0"/>
              <a:t>roupwise </a:t>
            </a:r>
            <a:r>
              <a:rPr lang="en-GB" sz="2600" b="1" dirty="0"/>
              <a:t>END</a:t>
            </a:r>
            <a:r>
              <a:rPr lang="en-GB" sz="2600" dirty="0"/>
              <a:t> </a:t>
            </a:r>
            <a:r>
              <a:rPr lang="en-GB" sz="2600" b="1" dirty="0"/>
              <a:t>F</a:t>
            </a:r>
            <a:r>
              <a:rPr lang="en-GB" sz="2600" dirty="0"/>
              <a:t>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 err="1"/>
              <a:t>ANISO</a:t>
            </a:r>
            <a:r>
              <a:rPr lang="en-GB" sz="2600" dirty="0" err="1"/>
              <a:t>tropy</a:t>
            </a: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A</a:t>
            </a:r>
            <a:r>
              <a:rPr lang="en-GB" sz="2600" dirty="0"/>
              <a:t> </a:t>
            </a:r>
            <a:r>
              <a:rPr lang="en-GB" sz="2600" b="1" dirty="0"/>
              <a:t>C</a:t>
            </a:r>
            <a:r>
              <a:rPr lang="en-GB" sz="2600" dirty="0"/>
              <a:t>ompact </a:t>
            </a:r>
            <a:r>
              <a:rPr lang="en-GB" sz="2600" b="1" dirty="0" err="1"/>
              <a:t>E</a:t>
            </a:r>
            <a:r>
              <a:rPr lang="en-GB" sz="2600" dirty="0" err="1"/>
              <a:t>ndf</a:t>
            </a: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P</a:t>
            </a:r>
            <a:r>
              <a:rPr lang="en-GB" sz="2600" dirty="0"/>
              <a:t>robability </a:t>
            </a:r>
            <a:r>
              <a:rPr lang="en-GB" sz="2600" b="1" dirty="0"/>
              <a:t>T</a:t>
            </a:r>
            <a:r>
              <a:rPr lang="en-GB" sz="2600" dirty="0"/>
              <a:t>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PDF and CDF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…</a:t>
            </a:r>
          </a:p>
          <a:p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M</a:t>
            </a:r>
            <a:r>
              <a:rPr lang="en-GB" sz="2600" dirty="0"/>
              <a:t>ulti-</a:t>
            </a:r>
            <a:r>
              <a:rPr lang="en-GB" sz="2600" b="1" dirty="0"/>
              <a:t>L</a:t>
            </a:r>
            <a:r>
              <a:rPr lang="en-GB" sz="2600" dirty="0"/>
              <a:t>evel-</a:t>
            </a:r>
            <a:r>
              <a:rPr lang="en-GB" sz="2600" b="1" dirty="0"/>
              <a:t>B</a:t>
            </a:r>
            <a:r>
              <a:rPr lang="en-GB" sz="2600" dirty="0"/>
              <a:t>reit-</a:t>
            </a:r>
            <a:r>
              <a:rPr lang="en-GB" sz="2600" b="1" dirty="0"/>
              <a:t>W</a:t>
            </a:r>
            <a:r>
              <a:rPr lang="en-GB" sz="2600" dirty="0"/>
              <a:t>igner, </a:t>
            </a:r>
            <a:r>
              <a:rPr lang="en-GB" sz="2600" b="1" dirty="0"/>
              <a:t>R</a:t>
            </a:r>
            <a:r>
              <a:rPr lang="en-GB" sz="2600" dirty="0"/>
              <a:t>eich-</a:t>
            </a:r>
            <a:r>
              <a:rPr lang="en-GB" sz="2600" b="1" dirty="0"/>
              <a:t>M</a:t>
            </a:r>
            <a:r>
              <a:rPr lang="en-GB" sz="2600" dirty="0"/>
              <a:t>oore, </a:t>
            </a:r>
            <a:r>
              <a:rPr lang="en-GB" sz="2600" b="1" dirty="0"/>
              <a:t>R</a:t>
            </a:r>
            <a:r>
              <a:rPr lang="en-GB" sz="2600" dirty="0"/>
              <a:t>-</a:t>
            </a:r>
            <a:r>
              <a:rPr lang="en-GB" sz="2600" b="1" dirty="0"/>
              <a:t>M</a:t>
            </a:r>
            <a:r>
              <a:rPr lang="en-GB" sz="2600" dirty="0"/>
              <a:t>atrix </a:t>
            </a:r>
            <a:r>
              <a:rPr lang="en-GB" sz="2600" b="1" dirty="0"/>
              <a:t>L</a:t>
            </a:r>
            <a:r>
              <a:rPr lang="en-GB" sz="2600" dirty="0"/>
              <a:t>imited, Legendre, </a:t>
            </a:r>
          </a:p>
          <a:p>
            <a:pPr marL="0" indent="0">
              <a:buNone/>
            </a:pPr>
            <a:r>
              <a:rPr lang="en-GB" sz="2600" dirty="0"/>
              <a:t>   Blatt and Biedenharn, </a:t>
            </a:r>
            <a:r>
              <a:rPr lang="en-GB" sz="2600" dirty="0" err="1"/>
              <a:t>Kalbach</a:t>
            </a:r>
            <a:r>
              <a:rPr lang="en-GB" sz="2600" dirty="0"/>
              <a:t>-Mann, </a:t>
            </a:r>
            <a:r>
              <a:rPr lang="en-GB" sz="2600" dirty="0" err="1"/>
              <a:t>Froehner</a:t>
            </a:r>
            <a:r>
              <a:rPr lang="en-GB" sz="2600" dirty="0"/>
              <a:t>, Watt,..</a:t>
            </a: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0B6FD-1330-725F-F7E4-752F0E46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3</a:t>
            </a:fld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A1B4EFD-E237-01FF-C3C5-A2114D200289}"/>
              </a:ext>
            </a:extLst>
          </p:cNvPr>
          <p:cNvSpPr/>
          <p:nvPr/>
        </p:nvSpPr>
        <p:spPr>
          <a:xfrm>
            <a:off x="4237765" y="1142560"/>
            <a:ext cx="420624" cy="3602736"/>
          </a:xfrm>
          <a:prstGeom prst="rightBrace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975B23F-FF18-6CB3-9044-5EB0BA8947F2}"/>
              </a:ext>
            </a:extLst>
          </p:cNvPr>
          <p:cNvSpPr/>
          <p:nvPr/>
        </p:nvSpPr>
        <p:spPr>
          <a:xfrm rot="16200000">
            <a:off x="5558612" y="139273"/>
            <a:ext cx="420624" cy="1040775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65BEB-B06E-CBC2-41B0-AA430DA4E01B}"/>
              </a:ext>
            </a:extLst>
          </p:cNvPr>
          <p:cNvSpPr txBox="1"/>
          <p:nvPr/>
        </p:nvSpPr>
        <p:spPr>
          <a:xfrm>
            <a:off x="4859501" y="2657942"/>
            <a:ext cx="344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Nuclear data forms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A2F466-AA13-792D-59AB-5395DCB52094}"/>
              </a:ext>
            </a:extLst>
          </p:cNvPr>
          <p:cNvSpPr txBox="1"/>
          <p:nvPr/>
        </p:nvSpPr>
        <p:spPr>
          <a:xfrm>
            <a:off x="4981593" y="4511032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Formalisms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7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04D8-5469-8BAC-7E9F-0E4606C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757354"/>
          </a:xfrm>
        </p:spPr>
        <p:txBody>
          <a:bodyPr/>
          <a:lstStyle/>
          <a:p>
            <a:r>
              <a:rPr lang="en-GB" dirty="0"/>
              <a:t>Lexical semantics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2B0B5-D1A2-3086-C35B-457A33FF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Pre-processing steps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dirty="0"/>
              <a:t>convert the ENDF-6 nuclear data into </a:t>
            </a:r>
            <a:r>
              <a:rPr lang="en-GB" b="1" dirty="0"/>
              <a:t>simple forms </a:t>
            </a:r>
            <a:r>
              <a:rPr lang="en-GB" dirty="0"/>
              <a:t>that can be interpreted </a:t>
            </a:r>
          </a:p>
          <a:p>
            <a:endParaRPr lang="en-GB" sz="900" dirty="0"/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 steps</a:t>
            </a:r>
            <a:r>
              <a:rPr lang="en-GB" dirty="0"/>
              <a:t>: processes the ENDF-6 nuclear data into </a:t>
            </a:r>
            <a:r>
              <a:rPr lang="en-GB" b="1" dirty="0"/>
              <a:t>complex forms </a:t>
            </a:r>
            <a:r>
              <a:rPr lang="en-GB" dirty="0"/>
              <a:t>useful for applications: </a:t>
            </a:r>
            <a:r>
              <a:rPr lang="en-GB" b="1" dirty="0"/>
              <a:t>particles transport, reactor analysis codes, inventory, source terms, etc.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Post-processing steps</a:t>
            </a:r>
            <a:r>
              <a:rPr lang="en-GB" dirty="0"/>
              <a:t>: verify either of the above steps</a:t>
            </a:r>
          </a:p>
          <a:p>
            <a:endParaRPr lang="en-GB" sz="900" dirty="0"/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lexical is ancient</a:t>
            </a:r>
            <a:r>
              <a:rPr lang="en-GB" dirty="0"/>
              <a:t>, as the ‘tape’ the above usually modular and sequential steps I/O uses. It belongs to the dawn of the computer age, does sound a bit odd now a day, however it does works – just about</a:t>
            </a:r>
          </a:p>
          <a:p>
            <a:pPr marL="0" indent="0">
              <a:buNone/>
            </a:pPr>
            <a:endParaRPr lang="en-GB" sz="1050" dirty="0"/>
          </a:p>
          <a:p>
            <a:pPr marL="0" indent="0" algn="ctr">
              <a:buNone/>
            </a:pPr>
            <a:r>
              <a:rPr lang="en-GB" b="1" dirty="0"/>
              <a:t>if it </a:t>
            </a:r>
            <a:r>
              <a:rPr lang="en-GB" b="1" dirty="0" err="1"/>
              <a:t>ain't</a:t>
            </a:r>
            <a:r>
              <a:rPr lang="en-GB" b="1" dirty="0"/>
              <a:t> broke, don't fix it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16731-C06B-54EF-EC0F-23AECC2A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D5EF-28E2-E340-BB25-2C80FD9D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0" y="57893"/>
            <a:ext cx="11150600" cy="764425"/>
          </a:xfrm>
        </p:spPr>
        <p:txBody>
          <a:bodyPr/>
          <a:lstStyle/>
          <a:p>
            <a:r>
              <a:rPr lang="en-GB" dirty="0"/>
              <a:t>Processing codes &amp; steps &amp; practices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DDA5E-E550-394F-9683-BAE7C913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F28-E2AF-B041-8C3A-E265050B7BAE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1EEBE8-9BC0-7D49-9E8D-AA826BD68896}"/>
              </a:ext>
            </a:extLst>
          </p:cNvPr>
          <p:cNvSpPr txBox="1">
            <a:spLocks/>
          </p:cNvSpPr>
          <p:nvPr/>
        </p:nvSpPr>
        <p:spPr bwMode="auto">
          <a:xfrm>
            <a:off x="1653167" y="1319360"/>
            <a:ext cx="2791929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92219" indent="-2922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74065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36369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53316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8000"/>
              </a:buClr>
              <a:buChar char="»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sz="2800" b="1" dirty="0">
                <a:latin typeface="Arial"/>
                <a:cs typeface="Arial"/>
              </a:rPr>
              <a:t>NJOY-2016.</a:t>
            </a:r>
            <a:r>
              <a:rPr lang="en-US" sz="2800" b="1" u="sng" dirty="0">
                <a:latin typeface="Arial"/>
                <a:cs typeface="Arial"/>
              </a:rPr>
              <a:t>78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reconr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broadr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unresr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/>
                <a:cs typeface="Arial"/>
              </a:rPr>
              <a:t>thermr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/>
                <a:cs typeface="Arial"/>
              </a:rPr>
              <a:t>heatr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Arial"/>
                <a:cs typeface="Arial"/>
              </a:rPr>
              <a:t>gaspr</a:t>
            </a:r>
            <a:endParaRPr lang="en-US" sz="2600" b="1" dirty="0">
              <a:latin typeface="Arial"/>
              <a:cs typeface="Arial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Arial"/>
                <a:cs typeface="Arial"/>
              </a:rPr>
              <a:t>mixr</a:t>
            </a:r>
            <a:endParaRPr lang="en-US" sz="2600" b="1" dirty="0">
              <a:latin typeface="Arial"/>
              <a:cs typeface="Arial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/>
                <a:cs typeface="Arial"/>
              </a:rPr>
              <a:t>purr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/>
                <a:cs typeface="Arial"/>
              </a:rPr>
              <a:t>acer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Arial"/>
                <a:cs typeface="Arial"/>
              </a:rPr>
              <a:t>groupr</a:t>
            </a:r>
            <a:endParaRPr lang="en-US" sz="2600" b="1" dirty="0">
              <a:latin typeface="Arial"/>
              <a:cs typeface="Arial"/>
            </a:endParaRPr>
          </a:p>
          <a:p>
            <a:pPr lvl="1">
              <a:buClrTx/>
            </a:pPr>
            <a:endParaRPr lang="en-US" sz="2600" dirty="0">
              <a:latin typeface="Arial"/>
              <a:cs typeface="Arial"/>
            </a:endParaRPr>
          </a:p>
          <a:p>
            <a:pPr marL="779252" lvl="2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B78BA2-5272-F449-8AF5-D61293EEE7A4}"/>
              </a:ext>
            </a:extLst>
          </p:cNvPr>
          <p:cNvSpPr txBox="1">
            <a:spLocks/>
          </p:cNvSpPr>
          <p:nvPr/>
        </p:nvSpPr>
        <p:spPr bwMode="auto">
          <a:xfrm>
            <a:off x="4690685" y="1264271"/>
            <a:ext cx="3363701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00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/>
                <a:ea typeface="Geneva" charset="0"/>
                <a:cs typeface="Arial"/>
              </a:rPr>
              <a:t>PREPRO-2023</a:t>
            </a:r>
          </a:p>
          <a:p>
            <a:pPr marL="673200" lvl="2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kern="0" dirty="0">
                <a:latin typeface="Arial"/>
                <a:ea typeface="Geneva" charset="0"/>
                <a:cs typeface="Arial"/>
              </a:rPr>
              <a:t>linear</a:t>
            </a:r>
          </a:p>
          <a:p>
            <a:pPr marL="673200" lvl="2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kern="0" dirty="0">
                <a:latin typeface="Arial"/>
                <a:ea typeface="Geneva" charset="0"/>
                <a:cs typeface="Arial"/>
              </a:rPr>
              <a:t>recent</a:t>
            </a:r>
          </a:p>
          <a:p>
            <a:pPr marL="6732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Arial"/>
                <a:ea typeface="Geneva" charset="0"/>
                <a:cs typeface="Arial"/>
              </a:rPr>
              <a:t>sigma1</a:t>
            </a:r>
          </a:p>
          <a:p>
            <a:pPr marL="6732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Arial"/>
                <a:ea typeface="Geneva" charset="0"/>
                <a:cs typeface="Arial"/>
              </a:rPr>
              <a:t>legend</a:t>
            </a:r>
          </a:p>
          <a:p>
            <a:pPr marL="673200" lvl="2" indent="-342900" eaLnBrk="0" hangingPunct="0">
              <a:spcBef>
                <a:spcPts val="624"/>
              </a:spcBef>
              <a:buFontTx/>
              <a:buChar char="•"/>
              <a:defRPr/>
            </a:pPr>
            <a:r>
              <a:rPr lang="en-US" sz="2400" b="1" kern="0" dirty="0">
                <a:latin typeface="Arial"/>
                <a:ea typeface="Geneva" charset="0"/>
                <a:cs typeface="Arial"/>
              </a:rPr>
              <a:t>sixpack</a:t>
            </a:r>
          </a:p>
          <a:p>
            <a:pPr marL="673200" lvl="2" indent="-342900" eaLnBrk="0" hangingPunct="0">
              <a:spcBef>
                <a:spcPts val="624"/>
              </a:spcBef>
              <a:buFontTx/>
              <a:buChar char="•"/>
              <a:defRPr/>
            </a:pPr>
            <a:r>
              <a:rPr lang="en-US" sz="2400" b="1" kern="0" dirty="0">
                <a:latin typeface="Arial"/>
                <a:ea typeface="Geneva" charset="0"/>
                <a:cs typeface="Arial"/>
              </a:rPr>
              <a:t>spectra</a:t>
            </a:r>
          </a:p>
          <a:p>
            <a:pPr marL="6732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Arial"/>
                <a:ea typeface="Geneva" charset="0"/>
                <a:cs typeface="Arial"/>
              </a:rPr>
              <a:t>activate</a:t>
            </a:r>
          </a:p>
          <a:p>
            <a:pPr marL="6732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Arial"/>
                <a:ea typeface="Geneva" charset="0"/>
                <a:cs typeface="Arial"/>
              </a:rPr>
              <a:t>merger</a:t>
            </a:r>
          </a:p>
          <a:p>
            <a:pPr marL="6732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Arial"/>
                <a:ea typeface="Geneva" charset="0"/>
                <a:cs typeface="Arial"/>
              </a:rPr>
              <a:t>fixup</a:t>
            </a:r>
          </a:p>
          <a:p>
            <a:pPr marL="6732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err="1">
                <a:latin typeface="Arial"/>
                <a:ea typeface="Geneva" charset="0"/>
                <a:cs typeface="Arial"/>
              </a:rPr>
              <a:t>dictin</a:t>
            </a:r>
            <a:endParaRPr lang="en-US" sz="2400" b="1" kern="0" dirty="0">
              <a:latin typeface="Arial"/>
              <a:ea typeface="Geneva" charset="0"/>
              <a:cs typeface="Arial"/>
            </a:endParaRPr>
          </a:p>
        </p:txBody>
      </p:sp>
      <p:sp>
        <p:nvSpPr>
          <p:cNvPr id="8" name="Left-Right Arrow 8">
            <a:extLst>
              <a:ext uri="{FF2B5EF4-FFF2-40B4-BE49-F238E27FC236}">
                <a16:creationId xmlns:a16="http://schemas.microsoft.com/office/drawing/2014/main" id="{9A08628B-00FB-E743-B488-72C6EFAE7F42}"/>
              </a:ext>
            </a:extLst>
          </p:cNvPr>
          <p:cNvSpPr/>
          <p:nvPr/>
        </p:nvSpPr>
        <p:spPr bwMode="auto">
          <a:xfrm>
            <a:off x="3746500" y="2645839"/>
            <a:ext cx="856800" cy="228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Left-Right Arrow 9">
            <a:extLst>
              <a:ext uri="{FF2B5EF4-FFF2-40B4-BE49-F238E27FC236}">
                <a16:creationId xmlns:a16="http://schemas.microsoft.com/office/drawing/2014/main" id="{12DEC209-6109-294C-9307-8C4CC71C8DC4}"/>
              </a:ext>
            </a:extLst>
          </p:cNvPr>
          <p:cNvSpPr/>
          <p:nvPr/>
        </p:nvSpPr>
        <p:spPr bwMode="auto">
          <a:xfrm>
            <a:off x="7010400" y="2946205"/>
            <a:ext cx="856800" cy="228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Alternate Process 10">
            <a:extLst>
              <a:ext uri="{FF2B5EF4-FFF2-40B4-BE49-F238E27FC236}">
                <a16:creationId xmlns:a16="http://schemas.microsoft.com/office/drawing/2014/main" id="{F117E979-4351-F647-9052-5CD89F2D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1" y="751591"/>
            <a:ext cx="1744133" cy="45803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ENDF file</a:t>
            </a:r>
          </a:p>
        </p:txBody>
      </p:sp>
      <p:sp>
        <p:nvSpPr>
          <p:cNvPr id="11" name="Alternate Process 11">
            <a:extLst>
              <a:ext uri="{FF2B5EF4-FFF2-40B4-BE49-F238E27FC236}">
                <a16:creationId xmlns:a16="http://schemas.microsoft.com/office/drawing/2014/main" id="{028A2AF3-373F-0F48-8A06-4945FDDB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99" y="6245795"/>
            <a:ext cx="2501900" cy="45803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Hybrid file</a:t>
            </a:r>
          </a:p>
        </p:txBody>
      </p:sp>
      <p:sp>
        <p:nvSpPr>
          <p:cNvPr id="13" name="Alternate Process 13">
            <a:extLst>
              <a:ext uri="{FF2B5EF4-FFF2-40B4-BE49-F238E27FC236}">
                <a16:creationId xmlns:a16="http://schemas.microsoft.com/office/drawing/2014/main" id="{C8B9E7C4-3D66-2249-817E-1E02068EE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21" y="4620577"/>
            <a:ext cx="1219200" cy="612775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ACE 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919D2-62E3-C04A-91D9-49D7F12F1AA9}"/>
              </a:ext>
            </a:extLst>
          </p:cNvPr>
          <p:cNvSpPr txBox="1"/>
          <p:nvPr/>
        </p:nvSpPr>
        <p:spPr>
          <a:xfrm>
            <a:off x="8558864" y="5380462"/>
            <a:ext cx="2683073" cy="109435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2200" b="1" dirty="0">
                <a:latin typeface="+mj-lt"/>
              </a:rPr>
              <a:t>Single shell script, many steps for an entire library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3478B3-1C20-4F40-B191-25DD599A46B2}"/>
              </a:ext>
            </a:extLst>
          </p:cNvPr>
          <p:cNvSpPr txBox="1"/>
          <p:nvPr/>
        </p:nvSpPr>
        <p:spPr>
          <a:xfrm>
            <a:off x="3543301" y="2231136"/>
            <a:ext cx="1252223" cy="324908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1600" dirty="0">
                <a:latin typeface="+mj-lt"/>
              </a:rPr>
              <a:t>cross-check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AC844-7115-074A-A74F-8EBBA1ADC815}"/>
              </a:ext>
            </a:extLst>
          </p:cNvPr>
          <p:cNvSpPr txBox="1"/>
          <p:nvPr/>
        </p:nvSpPr>
        <p:spPr>
          <a:xfrm>
            <a:off x="6808766" y="2535960"/>
            <a:ext cx="1252223" cy="295371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1600" dirty="0">
                <a:latin typeface="+mj-lt"/>
              </a:rPr>
              <a:t>cross-check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432C29-9F2B-A49F-DDFB-F265006B0847}"/>
              </a:ext>
            </a:extLst>
          </p:cNvPr>
          <p:cNvSpPr txBox="1">
            <a:spLocks/>
          </p:cNvSpPr>
          <p:nvPr/>
        </p:nvSpPr>
        <p:spPr bwMode="auto">
          <a:xfrm>
            <a:off x="8404814" y="1270522"/>
            <a:ext cx="3124200" cy="39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CALENDF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FRENDY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AMPX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GALILEE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FUDGE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NECP-Atlas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NDEX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Arial"/>
                <a:cs typeface="Arial"/>
              </a:rPr>
              <a:t>…</a:t>
            </a:r>
          </a:p>
        </p:txBody>
      </p:sp>
      <p:sp>
        <p:nvSpPr>
          <p:cNvPr id="3" name="Alternate Process 10">
            <a:extLst>
              <a:ext uri="{FF2B5EF4-FFF2-40B4-BE49-F238E27FC236}">
                <a16:creationId xmlns:a16="http://schemas.microsoft.com/office/drawing/2014/main" id="{B8B092C3-3D76-40D9-512F-0B54A72D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18" y="2629169"/>
            <a:ext cx="1744133" cy="45803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PENDF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B1759-26C8-8A20-914E-2C08B569D9CE}"/>
              </a:ext>
            </a:extLst>
          </p:cNvPr>
          <p:cNvSpPr txBox="1"/>
          <p:nvPr/>
        </p:nvSpPr>
        <p:spPr>
          <a:xfrm>
            <a:off x="1269529" y="6170758"/>
            <a:ext cx="2683073" cy="41724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2200" b="1" dirty="0">
                <a:latin typeface="+mj-lt"/>
              </a:rPr>
              <a:t> bold = unique to..</a:t>
            </a:r>
          </a:p>
        </p:txBody>
      </p:sp>
    </p:spTree>
    <p:extLst>
      <p:ext uri="{BB962C8B-B14F-4D97-AF65-F5344CB8AC3E}">
        <p14:creationId xmlns:p14="http://schemas.microsoft.com/office/powerpoint/2010/main" val="71153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937B-240C-026A-EF0F-F3273BFA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8" y="25958"/>
            <a:ext cx="6168736" cy="64498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/>
              <a:t>cat&gt;</a:t>
            </a:r>
            <a:r>
              <a:rPr lang="en-US" sz="1200" dirty="0" err="1"/>
              <a:t>in$isma</a:t>
            </a:r>
            <a:r>
              <a:rPr lang="en-US" sz="1200" dirty="0"/>
              <a:t>[$c1] &lt;&lt;EOF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moder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20 -21/  -- moder check &amp;  mode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reconr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-21 -22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'</a:t>
            </a:r>
            <a:r>
              <a:rPr lang="en-US" sz="1200" dirty="0" err="1"/>
              <a:t>pendf</a:t>
            </a:r>
            <a:r>
              <a:rPr lang="en-US" sz="1200" dirty="0"/>
              <a:t> $</a:t>
            </a:r>
            <a:r>
              <a:rPr lang="en-US" sz="1200" dirty="0" err="1"/>
              <a:t>isma</a:t>
            </a:r>
            <a:r>
              <a:rPr lang="en-US" sz="1200" dirty="0"/>
              <a:t>[$c1] ENDF/B-VIII.1 '/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.001/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moder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-22 36/  -- </a:t>
            </a:r>
            <a:r>
              <a:rPr lang="en-US" sz="1200" b="1" dirty="0" err="1"/>
              <a:t>pendf</a:t>
            </a:r>
            <a:r>
              <a:rPr lang="en-US" sz="1200" b="1" dirty="0"/>
              <a:t> OK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broadr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-21 -22 -23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1/                        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.001/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293.6/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0/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unresr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-21 -23 -24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1 1 0/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293.6/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1.e+10/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moder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-24 32/  -- </a:t>
            </a:r>
            <a:r>
              <a:rPr lang="en-US" sz="1200" b="1" dirty="0" err="1"/>
              <a:t>pendf</a:t>
            </a:r>
            <a:r>
              <a:rPr lang="en-US" sz="1200" b="1" dirty="0"/>
              <a:t> 293.6K sig-0 &amp; T4XS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heatr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-21 -24 -26 30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7 0 0 1 2/   -- </a:t>
            </a:r>
            <a:r>
              <a:rPr lang="en-US" sz="1200" b="1" dirty="0" err="1"/>
              <a:t>heatr</a:t>
            </a:r>
            <a:r>
              <a:rPr lang="en-US" sz="1200" b="1" dirty="0"/>
              <a:t> gamma heat local &amp; </a:t>
            </a:r>
            <a:r>
              <a:rPr lang="en-US" sz="1200" b="1" dirty="0" err="1"/>
              <a:t>chk</a:t>
            </a:r>
            <a:r>
              <a:rPr lang="en-US" sz="1200" b="1" dirty="0"/>
              <a:t> print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302 303 304 318 401 403 407/  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heatr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-21 -26 -27 33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6 0 0 1 2/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442 443 444 445 446 447/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gaspr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-21 -27 -29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moder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-29 35/  -- </a:t>
            </a:r>
            <a:r>
              <a:rPr lang="en-US" sz="1200" b="1" dirty="0" err="1"/>
              <a:t>pendf</a:t>
            </a:r>
            <a:r>
              <a:rPr lang="en-US" sz="1200" b="1" dirty="0"/>
              <a:t> 293.6K &amp; gas mt20x, partials mt30x </a:t>
            </a:r>
            <a:r>
              <a:rPr lang="en-US" sz="1200" b="1" dirty="0" err="1"/>
              <a:t>kermas</a:t>
            </a:r>
            <a:r>
              <a:rPr lang="en-US" sz="1200" b="1" dirty="0"/>
              <a:t> &amp; mt40x damages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viewr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30 31/   -- </a:t>
            </a:r>
            <a:r>
              <a:rPr lang="en-US" sz="1200" b="1" dirty="0" err="1"/>
              <a:t>viewr</a:t>
            </a:r>
            <a:r>
              <a:rPr lang="en-US" sz="1200" b="1" dirty="0"/>
              <a:t> energy-balance check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2A1B0-115A-7045-DF73-2F3896DE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3184C2-844A-7A20-52B3-5DFAA0FD769C}"/>
              </a:ext>
            </a:extLst>
          </p:cNvPr>
          <p:cNvSpPr txBox="1">
            <a:spLocks/>
          </p:cNvSpPr>
          <p:nvPr/>
        </p:nvSpPr>
        <p:spPr>
          <a:xfrm>
            <a:off x="4993701" y="586896"/>
            <a:ext cx="5767942" cy="5416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/>
              <a:t>cat&gt;</a:t>
            </a:r>
            <a:r>
              <a:rPr lang="en-US" sz="1200" dirty="0" err="1"/>
              <a:t>in$isma</a:t>
            </a:r>
            <a:r>
              <a:rPr lang="en-US" sz="1200" dirty="0"/>
              <a:t>[$c1] &lt;&lt;EOF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moder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20 -21/  -- moder check &amp; </a:t>
            </a:r>
            <a:r>
              <a:rPr lang="en-US" sz="1200" dirty="0" err="1"/>
              <a:t>njoy</a:t>
            </a:r>
            <a:r>
              <a:rPr lang="en-US" sz="1200" dirty="0"/>
              <a:t> mode 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thermr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0 -22 -23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0 $</a:t>
            </a:r>
            <a:r>
              <a:rPr lang="en-US" sz="1200" dirty="0" err="1"/>
              <a:t>isma</a:t>
            </a:r>
            <a:r>
              <a:rPr lang="en-US" sz="1200" dirty="0"/>
              <a:t>[$c2] 20 1 1 0 0 1 221 0/  -- </a:t>
            </a:r>
            <a:r>
              <a:rPr lang="en-US" sz="1200" b="1" dirty="0" err="1"/>
              <a:t>thermr</a:t>
            </a:r>
            <a:r>
              <a:rPr lang="en-US" sz="1200" b="1" dirty="0"/>
              <a:t> free gas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293.6 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0.001 10./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purr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-21 -23 -24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1 1 20 64 /   -- </a:t>
            </a:r>
            <a:r>
              <a:rPr lang="en-US" sz="1200" b="1" dirty="0"/>
              <a:t>purr sig-0 20 bins 64 ladders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293.6 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1.e+10/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 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-- </a:t>
            </a:r>
            <a:r>
              <a:rPr lang="en-US" sz="1200" dirty="0" err="1"/>
              <a:t>heatr</a:t>
            </a:r>
            <a:r>
              <a:rPr lang="en-US" sz="1200" dirty="0"/>
              <a:t> </a:t>
            </a:r>
            <a:r>
              <a:rPr lang="en-US" sz="1200" b="1" dirty="0"/>
              <a:t>overwrite with gamma transported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heatr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-21 -24 -25 29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7 0 0 0 2/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302 303 304 318 401 442 443/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heatr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-21 -25 -26 30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4 0 0 0 2/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444 445 446 447/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--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-- 1st acer fast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acer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-21 -26 0 32 33/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 1 1 0.81 0/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'Ace $</a:t>
            </a:r>
            <a:r>
              <a:rPr lang="en-US" sz="1200" dirty="0" err="1"/>
              <a:t>isma</a:t>
            </a:r>
            <a:r>
              <a:rPr lang="en-US" sz="1200" dirty="0"/>
              <a:t>[$c1] ENDF/B-VIII.1'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isma</a:t>
            </a:r>
            <a:r>
              <a:rPr lang="en-US" sz="1200" dirty="0"/>
              <a:t>[$c2] 293.6/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 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371904-1D77-AB90-104C-E32CAF39F27E}"/>
              </a:ext>
            </a:extLst>
          </p:cNvPr>
          <p:cNvSpPr txBox="1">
            <a:spLocks/>
          </p:cNvSpPr>
          <p:nvPr/>
        </p:nvSpPr>
        <p:spPr>
          <a:xfrm>
            <a:off x="8507392" y="3074741"/>
            <a:ext cx="3618508" cy="360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/>
              <a:t>--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-- </a:t>
            </a:r>
            <a:r>
              <a:rPr lang="en-US" sz="1200" b="1" dirty="0"/>
              <a:t>2nd acer check/plot/correct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acer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 32 34 35 36/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7 1 1 -1/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'Ace $</a:t>
            </a:r>
            <a:r>
              <a:rPr lang="en-US" sz="1200" dirty="0" err="1"/>
              <a:t>isma</a:t>
            </a:r>
            <a:r>
              <a:rPr lang="en-US" sz="1200" dirty="0"/>
              <a:t>[$c1] ENDF/B-VIII.1 - check 1'/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tape35 ACE file, tape36 </a:t>
            </a:r>
            <a:r>
              <a:rPr lang="en-US" sz="1200" b="1" dirty="0" err="1"/>
              <a:t>xsdir</a:t>
            </a:r>
            <a:r>
              <a:rPr lang="en-US" sz="1200" b="1" dirty="0"/>
              <a:t> 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</a:t>
            </a:r>
            <a:r>
              <a:rPr lang="en-US" sz="1200" b="1" dirty="0" err="1"/>
              <a:t>pendf</a:t>
            </a:r>
            <a:r>
              <a:rPr lang="en-US" sz="1200" b="1" dirty="0"/>
              <a:t> for Ace 293.6K &amp; 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mt152  </a:t>
            </a:r>
            <a:r>
              <a:rPr lang="en-US" sz="1200" b="1" dirty="0" err="1"/>
              <a:t>bondarenko</a:t>
            </a:r>
            <a:r>
              <a:rPr lang="en-US" sz="1200" b="1" dirty="0"/>
              <a:t> unresolved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mt153  probability tables unresolved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mt221  free gas thermal scattering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mt20x  </a:t>
            </a:r>
            <a:r>
              <a:rPr lang="en-US" sz="1200" b="1" dirty="0" err="1"/>
              <a:t>gaz</a:t>
            </a:r>
            <a:r>
              <a:rPr lang="en-US" sz="1200" b="1" dirty="0"/>
              <a:t> production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mt30x  partials </a:t>
            </a:r>
            <a:r>
              <a:rPr lang="en-US" sz="1200" b="1" dirty="0" err="1"/>
              <a:t>kermas</a:t>
            </a:r>
            <a:r>
              <a:rPr lang="en-US" sz="1200" b="1" dirty="0"/>
              <a:t>  </a:t>
            </a:r>
          </a:p>
          <a:p>
            <a:pPr>
              <a:spcBef>
                <a:spcPts val="0"/>
              </a:spcBef>
            </a:pPr>
            <a:r>
              <a:rPr lang="en-US" sz="1200" b="1" dirty="0"/>
              <a:t>--          mt40x  partials damages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viewr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30 31/ -- </a:t>
            </a:r>
            <a:r>
              <a:rPr lang="en-US" sz="1200" b="1" dirty="0" err="1"/>
              <a:t>heatr</a:t>
            </a:r>
            <a:r>
              <a:rPr lang="en-US" sz="1200" b="1" dirty="0"/>
              <a:t> gamma heat nonlocal &amp; </a:t>
            </a:r>
            <a:r>
              <a:rPr lang="en-US" sz="1200" b="1" dirty="0" err="1"/>
              <a:t>chk</a:t>
            </a:r>
            <a:r>
              <a:rPr lang="en-US" sz="1200" b="1" dirty="0"/>
              <a:t> print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viewr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34 37/ -- </a:t>
            </a:r>
            <a:r>
              <a:rPr lang="en-US" sz="1200" b="1" dirty="0"/>
              <a:t>acer plots check 1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moder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-26 38/ -- </a:t>
            </a:r>
            <a:r>
              <a:rPr lang="en-US" sz="1200" b="1" dirty="0" err="1"/>
              <a:t>pendf</a:t>
            </a:r>
            <a:r>
              <a:rPr lang="en-US" sz="1200" b="1" dirty="0"/>
              <a:t> ace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stop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9CB02B-CFB2-5265-65AD-C52461C5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66" y="13825"/>
            <a:ext cx="6880950" cy="764425"/>
          </a:xfrm>
        </p:spPr>
        <p:txBody>
          <a:bodyPr/>
          <a:lstStyle/>
          <a:p>
            <a:pPr algn="r"/>
            <a:r>
              <a:rPr lang="en-GB" dirty="0"/>
              <a:t>NJOY Processing scripts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D3D5D-4C00-D2B0-DF57-7F5E519833BB}"/>
              </a:ext>
            </a:extLst>
          </p:cNvPr>
          <p:cNvSpPr txBox="1"/>
          <p:nvPr/>
        </p:nvSpPr>
        <p:spPr>
          <a:xfrm>
            <a:off x="2310750" y="1535966"/>
            <a:ext cx="2662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1️⃣ basics</a:t>
            </a:r>
          </a:p>
          <a:p>
            <a:r>
              <a:rPr lang="en-US" sz="4000" b="1" dirty="0"/>
              <a:t>&amp; isotopic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F8C4D-A6D9-0E69-E9C4-80DABFFC5724}"/>
              </a:ext>
            </a:extLst>
          </p:cNvPr>
          <p:cNvSpPr txBox="1"/>
          <p:nvPr/>
        </p:nvSpPr>
        <p:spPr>
          <a:xfrm>
            <a:off x="9252346" y="1767847"/>
            <a:ext cx="205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2️⃣ ACE</a:t>
            </a:r>
          </a:p>
          <a:p>
            <a:r>
              <a:rPr lang="en-US" sz="4000" b="1" dirty="0"/>
              <a:t>&amp;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79C05-B9D4-8CD7-9021-D1DE0FF8B67C}"/>
              </a:ext>
            </a:extLst>
          </p:cNvPr>
          <p:cNvSpPr txBox="1"/>
          <p:nvPr/>
        </p:nvSpPr>
        <p:spPr>
          <a:xfrm>
            <a:off x="4373771" y="635094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Loop over entire libraries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92708-5031-1502-0366-87591C8C3D65}"/>
              </a:ext>
            </a:extLst>
          </p:cNvPr>
          <p:cNvSpPr txBox="1"/>
          <p:nvPr/>
        </p:nvSpPr>
        <p:spPr>
          <a:xfrm>
            <a:off x="2014139" y="3205976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bold = comments</a:t>
            </a:r>
          </a:p>
        </p:txBody>
      </p:sp>
    </p:spTree>
    <p:extLst>
      <p:ext uri="{BB962C8B-B14F-4D97-AF65-F5344CB8AC3E}">
        <p14:creationId xmlns:p14="http://schemas.microsoft.com/office/powerpoint/2010/main" val="83839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F0DB87-9389-384E-8D21-4BA13F70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93"/>
          <a:stretch/>
        </p:blipFill>
        <p:spPr>
          <a:xfrm>
            <a:off x="7892826" y="1336112"/>
            <a:ext cx="4236748" cy="3242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A79989-FC23-3E35-67AD-9E2B2AF9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NJOY modules Print options: 0, 1,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4B78-3851-59F3-65AB-6E8917E6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" y="916618"/>
            <a:ext cx="11150600" cy="78486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plethora of usually untapped information</a:t>
            </a:r>
            <a:r>
              <a:rPr lang="en-US" dirty="0"/>
              <a:t>, intermediary and final forms, </a:t>
            </a:r>
            <a:r>
              <a:rPr lang="en-US" b="1" dirty="0"/>
              <a:t>numerical </a:t>
            </a:r>
            <a:r>
              <a:rPr lang="en-US" dirty="0"/>
              <a:t>and</a:t>
            </a:r>
            <a:r>
              <a:rPr lang="en-US" b="1" dirty="0"/>
              <a:t> graphical </a:t>
            </a:r>
            <a:r>
              <a:rPr lang="en-US" dirty="0"/>
              <a:t>outputs: </a:t>
            </a:r>
            <a:r>
              <a:rPr lang="en-US" b="1" dirty="0"/>
              <a:t>Verification</a:t>
            </a:r>
            <a:r>
              <a:rPr lang="en-US" dirty="0"/>
              <a:t> processes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C52F6-9C36-67E9-70D9-A9F0E280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3F9D6-6E47-74DE-5DE9-EEE5E83DC69B}"/>
              </a:ext>
            </a:extLst>
          </p:cNvPr>
          <p:cNvSpPr txBox="1"/>
          <p:nvPr/>
        </p:nvSpPr>
        <p:spPr>
          <a:xfrm>
            <a:off x="765051" y="2192650"/>
            <a:ext cx="84662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thermal quantities at </a:t>
            </a:r>
            <a:r>
              <a:rPr lang="en-US" sz="1400" b="1" dirty="0"/>
              <a:t>293.6 K = 0.0253 eV</a:t>
            </a:r>
          </a:p>
          <a:p>
            <a:r>
              <a:rPr lang="en-US" sz="1400" dirty="0"/>
              <a:t>    -----------------------------------------</a:t>
            </a:r>
          </a:p>
          <a:p>
            <a:r>
              <a:rPr lang="en-US" sz="1400" dirty="0"/>
              <a:t>           thermal capture </a:t>
            </a:r>
            <a:r>
              <a:rPr lang="en-US" sz="1400" dirty="0" err="1"/>
              <a:t>xsec</a:t>
            </a:r>
            <a:r>
              <a:rPr lang="en-US" sz="1400" dirty="0"/>
              <a:t>:  3.8620E-03</a:t>
            </a:r>
          </a:p>
          <a:p>
            <a:r>
              <a:rPr lang="en-US" sz="1400" dirty="0"/>
              <a:t>       thermal capture integral:  3.4230E-03</a:t>
            </a:r>
          </a:p>
          <a:p>
            <a:r>
              <a:rPr lang="en-US" sz="1400" dirty="0"/>
              <a:t>     capture resonance integral:  2.0556E-03</a:t>
            </a:r>
          </a:p>
          <a:p>
            <a:r>
              <a:rPr lang="en-US" sz="1400" dirty="0"/>
              <a:t>    -----------------------------------------</a:t>
            </a:r>
          </a:p>
          <a:p>
            <a:r>
              <a:rPr lang="en-US" sz="1400" dirty="0"/>
              <a:t>*****</a:t>
            </a:r>
          </a:p>
          <a:p>
            <a:r>
              <a:rPr lang="en-US" sz="1400" dirty="0"/>
              <a:t>angular distributions for …..</a:t>
            </a:r>
          </a:p>
          <a:p>
            <a:r>
              <a:rPr lang="en-US" sz="1400" dirty="0"/>
              <a:t>incident particle energy =  2.000000E+00    int = 2    np = 18</a:t>
            </a:r>
          </a:p>
          <a:p>
            <a:endParaRPr lang="en-US" sz="1400" dirty="0"/>
          </a:p>
          <a:p>
            <a:r>
              <a:rPr lang="en-US" sz="1400" dirty="0"/>
              <a:t>          </a:t>
            </a:r>
            <a:r>
              <a:rPr lang="en-US" sz="1400" b="1" dirty="0"/>
              <a:t>cosine</a:t>
            </a:r>
            <a:r>
              <a:rPr lang="en-US" sz="1400" dirty="0"/>
              <a:t>        	   pdf                  </a:t>
            </a:r>
            <a:r>
              <a:rPr lang="en-US" sz="1400" dirty="0" err="1"/>
              <a:t>cdf</a:t>
            </a:r>
            <a:r>
              <a:rPr lang="en-US" sz="1400" dirty="0"/>
              <a:t>                   </a:t>
            </a:r>
            <a:r>
              <a:rPr lang="en-US" sz="1400" b="1" dirty="0"/>
              <a:t>cosine </a:t>
            </a:r>
            <a:r>
              <a:rPr lang="en-US" sz="1400" dirty="0"/>
              <a:t>                    pdf                       </a:t>
            </a:r>
            <a:r>
              <a:rPr lang="en-US" sz="1400" dirty="0" err="1"/>
              <a:t>cdf</a:t>
            </a:r>
            <a:endParaRPr lang="en-US" sz="1400" dirty="0"/>
          </a:p>
          <a:p>
            <a:r>
              <a:rPr lang="en-US" sz="1400" dirty="0"/>
              <a:t>      ------------             ------------            ------------            ------------            ------------             ------------</a:t>
            </a:r>
          </a:p>
          <a:p>
            <a:r>
              <a:rPr lang="en-US" sz="1400" dirty="0"/>
              <a:t>     -1.000000E+00    6.333382E-01   0.000000E+00   -9.210000E-01   5.802944E-01    4.793849E-02</a:t>
            </a:r>
          </a:p>
          <a:p>
            <a:r>
              <a:rPr lang="en-US" sz="1400" dirty="0"/>
              <a:t>     -8.430000E-01    5.368052E-01    9.150538E-02   -7.650000E-01    5.014318E-01    1.319966E-01</a:t>
            </a:r>
          </a:p>
          <a:p>
            <a:r>
              <a:rPr lang="en-US" sz="1400" dirty="0"/>
              <a:t>     -6.870000E-01    4.734805E-01    1.700182E-01   -6.090000E-01    4.522744E-01    2.061226E-01</a:t>
            </a:r>
          </a:p>
          <a:p>
            <a:r>
              <a:rPr lang="en-US" sz="1400" dirty="0"/>
              <a:t>     -5.310000E-01    4.371543E-01    2.408103E-01   -4.520000E-01    4.273886E-01    2.749597E-01</a:t>
            </a:r>
          </a:p>
          <a:p>
            <a:r>
              <a:rPr lang="en-US" sz="1400" dirty="0"/>
              <a:t>     -3.590000E-01    4.221798E-01    3.144646E-01   -2.810000E-01    4.223566E-01    3.474015E-01</a:t>
            </a:r>
          </a:p>
          <a:p>
            <a:r>
              <a:rPr lang="en-US" sz="1400" dirty="0"/>
              <a:t>     -1.870000E-01    4.272212E-01    3.873317E-01   -6.250000E-02    4.399583E-01    4.413136E-01</a:t>
            </a:r>
          </a:p>
          <a:p>
            <a:r>
              <a:rPr lang="en-US" sz="1400" dirty="0"/>
              <a:t>      6.250000E-02    4.580496E-01    4.974392E-01    3.130000E-01    5.026719E-01    6.177696E-01</a:t>
            </a:r>
          </a:p>
          <a:p>
            <a:r>
              <a:rPr lang="en-US" sz="1400" dirty="0"/>
              <a:t>      5.630000E-01    5.472430E-01    7.490090E-01    7.500000E-01    5.738266E-01    8.538290E-01</a:t>
            </a:r>
          </a:p>
          <a:p>
            <a:r>
              <a:rPr lang="en-US" sz="1400" dirty="0"/>
              <a:t>      9.070000E-01    5.884447E-01    9.450673E-01    1.000000E+00    5.929042E-01   1.000000E+00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887A8-4685-7643-3CD7-A3EAC5A45E22}"/>
              </a:ext>
            </a:extLst>
          </p:cNvPr>
          <p:cNvSpPr txBox="1"/>
          <p:nvPr/>
        </p:nvSpPr>
        <p:spPr>
          <a:xfrm>
            <a:off x="856526" y="1770925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broadr</a:t>
            </a:r>
            <a:r>
              <a:rPr lang="en-US" b="1" dirty="0"/>
              <a:t>, </a:t>
            </a:r>
            <a:r>
              <a:rPr lang="en-US" b="1" dirty="0" err="1"/>
              <a:t>heatr</a:t>
            </a:r>
            <a:r>
              <a:rPr lang="en-US" b="1" dirty="0"/>
              <a:t>, acer, purr, </a:t>
            </a:r>
            <a:r>
              <a:rPr lang="en-US" b="1" dirty="0" err="1"/>
              <a:t>groupr</a:t>
            </a:r>
            <a:r>
              <a:rPr lang="en-US" b="1" dirty="0"/>
              <a:t>,….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183D2-8E1F-686D-CF3B-1A1DBD6BA5B2}"/>
              </a:ext>
            </a:extLst>
          </p:cNvPr>
          <p:cNvSpPr txBox="1"/>
          <p:nvPr/>
        </p:nvSpPr>
        <p:spPr>
          <a:xfrm>
            <a:off x="9207058" y="5257286"/>
            <a:ext cx="21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Look at the output</a:t>
            </a:r>
          </a:p>
          <a:p>
            <a:endParaRPr lang="en-US" b="1" dirty="0"/>
          </a:p>
          <a:p>
            <a:r>
              <a:rPr lang="en-US" b="1" dirty="0"/>
              <a:t>NJOY output file</a:t>
            </a:r>
          </a:p>
          <a:p>
            <a:endParaRPr lang="en-US" b="1" dirty="0"/>
          </a:p>
          <a:p>
            <a:r>
              <a:rPr lang="en-US" b="1" dirty="0"/>
              <a:t>Thanks Bob !</a:t>
            </a:r>
          </a:p>
        </p:txBody>
      </p:sp>
    </p:spTree>
    <p:extLst>
      <p:ext uri="{BB962C8B-B14F-4D97-AF65-F5344CB8AC3E}">
        <p14:creationId xmlns:p14="http://schemas.microsoft.com/office/powerpoint/2010/main" val="16928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8F46-E1D5-EC78-AEA5-47A52E3C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20647"/>
            <a:ext cx="11150600" cy="757354"/>
          </a:xfrm>
        </p:spPr>
        <p:txBody>
          <a:bodyPr/>
          <a:lstStyle/>
          <a:p>
            <a:r>
              <a:rPr lang="en-GB" dirty="0"/>
              <a:t>Processing script for natural element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A095-18D3-F4CE-67CF-7690D65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95439"/>
            <a:ext cx="11785600" cy="4862034"/>
          </a:xfrm>
        </p:spPr>
        <p:txBody>
          <a:bodyPr/>
          <a:lstStyle/>
          <a:p>
            <a:r>
              <a:rPr lang="en-US" dirty="0"/>
              <a:t>NJOY2016 </a:t>
            </a:r>
            <a:r>
              <a:rPr lang="en-US" b="1" dirty="0" err="1"/>
              <a:t>mixr</a:t>
            </a:r>
            <a:r>
              <a:rPr lang="en-US" b="1" dirty="0"/>
              <a:t> &amp; </a:t>
            </a:r>
            <a:r>
              <a:rPr lang="en-US" b="1" dirty="0" err="1"/>
              <a:t>plotr</a:t>
            </a:r>
            <a:r>
              <a:rPr lang="en-US" b="1" dirty="0"/>
              <a:t> &amp; </a:t>
            </a:r>
            <a:r>
              <a:rPr lang="en-US" b="1" dirty="0" err="1"/>
              <a:t>viewr</a:t>
            </a:r>
            <a:endParaRPr lang="en-US" b="1" dirty="0"/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MF=1,3 MT’s + derived mts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DPCS mts= 444 - 447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KERMA  mts= 301- 450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GAZ production mts= 203 - 205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09F23-C744-0785-7F5F-A8C5541B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D52A9-9D33-2B18-14F0-D5C72B3FEB0C}"/>
              </a:ext>
            </a:extLst>
          </p:cNvPr>
          <p:cNvSpPr txBox="1">
            <a:spLocks/>
          </p:cNvSpPr>
          <p:nvPr/>
        </p:nvSpPr>
        <p:spPr>
          <a:xfrm>
            <a:off x="5722952" y="979413"/>
            <a:ext cx="5035934" cy="4291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/>
              <a:t>cat&gt;</a:t>
            </a:r>
            <a:r>
              <a:rPr lang="en-US" sz="1200" dirty="0" err="1"/>
              <a:t>in$zant</a:t>
            </a:r>
            <a:r>
              <a:rPr lang="en-US" sz="1200" dirty="0"/>
              <a:t>[$c1] &lt;&lt;EOF 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mixr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30 $</a:t>
            </a:r>
            <a:r>
              <a:rPr lang="en-US" sz="1200" dirty="0" err="1"/>
              <a:t>tx</a:t>
            </a: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1 203 204 205 206 207 301 442 443 444 445 446 447/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$mx/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293.6/   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$</a:t>
            </a:r>
            <a:r>
              <a:rPr lang="en-US" sz="1200" dirty="0" err="1"/>
              <a:t>zant</a:t>
            </a:r>
            <a:r>
              <a:rPr lang="en-US" sz="1200" dirty="0"/>
              <a:t>[$c2] $</a:t>
            </a:r>
            <a:r>
              <a:rPr lang="en-US" sz="1200" dirty="0" err="1"/>
              <a:t>zant</a:t>
            </a:r>
            <a:r>
              <a:rPr lang="en-US" sz="1200" dirty="0"/>
              <a:t>[$c5] $</a:t>
            </a:r>
            <a:r>
              <a:rPr lang="en-US" sz="1200" dirty="0" err="1"/>
              <a:t>zant</a:t>
            </a:r>
            <a:r>
              <a:rPr lang="en-US" sz="1200" dirty="0"/>
              <a:t>[$c3]/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' $</a:t>
            </a:r>
            <a:r>
              <a:rPr lang="en-US" sz="1200" dirty="0" err="1"/>
              <a:t>zant</a:t>
            </a:r>
            <a:r>
              <a:rPr lang="en-US" sz="1200" dirty="0"/>
              <a:t>[$c4]-$</a:t>
            </a:r>
            <a:r>
              <a:rPr lang="en-US" sz="1200" dirty="0" err="1"/>
              <a:t>zant</a:t>
            </a:r>
            <a:r>
              <a:rPr lang="en-US" sz="1200" dirty="0"/>
              <a:t>[$c1]-  0   IAEA       TENDL-2025 $</a:t>
            </a:r>
            <a:r>
              <a:rPr lang="en-US" sz="1200" dirty="0" err="1"/>
              <a:t>zant</a:t>
            </a:r>
            <a:r>
              <a:rPr lang="en-US" sz="1200" dirty="0"/>
              <a:t>[$c1] Natural'/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plotr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31/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'Natural $</a:t>
            </a:r>
            <a:r>
              <a:rPr lang="en-US" sz="1200" dirty="0" err="1"/>
              <a:t>zant</a:t>
            </a:r>
            <a:r>
              <a:rPr lang="en-US" sz="1200" dirty="0"/>
              <a:t>[$c1] Total Cross-section - TENDL-2025'/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4/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1e+1 3.e7/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6 30 $</a:t>
            </a:r>
            <a:r>
              <a:rPr lang="en-US" sz="1200" dirty="0" err="1"/>
              <a:t>zant</a:t>
            </a:r>
            <a:r>
              <a:rPr lang="en-US" sz="1200" dirty="0"/>
              <a:t>[$c2] 3 1 293.6/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0 0 0 0 1/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99/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viewr</a:t>
            </a:r>
            <a:r>
              <a:rPr lang="en-US" sz="12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31 32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stop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B695-1800-2F23-96D0-B21355BF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1" y="3499913"/>
            <a:ext cx="4428069" cy="3237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7D384-8669-03CD-7493-A3B9C8B8E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59" y="3664194"/>
            <a:ext cx="4304423" cy="311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5CF12E-E834-1F50-03F2-117A1AA400B7}"/>
              </a:ext>
            </a:extLst>
          </p:cNvPr>
          <p:cNvSpPr txBox="1"/>
          <p:nvPr/>
        </p:nvSpPr>
        <p:spPr>
          <a:xfrm>
            <a:off x="5154659" y="636802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Loop over entire library</a:t>
            </a:r>
          </a:p>
        </p:txBody>
      </p:sp>
    </p:spTree>
    <p:extLst>
      <p:ext uri="{BB962C8B-B14F-4D97-AF65-F5344CB8AC3E}">
        <p14:creationId xmlns:p14="http://schemas.microsoft.com/office/powerpoint/2010/main" val="357012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42image44078368">
            <a:extLst>
              <a:ext uri="{FF2B5EF4-FFF2-40B4-BE49-F238E27FC236}">
                <a16:creationId xmlns:a16="http://schemas.microsoft.com/office/drawing/2014/main" id="{D56E6F3C-3A7B-53BD-1D6F-06665289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8" y="1645848"/>
            <a:ext cx="11551445" cy="47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DFF7A-EA37-22F0-A62C-73A25BC3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delicacy: ENDF-6 sum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280C-8038-972B-9B74-AF5C6527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4" y="1095011"/>
            <a:ext cx="11150600" cy="4862034"/>
          </a:xfrm>
        </p:spPr>
        <p:txBody>
          <a:bodyPr/>
          <a:lstStyle/>
          <a:p>
            <a:r>
              <a:rPr lang="en-US" dirty="0"/>
              <a:t>Incomplete when </a:t>
            </a:r>
            <a:r>
              <a:rPr lang="en-US" b="1" dirty="0"/>
              <a:t>explicit</a:t>
            </a:r>
            <a:r>
              <a:rPr lang="en-US" dirty="0"/>
              <a:t>, with </a:t>
            </a:r>
            <a:r>
              <a:rPr lang="en-US" b="1" dirty="0"/>
              <a:t>grey areas</a:t>
            </a:r>
            <a:r>
              <a:rPr lang="en-US" dirty="0"/>
              <a:t>: TSL, MF-2 open channels, MF-6,…</a:t>
            </a:r>
          </a:p>
          <a:p>
            <a:r>
              <a:rPr lang="en-US" dirty="0"/>
              <a:t>				difficult when </a:t>
            </a:r>
            <a:r>
              <a:rPr lang="en-US" b="1" dirty="0"/>
              <a:t>implicit</a:t>
            </a:r>
            <a:r>
              <a:rPr lang="en-US" dirty="0"/>
              <a:t>, treacherous when both</a:t>
            </a:r>
          </a:p>
          <a:p>
            <a:r>
              <a:rPr lang="en-US" dirty="0"/>
              <a:t>		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C6B35-EFD1-F140-1C52-BEE7C7D6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3567-88AB-4943-B71C-530549DCA02A}" type="slidenum">
              <a:rPr lang="en-US" smtClean="0"/>
              <a:t>9</a:t>
            </a:fld>
            <a:endParaRPr lang="en-US"/>
          </a:p>
        </p:txBody>
      </p:sp>
      <p:pic>
        <p:nvPicPr>
          <p:cNvPr id="1025" name="Picture 1" descr="page42image44080240">
            <a:extLst>
              <a:ext uri="{FF2B5EF4-FFF2-40B4-BE49-F238E27FC236}">
                <a16:creationId xmlns:a16="http://schemas.microsoft.com/office/drawing/2014/main" id="{CC175377-3624-5288-397E-2C7CD17F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0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18484-C391-37BE-C481-7570D1E1E5C6}"/>
              </a:ext>
            </a:extLst>
          </p:cNvPr>
          <p:cNvSpPr txBox="1"/>
          <p:nvPr/>
        </p:nvSpPr>
        <p:spPr>
          <a:xfrm>
            <a:off x="7394550" y="2147872"/>
            <a:ext cx="417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mt=1 ENDF-6 ≠ mt=1 processed</a:t>
            </a:r>
          </a:p>
          <a:p>
            <a:r>
              <a:rPr lang="en-US" b="1" dirty="0"/>
              <a:t>linearized &amp; unionized – MF-3,10,9,6</a:t>
            </a:r>
          </a:p>
        </p:txBody>
      </p:sp>
    </p:spTree>
    <p:extLst>
      <p:ext uri="{BB962C8B-B14F-4D97-AF65-F5344CB8AC3E}">
        <p14:creationId xmlns:p14="http://schemas.microsoft.com/office/powerpoint/2010/main" val="30575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649F83-52FB-D94D-80A3-E40E166E6BC0}" vid="{5F8714BD-1053-E44B-B95F-3A4163C6F6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6A28D594E4D4BA1A7B8DD898D8BA9" ma:contentTypeVersion="12" ma:contentTypeDescription="Create a new document." ma:contentTypeScope="" ma:versionID="352d3577a8b5ab43c78220324bf9a4d5">
  <xsd:schema xmlns:xsd="http://www.w3.org/2001/XMLSchema" xmlns:xs="http://www.w3.org/2001/XMLSchema" xmlns:p="http://schemas.microsoft.com/office/2006/metadata/properties" xmlns:ns2="ff28b5a3-2a1c-4318-9ec0-db400878f5eb" xmlns:ns3="fe88e347-a5ee-40c3-8e00-f20dc3f8ce9f" xmlns:ns4="dcfcfc48-1a2d-42a7-b271-c69307805be1" targetNamespace="http://schemas.microsoft.com/office/2006/metadata/properties" ma:root="true" ma:fieldsID="562bf99f0a01293721ef9f7f9c8af02b" ns2:_="" ns3:_="" ns4:_="">
    <xsd:import namespace="ff28b5a3-2a1c-4318-9ec0-db400878f5eb"/>
    <xsd:import namespace="fe88e347-a5ee-40c3-8e00-f20dc3f8ce9f"/>
    <xsd:import namespace="dcfcfc48-1a2d-42a7-b271-c69307805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8b5a3-2a1c-4318-9ec0-db400878f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bc746d9-cbf8-4ec5-9bf9-1cafe5c903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8e347-a5ee-40c3-8e00-f20dc3f8c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cfc48-1a2d-42a7-b271-c69307805b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0ab00c-aec9-4c14-8ccd-46b8d0b6b80f}" ma:internalName="TaxCatchAll" ma:showField="CatchAllData" ma:web="fe88e347-a5ee-40c3-8e00-f20dc3f8c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fcfc48-1a2d-42a7-b271-c69307805be1" xsi:nil="true"/>
    <lcf76f155ced4ddcb4097134ff3c332f xmlns="ff28b5a3-2a1c-4318-9ec0-db400878f5eb">
      <Terms xmlns="http://schemas.microsoft.com/office/infopath/2007/PartnerControls"/>
    </lcf76f155ced4ddcb4097134ff3c332f>
    <SharedWithUsers xmlns="fe88e347-a5ee-40c3-8e00-f20dc3f8ce9f">
      <UserInfo>
        <DisplayName>Widdowson, Anna M</DisplayName>
        <AccountId>114</AccountId>
        <AccountType/>
      </UserInfo>
      <UserInfo>
        <DisplayName>Foster, David</DisplayName>
        <AccountId>32</AccountId>
        <AccountType/>
      </UserInfo>
      <UserInfo>
        <DisplayName>Lim, Joven</DisplayName>
        <AccountId>22</AccountId>
        <AccountType/>
      </UserInfo>
      <UserInfo>
        <DisplayName>Gilbert, Mark R</DisplayName>
        <AccountId>33</AccountId>
        <AccountType/>
      </UserInfo>
      <UserInfo>
        <DisplayName>Leyland, Megan</DisplayName>
        <AccountId>99</AccountId>
        <AccountType/>
      </UserInfo>
      <UserInfo>
        <DisplayName>Volpe, Liberato</DisplayName>
        <AccountId>613</AccountId>
        <AccountType/>
      </UserInfo>
      <UserInfo>
        <DisplayName>Prestat, Eric</DisplayName>
        <AccountId>325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65E996-A90C-4D63-ABC2-74EA0CDFF31A}">
  <ds:schemaRefs>
    <ds:schemaRef ds:uri="dcfcfc48-1a2d-42a7-b271-c69307805be1"/>
    <ds:schemaRef ds:uri="fe88e347-a5ee-40c3-8e00-f20dc3f8ce9f"/>
    <ds:schemaRef ds:uri="ff28b5a3-2a1c-4318-9ec0-db400878f5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7AA7A9-7A82-4DEE-9CAA-6D426564E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B5B49-44FB-4B64-958E-1F51BFE03530}">
  <ds:schemaRefs>
    <ds:schemaRef ds:uri="http://schemas.openxmlformats.org/package/2006/metadata/core-properties"/>
    <ds:schemaRef ds:uri="ff28b5a3-2a1c-4318-9ec0-db400878f5eb"/>
    <ds:schemaRef ds:uri="http://purl.org/dc/dcmitype/"/>
    <ds:schemaRef ds:uri="http://schemas.microsoft.com/office/2006/documentManagement/types"/>
    <ds:schemaRef ds:uri="http://purl.org/dc/terms/"/>
    <ds:schemaRef ds:uri="fe88e347-a5ee-40c3-8e00-f20dc3f8ce9f"/>
    <ds:schemaRef ds:uri="http://schemas.microsoft.com/office/infopath/2007/PartnerControls"/>
    <ds:schemaRef ds:uri="http://purl.org/dc/elements/1.1/"/>
    <ds:schemaRef ds:uri="dcfcfc48-1a2d-42a7-b271-c69307805be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4122</TotalTime>
  <Words>1991</Words>
  <Application>Microsoft Macintosh PowerPoint</Application>
  <PresentationFormat>Widescreen</PresentationFormat>
  <Paragraphs>375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-webkit-standard</vt:lpstr>
      <vt:lpstr>Arial</vt:lpstr>
      <vt:lpstr>Arial Black</vt:lpstr>
      <vt:lpstr>Calibri</vt:lpstr>
      <vt:lpstr>Courier New</vt:lpstr>
      <vt:lpstr>Symbol</vt:lpstr>
      <vt:lpstr>Wingdings</vt:lpstr>
      <vt:lpstr>Office Theme</vt:lpstr>
      <vt:lpstr>  Processing trails: beyond n-transport only</vt:lpstr>
      <vt:lpstr>Preliminary comments</vt:lpstr>
      <vt:lpstr>Lexical semantics</vt:lpstr>
      <vt:lpstr>Lexical semantics</vt:lpstr>
      <vt:lpstr>Processing codes &amp; steps &amp; practices</vt:lpstr>
      <vt:lpstr>NJOY Processing scripts</vt:lpstr>
      <vt:lpstr>NJOY modules Print options: 0, 1, 2</vt:lpstr>
      <vt:lpstr>Processing script for natural element</vt:lpstr>
      <vt:lpstr>Format delicacy: ENDF-6 sum rules</vt:lpstr>
      <vt:lpstr>Processing scripts - PREPRO fixup </vt:lpstr>
      <vt:lpstr>Hidden in the URR, PURR PT’s SSF</vt:lpstr>
      <vt:lpstr>Groupwise forms and dilution, Bondarenko</vt:lpstr>
      <vt:lpstr>Partials and Legendre coefficients</vt:lpstr>
      <vt:lpstr>Partials and Legendre coefficients</vt:lpstr>
      <vt:lpstr>Implicit MF3-MT5*MF6 – prod. yields &amp;  A &lt; 4 production</vt:lpstr>
      <vt:lpstr>Derived quantities: capture/fission and alpha</vt:lpstr>
      <vt:lpstr>Derived quantities: capture/fission and alpha</vt:lpstr>
      <vt:lpstr>Backend of data forms for data portal</vt:lpstr>
      <vt:lpstr>Processing steps - MF-4 - conversion</vt:lpstr>
      <vt:lpstr>Processing steps - MF-6</vt:lpstr>
      <vt:lpstr>Processing steps, breakup, LR flags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Mark</dc:creator>
  <cp:lastModifiedBy>Sublet, Jean-Christophe</cp:lastModifiedBy>
  <cp:revision>143</cp:revision>
  <cp:lastPrinted>2017-03-10T11:43:47Z</cp:lastPrinted>
  <dcterms:created xsi:type="dcterms:W3CDTF">2024-01-25T21:32:10Z</dcterms:created>
  <dcterms:modified xsi:type="dcterms:W3CDTF">2025-02-10T16:31:36Z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2024-01-25T21:33:25Z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ffdaa464-1475-4975-9c86-97d302ec1101</vt:lpwstr>
  </property>
  <property fmtid="{D5CDD505-2E9C-101B-9397-08002B2CF9AE}" pid="8" name="MSIP_Label_22759de7-3255-46b5-8dfe-736652f9c6c1_ContentBits">
    <vt:lpwstr>0</vt:lpwstr>
  </property>
  <property fmtid="{D5CDD505-2E9C-101B-9397-08002B2CF9AE}" pid="9" name="ContentTypeId">
    <vt:lpwstr>0x0101000BD6A28D594E4D4BA1A7B8DD898D8BA9</vt:lpwstr>
  </property>
  <property fmtid="{D5CDD505-2E9C-101B-9397-08002B2CF9AE}" pid="10" name="MediaServiceImageTags">
    <vt:lpwstr/>
  </property>
  <property fmtid="{D5CDD505-2E9C-101B-9397-08002B2CF9AE}" pid="11" name="Order">
    <vt:lpwstr>20613400.0000000</vt:lpwstr>
  </property>
  <property fmtid="{D5CDD505-2E9C-101B-9397-08002B2CF9AE}" pid="12" name="ComplianceAsset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</Properties>
</file>