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64" r:id="rId7"/>
    <p:sldId id="274" r:id="rId8"/>
    <p:sldId id="272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668BA91-02B3-0D6C-FE4C-BBAB01E83E54}" name="Donovan, Tim (Contractor)" initials="TD" userId="S::Timothy.Donovan@unnpp.gov::478e1fab-d970-4546-bc3e-064a098828a7" providerId="AD"/>
  <p188:author id="{879C73AE-0575-EC7C-5DBC-67C68FA3A3DC}" name="Daskalakis, Adam M. (Contractor)" initials="AD" userId="S::Adam.Daskalakis@unnpp.gov::cd594822-c484-438b-82d8-da584ad275ac" providerId="AD"/>
  <p188:author id="{D4264DEB-F38D-5A5C-69C7-182667A69313}" name="Zerkle, Michael L. (Contractor)" initials="MZ" userId="S::Michael.Zerkle@unnpp.gov::3dae49e1-b4e6-406a-b28d-6ac35920f07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9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88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A7F36-7E87-4627-B593-5DFCDBE9276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622B4-9737-43C6-B8F9-2AF5030F4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9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 yourself, title, 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F622B4-9737-43C6-B8F9-2AF5030F4E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43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Naval Reactors and the Naval Nuclear Laboratory have one mission:  naval nuclear propulsion.  We put complex and unforgiving technology into an extremely unforgiving environment. </a:t>
            </a:r>
          </a:p>
          <a:p>
            <a:endParaRPr lang="en-US" dirty="0"/>
          </a:p>
          <a:p>
            <a:r>
              <a:rPr lang="en-US" dirty="0"/>
              <a:t>We have been doing this successfully for over 75 years, operating nuclear reactors all over the world, including entry into over 150 foreign ports.</a:t>
            </a:r>
          </a:p>
          <a:p>
            <a:endParaRPr lang="en-US" dirty="0"/>
          </a:p>
          <a:p>
            <a:r>
              <a:rPr lang="en-US" dirty="0"/>
              <a:t>I am going to talk specifically about the knowledge management part of our mission.  My points will be about:</a:t>
            </a:r>
          </a:p>
          <a:p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The challenges are in operating naval nuclear plants for decades.  I expect that there are commercial nuclear corollaries.</a:t>
            </a:r>
          </a:p>
          <a:p>
            <a:pPr marL="171450" indent="-171450">
              <a:buFontTx/>
              <a:buChar char="-"/>
            </a:pPr>
            <a:r>
              <a:rPr lang="en-US" dirty="0"/>
              <a:t>What kinds of practices are proving effective for us.</a:t>
            </a:r>
          </a:p>
          <a:p>
            <a:pPr marL="171450" indent="-171450">
              <a:buFontTx/>
              <a:buChar char="-"/>
            </a:pPr>
            <a:r>
              <a:rPr lang="en-US" dirty="0"/>
              <a:t>How do I see that applying specifically to nuclear data.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Submarine image (top-right): https://navalnuclearlab.energy.gov/</a:t>
            </a:r>
          </a:p>
          <a:p>
            <a:r>
              <a:rPr lang="en-US" dirty="0"/>
              <a:t>Aircraft image(bottom-left): https://www.energy.gov/nnsa/powering-navy</a:t>
            </a:r>
          </a:p>
          <a:p>
            <a:endParaRPr lang="en-US" dirty="0"/>
          </a:p>
          <a:p>
            <a:r>
              <a:rPr lang="en-US" dirty="0"/>
              <a:t>Extra:</a:t>
            </a:r>
          </a:p>
          <a:p>
            <a:r>
              <a:rPr lang="en-US" dirty="0"/>
              <a:t>We continue our reputation as a paragon of engineering excellence because of our continued track record of safety, whose foundation lays upon utmost confidence in because of our tireless approach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F622B4-9737-43C6-B8F9-2AF5030F4E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98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Our operating environment.</a:t>
            </a:r>
          </a:p>
          <a:p>
            <a:endParaRPr lang="en-US" dirty="0"/>
          </a:p>
          <a:p>
            <a:r>
              <a:rPr lang="en-US" dirty="0"/>
              <a:t>Long design cycle life: Knowledge management has to be deliberate</a:t>
            </a:r>
          </a:p>
          <a:p>
            <a:endParaRPr lang="en-US" dirty="0"/>
          </a:p>
          <a:p>
            <a:r>
              <a:rPr lang="en-US" dirty="0"/>
              <a:t>	NIMITZ: 50 year ship.  60 year old design</a:t>
            </a:r>
          </a:p>
          <a:p>
            <a:r>
              <a:rPr lang="en-US" dirty="0"/>
              <a:t>	Competitive environment:  A lot of things change over that time:  how the reactor is built (e.g., 93% vs 97% enriched uranium). How the ship is used, etc.</a:t>
            </a:r>
          </a:p>
          <a:p>
            <a:r>
              <a:rPr lang="en-US" dirty="0"/>
              <a:t>	Last nuclear design related update delivered last summer.  It did not use </a:t>
            </a:r>
            <a:r>
              <a:rPr lang="en-US" dirty="0" err="1"/>
              <a:t>ENDF</a:t>
            </a:r>
            <a:r>
              <a:rPr lang="en-US" dirty="0"/>
              <a:t> 2.</a:t>
            </a:r>
          </a:p>
          <a:p>
            <a:endParaRPr lang="en-US" dirty="0"/>
          </a:p>
          <a:p>
            <a:r>
              <a:rPr lang="en-US" dirty="0"/>
              <a:t>The reactor and propulsion plant are tightly integrated into the ship.  It is all a very complicated system.</a:t>
            </a:r>
          </a:p>
          <a:p>
            <a:r>
              <a:rPr lang="en-US" dirty="0"/>
              <a:t>  	Many specialties.  The person who writes operating procedures does not do nuclear design but needs information from the nuclear designer.  So do mechanics and electricians, at least indirectly.</a:t>
            </a:r>
          </a:p>
          <a:p>
            <a:r>
              <a:rPr lang="en-US" dirty="0"/>
              <a:t>	There has to be disciplined information flow and storage.</a:t>
            </a:r>
          </a:p>
          <a:p>
            <a:r>
              <a:rPr lang="en-US" dirty="0"/>
              <a:t>Complex and expensive systems do have to change, but there is seldom a rush to change.  Good risk management often involves relatively long development up front before introducing new technology, at least where the core is concerned.</a:t>
            </a:r>
          </a:p>
          <a:p>
            <a:r>
              <a:rPr lang="en-US" dirty="0"/>
              <a:t>Long development times can work in your favor, provided that they are not so long that they become irrelevant.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F622B4-9737-43C6-B8F9-2AF5030F4E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52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Prioritize the needs of people for information to get their job done.</a:t>
            </a:r>
          </a:p>
          <a:p>
            <a:r>
              <a:rPr lang="en-US" dirty="0"/>
              <a:t>Use documentation and peer review:  these are the “blocking and tackling” of engineering.  These are the techniques that must stay strong.</a:t>
            </a:r>
          </a:p>
          <a:p>
            <a:endParaRPr lang="en-US" dirty="0"/>
          </a:p>
          <a:p>
            <a:r>
              <a:rPr lang="en-US" dirty="0"/>
              <a:t>We have moved away from storing models as solver input files:  </a:t>
            </a:r>
          </a:p>
          <a:p>
            <a:r>
              <a:rPr lang="en-US" dirty="0"/>
              <a:t>	The equipment way outlives software, compilers, computer environments and even people.	</a:t>
            </a:r>
          </a:p>
          <a:p>
            <a:r>
              <a:rPr lang="en-US" dirty="0"/>
              <a:t>	Using solver inputs ties the model of the equipment to a solver version, often a specific workflow</a:t>
            </a:r>
          </a:p>
          <a:p>
            <a:r>
              <a:rPr lang="en-US" dirty="0"/>
              <a:t>	The number of workflows to maintain multiplies with time and number of designs</a:t>
            </a:r>
          </a:p>
          <a:p>
            <a:r>
              <a:rPr lang="en-US" dirty="0"/>
              <a:t>Common Nuclear Exchange File:  HDF5</a:t>
            </a:r>
          </a:p>
          <a:p>
            <a:r>
              <a:rPr lang="en-US" dirty="0"/>
              <a:t>Common, equipment based input description that models – nuclear, thermal, mechanical, CAD, - are all built from.</a:t>
            </a:r>
          </a:p>
          <a:p>
            <a:r>
              <a:rPr lang="en-US" dirty="0"/>
              <a:t>Implement a new solver by implementing a new translator/builder – proving to be relatively easy to create</a:t>
            </a:r>
          </a:p>
          <a:p>
            <a:endParaRPr lang="en-US" dirty="0"/>
          </a:p>
          <a:p>
            <a:r>
              <a:rPr lang="en-US" dirty="0"/>
              <a:t>Never implement a standard without making room for exceptions. – enable change and innovation.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F622B4-9737-43C6-B8F9-2AF5030F4E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49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Standard Experimental Nuclear Data File to enable easier re-evaluation of information.</a:t>
            </a:r>
          </a:p>
          <a:p>
            <a:r>
              <a:rPr lang="en-US" dirty="0"/>
              <a:t>Generalized Nuclear </a:t>
            </a:r>
            <a:r>
              <a:rPr lang="en-US"/>
              <a:t>Database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F622B4-9737-43C6-B8F9-2AF5030F4E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05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Summary slide, quickly touch on documentation, the database, and trust &amp; skeptical thinking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F622B4-9737-43C6-B8F9-2AF5030F4E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4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700D1-258E-4593-ACB7-9493D4385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9EE2A9-373D-4A9D-AD5B-6C3A1A4CD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B8DA1-5EC5-4F9E-8869-1F4DBCC69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14B5-2623-4873-B5B5-59CE250DEF2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28C92-CC13-451F-A4EC-BAB6F00A5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82456-1592-43FC-9E64-8EADDD23A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65ED-DA8C-4E0A-B1F9-EE2433213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1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3C4E2-A93D-426D-9285-72CDA1ABA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6151A9-7F38-4BA8-9B8B-AEA1C8576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05793-FADC-4FA9-9FBF-4951C595E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14B5-2623-4873-B5B5-59CE250DEF2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4EA0C-3D20-4BCF-AC4A-FA8E8F3B8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65E87-CC35-40A2-9F61-266E1DC24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65ED-DA8C-4E0A-B1F9-EE2433213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61873E-E370-41F4-B6DB-D6FAB62A1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2E3BD-949A-4F2E-8C05-FA4C14FAA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52754-27FB-49C7-95DF-D856E2F2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14B5-2623-4873-B5B5-59CE250DEF2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D6F14-918A-4385-AE6F-630C5892E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FE0A6-94BC-48E6-BC8C-06678C87B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65ED-DA8C-4E0A-B1F9-EE2433213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5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BC9E9-CB53-44CD-A261-3FD711F57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5AA2-611A-433D-A99C-58813246B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59C70-4206-4B12-AF7F-400652AEE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14B5-2623-4873-B5B5-59CE250DEF2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81E38-E872-4044-A89D-9384136F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0A309-360B-4F4E-AA02-78244E83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65ED-DA8C-4E0A-B1F9-EE2433213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2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9390-97CE-4179-81C1-200BB04CC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54251-1C80-4136-B1B0-319AE393C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8B10A-22EE-4266-A32A-78476330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14B5-2623-4873-B5B5-59CE250DEF2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4077B-1DA0-4389-80F6-BF31B7DFF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CF47D-9A47-4B9E-8042-C7948CBC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65ED-DA8C-4E0A-B1F9-EE2433213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0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3EA3E-D205-4B18-BA01-FD3C0C0EC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95E2F-0C3B-4916-888D-24FA304BAA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CA409-F24A-41AC-8D5D-6A80945E5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F063C-B9C4-49CF-8CB9-988072CB1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14B5-2623-4873-B5B5-59CE250DEF2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28B650-92B0-4D93-A71A-961307BBA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B162EA-3728-4817-BB07-2AA3A5A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65ED-DA8C-4E0A-B1F9-EE2433213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7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E52B1-3BDE-4224-BF4E-B729675CA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7980C-F0A6-4949-BEB7-7A07765DF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5DD20C-EC2F-4E63-8483-567E039BC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FE3B89-C40A-4BD4-A7FD-5C3DD9591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047B0D-F991-41B0-91F4-594B47530B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679EEC-55DF-4E0C-A21B-BB5D9B4EE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14B5-2623-4873-B5B5-59CE250DEF2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D4FF4C-F906-474E-A9F6-764BCCDEF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88ACD4-07A0-4BC0-9927-555CA515A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65ED-DA8C-4E0A-B1F9-EE2433213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24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EC980-8A4B-4374-A5C1-EFC4C50CE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108AC7-9658-47DE-BDF6-8A0FC8A4C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14B5-2623-4873-B5B5-59CE250DEF2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712E2-429B-4A06-AB88-776C621F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9CB7E1-D332-44D0-9F8A-2BD67BAED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65ED-DA8C-4E0A-B1F9-EE2433213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09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CD1B66-FDB7-4E28-888E-5E63A44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14B5-2623-4873-B5B5-59CE250DEF2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D5284E-D022-4E49-B430-AECBCFEE4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E1DDF-8BAD-4DA8-BDF4-DEEFC7F4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65ED-DA8C-4E0A-B1F9-EE2433213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1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E3AE5-4D78-4D20-9B6B-D623FCB0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66642-E7BA-4886-BD6C-B5BEA9FFA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DD57B7-D73F-4DA3-B36B-1503E2A39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8EBB9-1B6B-425F-9EF2-FA2532F4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14B5-2623-4873-B5B5-59CE250DEF2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5AB3E0-DC1E-4F12-98B8-55BF7AF1A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71577-AF5C-4B1C-A725-00720FFCF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65ED-DA8C-4E0A-B1F9-EE2433213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57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24443-9F79-4294-A5C6-03B550A8D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9A25E5-9B6C-4774-B28D-49138D7118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D01319-9C69-4754-A082-5B8D2A6E5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10D2F-8F55-4421-9FA9-45AD093C0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14B5-2623-4873-B5B5-59CE250DEF2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82398C-AF82-4B16-B05E-27E0E0583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D7BA9-7398-4CDC-8C93-08E5F607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65ED-DA8C-4E0A-B1F9-EE2433213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7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544F9C-B844-4A2D-B7A4-F728EC90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3F48E-8CCA-4DFC-B3E2-D9724FA36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1EDF1-3691-4C53-8CC8-548E81A20F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714B5-2623-4873-B5B5-59CE250DEF2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21494-1D90-4C36-A4A7-4B28E6763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5B32-6B7C-4A86-B9DB-B97B3972C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B65ED-DA8C-4E0A-B1F9-EE2433213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3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160E1-18FE-4891-970A-73E010780D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Multi-Generational Projects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EF29AD-7275-4FF7-B209-6FFEC4769E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Stephen T. Bell</a:t>
            </a:r>
          </a:p>
          <a:p>
            <a:r>
              <a:rPr lang="en-US" dirty="0"/>
              <a:t>Naval Reactors Headquarters</a:t>
            </a:r>
          </a:p>
        </p:txBody>
      </p:sp>
    </p:spTree>
    <p:extLst>
      <p:ext uri="{BB962C8B-B14F-4D97-AF65-F5344CB8AC3E}">
        <p14:creationId xmlns:p14="http://schemas.microsoft.com/office/powerpoint/2010/main" val="203509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4AF3B-59DD-47DD-B491-9657CC85A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157" y="1413605"/>
            <a:ext cx="7181151" cy="1723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Naval Reactors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Mission: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dirty="0">
                <a:solidFill>
                  <a:srgbClr val="242424"/>
                </a:solidFill>
                <a:latin typeface="Figtree"/>
              </a:rPr>
              <a:t>Deliver </a:t>
            </a:r>
            <a:r>
              <a:rPr lang="en-US" b="0" i="0" dirty="0">
                <a:solidFill>
                  <a:srgbClr val="242424"/>
                </a:solidFill>
                <a:effectLst/>
                <a:latin typeface="Figtree"/>
              </a:rPr>
              <a:t>militarily effective nuclear propulsion plants and ensures their safe, reliable and long-lived operation. 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B7FB42-E582-4627-A3AB-3FE9BD9BE301}"/>
              </a:ext>
            </a:extLst>
          </p:cNvPr>
          <p:cNvSpPr txBox="1"/>
          <p:nvPr/>
        </p:nvSpPr>
        <p:spPr>
          <a:xfrm>
            <a:off x="5034184" y="4162740"/>
            <a:ext cx="7112533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333333"/>
                </a:solidFill>
                <a:latin typeface="Arial" panose="020B0604020202020204" pitchFamily="34" charset="0"/>
              </a:rPr>
              <a:t>Naval Nuclear Laboratory: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Designs nuclear propulsion systems and provide full lifecycle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Delivers breakthrough innovations to enable a dominant Naval force.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9801C46-EA3C-4CF3-B0D9-0E3C4BE961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9043" y="858486"/>
            <a:ext cx="3634794" cy="312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 U.S. Navy nuclear-powered submarine surfaces with a Navy aircraft carrier in the background">
            <a:extLst>
              <a:ext uri="{FF2B5EF4-FFF2-40B4-BE49-F238E27FC236}">
                <a16:creationId xmlns:a16="http://schemas.microsoft.com/office/drawing/2014/main" id="{29832184-C8BD-468E-8D1F-647E459AF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01"/>
          <a:stretch/>
        </p:blipFill>
        <p:spPr bwMode="auto">
          <a:xfrm>
            <a:off x="248163" y="3817722"/>
            <a:ext cx="4786021" cy="241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40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oogle Shape;216;p4">
            <a:extLst>
              <a:ext uri="{FF2B5EF4-FFF2-40B4-BE49-F238E27FC236}">
                <a16:creationId xmlns:a16="http://schemas.microsoft.com/office/drawing/2014/main" id="{2163FDC4-E13B-18AF-FFFD-265C8374D4D4}"/>
              </a:ext>
            </a:extLst>
          </p:cNvPr>
          <p:cNvPicPr preferRelativeResize="0"/>
          <p:nvPr/>
        </p:nvPicPr>
        <p:blipFill>
          <a:blip r:embed="rId3"/>
          <a:srcRect t="15" r="1" b="1"/>
          <a:stretch/>
        </p:blipFill>
        <p:spPr>
          <a:xfrm>
            <a:off x="2815770" y="0"/>
            <a:ext cx="9373181" cy="6858000"/>
          </a:xfrm>
          <a:prstGeom prst="rect">
            <a:avLst/>
          </a:prstGeom>
          <a:noFill/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69BDE8-2BC1-45FC-9F04-6EC17C0EF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3" y="365125"/>
            <a:ext cx="4470403" cy="1899912"/>
          </a:xfrm>
        </p:spPr>
        <p:txBody>
          <a:bodyPr>
            <a:normAutofit/>
          </a:bodyPr>
          <a:lstStyle/>
          <a:p>
            <a:r>
              <a:rPr lang="en-US" sz="4000" dirty="0"/>
              <a:t>Modern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A172-C3D6-46C8-8916-1E409A37F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86" y="1828800"/>
            <a:ext cx="4876800" cy="4664075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50-to-95-year design life cycle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Equipment can outlive knowledge</a:t>
            </a:r>
          </a:p>
          <a:p>
            <a:r>
              <a:rPr lang="en-US" sz="2400" dirty="0"/>
              <a:t>Competitive and evolve</a:t>
            </a:r>
          </a:p>
          <a:p>
            <a:pPr lvl="1"/>
            <a:r>
              <a:rPr lang="en-US" dirty="0"/>
              <a:t>Important changes over time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Emergent demands for specialists </a:t>
            </a:r>
          </a:p>
          <a:p>
            <a:r>
              <a:rPr lang="en-US" sz="2400" dirty="0"/>
              <a:t>Complex, multi-disciplinary engineering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Vast amounts of information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Information transfers among specialists</a:t>
            </a:r>
          </a:p>
          <a:p>
            <a:r>
              <a:rPr lang="en-US" sz="2400" dirty="0"/>
              <a:t>Long reactor technology development timelines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0602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C7DBF-2DDA-E276-391C-CC8811D4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68" y="474916"/>
            <a:ext cx="10515600" cy="1325563"/>
          </a:xfrm>
        </p:spPr>
        <p:txBody>
          <a:bodyPr/>
          <a:lstStyle/>
          <a:p>
            <a:r>
              <a:rPr lang="en-US"/>
              <a:t>Some Principles and Practices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13245-A2A0-B9FB-DD37-8514B3C31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785" y="1555134"/>
            <a:ext cx="6852861" cy="5050939"/>
          </a:xfrm>
        </p:spPr>
        <p:txBody>
          <a:bodyPr>
            <a:normAutofit/>
          </a:bodyPr>
          <a:lstStyle/>
          <a:p>
            <a:r>
              <a:rPr lang="en-US" dirty="0"/>
              <a:t>People make decisions and get things done</a:t>
            </a:r>
          </a:p>
          <a:p>
            <a:r>
              <a:rPr lang="en-US" dirty="0"/>
              <a:t>Documentation and peer review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Necessary for complex projects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Involves more people in technical basis for decisions</a:t>
            </a:r>
          </a:p>
          <a:p>
            <a:r>
              <a:rPr lang="en-US" dirty="0"/>
              <a:t>Enduring, self-describing information storage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Deliverable focus - Information organized by product and decisions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Searchable, centralized document database</a:t>
            </a:r>
          </a:p>
          <a:p>
            <a:r>
              <a:rPr lang="en-US" dirty="0"/>
              <a:t>Long-term R&amp;D tied to clear Program goals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Sustain capability to meet emergent needs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38A5699-BC87-3E4F-47AC-2300832739E9}"/>
              </a:ext>
            </a:extLst>
          </p:cNvPr>
          <p:cNvGrpSpPr/>
          <p:nvPr/>
        </p:nvGrpSpPr>
        <p:grpSpPr>
          <a:xfrm>
            <a:off x="6519387" y="1800479"/>
            <a:ext cx="5352205" cy="1433454"/>
            <a:chOff x="4854000" y="1803230"/>
            <a:chExt cx="7552150" cy="1682600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6C4F4494-E612-3ABB-8B6B-2AE84DEE82DD}"/>
                </a:ext>
              </a:extLst>
            </p:cNvPr>
            <p:cNvSpPr/>
            <p:nvPr/>
          </p:nvSpPr>
          <p:spPr>
            <a:xfrm>
              <a:off x="6208485" y="1803230"/>
              <a:ext cx="1354485" cy="63567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Plan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4A544476-9EC1-4D29-845F-52C4C4DFE314}"/>
                </a:ext>
              </a:extLst>
            </p:cNvPr>
            <p:cNvSpPr/>
            <p:nvPr/>
          </p:nvSpPr>
          <p:spPr>
            <a:xfrm>
              <a:off x="8558460" y="1804046"/>
              <a:ext cx="1354485" cy="63567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Execute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6F999A50-50F2-F198-B162-BF4B09A93310}"/>
                </a:ext>
              </a:extLst>
            </p:cNvPr>
            <p:cNvSpPr/>
            <p:nvPr/>
          </p:nvSpPr>
          <p:spPr>
            <a:xfrm>
              <a:off x="11051665" y="1803230"/>
              <a:ext cx="1354485" cy="63567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Review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B433891-906B-309B-D5D4-342AED3F0725}"/>
                </a:ext>
              </a:extLst>
            </p:cNvPr>
            <p:cNvCxnSpPr/>
            <p:nvPr/>
          </p:nvCxnSpPr>
          <p:spPr>
            <a:xfrm>
              <a:off x="7671815" y="2133652"/>
              <a:ext cx="772595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56360EF6-59C5-49AD-B89C-17E26500EAA8}"/>
                </a:ext>
              </a:extLst>
            </p:cNvPr>
            <p:cNvCxnSpPr/>
            <p:nvPr/>
          </p:nvCxnSpPr>
          <p:spPr>
            <a:xfrm>
              <a:off x="10088369" y="2138541"/>
              <a:ext cx="772595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F925F04A-37CE-D6AF-36E5-4301E2225D9C}"/>
                </a:ext>
              </a:extLst>
            </p:cNvPr>
            <p:cNvSpPr/>
            <p:nvPr/>
          </p:nvSpPr>
          <p:spPr>
            <a:xfrm>
              <a:off x="8180969" y="2793322"/>
              <a:ext cx="2113157" cy="69250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Introspection</a:t>
              </a:r>
            </a:p>
          </p:txBody>
        </p:sp>
        <p:sp>
          <p:nvSpPr>
            <p:cNvPr id="10" name="Arrow: Bent 9">
              <a:extLst>
                <a:ext uri="{FF2B5EF4-FFF2-40B4-BE49-F238E27FC236}">
                  <a16:creationId xmlns:a16="http://schemas.microsoft.com/office/drawing/2014/main" id="{7F3FCF97-5820-9489-5653-4E754A7A51C4}"/>
                </a:ext>
              </a:extLst>
            </p:cNvPr>
            <p:cNvSpPr/>
            <p:nvPr/>
          </p:nvSpPr>
          <p:spPr>
            <a:xfrm rot="10800000">
              <a:off x="10374422" y="2665928"/>
              <a:ext cx="1354485" cy="635677"/>
            </a:xfrm>
            <a:prstGeom prst="bentArrow">
              <a:avLst>
                <a:gd name="adj1" fmla="val 11154"/>
                <a:gd name="adj2" fmla="val 25000"/>
                <a:gd name="adj3" fmla="val 25000"/>
                <a:gd name="adj4" fmla="val 4375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Arrow: Bent 10">
              <a:extLst>
                <a:ext uri="{FF2B5EF4-FFF2-40B4-BE49-F238E27FC236}">
                  <a16:creationId xmlns:a16="http://schemas.microsoft.com/office/drawing/2014/main" id="{F4035529-5066-13D9-5597-8587731A3F9C}"/>
                </a:ext>
              </a:extLst>
            </p:cNvPr>
            <p:cNvSpPr/>
            <p:nvPr/>
          </p:nvSpPr>
          <p:spPr>
            <a:xfrm rot="16200000">
              <a:off x="7100286" y="2202640"/>
              <a:ext cx="640080" cy="1353312"/>
            </a:xfrm>
            <a:prstGeom prst="bentArrow">
              <a:avLst>
                <a:gd name="adj1" fmla="val 11154"/>
                <a:gd name="adj2" fmla="val 25000"/>
                <a:gd name="adj3" fmla="val 25000"/>
                <a:gd name="adj4" fmla="val 4375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D052362-8660-10E1-952A-4D957868E9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08485" y="3167991"/>
              <a:ext cx="921482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EC861A41-FD73-7D10-6A3A-1F05BAED1734}"/>
                </a:ext>
              </a:extLst>
            </p:cNvPr>
            <p:cNvSpPr/>
            <p:nvPr/>
          </p:nvSpPr>
          <p:spPr>
            <a:xfrm>
              <a:off x="4854000" y="2850151"/>
              <a:ext cx="1354485" cy="635679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Decide and Act</a:t>
              </a: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480C06A9-0FED-654D-0E9C-4D72E760B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947379" y="3624068"/>
            <a:ext cx="4707591" cy="27903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10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4132E-C84C-FEAB-F71C-303F5F3F5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to nuclear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8107C-DE02-999E-4A7F-5E8968196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796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err="1"/>
              <a:t>ENDF</a:t>
            </a:r>
            <a:r>
              <a:rPr lang="en-US" dirty="0"/>
              <a:t>/</a:t>
            </a:r>
            <a:r>
              <a:rPr lang="en-US" dirty="0" err="1"/>
              <a:t>EXFOR</a:t>
            </a:r>
            <a:r>
              <a:rPr lang="en-US" dirty="0"/>
              <a:t> are a data preservation standards</a:t>
            </a:r>
          </a:p>
          <a:p>
            <a:r>
              <a:rPr lang="en-US" dirty="0"/>
              <a:t>You must stay working and be improving</a:t>
            </a:r>
          </a:p>
          <a:p>
            <a:r>
              <a:rPr lang="en-US" dirty="0" err="1"/>
              <a:t>GNDS</a:t>
            </a:r>
            <a:r>
              <a:rPr lang="en-US" dirty="0"/>
              <a:t> is an improvement – extendable and expandable</a:t>
            </a:r>
          </a:p>
          <a:p>
            <a:r>
              <a:rPr lang="en-US" dirty="0"/>
              <a:t>Re-evaluating/re-analyzing historic experimental measurements can be difficult – inconsistent raw data retention and reporting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Consider a common way to report and analyze experimental data to improve retention, archiving, and retrieval of information in support of department objectives</a:t>
            </a:r>
          </a:p>
          <a:p>
            <a:r>
              <a:rPr lang="en-US" dirty="0"/>
              <a:t>Validating data for application remains essential - NNPP maintains a curated library of Proprietary Critical Benchmarks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258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AC237-DEB4-4885-A94C-DD43ACD71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EEEC6-D1C7-4C5B-AB84-A7058A32F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Document science and engineering work and lessons learned for both present and future needs</a:t>
            </a:r>
          </a:p>
          <a:p>
            <a:r>
              <a:rPr lang="en-US" dirty="0"/>
              <a:t>Enduring and self-describing data formats – consider this for raw experimental data </a:t>
            </a:r>
          </a:p>
          <a:p>
            <a:r>
              <a:rPr lang="en-US" dirty="0"/>
              <a:t>Centralized and Searchable Database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076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505F5DC8FDF94E9DEDE5C34F1D13C7" ma:contentTypeVersion="6" ma:contentTypeDescription="Create a new document." ma:contentTypeScope="" ma:versionID="955a65e4d4ec2d2dfd15c8dc408a7e20">
  <xsd:schema xmlns:xsd="http://www.w3.org/2001/XMLSchema" xmlns:xs="http://www.w3.org/2001/XMLSchema" xmlns:p="http://schemas.microsoft.com/office/2006/metadata/properties" xmlns:ns2="813f8e60-529c-42ef-bba6-84160dddb9b3" xmlns:ns3="d076907b-093e-4dba-b91e-30d2d3fe9aca" targetNamespace="http://schemas.microsoft.com/office/2006/metadata/properties" ma:root="true" ma:fieldsID="b294d2ef60e5e5e8381d05149e348f21" ns2:_="" ns3:_="">
    <xsd:import namespace="813f8e60-529c-42ef-bba6-84160dddb9b3"/>
    <xsd:import namespace="d076907b-093e-4dba-b91e-30d2d3fe9a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3f8e60-529c-42ef-bba6-84160dddb9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76907b-093e-4dba-b91e-30d2d3fe9ac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357C03-ADE1-4532-97D0-628D79D44479}">
  <ds:schemaRefs>
    <ds:schemaRef ds:uri="813f8e60-529c-42ef-bba6-84160dddb9b3"/>
    <ds:schemaRef ds:uri="d076907b-093e-4dba-b91e-30d2d3fe9ac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5DAEB4B-91DA-4B21-AD4B-25B4A5F11067}">
  <ds:schemaRefs>
    <ds:schemaRef ds:uri="813f8e60-529c-42ef-bba6-84160dddb9b3"/>
    <ds:schemaRef ds:uri="d076907b-093e-4dba-b91e-30d2d3fe9a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258C904-5F8E-41E2-ADD8-0633B68572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869</Words>
  <Application>Microsoft Office PowerPoint</Application>
  <PresentationFormat>Widescreen</PresentationFormat>
  <Paragraphs>96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Figtree</vt:lpstr>
      <vt:lpstr>Office Theme</vt:lpstr>
      <vt:lpstr>Multi-Generational Projects</vt:lpstr>
      <vt:lpstr>PowerPoint Presentation</vt:lpstr>
      <vt:lpstr>Modern Challenges</vt:lpstr>
      <vt:lpstr>Some Principles and Practices</vt:lpstr>
      <vt:lpstr>Application to nuclear data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Culture that Supports Knowledge Retention for Multi-Generational Projects</dc:title>
  <dc:creator>adamdaskalakis@outlook.com</dc:creator>
  <cp:lastModifiedBy>Felker, Lisa</cp:lastModifiedBy>
  <cp:revision>5</cp:revision>
  <dcterms:created xsi:type="dcterms:W3CDTF">2024-12-19T15:54:49Z</dcterms:created>
  <dcterms:modified xsi:type="dcterms:W3CDTF">2025-02-05T21:11:34Z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0x010100BD505F5DC8FDF94E9DEDE5C34F1D13C7</vt:lpwstr>
  </property>
  <property fmtid="{D5CDD505-2E9C-101B-9397-08002B2CF9AE}" pid="3" name="MSIP_Label_972ab08d-aa7f-4785-bc8b-d3253fb803d7_Enabled">
    <vt:lpwstr>true</vt:lpwstr>
  </property>
  <property fmtid="{D5CDD505-2E9C-101B-9397-08002B2CF9AE}" pid="4" name="MSIP_Label_972ab08d-aa7f-4785-bc8b-d3253fb803d7_SetDate">
    <vt:lpwstr>2025-01-07T18:39:19Z</vt:lpwstr>
  </property>
  <property fmtid="{D5CDD505-2E9C-101B-9397-08002B2CF9AE}" pid="5" name="MSIP_Label_972ab08d-aa7f-4785-bc8b-d3253fb803d7_Method">
    <vt:lpwstr>Privileged</vt:lpwstr>
  </property>
  <property fmtid="{D5CDD505-2E9C-101B-9397-08002B2CF9AE}" pid="6" name="MSIP_Label_972ab08d-aa7f-4785-bc8b-d3253fb803d7_Name">
    <vt:lpwstr>Document-Unclassified</vt:lpwstr>
  </property>
  <property fmtid="{D5CDD505-2E9C-101B-9397-08002B2CF9AE}" pid="7" name="MSIP_Label_972ab08d-aa7f-4785-bc8b-d3253fb803d7_SiteId">
    <vt:lpwstr>ebb151f0-4882-4a81-94a2-1e2262f517ee</vt:lpwstr>
  </property>
  <property fmtid="{D5CDD505-2E9C-101B-9397-08002B2CF9AE}" pid="8" name="MSIP_Label_972ab08d-aa7f-4785-bc8b-d3253fb803d7_ActionId">
    <vt:lpwstr>8d4ece18-ccb5-488c-95bf-99642c2185b1</vt:lpwstr>
  </property>
  <property fmtid="{D5CDD505-2E9C-101B-9397-08002B2CF9AE}" pid="9" name="MSIP_Label_972ab08d-aa7f-4785-bc8b-d3253fb803d7_ContentBits">
    <vt:lpwstr>0</vt:lpwstr>
  </property>
</Properties>
</file>