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38" r:id="rId5"/>
    <p:sldId id="842" r:id="rId6"/>
    <p:sldId id="845" r:id="rId7"/>
    <p:sldId id="852" r:id="rId8"/>
    <p:sldId id="848" r:id="rId9"/>
    <p:sldId id="853" r:id="rId10"/>
    <p:sldId id="854" r:id="rId11"/>
    <p:sldId id="849" r:id="rId12"/>
    <p:sldId id="855" r:id="rId13"/>
    <p:sldId id="856" r:id="rId14"/>
    <p:sldId id="8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1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96FF1C-F0E7-A61C-6AA6-6ED43DD7768F}" name="Peltz, James" initials="PJ" userId="S::james.peltz@nnsa.doe.gov::cd7ef634-6a09-4018-bfc9-22d8403e050a" providerId="AD"/>
  <p188:author id="{10754E46-455D-8ABF-45D9-22AC18E08643}" name="Ressler, Jennifer Jo" initials="RJJ" userId="S::ressler2@llnl.gov::d609fbd7-557e-4898-8b7c-8c2ff80857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79C"/>
    <a:srgbClr val="172161"/>
    <a:srgbClr val="FF781A"/>
    <a:srgbClr val="0C1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069E44-10E1-4473-9CB8-ABF842AD35F9}" v="12" dt="2025-02-10T03:36:09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1"/>
    <p:restoredTop sz="96327" autoAdjust="0"/>
  </p:normalViewPr>
  <p:slideViewPr>
    <p:cSldViewPr snapToGrid="0" snapToObjects="1" showGuides="1">
      <p:cViewPr varScale="1">
        <p:scale>
          <a:sx n="81" d="100"/>
          <a:sy n="81" d="100"/>
        </p:scale>
        <p:origin x="822" y="84"/>
      </p:cViewPr>
      <p:guideLst>
        <p:guide orient="horz" pos="864"/>
        <p:guide pos="13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6" d="100"/>
          <a:sy n="86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AF17BC-365D-414D-A7DB-31A8744277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E79DF-BA82-AF44-8968-6A6C765FD3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0A865-DCDC-3244-9B1F-F6306756A16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6DD2D-B997-BE48-A0EE-D6B9110E8C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77B2A-C45B-5048-B116-DB05ED4CAD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16C0F-E47A-4647-9902-665B4209E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0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242AE-7B60-5645-8F63-FE6E04DDEC98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02486-0F68-1C4A-A989-2EB083D5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2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5FB7B-5866-48A8-A434-91C287DA14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1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8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1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B3DED-50EF-401A-D545-348B8C036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CB86F2-2400-6631-A13F-78689FC0B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B027A3-5FC1-D077-3990-964CA63B8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816F1-D9AC-24D6-7D89-1295C74B7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6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87E6D-05B4-8B09-CE37-52515ADEE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3F7EB7-2FB2-EC4A-01BE-78C2AE7C1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43DDF-AD33-C48A-007F-B61200432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6A9E2-3B9C-10AF-B135-391A319F2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3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1362A-7D35-400F-BD8D-1D93EF315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D1D8F1-EEFE-FF71-937B-55936D87B8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83C39C-8E63-FEE7-B3AC-8C9A25234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E98E7-A3E2-297B-48FD-1F64719EE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6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E0153-FC25-EA48-80F6-7B2D74A12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2229057"/>
            <a:ext cx="6589059" cy="136234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rgbClr val="2837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F0B27-118D-004B-8DF8-85BCD9C2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6443D8-4D58-AE44-BA74-4EAE877EBA25}"/>
              </a:ext>
            </a:extLst>
          </p:cNvPr>
          <p:cNvSpPr/>
          <p:nvPr userDrawn="1"/>
        </p:nvSpPr>
        <p:spPr>
          <a:xfrm>
            <a:off x="0" y="5391172"/>
            <a:ext cx="12192000" cy="1466828"/>
          </a:xfrm>
          <a:prstGeom prst="rect">
            <a:avLst/>
          </a:prstGeom>
          <a:gradFill>
            <a:gsLst>
              <a:gs pos="55000">
                <a:srgbClr val="28379C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DECD7A-47C9-0C44-81A4-B2D7447CE7B4}"/>
              </a:ext>
            </a:extLst>
          </p:cNvPr>
          <p:cNvSpPr/>
          <p:nvPr userDrawn="1"/>
        </p:nvSpPr>
        <p:spPr>
          <a:xfrm>
            <a:off x="0" y="5363469"/>
            <a:ext cx="12192000" cy="45719"/>
          </a:xfrm>
          <a:prstGeom prst="rect">
            <a:avLst/>
          </a:prstGeom>
          <a:gradFill>
            <a:gsLst>
              <a:gs pos="55000">
                <a:schemeClr val="accent6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7B655-DB35-654E-85CC-207904F14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54200" y="5916524"/>
            <a:ext cx="1497739" cy="4175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AF61A9-4C6A-BF44-8F82-A5FD73A96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272" y="5582555"/>
            <a:ext cx="1085455" cy="1085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AB316-7884-7C42-85AE-B2D1FC187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</a:blip>
          <a:srcRect l="11824" t="18826" r="4646" b="50703"/>
          <a:stretch/>
        </p:blipFill>
        <p:spPr>
          <a:xfrm rot="10800000">
            <a:off x="-1" y="5404610"/>
            <a:ext cx="12191999" cy="14668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C4810F1-550A-A04A-925B-CA6CAD4907EF}"/>
              </a:ext>
            </a:extLst>
          </p:cNvPr>
          <p:cNvSpPr/>
          <p:nvPr userDrawn="1"/>
        </p:nvSpPr>
        <p:spPr>
          <a:xfrm>
            <a:off x="1035424" y="460280"/>
            <a:ext cx="11156575" cy="420953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82E2C4-919D-964D-A2DF-69146B5E67E0}"/>
              </a:ext>
            </a:extLst>
          </p:cNvPr>
          <p:cNvSpPr/>
          <p:nvPr userDrawn="1"/>
        </p:nvSpPr>
        <p:spPr>
          <a:xfrm>
            <a:off x="5411231" y="484191"/>
            <a:ext cx="6710082" cy="36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32889A-DAD7-7347-B88F-E4E0EA940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3494" t="8010"/>
          <a:stretch/>
        </p:blipFill>
        <p:spPr>
          <a:xfrm>
            <a:off x="-1" y="0"/>
            <a:ext cx="4190339" cy="5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65DF-F1F1-0B43-B370-94249C4A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7E84-F413-5142-A743-06551FEA9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FF288-3E96-4A46-864F-BD68BA1E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4677E-BF95-A543-A3C6-8D578516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691D4-E92A-1A43-BBE2-1819C819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23B50-152A-EC47-BCAB-2194EA98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BBB9-5501-964A-83DE-4B597A70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7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9C92-6ED1-0B41-9216-84A4D2B3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4BA72-F509-8941-B5AD-8B0FBF10B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ABE85-84B7-9840-A0C3-C060F920F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1F208-FBAA-B74A-8AA2-5AFF011FF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57DEE-2720-5443-963D-6F722AC4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2D70F-5B60-ED42-80C8-9A24BF7C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7FAE-B8E3-7D48-A4F2-2CA600AF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94D89-F4FE-094A-B044-2316645F5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B3DEF-AD72-D74F-AD9E-FC4418F30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09B26-5312-4449-8E4D-67625D0A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5C623-20F8-A24B-B3CE-8CC0060E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1312-FB52-3E43-ABAA-E0D69492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62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DF12-6187-0A47-8AFD-7A22D83B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5E9FE-08C6-5B42-9E6B-5B2E70B52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E0862-A799-EB48-9254-B159EA8D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63D8C-F6F5-1C45-820A-82DD0315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267B7-613D-9544-AA63-D5AF7DBF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15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74DA8-BCFD-854A-BDBC-B8253E3C7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F191A-ADBA-EB42-ABE1-DE329FFE1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D1D53-048A-EB46-9FC3-51E3CE2A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3698F-39A1-7443-AB43-D9D4D6D0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0624E-AAC1-4947-82BB-8D0ECECE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17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12669" y="274638"/>
            <a:ext cx="852566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24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84000" y="6599238"/>
            <a:ext cx="508000" cy="2587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8C87AE2-5A65-447B-898D-36E38FA3D930}" type="slidenum">
              <a:rPr lang="en-US" smtClean="0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242"/>
          </a:xfrm>
          <a:prstGeom prst="rect">
            <a:avLst/>
          </a:prstGeom>
        </p:spPr>
        <p:txBody>
          <a:bodyPr anchor="ctr"/>
          <a:lstStyle>
            <a:lvl1pPr>
              <a:defRPr sz="2400" b="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850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8100"/>
            <a:ext cx="11074400" cy="5226050"/>
          </a:xfrm>
          <a:prstGeom prst="rect">
            <a:avLst/>
          </a:prstGeom>
        </p:spPr>
        <p:txBody>
          <a:bodyPr/>
          <a:lstStyle>
            <a:lvl1pPr>
              <a:buClr>
                <a:srgbClr val="00007A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rgbClr val="00007A"/>
              </a:buClr>
              <a:buFont typeface="Arial" pitchFamily="34" charset="0"/>
              <a:buChar char="•"/>
              <a:defRPr sz="2000"/>
            </a:lvl2pPr>
            <a:lvl3pPr marL="1143000" indent="-228600">
              <a:buClr>
                <a:srgbClr val="00007A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rgbClr val="00007A"/>
              </a:buClr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007A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6056" y="6487128"/>
            <a:ext cx="492531" cy="285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F77CC3E-C9B6-4317-A341-D93DF5A59E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1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9D261DC-BD52-2E4E-B4BC-9799BD5C2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2229057"/>
            <a:ext cx="6589059" cy="136234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25B2C9C-72AE-8F40-907C-954D561D8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C5F924-BA6D-B44D-AEF7-F1C723653A85}"/>
              </a:ext>
            </a:extLst>
          </p:cNvPr>
          <p:cNvSpPr/>
          <p:nvPr userDrawn="1"/>
        </p:nvSpPr>
        <p:spPr>
          <a:xfrm>
            <a:off x="0" y="5391172"/>
            <a:ext cx="12192000" cy="1466828"/>
          </a:xfrm>
          <a:prstGeom prst="rect">
            <a:avLst/>
          </a:prstGeom>
          <a:gradFill>
            <a:gsLst>
              <a:gs pos="55000">
                <a:schemeClr val="accent6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58F44-B58B-984A-80F9-21D20BA09BBC}"/>
              </a:ext>
            </a:extLst>
          </p:cNvPr>
          <p:cNvSpPr/>
          <p:nvPr userDrawn="1"/>
        </p:nvSpPr>
        <p:spPr>
          <a:xfrm>
            <a:off x="0" y="5363469"/>
            <a:ext cx="12192000" cy="45719"/>
          </a:xfrm>
          <a:prstGeom prst="rect">
            <a:avLst/>
          </a:prstGeom>
          <a:gradFill>
            <a:gsLst>
              <a:gs pos="55000">
                <a:srgbClr val="28379C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AAF683-810E-CB4B-8A92-D75A93308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54200" y="5916524"/>
            <a:ext cx="1497739" cy="4175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20D979-7C96-0049-BDDB-0B3FF7DD06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272" y="5582555"/>
            <a:ext cx="1085455" cy="10854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7302DF-5A8E-E14E-A999-1F1E2A428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</a:blip>
          <a:srcRect l="11824" t="18826" r="4646" b="50703"/>
          <a:stretch/>
        </p:blipFill>
        <p:spPr>
          <a:xfrm rot="10800000">
            <a:off x="1" y="5373441"/>
            <a:ext cx="12191999" cy="146682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983B313-45A0-1A42-881A-21CEF02C4FA5}"/>
              </a:ext>
            </a:extLst>
          </p:cNvPr>
          <p:cNvSpPr/>
          <p:nvPr userDrawn="1"/>
        </p:nvSpPr>
        <p:spPr>
          <a:xfrm>
            <a:off x="1035424" y="460280"/>
            <a:ext cx="11156575" cy="420953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E5E3C6-4B2C-E942-B626-2BE1936133AB}"/>
              </a:ext>
            </a:extLst>
          </p:cNvPr>
          <p:cNvSpPr/>
          <p:nvPr userDrawn="1"/>
        </p:nvSpPr>
        <p:spPr>
          <a:xfrm>
            <a:off x="5411231" y="484191"/>
            <a:ext cx="6710082" cy="36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C94403-B233-B443-8352-A9A924060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alphaModFix amt="1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3494" t="8010"/>
          <a:stretch/>
        </p:blipFill>
        <p:spPr>
          <a:xfrm>
            <a:off x="-1" y="0"/>
            <a:ext cx="4190339" cy="5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29D14-1536-9140-A2B5-2D8BEE280C37}"/>
              </a:ext>
            </a:extLst>
          </p:cNvPr>
          <p:cNvSpPr/>
          <p:nvPr userDrawn="1"/>
        </p:nvSpPr>
        <p:spPr>
          <a:xfrm>
            <a:off x="0" y="0"/>
            <a:ext cx="12192000" cy="892022"/>
          </a:xfrm>
          <a:prstGeom prst="rect">
            <a:avLst/>
          </a:prstGeom>
          <a:gradFill flip="none" rotWithShape="1">
            <a:gsLst>
              <a:gs pos="97000">
                <a:srgbClr val="28379C"/>
              </a:gs>
              <a:gs pos="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954ED8-F337-1344-92F9-6F655B22A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</a:blip>
          <a:srcRect l="17301" t="33277" r="4646" b="57743"/>
          <a:stretch/>
        </p:blipFill>
        <p:spPr>
          <a:xfrm rot="10800000" flipH="1">
            <a:off x="-4" y="-1"/>
            <a:ext cx="11497239" cy="85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0C3E3-6F10-ED4F-B1F0-532F7F1FF76C}"/>
              </a:ext>
            </a:extLst>
          </p:cNvPr>
          <p:cNvSpPr/>
          <p:nvPr userDrawn="1"/>
        </p:nvSpPr>
        <p:spPr>
          <a:xfrm>
            <a:off x="0" y="891251"/>
            <a:ext cx="12192000" cy="5966749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C5ADE-0739-E04C-9624-640F44F9E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018" y="6342650"/>
            <a:ext cx="1237801" cy="35808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CB375-2DA6-2147-A873-D5E119813763}"/>
              </a:ext>
            </a:extLst>
          </p:cNvPr>
          <p:cNvSpPr/>
          <p:nvPr userDrawn="1"/>
        </p:nvSpPr>
        <p:spPr>
          <a:xfrm>
            <a:off x="0" y="891251"/>
            <a:ext cx="12192000" cy="45719"/>
          </a:xfrm>
          <a:prstGeom prst="rect">
            <a:avLst/>
          </a:prstGeom>
          <a:gradFill flip="none" rotWithShape="1">
            <a:gsLst>
              <a:gs pos="66000">
                <a:schemeClr val="accent6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D2E2A-E0DB-584B-98B4-20E4F5227CA0}"/>
              </a:ext>
            </a:extLst>
          </p:cNvPr>
          <p:cNvSpPr/>
          <p:nvPr userDrawn="1"/>
        </p:nvSpPr>
        <p:spPr>
          <a:xfrm>
            <a:off x="2971688" y="921578"/>
            <a:ext cx="9220310" cy="287516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E7496-74AB-944B-A815-8DA81D09CA48}"/>
              </a:ext>
            </a:extLst>
          </p:cNvPr>
          <p:cNvSpPr/>
          <p:nvPr userDrawn="1"/>
        </p:nvSpPr>
        <p:spPr>
          <a:xfrm>
            <a:off x="6646475" y="953200"/>
            <a:ext cx="5545523" cy="2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</p:spTree>
    <p:extLst>
      <p:ext uri="{BB962C8B-B14F-4D97-AF65-F5344CB8AC3E}">
        <p14:creationId xmlns:p14="http://schemas.microsoft.com/office/powerpoint/2010/main" val="151001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29D14-1536-9140-A2B5-2D8BEE280C37}"/>
              </a:ext>
            </a:extLst>
          </p:cNvPr>
          <p:cNvSpPr/>
          <p:nvPr userDrawn="1"/>
        </p:nvSpPr>
        <p:spPr>
          <a:xfrm>
            <a:off x="0" y="0"/>
            <a:ext cx="12192000" cy="892022"/>
          </a:xfrm>
          <a:prstGeom prst="rect">
            <a:avLst/>
          </a:prstGeom>
          <a:gradFill flip="none" rotWithShape="1">
            <a:gsLst>
              <a:gs pos="97000">
                <a:srgbClr val="28379C"/>
              </a:gs>
              <a:gs pos="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A63DE9-3116-794E-93B0-3A28B8E83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</a:blip>
          <a:srcRect l="17301" t="33277" r="4646" b="57743"/>
          <a:stretch/>
        </p:blipFill>
        <p:spPr>
          <a:xfrm rot="10800000" flipH="1">
            <a:off x="-4" y="-1"/>
            <a:ext cx="11497239" cy="85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0C3E3-6F10-ED4F-B1F0-532F7F1FF76C}"/>
              </a:ext>
            </a:extLst>
          </p:cNvPr>
          <p:cNvSpPr/>
          <p:nvPr userDrawn="1"/>
        </p:nvSpPr>
        <p:spPr>
          <a:xfrm>
            <a:off x="0" y="891251"/>
            <a:ext cx="12192000" cy="5966749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DC9D38-CDA1-294C-8DDB-FBB22128C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</a:blip>
          <a:srcRect l="11824" t="18826" r="4646" b="28176"/>
          <a:stretch/>
        </p:blipFill>
        <p:spPr>
          <a:xfrm rot="10800000">
            <a:off x="-3" y="936969"/>
            <a:ext cx="12192001" cy="5921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C5ADE-0739-E04C-9624-640F44F9E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018" y="6342650"/>
            <a:ext cx="1237801" cy="35808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CB375-2DA6-2147-A873-D5E119813763}"/>
              </a:ext>
            </a:extLst>
          </p:cNvPr>
          <p:cNvSpPr/>
          <p:nvPr userDrawn="1"/>
        </p:nvSpPr>
        <p:spPr>
          <a:xfrm>
            <a:off x="0" y="891251"/>
            <a:ext cx="12192000" cy="45719"/>
          </a:xfrm>
          <a:prstGeom prst="rect">
            <a:avLst/>
          </a:prstGeom>
          <a:gradFill flip="none" rotWithShape="1">
            <a:gsLst>
              <a:gs pos="66000">
                <a:schemeClr val="accent6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D2E2A-E0DB-584B-98B4-20E4F5227CA0}"/>
              </a:ext>
            </a:extLst>
          </p:cNvPr>
          <p:cNvSpPr/>
          <p:nvPr userDrawn="1"/>
        </p:nvSpPr>
        <p:spPr>
          <a:xfrm>
            <a:off x="2971688" y="921578"/>
            <a:ext cx="9220310" cy="287516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E7496-74AB-944B-A815-8DA81D09CA48}"/>
              </a:ext>
            </a:extLst>
          </p:cNvPr>
          <p:cNvSpPr/>
          <p:nvPr userDrawn="1"/>
        </p:nvSpPr>
        <p:spPr>
          <a:xfrm>
            <a:off x="6646475" y="953200"/>
            <a:ext cx="5545523" cy="2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F3C4D6-B725-3347-A2B8-2203B3C74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0000"/>
          </a:blip>
          <a:srcRect r="36697"/>
          <a:stretch/>
        </p:blipFill>
        <p:spPr>
          <a:xfrm>
            <a:off x="8203473" y="1179069"/>
            <a:ext cx="3988527" cy="5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3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2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8425-8AA9-394F-AC1F-AABA86ED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6194C-46DF-CD49-A179-4591B3682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9425-7356-7B44-869B-2580547D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203C-31C6-1B41-9974-885CCD26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2C78E-1B72-3B4B-9AA7-4DEF1E0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0497-E8E1-004B-B085-CB6BABAA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C0F36-ECD5-9549-9094-D1A13DF70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369DE-04A9-8743-B03B-5CA9E42A0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25474-E570-E243-B516-1232BDACD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AE7C3-A5A4-B449-A99D-0D4070E4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2D77-D49F-5549-B8B2-04FFFA23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0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1210-2E32-5441-95AB-8D130A20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698B-B8F3-6441-86D1-5AA43AF03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B3E9B-3D1D-9E49-9533-18343170E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DEF69-C23A-EA41-BD32-C0EBEB930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F681A-FD00-3C46-A550-F9F4C5C76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7183F-DBAB-2A49-B705-D78A0354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6FA06-A3D1-894E-858B-7E4BF016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B5436-4AED-5E40-85E7-951E90BB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4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D9976-2D8B-8B4F-A93A-E8B44475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111" y="1203959"/>
            <a:ext cx="59054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96A35-9C7B-8444-94D4-C0AFF055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112" y="2943225"/>
            <a:ext cx="5881687" cy="323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22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67" r:id="rId4"/>
    <p:sldLayoutId id="2147483664" r:id="rId5"/>
    <p:sldLayoutId id="2147483665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2" r:id="rId17"/>
    <p:sldLayoutId id="214748366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448D12-111E-7040-B3D3-A2CADFDE3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939801"/>
            <a:ext cx="6931213" cy="2651604"/>
          </a:xfrm>
        </p:spPr>
        <p:txBody>
          <a:bodyPr>
            <a:noAutofit/>
          </a:bodyPr>
          <a:lstStyle/>
          <a:p>
            <a:r>
              <a:rPr lang="en-US" dirty="0"/>
              <a:t>Nuclear Data Toward Predictive Capabilities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C7DA11-5CDE-404E-AC3D-F8D77C922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ea typeface="+mn-lt"/>
                <a:cs typeface="+mn-lt"/>
              </a:rPr>
              <a:t>Office of </a:t>
            </a:r>
            <a:r>
              <a:rPr lang="en-US" dirty="0">
                <a:ea typeface="+mn-lt"/>
                <a:cs typeface="+mn-lt"/>
              </a:rPr>
              <a:t>Experimental Science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6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4838C-262F-42B7-8ED0-B261F93A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LANSCE Enhancements (LANE)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425C5-CF38-9977-4104-855E47A0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01EB097-FB85-004E-49EE-58F2D948A4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928"/>
          <a:stretch/>
        </p:blipFill>
        <p:spPr>
          <a:xfrm>
            <a:off x="4781798" y="2088844"/>
            <a:ext cx="7244860" cy="2979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EE4B60-9453-3F36-EDCD-7F63BC36F237}"/>
              </a:ext>
            </a:extLst>
          </p:cNvPr>
          <p:cNvSpPr txBox="1"/>
          <p:nvPr/>
        </p:nvSpPr>
        <p:spPr>
          <a:xfrm>
            <a:off x="199293" y="3863734"/>
            <a:ext cx="46775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1"/>
                </a:solidFill>
              </a:rPr>
              <a:t>The Blueprint is “A 25-year NNSA roadmap that aligns timely delivery of specialized infrastructure with mission demands across the nuclear stockpile, global security, and naval nuclear propulsion”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E6B4B-5D05-BA0D-8145-4DCFF710064E}"/>
              </a:ext>
            </a:extLst>
          </p:cNvPr>
          <p:cNvSpPr txBox="1"/>
          <p:nvPr/>
        </p:nvSpPr>
        <p:spPr>
          <a:xfrm>
            <a:off x="346541" y="4979194"/>
            <a:ext cx="11356375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The LANSCE facility is recognized as an essential scientific platform.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LANE focuses on the three major NNSA mission areas of dynamic imaging, materials characterization, and nuclear physics.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Currently in planning phase – no formal commitment to solid scope and timeline yet.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82F047-4584-3547-28A3-F8406D4AD6D5}"/>
              </a:ext>
            </a:extLst>
          </p:cNvPr>
          <p:cNvSpPr/>
          <p:nvPr/>
        </p:nvSpPr>
        <p:spPr>
          <a:xfrm>
            <a:off x="5087817" y="3722245"/>
            <a:ext cx="6635260" cy="316523"/>
          </a:xfrm>
          <a:prstGeom prst="rect">
            <a:avLst/>
          </a:prstGeom>
          <a:solidFill>
            <a:srgbClr val="FFFF00">
              <a:alpha val="4045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01212-5365-13CB-DD28-035EDE92C924}"/>
              </a:ext>
            </a:extLst>
          </p:cNvPr>
          <p:cNvSpPr txBox="1"/>
          <p:nvPr/>
        </p:nvSpPr>
        <p:spPr>
          <a:xfrm>
            <a:off x="3233304" y="6408410"/>
            <a:ext cx="5623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1"/>
                </a:solidFill>
              </a:rPr>
              <a:t>https://</a:t>
            </a:r>
            <a:r>
              <a:rPr lang="en-US" sz="1600" dirty="0" err="1">
                <a:solidFill>
                  <a:srgbClr val="0070C1"/>
                </a:solidFill>
              </a:rPr>
              <a:t>www.energy.gov</a:t>
            </a:r>
            <a:r>
              <a:rPr lang="en-US" sz="1600" dirty="0">
                <a:solidFill>
                  <a:srgbClr val="0070C1"/>
                </a:solidFill>
              </a:rPr>
              <a:t>/</a:t>
            </a:r>
            <a:r>
              <a:rPr lang="en-US" sz="1600" dirty="0" err="1">
                <a:solidFill>
                  <a:srgbClr val="0070C1"/>
                </a:solidFill>
              </a:rPr>
              <a:t>nnsa</a:t>
            </a:r>
            <a:r>
              <a:rPr lang="en-US" sz="1600" dirty="0">
                <a:solidFill>
                  <a:srgbClr val="0070C1"/>
                </a:solidFill>
              </a:rPr>
              <a:t>/</a:t>
            </a:r>
            <a:r>
              <a:rPr lang="en-US" sz="1600" dirty="0" err="1">
                <a:solidFill>
                  <a:srgbClr val="0070C1"/>
                </a:solidFill>
              </a:rPr>
              <a:t>nnsa</a:t>
            </a:r>
            <a:r>
              <a:rPr lang="en-US" sz="1600" dirty="0">
                <a:solidFill>
                  <a:srgbClr val="0070C1"/>
                </a:solidFill>
              </a:rPr>
              <a:t>-enterprise-blueprint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736C38-89A3-A950-C62C-E7CCD84F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16" y="1546614"/>
            <a:ext cx="7244861" cy="79558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E72FDD-A28B-701A-8432-0D1075622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81" y="963639"/>
            <a:ext cx="2872155" cy="29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9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8FF9-38EB-A106-0312-FCD5F1FBE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LANE nuclear physics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B2EC0-AF63-C4E1-3766-55F2C213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0EE78-EF34-5166-85FB-3DC3A615F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588" y="2937925"/>
            <a:ext cx="2446345" cy="24029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92B2-B8E0-78F8-BEC8-A6DAE53ABDB0}"/>
              </a:ext>
            </a:extLst>
          </p:cNvPr>
          <p:cNvSpPr txBox="1"/>
          <p:nvPr/>
        </p:nvSpPr>
        <p:spPr>
          <a:xfrm>
            <a:off x="6530750" y="3265162"/>
            <a:ext cx="1644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200" b="1" dirty="0"/>
              <a:t>Proposed solenoid spectrometer for radioactive isotope studies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CF9ED41-457B-FEBC-EB62-E1010EFBAE39}"/>
              </a:ext>
            </a:extLst>
          </p:cNvPr>
          <p:cNvSpPr/>
          <p:nvPr/>
        </p:nvSpPr>
        <p:spPr>
          <a:xfrm>
            <a:off x="3015067" y="5870773"/>
            <a:ext cx="5616260" cy="693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3F66B-656D-CF53-D44B-88051FC57C11}"/>
              </a:ext>
            </a:extLst>
          </p:cNvPr>
          <p:cNvSpPr txBox="1"/>
          <p:nvPr/>
        </p:nvSpPr>
        <p:spPr>
          <a:xfrm>
            <a:off x="270868" y="1250281"/>
            <a:ext cx="3519651" cy="134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u="sng" dirty="0"/>
              <a:t>Lujan/WNR optimizations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/>
              <a:t>Neutron scattering known priority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/>
              <a:t>Initial measurements on radioactive isotopes exploit new Lujan target </a:t>
            </a:r>
            <a:r>
              <a:rPr lang="en-US" sz="1467" dirty="0">
                <a:sym typeface="Wingdings" panose="05000000000000000000" pitchFamily="2" charset="2"/>
              </a:rPr>
              <a:t> need enhanced WNR capabilities</a:t>
            </a:r>
            <a:endParaRPr lang="en-US" sz="14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8259F-7575-EA4F-5E0B-34B84B6902B7}"/>
              </a:ext>
            </a:extLst>
          </p:cNvPr>
          <p:cNvSpPr txBox="1"/>
          <p:nvPr/>
        </p:nvSpPr>
        <p:spPr>
          <a:xfrm>
            <a:off x="3880216" y="1234072"/>
            <a:ext cx="3519651" cy="134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u="sng" dirty="0"/>
              <a:t>Isotope Production Facility Partnering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/>
              <a:t>Increased demand requires new target production capabilities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/>
              <a:t>Advanced instrumentation enables the next generation of experiments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0341F5-44F6-8881-B096-59B2475549F1}"/>
              </a:ext>
            </a:extLst>
          </p:cNvPr>
          <p:cNvGrpSpPr/>
          <p:nvPr/>
        </p:nvGrpSpPr>
        <p:grpSpPr>
          <a:xfrm>
            <a:off x="359489" y="3011598"/>
            <a:ext cx="3726307" cy="2423007"/>
            <a:chOff x="0" y="1"/>
            <a:chExt cx="2444086" cy="15347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7094B5-E672-E71F-592E-C21AEB6283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144"/>
              <a:ext cx="2444086" cy="1474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0B94352-927C-554F-3172-AF2C6F1D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7598" y="1"/>
              <a:ext cx="370539" cy="44460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3A34E6-0566-B592-9FF6-B60BFAF56B09}"/>
              </a:ext>
            </a:extLst>
          </p:cNvPr>
          <p:cNvSpPr txBox="1"/>
          <p:nvPr/>
        </p:nvSpPr>
        <p:spPr>
          <a:xfrm>
            <a:off x="393015" y="5450815"/>
            <a:ext cx="3296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LIDAR and Laser Tracking data for WNR facility, used to guide facility optimization planning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62A460-3F7A-3CDE-C802-082B11CC87CA}"/>
              </a:ext>
            </a:extLst>
          </p:cNvPr>
          <p:cNvSpPr txBox="1"/>
          <p:nvPr/>
        </p:nvSpPr>
        <p:spPr>
          <a:xfrm>
            <a:off x="8246533" y="1239238"/>
            <a:ext cx="3859160" cy="224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u="sng" dirty="0"/>
              <a:t>New Approach to Radionuclide Science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/>
              <a:t>LANSCE can drive a radioactive ion beam facility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/>
              <a:t>Nuclear reaction rates of interest for applications and nuclear astrophysics are on short-lived radioactive isotopes.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/>
              <a:t>Half-life limit for a credible measurement could move from days-to-years limit to seconds-to-minutes.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0AC620-933D-6F79-8344-3566B3FE0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941" y="3429001"/>
            <a:ext cx="3749547" cy="288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8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 of a diagram of a system&#10;&#10;Description automatically generated">
            <a:extLst>
              <a:ext uri="{FF2B5EF4-FFF2-40B4-BE49-F238E27FC236}">
                <a16:creationId xmlns:a16="http://schemas.microsoft.com/office/drawing/2014/main" id="{C823C46E-8D3A-1CA6-4A93-5DC2EADA81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2397" y="1026538"/>
            <a:ext cx="8535591" cy="4801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15F9A-9F22-1E72-48D5-3E074672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Data Pipeline (NA-113 perspective)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65104-2E69-AAE9-03AE-107B7E4C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7CFAD15-6D55-63C4-A39C-C80B7108C991}"/>
              </a:ext>
            </a:extLst>
          </p:cNvPr>
          <p:cNvSpPr/>
          <p:nvPr/>
        </p:nvSpPr>
        <p:spPr>
          <a:xfrm>
            <a:off x="5785247" y="4686301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D720F15-54B0-07C8-478A-BE1B059E9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31" y="1394979"/>
            <a:ext cx="4530924" cy="4639108"/>
          </a:xfrm>
        </p:spPr>
        <p:txBody>
          <a:bodyPr>
            <a:normAutofit/>
          </a:bodyPr>
          <a:lstStyle/>
          <a:p>
            <a:r>
              <a:rPr lang="en-US" sz="2000" dirty="0"/>
              <a:t>NA-113 oversees critical activities in the nuclear data pipeline supporting the deterrent mission</a:t>
            </a:r>
          </a:p>
          <a:p>
            <a:r>
              <a:rPr lang="en-US" sz="2000" dirty="0"/>
              <a:t>Collaboration is key for maintaining and strengthening our capabilities</a:t>
            </a:r>
          </a:p>
          <a:p>
            <a:r>
              <a:rPr lang="en-US" sz="2000" dirty="0"/>
              <a:t>Uncertainty Quantification studies identify sensitivities and priorities</a:t>
            </a:r>
          </a:p>
          <a:p>
            <a:r>
              <a:rPr lang="en-US" sz="2000" dirty="0"/>
              <a:t>Machine Learning/Artificial Intelligence (ML/AI) is providing new methods for experimental data reduction/analysis and applications studies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361CA660-352E-CB70-4418-926FE1423794}"/>
              </a:ext>
            </a:extLst>
          </p:cNvPr>
          <p:cNvSpPr/>
          <p:nvPr/>
        </p:nvSpPr>
        <p:spPr>
          <a:xfrm>
            <a:off x="4895255" y="3228759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38953691-929C-ED11-A553-0944053A56E9}"/>
              </a:ext>
            </a:extLst>
          </p:cNvPr>
          <p:cNvSpPr/>
          <p:nvPr/>
        </p:nvSpPr>
        <p:spPr>
          <a:xfrm>
            <a:off x="10556676" y="1395196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49E22AE4-D7F6-EFDA-7019-B7B0CDDF5ACF}"/>
              </a:ext>
            </a:extLst>
          </p:cNvPr>
          <p:cNvSpPr/>
          <p:nvPr/>
        </p:nvSpPr>
        <p:spPr>
          <a:xfrm>
            <a:off x="11525687" y="3271418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C703BC-490A-2258-4A0B-B873ACC01AB0}"/>
              </a:ext>
            </a:extLst>
          </p:cNvPr>
          <p:cNvSpPr txBox="1"/>
          <p:nvPr/>
        </p:nvSpPr>
        <p:spPr>
          <a:xfrm>
            <a:off x="5559517" y="5642048"/>
            <a:ext cx="6339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Both LLNL and LANL maintain a complete and integrated nuclear data pipeline to achieve Defense Program goals – NA-113 directly supports foundational and applied activities</a:t>
            </a:r>
          </a:p>
        </p:txBody>
      </p:sp>
    </p:spTree>
    <p:extLst>
      <p:ext uri="{BB962C8B-B14F-4D97-AF65-F5344CB8AC3E}">
        <p14:creationId xmlns:p14="http://schemas.microsoft.com/office/powerpoint/2010/main" val="307685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A1980-D51C-C1E1-9B58-994D10BB8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High-precision fission measurements incorporated into ENDF/B data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21345-0033-07B3-04A4-6F772148C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9" y="1109446"/>
            <a:ext cx="6292073" cy="463910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/>
                <a:cs typeface="Calibri"/>
              </a:rPr>
              <a:t>Fission Time Projection Chamber (</a:t>
            </a:r>
            <a:r>
              <a:rPr lang="en-US" sz="2400" dirty="0" err="1">
                <a:latin typeface="Calibri"/>
                <a:cs typeface="Calibri"/>
              </a:rPr>
              <a:t>fissionTPC</a:t>
            </a:r>
            <a:r>
              <a:rPr lang="en-US" sz="2400" dirty="0">
                <a:latin typeface="Calibri"/>
                <a:cs typeface="Calibri"/>
              </a:rPr>
              <a:t>) was developed for precision cross-section measurements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New data for </a:t>
            </a:r>
            <a:r>
              <a:rPr lang="en-US" sz="2000" baseline="30000" dirty="0">
                <a:latin typeface="Calibri"/>
                <a:cs typeface="Calibri"/>
              </a:rPr>
              <a:t>235</a:t>
            </a:r>
            <a:r>
              <a:rPr lang="en-US" sz="2000" dirty="0">
                <a:latin typeface="Calibri"/>
                <a:cs typeface="Calibri"/>
              </a:rPr>
              <a:t>U, </a:t>
            </a:r>
            <a:r>
              <a:rPr lang="en-US" sz="2000" baseline="30000" dirty="0">
                <a:latin typeface="Calibri"/>
                <a:cs typeface="Calibri"/>
              </a:rPr>
              <a:t>238</a:t>
            </a:r>
            <a:r>
              <a:rPr lang="en-US" sz="2000" dirty="0">
                <a:latin typeface="Calibri"/>
                <a:cs typeface="Calibri"/>
              </a:rPr>
              <a:t>U, and </a:t>
            </a:r>
            <a:r>
              <a:rPr lang="en-US" sz="2000" baseline="30000" dirty="0">
                <a:latin typeface="Calibri"/>
                <a:cs typeface="Calibri"/>
              </a:rPr>
              <a:t>239</a:t>
            </a:r>
            <a:r>
              <a:rPr lang="en-US" sz="2000" dirty="0">
                <a:latin typeface="Calibri"/>
                <a:cs typeface="Calibri"/>
              </a:rPr>
              <a:t>Pu neutron-induced fission with unprecedented uncertainty analysis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Collaboration includes LLNL, LANL, Oregon State U., Colorado Sch. Mines, Abilene Christian U., Cal Poly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pPr defTabSz="914400"/>
            <a:r>
              <a:rPr lang="en-US" sz="2400" dirty="0">
                <a:latin typeface="Calibri"/>
                <a:cs typeface="Calibri"/>
              </a:rPr>
              <a:t>Chi-Nu was developed to reduce uncertainties of prompt neutron emission spectrum following fission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New data for </a:t>
            </a:r>
            <a:r>
              <a:rPr lang="en-US" sz="2000" baseline="30000" dirty="0">
                <a:latin typeface="Calibri"/>
                <a:cs typeface="Calibri"/>
              </a:rPr>
              <a:t>235</a:t>
            </a:r>
            <a:r>
              <a:rPr lang="en-US" sz="2000" dirty="0">
                <a:latin typeface="Calibri"/>
                <a:cs typeface="Calibri"/>
              </a:rPr>
              <a:t>U, </a:t>
            </a:r>
            <a:r>
              <a:rPr lang="en-US" sz="2000" baseline="30000" dirty="0">
                <a:latin typeface="Calibri"/>
                <a:cs typeface="Calibri"/>
              </a:rPr>
              <a:t>238</a:t>
            </a:r>
            <a:r>
              <a:rPr lang="en-US" sz="2000" dirty="0">
                <a:latin typeface="Calibri"/>
                <a:cs typeface="Calibri"/>
              </a:rPr>
              <a:t>U, and </a:t>
            </a:r>
            <a:r>
              <a:rPr lang="en-US" sz="2000" baseline="30000" dirty="0">
                <a:latin typeface="Calibri"/>
                <a:cs typeface="Calibri"/>
              </a:rPr>
              <a:t>239</a:t>
            </a:r>
            <a:r>
              <a:rPr lang="en-US" sz="2000" dirty="0">
                <a:latin typeface="Calibri"/>
                <a:cs typeface="Calibri"/>
              </a:rPr>
              <a:t>Pu fission neutrons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Collaboration includes LANL, LLNL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7E3BD-1151-74C0-E576-2FE36A062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F1EC-B3BF-2E29-4B40-17B384DC9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965" y="1340440"/>
            <a:ext cx="3034703" cy="1977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C03D13-B372-CF46-8AD6-280B7DAB4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367" y="2042490"/>
            <a:ext cx="2849633" cy="208772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229A898-1EBD-CEC1-4403-70F0398F5EBC}"/>
              </a:ext>
            </a:extLst>
          </p:cNvPr>
          <p:cNvSpPr/>
          <p:nvPr/>
        </p:nvSpPr>
        <p:spPr>
          <a:xfrm rot="5400000">
            <a:off x="8408499" y="3911416"/>
            <a:ext cx="1155700" cy="7120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90209A-2F81-5724-94D8-1173BBDF0120}"/>
              </a:ext>
            </a:extLst>
          </p:cNvPr>
          <p:cNvSpPr txBox="1"/>
          <p:nvPr/>
        </p:nvSpPr>
        <p:spPr>
          <a:xfrm>
            <a:off x="6735636" y="4886493"/>
            <a:ext cx="4501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ENDF/B-VIII.1 released Sept.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3FD5ED-3047-1F46-4B68-E4CB3E6FF099}"/>
              </a:ext>
            </a:extLst>
          </p:cNvPr>
          <p:cNvSpPr txBox="1"/>
          <p:nvPr/>
        </p:nvSpPr>
        <p:spPr>
          <a:xfrm>
            <a:off x="0" y="5474031"/>
            <a:ext cx="12191999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These efforts were long-term investments that provided excellent data and were achieved through a collaboration between LLNL, LANL, and multiple universities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2B4FCE-7FDD-8D6E-79DD-D4FABDB8D55D}"/>
              </a:ext>
            </a:extLst>
          </p:cNvPr>
          <p:cNvSpPr txBox="1"/>
          <p:nvPr/>
        </p:nvSpPr>
        <p:spPr>
          <a:xfrm>
            <a:off x="8986349" y="1402535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accent1"/>
                </a:solidFill>
              </a:rPr>
              <a:t>FissionTPC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89B5EC-5D89-50CC-5294-1797A157722D}"/>
              </a:ext>
            </a:extLst>
          </p:cNvPr>
          <p:cNvSpPr txBox="1"/>
          <p:nvPr/>
        </p:nvSpPr>
        <p:spPr>
          <a:xfrm>
            <a:off x="11056449" y="173960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Chi-Nu</a:t>
            </a:r>
          </a:p>
        </p:txBody>
      </p:sp>
    </p:spTree>
    <p:extLst>
      <p:ext uri="{BB962C8B-B14F-4D97-AF65-F5344CB8AC3E}">
        <p14:creationId xmlns:p14="http://schemas.microsoft.com/office/powerpoint/2010/main" val="6379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CBC8E-5CB4-DD0A-FF3A-A1B13E257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A269-BFDA-058E-9782-757998430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Fission product yields are also being updated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0EE03-A6D4-658C-D772-4A4673E99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53" y="1048072"/>
            <a:ext cx="6400912" cy="463910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/>
                <a:cs typeface="Calibri"/>
              </a:rPr>
              <a:t>Successful completion of cumulative fission yields with monoenergetic neutrons at TUNL</a:t>
            </a:r>
          </a:p>
          <a:p>
            <a:pPr lvl="1"/>
            <a:r>
              <a:rPr lang="en-US" sz="2000" baseline="30000" dirty="0">
                <a:latin typeface="Calibri"/>
                <a:cs typeface="Calibri"/>
              </a:rPr>
              <a:t>235</a:t>
            </a:r>
            <a:r>
              <a:rPr lang="en-US" sz="2000" dirty="0">
                <a:latin typeface="Calibri"/>
                <a:cs typeface="Calibri"/>
              </a:rPr>
              <a:t>U, </a:t>
            </a:r>
            <a:r>
              <a:rPr lang="en-US" sz="2000" baseline="30000" dirty="0">
                <a:latin typeface="Calibri"/>
                <a:cs typeface="Calibri"/>
              </a:rPr>
              <a:t>238</a:t>
            </a:r>
            <a:r>
              <a:rPr lang="en-US" sz="2000" dirty="0">
                <a:latin typeface="Calibri"/>
                <a:cs typeface="Calibri"/>
              </a:rPr>
              <a:t>U, </a:t>
            </a:r>
            <a:r>
              <a:rPr lang="en-US" sz="2000" baseline="30000" dirty="0">
                <a:latin typeface="Calibri"/>
                <a:cs typeface="Calibri"/>
              </a:rPr>
              <a:t>239</a:t>
            </a:r>
            <a:r>
              <a:rPr lang="en-US" sz="2000" dirty="0">
                <a:latin typeface="Calibri"/>
                <a:cs typeface="Calibri"/>
              </a:rPr>
              <a:t>Pu neutron-induced fission to 20 MeV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Data for independent yields also collected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pPr defTabSz="914400"/>
            <a:r>
              <a:rPr lang="en-US" sz="2400" dirty="0">
                <a:latin typeface="Calibri"/>
                <a:cs typeface="Calibri"/>
              </a:rPr>
              <a:t>High-precision fission product decay branches measured at LLNL and TAMU (SSAA)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Irradiation at CARIBU (ANL), UC Davis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Stockpile Stewardship Graduate Fellow on team</a:t>
            </a:r>
          </a:p>
          <a:p>
            <a:pPr defTabSz="914400"/>
            <a:r>
              <a:rPr lang="en-US" sz="2400" dirty="0">
                <a:latin typeface="Calibri"/>
                <a:cs typeface="Calibri"/>
              </a:rPr>
              <a:t>Yields and correlations measured with </a:t>
            </a:r>
            <a:r>
              <a:rPr lang="en-US" sz="2400" dirty="0" err="1">
                <a:latin typeface="Calibri"/>
                <a:cs typeface="Calibri"/>
              </a:rPr>
              <a:t>megaSPIDER</a:t>
            </a:r>
            <a:r>
              <a:rPr lang="en-US" sz="2400" dirty="0">
                <a:latin typeface="Calibri"/>
                <a:cs typeface="Calibri"/>
              </a:rPr>
              <a:t> at LANSCE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8 detection arms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1-arm system successfully demonstrated</a:t>
            </a:r>
          </a:p>
          <a:p>
            <a:pPr defTabSz="914400"/>
            <a:endParaRPr lang="en-US" sz="2000" dirty="0">
              <a:latin typeface="Calibri"/>
              <a:cs typeface="Calibri"/>
            </a:endParaRP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67FEC-516C-9044-034A-E6398D1F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4C00EC-6079-F826-703E-3A6C037004BD}"/>
              </a:ext>
            </a:extLst>
          </p:cNvPr>
          <p:cNvSpPr txBox="1"/>
          <p:nvPr/>
        </p:nvSpPr>
        <p:spPr>
          <a:xfrm>
            <a:off x="1" y="5767728"/>
            <a:ext cx="12191999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Data from fission product measurement campaigns being used in current evaluation efforts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A4090-62CE-C196-0244-39DCE3350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14" b="28623"/>
          <a:stretch/>
        </p:blipFill>
        <p:spPr>
          <a:xfrm>
            <a:off x="7463885" y="1241048"/>
            <a:ext cx="4553062" cy="235332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6FA38-53D2-2710-14DA-143E43FE4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861" y="3850565"/>
            <a:ext cx="2879220" cy="1917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907295-A0F1-4291-AEB7-3375E8644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58334" y="4039953"/>
            <a:ext cx="1928573" cy="1446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1512D8-8558-F5C5-0EF9-1FBDB03C788E}"/>
              </a:ext>
            </a:extLst>
          </p:cNvPr>
          <p:cNvSpPr txBox="1"/>
          <p:nvPr/>
        </p:nvSpPr>
        <p:spPr>
          <a:xfrm>
            <a:off x="7910487" y="2622291"/>
            <a:ext cx="117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TUNL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7B109-A530-12AC-0F2C-FF343DF6617D}"/>
              </a:ext>
            </a:extLst>
          </p:cNvPr>
          <p:cNvSpPr txBox="1"/>
          <p:nvPr/>
        </p:nvSpPr>
        <p:spPr>
          <a:xfrm>
            <a:off x="9236670" y="3780410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accent1"/>
                </a:solidFill>
              </a:rPr>
              <a:t>megaSPIDER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0325A-3DFE-55A8-8C99-DA8020EC9473}"/>
              </a:ext>
            </a:extLst>
          </p:cNvPr>
          <p:cNvSpPr txBox="1"/>
          <p:nvPr/>
        </p:nvSpPr>
        <p:spPr>
          <a:xfrm>
            <a:off x="6415072" y="4834521"/>
            <a:ext cx="146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LLNL decay counting system</a:t>
            </a:r>
          </a:p>
        </p:txBody>
      </p:sp>
    </p:spTree>
    <p:extLst>
      <p:ext uri="{BB962C8B-B14F-4D97-AF65-F5344CB8AC3E}">
        <p14:creationId xmlns:p14="http://schemas.microsoft.com/office/powerpoint/2010/main" val="354458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41E3F-B1CC-180C-47B5-B0E528263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992D1-B4C6-84C3-8AE9-B18F66D52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Neutron scatter measurements have been identified as a priority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DC59-7167-82A5-1951-758C9250E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53" y="1320224"/>
            <a:ext cx="6292073" cy="4845459"/>
          </a:xfrm>
        </p:spPr>
        <p:txBody>
          <a:bodyPr>
            <a:noAutofit/>
          </a:bodyPr>
          <a:lstStyle/>
          <a:p>
            <a:pPr defTabSz="685800"/>
            <a:r>
              <a:rPr lang="en-US" sz="2400" dirty="0"/>
              <a:t>Scattering is a difficult neutron reaction channel to measure and poorly constrained</a:t>
            </a:r>
          </a:p>
          <a:p>
            <a:pPr lvl="1" defTabSz="685800"/>
            <a:r>
              <a:rPr lang="en-US" sz="2000" dirty="0"/>
              <a:t>Limited reaction observables: neutrons,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 rays</a:t>
            </a:r>
          </a:p>
          <a:p>
            <a:pPr lvl="1" defTabSz="685800"/>
            <a:r>
              <a:rPr lang="en-US" sz="2000" dirty="0"/>
              <a:t>Neutrons are very hard (but necessary) to measure, generally rely on time-of-flight for energy measurement (&gt;&gt;10 ns flightpath)</a:t>
            </a:r>
          </a:p>
          <a:p>
            <a:pPr defTabSz="685800"/>
            <a:r>
              <a:rPr lang="en-US" sz="2400" dirty="0"/>
              <a:t>Actinides present more obstacles:</a:t>
            </a:r>
          </a:p>
          <a:p>
            <a:pPr lvl="1" defTabSz="685800"/>
            <a:r>
              <a:rPr lang="en-US" sz="2000" dirty="0"/>
              <a:t>Significant neutron background from fission</a:t>
            </a:r>
          </a:p>
          <a:p>
            <a:pPr lvl="1" defTabSz="685800"/>
            <a:r>
              <a:rPr lang="en-US" sz="2000" dirty="0"/>
              <a:t>Low </a:t>
            </a:r>
            <a:r>
              <a:rPr lang="en-US" sz="2000" dirty="0">
                <a:latin typeface="Symbol" pitchFamily="2" charset="2"/>
              </a:rPr>
              <a:t>g-</a:t>
            </a:r>
            <a:r>
              <a:rPr lang="en-US" sz="2000" dirty="0"/>
              <a:t>ray energies/intensities in actinides make neutrons the only reliable probe</a:t>
            </a:r>
          </a:p>
          <a:p>
            <a:pPr lvl="1" defTabSz="685800"/>
            <a:r>
              <a:rPr lang="en-US" sz="2000" dirty="0"/>
              <a:t>Actinide material difficult to work with</a:t>
            </a:r>
          </a:p>
          <a:p>
            <a:pPr defTabSz="685800"/>
            <a:r>
              <a:rPr lang="en-US" sz="2400" dirty="0"/>
              <a:t>Active efforts underway to collect these important data – need evaluation support to get data into library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41271-8CCB-5F1F-381C-7B2F9641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7BEF1-7419-2815-3421-CA0597F80F21}"/>
              </a:ext>
            </a:extLst>
          </p:cNvPr>
          <p:cNvSpPr txBox="1"/>
          <p:nvPr/>
        </p:nvSpPr>
        <p:spPr>
          <a:xfrm>
            <a:off x="9841388" y="1298675"/>
            <a:ext cx="24502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Monoenergetic neutron source: LLNL with TUNL (actinides) and with Mississippi State, UKAL (non-fissionable)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A505F-7A6F-DBDA-DFF4-6ED0889C9D6A}"/>
              </a:ext>
            </a:extLst>
          </p:cNvPr>
          <p:cNvSpPr txBox="1"/>
          <p:nvPr/>
        </p:nvSpPr>
        <p:spPr>
          <a:xfrm>
            <a:off x="6568148" y="5242354"/>
            <a:ext cx="2734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Broad-energy neutron source: LANL at LANSCE with </a:t>
            </a:r>
            <a:r>
              <a:rPr lang="en-US" i="1" dirty="0" err="1">
                <a:solidFill>
                  <a:schemeClr val="accent1"/>
                </a:solidFill>
              </a:rPr>
              <a:t>CoGNAC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2AB240-70E7-A9A0-6283-CBF88406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74" y="4757458"/>
            <a:ext cx="2530391" cy="1893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A6C665-9E88-FF40-EAC5-52D47E655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148" y="1435692"/>
            <a:ext cx="3130379" cy="1721708"/>
          </a:xfrm>
          <a:prstGeom prst="rect">
            <a:avLst/>
          </a:prstGeom>
        </p:spPr>
      </p:pic>
      <p:pic>
        <p:nvPicPr>
          <p:cNvPr id="6" name="Picture 5" descr="Me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48999F32-EE0F-2875-4E0C-D494317A8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24" y="2782531"/>
            <a:ext cx="2300141" cy="177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0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42457-375F-BB79-AB46-7E0425DEA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82E1-7D0D-6558-90EC-153FA9DA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reaction cross sections with unstable isotopes requires new measurements and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AAEDA-5DA0-6742-5B38-3613D4272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06" y="1050328"/>
            <a:ext cx="6633680" cy="4639108"/>
          </a:xfrm>
        </p:spPr>
        <p:txBody>
          <a:bodyPr>
            <a:normAutofit/>
          </a:bodyPr>
          <a:lstStyle/>
          <a:p>
            <a:pPr defTabSz="685800"/>
            <a:r>
              <a:rPr lang="en-US" sz="2400" dirty="0"/>
              <a:t>Reactions on fission products, “burn-up”</a:t>
            </a:r>
          </a:p>
          <a:p>
            <a:pPr defTabSz="685800"/>
            <a:r>
              <a:rPr lang="en-US" sz="2400" dirty="0"/>
              <a:t>Radiochemical diagnostics</a:t>
            </a:r>
          </a:p>
          <a:p>
            <a:pPr defTabSz="685800"/>
            <a:r>
              <a:rPr lang="en-US" sz="2400" dirty="0"/>
              <a:t>Challenging measurements</a:t>
            </a:r>
          </a:p>
          <a:p>
            <a:pPr lvl="1" defTabSz="685800"/>
            <a:r>
              <a:rPr lang="en-US" sz="2000" dirty="0"/>
              <a:t>Indirect techniques with LLNL at ANL, FRIB, TAMU</a:t>
            </a:r>
          </a:p>
          <a:p>
            <a:pPr lvl="2" defTabSz="685800"/>
            <a:r>
              <a:rPr lang="en-US" dirty="0"/>
              <a:t>Complex detector arrays, challenging analysis</a:t>
            </a:r>
          </a:p>
          <a:p>
            <a:pPr lvl="2" defTabSz="685800"/>
            <a:r>
              <a:rPr lang="en-US" dirty="0"/>
              <a:t>Need theory development for unstable nuclei</a:t>
            </a:r>
          </a:p>
          <a:p>
            <a:pPr lvl="1" defTabSz="685800"/>
            <a:r>
              <a:rPr lang="en-US" sz="2000" dirty="0"/>
              <a:t>Direct techniques at NIF and LANSCE</a:t>
            </a:r>
          </a:p>
          <a:p>
            <a:pPr lvl="2" defTabSz="685800"/>
            <a:r>
              <a:rPr lang="en-US" dirty="0"/>
              <a:t>Need isotope production capabilities (radioactive targets)</a:t>
            </a:r>
          </a:p>
          <a:p>
            <a:pPr lvl="2" defTabSz="685800"/>
            <a:r>
              <a:rPr lang="en-US" dirty="0"/>
              <a:t>Requires optimized detection capabilities</a:t>
            </a:r>
          </a:p>
          <a:p>
            <a:pPr lvl="1" defTabSz="685800"/>
            <a:endParaRPr lang="en-US" sz="2000" dirty="0"/>
          </a:p>
          <a:p>
            <a:pPr lvl="1" algn="r" defTabSz="685800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9AAA0-492A-AB2D-819B-38EF4930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F74F9E-1FE3-228E-2FD2-D0126FE0634D}"/>
              </a:ext>
            </a:extLst>
          </p:cNvPr>
          <p:cNvGrpSpPr>
            <a:grpSpLocks noChangeAspect="1"/>
          </p:cNvGrpSpPr>
          <p:nvPr/>
        </p:nvGrpSpPr>
        <p:grpSpPr>
          <a:xfrm>
            <a:off x="1723668" y="4724955"/>
            <a:ext cx="3626932" cy="1075999"/>
            <a:chOff x="268058" y="3551515"/>
            <a:chExt cx="2972897" cy="881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41D875-D110-4250-1EB7-12BB186D5146}"/>
                </a:ext>
              </a:extLst>
            </p:cNvPr>
            <p:cNvSpPr/>
            <p:nvPr/>
          </p:nvSpPr>
          <p:spPr>
            <a:xfrm>
              <a:off x="2665025" y="3644101"/>
              <a:ext cx="575930" cy="55289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7561EB-CF6B-EC1A-4F90-86608DEFA590}"/>
                </a:ext>
              </a:extLst>
            </p:cNvPr>
            <p:cNvSpPr/>
            <p:nvPr/>
          </p:nvSpPr>
          <p:spPr>
            <a:xfrm>
              <a:off x="328437" y="3644100"/>
              <a:ext cx="575930" cy="55289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9B2550-99D5-A3D2-A321-313BE55480EE}"/>
                </a:ext>
              </a:extLst>
            </p:cNvPr>
            <p:cNvSpPr/>
            <p:nvPr/>
          </p:nvSpPr>
          <p:spPr>
            <a:xfrm>
              <a:off x="1495260" y="3638174"/>
              <a:ext cx="575930" cy="55289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FFBEAF-974B-73C6-721A-2B4046C7B057}"/>
                </a:ext>
              </a:extLst>
            </p:cNvPr>
            <p:cNvSpPr txBox="1"/>
            <p:nvPr/>
          </p:nvSpPr>
          <p:spPr>
            <a:xfrm>
              <a:off x="2675570" y="3615444"/>
              <a:ext cx="504167" cy="302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89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FE2011-6968-432F-A1D7-C36E8FB1DD5A}"/>
                </a:ext>
              </a:extLst>
            </p:cNvPr>
            <p:cNvSpPr txBox="1"/>
            <p:nvPr/>
          </p:nvSpPr>
          <p:spPr>
            <a:xfrm>
              <a:off x="1524499" y="3602835"/>
              <a:ext cx="504167" cy="302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88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3C65BD-E967-28C7-88BF-1EFE050C97E0}"/>
                </a:ext>
              </a:extLst>
            </p:cNvPr>
            <p:cNvSpPr txBox="1"/>
            <p:nvPr/>
          </p:nvSpPr>
          <p:spPr>
            <a:xfrm>
              <a:off x="346599" y="3600643"/>
              <a:ext cx="504167" cy="302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87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40E1E3-2969-157C-142E-EC278A3A0979}"/>
                </a:ext>
              </a:extLst>
            </p:cNvPr>
            <p:cNvSpPr txBox="1"/>
            <p:nvPr/>
          </p:nvSpPr>
          <p:spPr>
            <a:xfrm>
              <a:off x="2665026" y="3972167"/>
              <a:ext cx="566804" cy="227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100%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09D2CA-4454-D079-9D6F-665A54435542}"/>
                </a:ext>
              </a:extLst>
            </p:cNvPr>
            <p:cNvSpPr txBox="1"/>
            <p:nvPr/>
          </p:nvSpPr>
          <p:spPr>
            <a:xfrm>
              <a:off x="1428375" y="3933874"/>
              <a:ext cx="684759" cy="227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107 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648E39-49D5-F3F9-BD45-9AD3FCC53D15}"/>
                </a:ext>
              </a:extLst>
            </p:cNvPr>
            <p:cNvSpPr txBox="1"/>
            <p:nvPr/>
          </p:nvSpPr>
          <p:spPr>
            <a:xfrm>
              <a:off x="268058" y="3937703"/>
              <a:ext cx="684759" cy="227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80 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2DB62E-866C-8FF6-20B3-86F00A6099FF}"/>
                </a:ext>
              </a:extLst>
            </p:cNvPr>
            <p:cNvSpPr txBox="1"/>
            <p:nvPr/>
          </p:nvSpPr>
          <p:spPr>
            <a:xfrm>
              <a:off x="2071189" y="3576533"/>
              <a:ext cx="613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(n,2n)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AD1C21-82CD-D7D6-96B2-72CBD5C8C3E9}"/>
                </a:ext>
              </a:extLst>
            </p:cNvPr>
            <p:cNvSpPr txBox="1"/>
            <p:nvPr/>
          </p:nvSpPr>
          <p:spPr>
            <a:xfrm>
              <a:off x="896244" y="3551515"/>
              <a:ext cx="613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(n,2n)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A673AB-4149-0BA7-552B-50046A3A6B6C}"/>
                </a:ext>
              </a:extLst>
            </p:cNvPr>
            <p:cNvSpPr txBox="1"/>
            <p:nvPr/>
          </p:nvSpPr>
          <p:spPr>
            <a:xfrm>
              <a:off x="2069441" y="4094335"/>
              <a:ext cx="61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</a:t>
              </a:r>
              <a:r>
                <a:rPr lang="en-US" sz="1400" b="1" dirty="0" err="1"/>
                <a:t>n,</a:t>
              </a:r>
              <a:r>
                <a:rPr lang="en-US" sz="1400" b="1" dirty="0" err="1">
                  <a:latin typeface="Symbol" panose="05050102010706020507" pitchFamily="18" charset="2"/>
                </a:rPr>
                <a:t>g</a:t>
              </a:r>
              <a:r>
                <a:rPr lang="en-US" sz="1400" b="1" dirty="0"/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AEA7AE-1E75-CC40-64DE-B90F7EFC705A}"/>
                </a:ext>
              </a:extLst>
            </p:cNvPr>
            <p:cNvSpPr txBox="1"/>
            <p:nvPr/>
          </p:nvSpPr>
          <p:spPr>
            <a:xfrm>
              <a:off x="881956" y="4125704"/>
              <a:ext cx="61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</a:t>
              </a:r>
              <a:r>
                <a:rPr lang="en-US" sz="1400" b="1" dirty="0" err="1"/>
                <a:t>n,</a:t>
              </a:r>
              <a:r>
                <a:rPr lang="en-US" sz="1400" b="1" dirty="0" err="1">
                  <a:latin typeface="Symbol" panose="05050102010706020507" pitchFamily="18" charset="2"/>
                </a:rPr>
                <a:t>g</a:t>
              </a:r>
              <a:r>
                <a:rPr lang="en-US" sz="1400" b="1" dirty="0"/>
                <a:t>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AF4A06A-2BD0-B94A-596D-DEDC0E0C4760}"/>
                </a:ext>
              </a:extLst>
            </p:cNvPr>
            <p:cNvCxnSpPr/>
            <p:nvPr/>
          </p:nvCxnSpPr>
          <p:spPr>
            <a:xfrm flipH="1" flipV="1">
              <a:off x="2071190" y="3836557"/>
              <a:ext cx="593835" cy="5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18CB52A-165F-EEB7-83CB-ECA4657ECBAC}"/>
                </a:ext>
              </a:extLst>
            </p:cNvPr>
            <p:cNvCxnSpPr/>
            <p:nvPr/>
          </p:nvCxnSpPr>
          <p:spPr>
            <a:xfrm flipH="1" flipV="1">
              <a:off x="910551" y="3825551"/>
              <a:ext cx="593835" cy="59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CC4C18C-E148-11E5-0535-E7186B1B0403}"/>
                </a:ext>
              </a:extLst>
            </p:cNvPr>
            <p:cNvCxnSpPr/>
            <p:nvPr/>
          </p:nvCxnSpPr>
          <p:spPr>
            <a:xfrm flipV="1">
              <a:off x="910551" y="4125704"/>
              <a:ext cx="597134" cy="6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A67AF2E-000E-B96D-C2C3-A48BB17AD6C2}"/>
                </a:ext>
              </a:extLst>
            </p:cNvPr>
            <p:cNvCxnSpPr/>
            <p:nvPr/>
          </p:nvCxnSpPr>
          <p:spPr>
            <a:xfrm flipV="1">
              <a:off x="2082757" y="4129182"/>
              <a:ext cx="597134" cy="6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A7BC86F-5902-E554-212E-0E955D3D0D09}"/>
              </a:ext>
            </a:extLst>
          </p:cNvPr>
          <p:cNvSpPr txBox="1"/>
          <p:nvPr/>
        </p:nvSpPr>
        <p:spPr>
          <a:xfrm>
            <a:off x="1554573" y="5694262"/>
            <a:ext cx="4783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Example: simplified Y reaction network, where many reactions are on unstable nuclei (few to no measurements)  </a:t>
            </a:r>
          </a:p>
        </p:txBody>
      </p:sp>
      <p:pic>
        <p:nvPicPr>
          <p:cNvPr id="28" name="Picture Placeholder 2">
            <a:extLst>
              <a:ext uri="{FF2B5EF4-FFF2-40B4-BE49-F238E27FC236}">
                <a16:creationId xmlns:a16="http://schemas.microsoft.com/office/drawing/2014/main" id="{1C87E7FA-ED42-4DFA-6EA4-07270586E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05" r="31794" b="28044"/>
          <a:stretch/>
        </p:blipFill>
        <p:spPr>
          <a:xfrm>
            <a:off x="7699274" y="3674480"/>
            <a:ext cx="2127067" cy="1581244"/>
          </a:xfrm>
          <a:prstGeom prst="rect">
            <a:avLst/>
          </a:prstGeom>
        </p:spPr>
      </p:pic>
      <p:pic>
        <p:nvPicPr>
          <p:cNvPr id="29" name="Picture 28" descr="A picture containing indoor, white, black, dirty&#10;&#10;Description automatically generated">
            <a:extLst>
              <a:ext uri="{FF2B5EF4-FFF2-40B4-BE49-F238E27FC236}">
                <a16:creationId xmlns:a16="http://schemas.microsoft.com/office/drawing/2014/main" id="{8974CB4B-BA45-48DA-FAF4-7D687C971E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00" t="12626" r="14406" b="17031"/>
          <a:stretch/>
        </p:blipFill>
        <p:spPr>
          <a:xfrm>
            <a:off x="6704725" y="4978069"/>
            <a:ext cx="1532700" cy="14954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844AE0D-FF4F-3988-9196-F775DB1DEB1C}"/>
              </a:ext>
            </a:extLst>
          </p:cNvPr>
          <p:cNvSpPr txBox="1"/>
          <p:nvPr/>
        </p:nvSpPr>
        <p:spPr>
          <a:xfrm>
            <a:off x="8431010" y="5273235"/>
            <a:ext cx="3855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High neutron flux and low numbers of radioactive target atoms needed at NIF: Successful demonstration for (n,2n) cross sections</a:t>
            </a:r>
          </a:p>
        </p:txBody>
      </p:sp>
      <p:pic>
        <p:nvPicPr>
          <p:cNvPr id="6" name="Picture 5" descr="A large machine in a factory&#10;&#10;Description automatically generated">
            <a:extLst>
              <a:ext uri="{FF2B5EF4-FFF2-40B4-BE49-F238E27FC236}">
                <a16:creationId xmlns:a16="http://schemas.microsoft.com/office/drawing/2014/main" id="{06646713-5F7E-7B7B-B7F4-93BB8835C8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88" t="5997" r="11225"/>
          <a:stretch/>
        </p:blipFill>
        <p:spPr>
          <a:xfrm>
            <a:off x="9198358" y="1463935"/>
            <a:ext cx="2700872" cy="196506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36374FA-3A46-D6EA-E365-EB5F95E17C01}"/>
              </a:ext>
            </a:extLst>
          </p:cNvPr>
          <p:cNvSpPr txBox="1"/>
          <p:nvPr/>
        </p:nvSpPr>
        <p:spPr>
          <a:xfrm>
            <a:off x="6915938" y="1412269"/>
            <a:ext cx="2467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Magnetic solenoid for charged particle detection under development  LANSCE; will measure (</a:t>
            </a:r>
            <a:r>
              <a:rPr lang="en-US" i="1" dirty="0" err="1">
                <a:solidFill>
                  <a:schemeClr val="accent1"/>
                </a:solidFill>
              </a:rPr>
              <a:t>n,p</a:t>
            </a:r>
            <a:r>
              <a:rPr lang="en-US" i="1" dirty="0">
                <a:solidFill>
                  <a:schemeClr val="accent1"/>
                </a:solidFill>
              </a:rPr>
              <a:t>) and (n,</a:t>
            </a:r>
            <a:r>
              <a:rPr lang="el-GR" i="1" dirty="0">
                <a:solidFill>
                  <a:schemeClr val="accent1"/>
                </a:solidFill>
              </a:rPr>
              <a:t>α</a:t>
            </a:r>
            <a:r>
              <a:rPr lang="en-US" i="1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564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928F7-9794-3428-2C36-5C9699F0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are the heart of experimental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30BD-7CA7-3DE9-CB1C-A9052C51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11" y="1537855"/>
            <a:ext cx="10515600" cy="4639108"/>
          </a:xfrm>
        </p:spPr>
        <p:txBody>
          <a:bodyPr>
            <a:normAutofit/>
          </a:bodyPr>
          <a:lstStyle/>
          <a:p>
            <a:r>
              <a:rPr lang="en-US" sz="2000" dirty="0"/>
              <a:t>LANSCE Modernization Project (LAMP)</a:t>
            </a:r>
          </a:p>
          <a:p>
            <a:pPr lvl="1"/>
            <a:r>
              <a:rPr lang="en-US" sz="2000" dirty="0"/>
              <a:t>LANCE provides an important resource for neutron and proton experiments</a:t>
            </a:r>
          </a:p>
          <a:p>
            <a:pPr lvl="1"/>
            <a:r>
              <a:rPr lang="en-US" sz="2000" dirty="0"/>
              <a:t>Upgrades under LAMP improve/replace aging equipment</a:t>
            </a:r>
          </a:p>
          <a:p>
            <a:r>
              <a:rPr lang="en-US" sz="2000" dirty="0"/>
              <a:t>NIF Enhanced Yield Campaign (EYC)</a:t>
            </a:r>
          </a:p>
          <a:p>
            <a:pPr lvl="1"/>
            <a:r>
              <a:rPr lang="en-US" sz="2000" dirty="0"/>
              <a:t>NIF provides intense burst of fusion-energy neutrons</a:t>
            </a:r>
          </a:p>
          <a:p>
            <a:pPr lvl="1"/>
            <a:r>
              <a:rPr lang="en-US" sz="2000" dirty="0"/>
              <a:t>EYC will increase laser energy x10</a:t>
            </a:r>
          </a:p>
          <a:p>
            <a:pPr lvl="1"/>
            <a:endParaRPr lang="en-US" sz="2000" dirty="0"/>
          </a:p>
          <a:p>
            <a:r>
              <a:rPr lang="en-US" sz="2400" dirty="0"/>
              <a:t>Future facilities also being explored</a:t>
            </a:r>
          </a:p>
          <a:p>
            <a:pPr lvl="1"/>
            <a:r>
              <a:rPr lang="en-US" sz="2000" dirty="0"/>
              <a:t>LANSCE Enhancements (LANE) at LANL, including “neutron target”</a:t>
            </a:r>
          </a:p>
          <a:p>
            <a:pPr lvl="1"/>
            <a:r>
              <a:rPr lang="en-US" sz="2000" dirty="0"/>
              <a:t>Livermore Nuclear Science (</a:t>
            </a:r>
            <a:r>
              <a:rPr lang="en-US" sz="2000" dirty="0" err="1"/>
              <a:t>LiNuS</a:t>
            </a:r>
            <a:r>
              <a:rPr lang="en-US" sz="2000" dirty="0"/>
              <a:t>) at LLNL, high intensity, pulsed, monoenergetic neutrons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A841F-F2D6-CBD3-F728-9E97ED54D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A person in a factory&#10;&#10;Description automatically generated with low confidence">
            <a:extLst>
              <a:ext uri="{FF2B5EF4-FFF2-40B4-BE49-F238E27FC236}">
                <a16:creationId xmlns:a16="http://schemas.microsoft.com/office/drawing/2014/main" id="{A090F273-5FA0-BB7D-FD2C-089CC0BB4E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32" b="22424"/>
          <a:stretch/>
        </p:blipFill>
        <p:spPr>
          <a:xfrm>
            <a:off x="7434483" y="2790471"/>
            <a:ext cx="2976498" cy="1263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C3521-8D2D-FAD0-7B18-0B5E4EEA5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981" y="1245244"/>
            <a:ext cx="1499276" cy="2474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731727-B5B0-76B0-95F6-64198D5DFDE3}"/>
              </a:ext>
            </a:extLst>
          </p:cNvPr>
          <p:cNvSpPr txBox="1"/>
          <p:nvPr/>
        </p:nvSpPr>
        <p:spPr>
          <a:xfrm>
            <a:off x="10693956" y="3719778"/>
            <a:ext cx="118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LANSCE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9E087-CFCC-7275-4F66-27F56A73F202}"/>
              </a:ext>
            </a:extLst>
          </p:cNvPr>
          <p:cNvSpPr txBox="1"/>
          <p:nvPr/>
        </p:nvSpPr>
        <p:spPr>
          <a:xfrm>
            <a:off x="8653066" y="4056844"/>
            <a:ext cx="118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NIF</a:t>
            </a:r>
          </a:p>
        </p:txBody>
      </p:sp>
    </p:spTree>
    <p:extLst>
      <p:ext uri="{BB962C8B-B14F-4D97-AF65-F5344CB8AC3E}">
        <p14:creationId xmlns:p14="http://schemas.microsoft.com/office/powerpoint/2010/main" val="112514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7FC8-ED70-C7D6-EA8F-871D7DA1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OES supports multiple experimental efforts driven by applications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93B3F-EBDB-58E8-8D19-03ADC178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36" y="1479887"/>
            <a:ext cx="7551953" cy="463910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Data needs identified through sensitivity studies and connections across NNSA offices</a:t>
            </a:r>
          </a:p>
          <a:p>
            <a:r>
              <a:rPr lang="en-US" sz="2400" dirty="0"/>
              <a:t>Challenging measurements taken on by diverse teams</a:t>
            </a:r>
          </a:p>
          <a:p>
            <a:pPr lvl="1"/>
            <a:r>
              <a:rPr lang="en-US" sz="2000" dirty="0"/>
              <a:t>Data are shared with the broader community – improves foundational science understanding</a:t>
            </a:r>
          </a:p>
          <a:p>
            <a:pPr lvl="1"/>
            <a:r>
              <a:rPr lang="en-US" sz="2000" dirty="0"/>
              <a:t>Expanding capabilities for challenging reaction measurements</a:t>
            </a:r>
          </a:p>
          <a:p>
            <a:r>
              <a:rPr lang="en-US" sz="2400" dirty="0"/>
              <a:t>Evaluation is a pinch point: need more evaluators</a:t>
            </a:r>
          </a:p>
          <a:p>
            <a:r>
              <a:rPr lang="en-US" sz="2400" dirty="0"/>
              <a:t>ML/AI may accelerate data delivery from experiment to application</a:t>
            </a:r>
          </a:p>
          <a:p>
            <a:pPr lvl="1"/>
            <a:r>
              <a:rPr lang="en-US" sz="2000" dirty="0"/>
              <a:t>Detector channel calibrations, data fitting</a:t>
            </a:r>
          </a:p>
          <a:p>
            <a:pPr lvl="1"/>
            <a:r>
              <a:rPr lang="en-US" sz="2000" dirty="0"/>
              <a:t>Identification/removal of contaminants</a:t>
            </a:r>
          </a:p>
          <a:p>
            <a:pPr lvl="1"/>
            <a:r>
              <a:rPr lang="en-US" sz="2000" dirty="0"/>
              <a:t>… and more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574B4-968B-4B82-5DF4-96D93199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7866" y="6495827"/>
            <a:ext cx="545431" cy="365125"/>
          </a:xfrm>
        </p:spPr>
        <p:txBody>
          <a:bodyPr/>
          <a:lstStyle/>
          <a:p>
            <a:fld id="{71300DEA-5D50-3E48-89ED-3C97A4BD0F9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6C61F-7105-67AD-AD47-AA742392D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6" t="9772" r="27256" b="4325"/>
          <a:stretch/>
        </p:blipFill>
        <p:spPr>
          <a:xfrm>
            <a:off x="8546803" y="3961131"/>
            <a:ext cx="1367240" cy="1778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FE3BAA-8968-D313-FA9F-D75E16896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9" t="10776" r="27975" b="3210"/>
          <a:stretch/>
        </p:blipFill>
        <p:spPr>
          <a:xfrm>
            <a:off x="9556091" y="4142186"/>
            <a:ext cx="1415720" cy="1832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F2CAEB-EE97-63A4-4C73-E7550277DA8C}"/>
              </a:ext>
            </a:extLst>
          </p:cNvPr>
          <p:cNvSpPr txBox="1"/>
          <p:nvPr/>
        </p:nvSpPr>
        <p:spPr>
          <a:xfrm>
            <a:off x="9118773" y="1572310"/>
            <a:ext cx="1465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B66BB-E243-3E3E-99A6-AD0A1F64FA55}"/>
              </a:ext>
            </a:extLst>
          </p:cNvPr>
          <p:cNvSpPr txBox="1"/>
          <p:nvPr/>
        </p:nvSpPr>
        <p:spPr>
          <a:xfrm>
            <a:off x="9690869" y="2268471"/>
            <a:ext cx="2242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Foundational Data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Experiment/Theory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6C366-4980-7DFC-2F4C-5F536D2222F6}"/>
              </a:ext>
            </a:extLst>
          </p:cNvPr>
          <p:cNvSpPr txBox="1"/>
          <p:nvPr/>
        </p:nvSpPr>
        <p:spPr>
          <a:xfrm>
            <a:off x="8883132" y="3072560"/>
            <a:ext cx="1882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Evaluation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Reaction 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ECA3F-5F2A-5394-8173-88230D9D6165}"/>
              </a:ext>
            </a:extLst>
          </p:cNvPr>
          <p:cNvSpPr txBox="1"/>
          <p:nvPr/>
        </p:nvSpPr>
        <p:spPr>
          <a:xfrm>
            <a:off x="8044329" y="2261291"/>
            <a:ext cx="1594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Nuclear Data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Library</a:t>
            </a:r>
          </a:p>
        </p:txBody>
      </p:sp>
      <p:sp>
        <p:nvSpPr>
          <p:cNvPr id="12" name="Graphic 6" descr="Circles with arrows outline">
            <a:extLst>
              <a:ext uri="{FF2B5EF4-FFF2-40B4-BE49-F238E27FC236}">
                <a16:creationId xmlns:a16="http://schemas.microsoft.com/office/drawing/2014/main" id="{6AA71A91-7E41-80E5-6319-3758866C880D}"/>
              </a:ext>
            </a:extLst>
          </p:cNvPr>
          <p:cNvSpPr/>
          <p:nvPr/>
        </p:nvSpPr>
        <p:spPr>
          <a:xfrm>
            <a:off x="10513592" y="1850142"/>
            <a:ext cx="485141" cy="449613"/>
          </a:xfrm>
          <a:custGeom>
            <a:avLst/>
            <a:gdLst>
              <a:gd name="connsiteX0" fmla="*/ 476501 w 485141"/>
              <a:gd name="connsiteY0" fmla="*/ 260849 h 449613"/>
              <a:gd name="connsiteX1" fmla="*/ 452341 w 485141"/>
              <a:gd name="connsiteY1" fmla="*/ 267039 h 449613"/>
              <a:gd name="connsiteX2" fmla="*/ 452341 w 485141"/>
              <a:gd name="connsiteY2" fmla="*/ 267039 h 449613"/>
              <a:gd name="connsiteX3" fmla="*/ 384446 w 485141"/>
              <a:gd name="connsiteY3" fmla="*/ 381666 h 449613"/>
              <a:gd name="connsiteX4" fmla="*/ 384129 w 485141"/>
              <a:gd name="connsiteY4" fmla="*/ 381666 h 449613"/>
              <a:gd name="connsiteX5" fmla="*/ 37230 w 485141"/>
              <a:gd name="connsiteY5" fmla="*/ 5017 h 449613"/>
              <a:gd name="connsiteX6" fmla="*/ 22769 w 485141"/>
              <a:gd name="connsiteY6" fmla="*/ 767 h 449613"/>
              <a:gd name="connsiteX7" fmla="*/ 768 w 485141"/>
              <a:gd name="connsiteY7" fmla="*/ 12510 h 449613"/>
              <a:gd name="connsiteX8" fmla="*/ 12511 w 485141"/>
              <a:gd name="connsiteY8" fmla="*/ 34512 h 449613"/>
              <a:gd name="connsiteX9" fmla="*/ 13299 w 485141"/>
              <a:gd name="connsiteY9" fmla="*/ 34732 h 449613"/>
              <a:gd name="connsiteX10" fmla="*/ 26737 w 485141"/>
              <a:gd name="connsiteY10" fmla="*/ 38700 h 449613"/>
              <a:gd name="connsiteX11" fmla="*/ 351222 w 485141"/>
              <a:gd name="connsiteY11" fmla="*/ 396956 h 449613"/>
              <a:gd name="connsiteX12" fmla="*/ 350957 w 485141"/>
              <a:gd name="connsiteY12" fmla="*/ 397150 h 449613"/>
              <a:gd name="connsiteX13" fmla="*/ 227918 w 485141"/>
              <a:gd name="connsiteY13" fmla="*/ 324282 h 449613"/>
              <a:gd name="connsiteX14" fmla="*/ 203865 w 485141"/>
              <a:gd name="connsiteY14" fmla="*/ 330872 h 449613"/>
              <a:gd name="connsiteX15" fmla="*/ 209930 w 485141"/>
              <a:gd name="connsiteY15" fmla="*/ 354614 h 449613"/>
              <a:gd name="connsiteX16" fmla="*/ 366176 w 485141"/>
              <a:gd name="connsiteY16" fmla="*/ 447145 h 449613"/>
              <a:gd name="connsiteX17" fmla="*/ 379526 w 485141"/>
              <a:gd name="connsiteY17" fmla="*/ 449068 h 449613"/>
              <a:gd name="connsiteX18" fmla="*/ 390336 w 485141"/>
              <a:gd name="connsiteY18" fmla="*/ 440973 h 449613"/>
              <a:gd name="connsiteX19" fmla="*/ 482674 w 485141"/>
              <a:gd name="connsiteY19" fmla="*/ 285009 h 449613"/>
              <a:gd name="connsiteX20" fmla="*/ 476501 w 485141"/>
              <a:gd name="connsiteY20" fmla="*/ 260849 h 44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141" h="449613">
                <a:moveTo>
                  <a:pt x="476501" y="260849"/>
                </a:moveTo>
                <a:cubicBezTo>
                  <a:pt x="468121" y="255886"/>
                  <a:pt x="457304" y="258657"/>
                  <a:pt x="452341" y="267039"/>
                </a:cubicBezTo>
                <a:cubicBezTo>
                  <a:pt x="452341" y="267039"/>
                  <a:pt x="452341" y="267039"/>
                  <a:pt x="452341" y="267039"/>
                </a:cubicBezTo>
                <a:lnTo>
                  <a:pt x="384446" y="381666"/>
                </a:lnTo>
                <a:cubicBezTo>
                  <a:pt x="384323" y="381860"/>
                  <a:pt x="384182" y="381843"/>
                  <a:pt x="384129" y="381666"/>
                </a:cubicBezTo>
                <a:cubicBezTo>
                  <a:pt x="343577" y="203427"/>
                  <a:pt x="211538" y="60065"/>
                  <a:pt x="37230" y="5017"/>
                </a:cubicBezTo>
                <a:cubicBezTo>
                  <a:pt x="32451" y="3536"/>
                  <a:pt x="27619" y="2107"/>
                  <a:pt x="22769" y="767"/>
                </a:cubicBezTo>
                <a:cubicBezTo>
                  <a:pt x="13451" y="-2065"/>
                  <a:pt x="3600" y="3192"/>
                  <a:pt x="768" y="12510"/>
                </a:cubicBezTo>
                <a:cubicBezTo>
                  <a:pt x="-2066" y="21828"/>
                  <a:pt x="3192" y="31679"/>
                  <a:pt x="12511" y="34512"/>
                </a:cubicBezTo>
                <a:cubicBezTo>
                  <a:pt x="12772" y="34591"/>
                  <a:pt x="13034" y="34665"/>
                  <a:pt x="13299" y="34732"/>
                </a:cubicBezTo>
                <a:cubicBezTo>
                  <a:pt x="17814" y="35989"/>
                  <a:pt x="22293" y="37312"/>
                  <a:pt x="26737" y="38700"/>
                </a:cubicBezTo>
                <a:cubicBezTo>
                  <a:pt x="191641" y="90787"/>
                  <a:pt x="315664" y="227718"/>
                  <a:pt x="351222" y="396956"/>
                </a:cubicBezTo>
                <a:cubicBezTo>
                  <a:pt x="351222" y="397168"/>
                  <a:pt x="351222" y="397256"/>
                  <a:pt x="350957" y="397150"/>
                </a:cubicBezTo>
                <a:lnTo>
                  <a:pt x="227918" y="324282"/>
                </a:lnTo>
                <a:cubicBezTo>
                  <a:pt x="219456" y="319460"/>
                  <a:pt x="208687" y="322411"/>
                  <a:pt x="203865" y="330872"/>
                </a:cubicBezTo>
                <a:cubicBezTo>
                  <a:pt x="199160" y="339129"/>
                  <a:pt x="201842" y="349627"/>
                  <a:pt x="209930" y="354614"/>
                </a:cubicBezTo>
                <a:lnTo>
                  <a:pt x="366176" y="447145"/>
                </a:lnTo>
                <a:cubicBezTo>
                  <a:pt x="370195" y="449530"/>
                  <a:pt x="374997" y="450221"/>
                  <a:pt x="379526" y="449068"/>
                </a:cubicBezTo>
                <a:cubicBezTo>
                  <a:pt x="384060" y="447911"/>
                  <a:pt x="387950" y="444999"/>
                  <a:pt x="390336" y="440973"/>
                </a:cubicBezTo>
                <a:lnTo>
                  <a:pt x="482674" y="285009"/>
                </a:lnTo>
                <a:cubicBezTo>
                  <a:pt x="487640" y="276632"/>
                  <a:pt x="484876" y="265816"/>
                  <a:pt x="476501" y="260849"/>
                </a:cubicBezTo>
                <a:close/>
              </a:path>
            </a:pathLst>
          </a:custGeom>
          <a:solidFill>
            <a:schemeClr val="tx1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3" name="Graphic 6" descr="Circles with arrows outline">
            <a:extLst>
              <a:ext uri="{FF2B5EF4-FFF2-40B4-BE49-F238E27FC236}">
                <a16:creationId xmlns:a16="http://schemas.microsoft.com/office/drawing/2014/main" id="{66F0051A-46CE-9CEA-6099-4593BB35A700}"/>
              </a:ext>
            </a:extLst>
          </p:cNvPr>
          <p:cNvSpPr/>
          <p:nvPr/>
        </p:nvSpPr>
        <p:spPr>
          <a:xfrm rot="19322993">
            <a:off x="10478249" y="3050442"/>
            <a:ext cx="572606" cy="295388"/>
          </a:xfrm>
          <a:custGeom>
            <a:avLst/>
            <a:gdLst>
              <a:gd name="connsiteX0" fmla="*/ 567522 w 572606"/>
              <a:gd name="connsiteY0" fmla="*/ 5306 h 295388"/>
              <a:gd name="connsiteX1" fmla="*/ 542585 w 572606"/>
              <a:gd name="connsiteY1" fmla="*/ 5026 h 295388"/>
              <a:gd name="connsiteX2" fmla="*/ 542569 w 572606"/>
              <a:gd name="connsiteY2" fmla="*/ 5042 h 295388"/>
              <a:gd name="connsiteX3" fmla="*/ 532411 w 572606"/>
              <a:gd name="connsiteY3" fmla="*/ 14706 h 295388"/>
              <a:gd name="connsiteX4" fmla="*/ 59915 w 572606"/>
              <a:gd name="connsiteY4" fmla="*/ 116566 h 295388"/>
              <a:gd name="connsiteX5" fmla="*/ 59915 w 572606"/>
              <a:gd name="connsiteY5" fmla="*/ 116248 h 295388"/>
              <a:gd name="connsiteX6" fmla="*/ 184560 w 572606"/>
              <a:gd name="connsiteY6" fmla="*/ 46114 h 295388"/>
              <a:gd name="connsiteX7" fmla="*/ 191279 w 572606"/>
              <a:gd name="connsiteY7" fmla="*/ 22095 h 295388"/>
              <a:gd name="connsiteX8" fmla="*/ 167260 w 572606"/>
              <a:gd name="connsiteY8" fmla="*/ 15376 h 295388"/>
              <a:gd name="connsiteX9" fmla="*/ 9003 w 572606"/>
              <a:gd name="connsiteY9" fmla="*/ 104433 h 295388"/>
              <a:gd name="connsiteX10" fmla="*/ 2263 w 572606"/>
              <a:gd name="connsiteY10" fmla="*/ 128445 h 295388"/>
              <a:gd name="connsiteX11" fmla="*/ 2266 w 572606"/>
              <a:gd name="connsiteY11" fmla="*/ 128452 h 295388"/>
              <a:gd name="connsiteX12" fmla="*/ 91147 w 572606"/>
              <a:gd name="connsiteY12" fmla="*/ 286391 h 295388"/>
              <a:gd name="connsiteX13" fmla="*/ 115174 w 572606"/>
              <a:gd name="connsiteY13" fmla="*/ 293119 h 295388"/>
              <a:gd name="connsiteX14" fmla="*/ 121902 w 572606"/>
              <a:gd name="connsiteY14" fmla="*/ 269091 h 295388"/>
              <a:gd name="connsiteX15" fmla="*/ 56653 w 572606"/>
              <a:gd name="connsiteY15" fmla="*/ 153017 h 295388"/>
              <a:gd name="connsiteX16" fmla="*/ 56847 w 572606"/>
              <a:gd name="connsiteY16" fmla="*/ 152771 h 295388"/>
              <a:gd name="connsiteX17" fmla="*/ 208173 w 572606"/>
              <a:gd name="connsiteY17" fmla="*/ 175855 h 295388"/>
              <a:gd name="connsiteX18" fmla="*/ 556465 w 572606"/>
              <a:gd name="connsiteY18" fmla="*/ 40612 h 295388"/>
              <a:gd name="connsiteX19" fmla="*/ 567364 w 572606"/>
              <a:gd name="connsiteY19" fmla="*/ 30242 h 295388"/>
              <a:gd name="connsiteX20" fmla="*/ 567522 w 572606"/>
              <a:gd name="connsiteY20" fmla="*/ 5306 h 2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606" h="295388">
                <a:moveTo>
                  <a:pt x="567522" y="5306"/>
                </a:moveTo>
                <a:cubicBezTo>
                  <a:pt x="560714" y="-1658"/>
                  <a:pt x="549549" y="-1783"/>
                  <a:pt x="542585" y="5026"/>
                </a:cubicBezTo>
                <a:cubicBezTo>
                  <a:pt x="542579" y="5031"/>
                  <a:pt x="542574" y="5036"/>
                  <a:pt x="542569" y="5042"/>
                </a:cubicBezTo>
                <a:cubicBezTo>
                  <a:pt x="539218" y="8304"/>
                  <a:pt x="535850" y="11531"/>
                  <a:pt x="532411" y="14706"/>
                </a:cubicBezTo>
                <a:cubicBezTo>
                  <a:pt x="404844" y="131457"/>
                  <a:pt x="224254" y="170388"/>
                  <a:pt x="59915" y="116566"/>
                </a:cubicBezTo>
                <a:cubicBezTo>
                  <a:pt x="59703" y="116566"/>
                  <a:pt x="59686" y="116354"/>
                  <a:pt x="59915" y="116248"/>
                </a:cubicBezTo>
                <a:lnTo>
                  <a:pt x="184560" y="46114"/>
                </a:lnTo>
                <a:cubicBezTo>
                  <a:pt x="193047" y="41336"/>
                  <a:pt x="196056" y="30582"/>
                  <a:pt x="191279" y="22095"/>
                </a:cubicBezTo>
                <a:cubicBezTo>
                  <a:pt x="186501" y="13607"/>
                  <a:pt x="175747" y="10598"/>
                  <a:pt x="167260" y="15376"/>
                </a:cubicBezTo>
                <a:lnTo>
                  <a:pt x="9003" y="104433"/>
                </a:lnTo>
                <a:cubicBezTo>
                  <a:pt x="511" y="109201"/>
                  <a:pt x="-2508" y="119952"/>
                  <a:pt x="2263" y="128445"/>
                </a:cubicBezTo>
                <a:cubicBezTo>
                  <a:pt x="2263" y="128446"/>
                  <a:pt x="2264" y="128450"/>
                  <a:pt x="2266" y="128452"/>
                </a:cubicBezTo>
                <a:lnTo>
                  <a:pt x="91147" y="286391"/>
                </a:lnTo>
                <a:cubicBezTo>
                  <a:pt x="95924" y="294884"/>
                  <a:pt x="106681" y="297896"/>
                  <a:pt x="115174" y="293119"/>
                </a:cubicBezTo>
                <a:cubicBezTo>
                  <a:pt x="123668" y="288342"/>
                  <a:pt x="126680" y="277584"/>
                  <a:pt x="121902" y="269091"/>
                </a:cubicBezTo>
                <a:lnTo>
                  <a:pt x="56653" y="153017"/>
                </a:lnTo>
                <a:cubicBezTo>
                  <a:pt x="56547" y="152806"/>
                  <a:pt x="56653" y="152700"/>
                  <a:pt x="56847" y="152771"/>
                </a:cubicBezTo>
                <a:cubicBezTo>
                  <a:pt x="105831" y="168071"/>
                  <a:pt x="156853" y="175853"/>
                  <a:pt x="208173" y="175855"/>
                </a:cubicBezTo>
                <a:cubicBezTo>
                  <a:pt x="337117" y="176014"/>
                  <a:pt x="461418" y="127746"/>
                  <a:pt x="556465" y="40612"/>
                </a:cubicBezTo>
                <a:cubicBezTo>
                  <a:pt x="560151" y="37226"/>
                  <a:pt x="563766" y="33752"/>
                  <a:pt x="567364" y="30242"/>
                </a:cubicBezTo>
                <a:cubicBezTo>
                  <a:pt x="574293" y="23400"/>
                  <a:pt x="574363" y="12237"/>
                  <a:pt x="567522" y="5306"/>
                </a:cubicBezTo>
                <a:close/>
              </a:path>
            </a:pathLst>
          </a:custGeom>
          <a:solidFill>
            <a:schemeClr val="tx1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4" name="Graphic 6" descr="Circles with arrows outline">
            <a:extLst>
              <a:ext uri="{FF2B5EF4-FFF2-40B4-BE49-F238E27FC236}">
                <a16:creationId xmlns:a16="http://schemas.microsoft.com/office/drawing/2014/main" id="{D3340011-1BA7-FEF3-B6E6-62802A07D295}"/>
              </a:ext>
            </a:extLst>
          </p:cNvPr>
          <p:cNvSpPr/>
          <p:nvPr/>
        </p:nvSpPr>
        <p:spPr>
          <a:xfrm rot="3953461">
            <a:off x="8580712" y="3001064"/>
            <a:ext cx="572606" cy="295388"/>
          </a:xfrm>
          <a:custGeom>
            <a:avLst/>
            <a:gdLst>
              <a:gd name="connsiteX0" fmla="*/ 567522 w 572606"/>
              <a:gd name="connsiteY0" fmla="*/ 5306 h 295388"/>
              <a:gd name="connsiteX1" fmla="*/ 542585 w 572606"/>
              <a:gd name="connsiteY1" fmla="*/ 5026 h 295388"/>
              <a:gd name="connsiteX2" fmla="*/ 542569 w 572606"/>
              <a:gd name="connsiteY2" fmla="*/ 5042 h 295388"/>
              <a:gd name="connsiteX3" fmla="*/ 532411 w 572606"/>
              <a:gd name="connsiteY3" fmla="*/ 14706 h 295388"/>
              <a:gd name="connsiteX4" fmla="*/ 59915 w 572606"/>
              <a:gd name="connsiteY4" fmla="*/ 116566 h 295388"/>
              <a:gd name="connsiteX5" fmla="*/ 59915 w 572606"/>
              <a:gd name="connsiteY5" fmla="*/ 116248 h 295388"/>
              <a:gd name="connsiteX6" fmla="*/ 184560 w 572606"/>
              <a:gd name="connsiteY6" fmla="*/ 46114 h 295388"/>
              <a:gd name="connsiteX7" fmla="*/ 191279 w 572606"/>
              <a:gd name="connsiteY7" fmla="*/ 22095 h 295388"/>
              <a:gd name="connsiteX8" fmla="*/ 167260 w 572606"/>
              <a:gd name="connsiteY8" fmla="*/ 15376 h 295388"/>
              <a:gd name="connsiteX9" fmla="*/ 9003 w 572606"/>
              <a:gd name="connsiteY9" fmla="*/ 104433 h 295388"/>
              <a:gd name="connsiteX10" fmla="*/ 2263 w 572606"/>
              <a:gd name="connsiteY10" fmla="*/ 128445 h 295388"/>
              <a:gd name="connsiteX11" fmla="*/ 2266 w 572606"/>
              <a:gd name="connsiteY11" fmla="*/ 128452 h 295388"/>
              <a:gd name="connsiteX12" fmla="*/ 91147 w 572606"/>
              <a:gd name="connsiteY12" fmla="*/ 286391 h 295388"/>
              <a:gd name="connsiteX13" fmla="*/ 115174 w 572606"/>
              <a:gd name="connsiteY13" fmla="*/ 293119 h 295388"/>
              <a:gd name="connsiteX14" fmla="*/ 121902 w 572606"/>
              <a:gd name="connsiteY14" fmla="*/ 269091 h 295388"/>
              <a:gd name="connsiteX15" fmla="*/ 56653 w 572606"/>
              <a:gd name="connsiteY15" fmla="*/ 153017 h 295388"/>
              <a:gd name="connsiteX16" fmla="*/ 56847 w 572606"/>
              <a:gd name="connsiteY16" fmla="*/ 152771 h 295388"/>
              <a:gd name="connsiteX17" fmla="*/ 208173 w 572606"/>
              <a:gd name="connsiteY17" fmla="*/ 175855 h 295388"/>
              <a:gd name="connsiteX18" fmla="*/ 556465 w 572606"/>
              <a:gd name="connsiteY18" fmla="*/ 40612 h 295388"/>
              <a:gd name="connsiteX19" fmla="*/ 567364 w 572606"/>
              <a:gd name="connsiteY19" fmla="*/ 30242 h 295388"/>
              <a:gd name="connsiteX20" fmla="*/ 567522 w 572606"/>
              <a:gd name="connsiteY20" fmla="*/ 5306 h 2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606" h="295388">
                <a:moveTo>
                  <a:pt x="567522" y="5306"/>
                </a:moveTo>
                <a:cubicBezTo>
                  <a:pt x="560714" y="-1658"/>
                  <a:pt x="549549" y="-1783"/>
                  <a:pt x="542585" y="5026"/>
                </a:cubicBezTo>
                <a:cubicBezTo>
                  <a:pt x="542579" y="5031"/>
                  <a:pt x="542574" y="5036"/>
                  <a:pt x="542569" y="5042"/>
                </a:cubicBezTo>
                <a:cubicBezTo>
                  <a:pt x="539218" y="8304"/>
                  <a:pt x="535850" y="11531"/>
                  <a:pt x="532411" y="14706"/>
                </a:cubicBezTo>
                <a:cubicBezTo>
                  <a:pt x="404844" y="131457"/>
                  <a:pt x="224254" y="170388"/>
                  <a:pt x="59915" y="116566"/>
                </a:cubicBezTo>
                <a:cubicBezTo>
                  <a:pt x="59703" y="116566"/>
                  <a:pt x="59686" y="116354"/>
                  <a:pt x="59915" y="116248"/>
                </a:cubicBezTo>
                <a:lnTo>
                  <a:pt x="184560" y="46114"/>
                </a:lnTo>
                <a:cubicBezTo>
                  <a:pt x="193047" y="41336"/>
                  <a:pt x="196056" y="30582"/>
                  <a:pt x="191279" y="22095"/>
                </a:cubicBezTo>
                <a:cubicBezTo>
                  <a:pt x="186501" y="13607"/>
                  <a:pt x="175747" y="10598"/>
                  <a:pt x="167260" y="15376"/>
                </a:cubicBezTo>
                <a:lnTo>
                  <a:pt x="9003" y="104433"/>
                </a:lnTo>
                <a:cubicBezTo>
                  <a:pt x="511" y="109201"/>
                  <a:pt x="-2508" y="119952"/>
                  <a:pt x="2263" y="128445"/>
                </a:cubicBezTo>
                <a:cubicBezTo>
                  <a:pt x="2263" y="128446"/>
                  <a:pt x="2264" y="128450"/>
                  <a:pt x="2266" y="128452"/>
                </a:cubicBezTo>
                <a:lnTo>
                  <a:pt x="91147" y="286391"/>
                </a:lnTo>
                <a:cubicBezTo>
                  <a:pt x="95924" y="294884"/>
                  <a:pt x="106681" y="297896"/>
                  <a:pt x="115174" y="293119"/>
                </a:cubicBezTo>
                <a:cubicBezTo>
                  <a:pt x="123668" y="288342"/>
                  <a:pt x="126680" y="277584"/>
                  <a:pt x="121902" y="269091"/>
                </a:cubicBezTo>
                <a:lnTo>
                  <a:pt x="56653" y="153017"/>
                </a:lnTo>
                <a:cubicBezTo>
                  <a:pt x="56547" y="152806"/>
                  <a:pt x="56653" y="152700"/>
                  <a:pt x="56847" y="152771"/>
                </a:cubicBezTo>
                <a:cubicBezTo>
                  <a:pt x="105831" y="168071"/>
                  <a:pt x="156853" y="175853"/>
                  <a:pt x="208173" y="175855"/>
                </a:cubicBezTo>
                <a:cubicBezTo>
                  <a:pt x="337117" y="176014"/>
                  <a:pt x="461418" y="127746"/>
                  <a:pt x="556465" y="40612"/>
                </a:cubicBezTo>
                <a:cubicBezTo>
                  <a:pt x="560151" y="37226"/>
                  <a:pt x="563766" y="33752"/>
                  <a:pt x="567364" y="30242"/>
                </a:cubicBezTo>
                <a:cubicBezTo>
                  <a:pt x="574293" y="23400"/>
                  <a:pt x="574363" y="12237"/>
                  <a:pt x="567522" y="5306"/>
                </a:cubicBezTo>
                <a:close/>
              </a:path>
            </a:pathLst>
          </a:custGeom>
          <a:solidFill>
            <a:srgbClr val="000000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5" name="Graphic 6" descr="Circles with arrows outline">
            <a:extLst>
              <a:ext uri="{FF2B5EF4-FFF2-40B4-BE49-F238E27FC236}">
                <a16:creationId xmlns:a16="http://schemas.microsoft.com/office/drawing/2014/main" id="{DF441454-6F5C-21DC-3609-C10D8618B6D3}"/>
              </a:ext>
            </a:extLst>
          </p:cNvPr>
          <p:cNvSpPr/>
          <p:nvPr/>
        </p:nvSpPr>
        <p:spPr>
          <a:xfrm rot="7991509">
            <a:off x="8580712" y="1896770"/>
            <a:ext cx="572606" cy="295388"/>
          </a:xfrm>
          <a:custGeom>
            <a:avLst/>
            <a:gdLst>
              <a:gd name="connsiteX0" fmla="*/ 567522 w 572606"/>
              <a:gd name="connsiteY0" fmla="*/ 5306 h 295388"/>
              <a:gd name="connsiteX1" fmla="*/ 542585 w 572606"/>
              <a:gd name="connsiteY1" fmla="*/ 5026 h 295388"/>
              <a:gd name="connsiteX2" fmla="*/ 542569 w 572606"/>
              <a:gd name="connsiteY2" fmla="*/ 5042 h 295388"/>
              <a:gd name="connsiteX3" fmla="*/ 532411 w 572606"/>
              <a:gd name="connsiteY3" fmla="*/ 14706 h 295388"/>
              <a:gd name="connsiteX4" fmla="*/ 59915 w 572606"/>
              <a:gd name="connsiteY4" fmla="*/ 116566 h 295388"/>
              <a:gd name="connsiteX5" fmla="*/ 59915 w 572606"/>
              <a:gd name="connsiteY5" fmla="*/ 116248 h 295388"/>
              <a:gd name="connsiteX6" fmla="*/ 184560 w 572606"/>
              <a:gd name="connsiteY6" fmla="*/ 46114 h 295388"/>
              <a:gd name="connsiteX7" fmla="*/ 191279 w 572606"/>
              <a:gd name="connsiteY7" fmla="*/ 22095 h 295388"/>
              <a:gd name="connsiteX8" fmla="*/ 167260 w 572606"/>
              <a:gd name="connsiteY8" fmla="*/ 15376 h 295388"/>
              <a:gd name="connsiteX9" fmla="*/ 9003 w 572606"/>
              <a:gd name="connsiteY9" fmla="*/ 104433 h 295388"/>
              <a:gd name="connsiteX10" fmla="*/ 2263 w 572606"/>
              <a:gd name="connsiteY10" fmla="*/ 128445 h 295388"/>
              <a:gd name="connsiteX11" fmla="*/ 2266 w 572606"/>
              <a:gd name="connsiteY11" fmla="*/ 128452 h 295388"/>
              <a:gd name="connsiteX12" fmla="*/ 91147 w 572606"/>
              <a:gd name="connsiteY12" fmla="*/ 286391 h 295388"/>
              <a:gd name="connsiteX13" fmla="*/ 115174 w 572606"/>
              <a:gd name="connsiteY13" fmla="*/ 293119 h 295388"/>
              <a:gd name="connsiteX14" fmla="*/ 121902 w 572606"/>
              <a:gd name="connsiteY14" fmla="*/ 269091 h 295388"/>
              <a:gd name="connsiteX15" fmla="*/ 56653 w 572606"/>
              <a:gd name="connsiteY15" fmla="*/ 153017 h 295388"/>
              <a:gd name="connsiteX16" fmla="*/ 56847 w 572606"/>
              <a:gd name="connsiteY16" fmla="*/ 152771 h 295388"/>
              <a:gd name="connsiteX17" fmla="*/ 208173 w 572606"/>
              <a:gd name="connsiteY17" fmla="*/ 175855 h 295388"/>
              <a:gd name="connsiteX18" fmla="*/ 556465 w 572606"/>
              <a:gd name="connsiteY18" fmla="*/ 40612 h 295388"/>
              <a:gd name="connsiteX19" fmla="*/ 567364 w 572606"/>
              <a:gd name="connsiteY19" fmla="*/ 30242 h 295388"/>
              <a:gd name="connsiteX20" fmla="*/ 567522 w 572606"/>
              <a:gd name="connsiteY20" fmla="*/ 5306 h 2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606" h="295388">
                <a:moveTo>
                  <a:pt x="567522" y="5306"/>
                </a:moveTo>
                <a:cubicBezTo>
                  <a:pt x="560714" y="-1658"/>
                  <a:pt x="549549" y="-1783"/>
                  <a:pt x="542585" y="5026"/>
                </a:cubicBezTo>
                <a:cubicBezTo>
                  <a:pt x="542579" y="5031"/>
                  <a:pt x="542574" y="5036"/>
                  <a:pt x="542569" y="5042"/>
                </a:cubicBezTo>
                <a:cubicBezTo>
                  <a:pt x="539218" y="8304"/>
                  <a:pt x="535850" y="11531"/>
                  <a:pt x="532411" y="14706"/>
                </a:cubicBezTo>
                <a:cubicBezTo>
                  <a:pt x="404844" y="131457"/>
                  <a:pt x="224254" y="170388"/>
                  <a:pt x="59915" y="116566"/>
                </a:cubicBezTo>
                <a:cubicBezTo>
                  <a:pt x="59703" y="116566"/>
                  <a:pt x="59686" y="116354"/>
                  <a:pt x="59915" y="116248"/>
                </a:cubicBezTo>
                <a:lnTo>
                  <a:pt x="184560" y="46114"/>
                </a:lnTo>
                <a:cubicBezTo>
                  <a:pt x="193047" y="41336"/>
                  <a:pt x="196056" y="30582"/>
                  <a:pt x="191279" y="22095"/>
                </a:cubicBezTo>
                <a:cubicBezTo>
                  <a:pt x="186501" y="13607"/>
                  <a:pt x="175747" y="10598"/>
                  <a:pt x="167260" y="15376"/>
                </a:cubicBezTo>
                <a:lnTo>
                  <a:pt x="9003" y="104433"/>
                </a:lnTo>
                <a:cubicBezTo>
                  <a:pt x="511" y="109201"/>
                  <a:pt x="-2508" y="119952"/>
                  <a:pt x="2263" y="128445"/>
                </a:cubicBezTo>
                <a:cubicBezTo>
                  <a:pt x="2263" y="128446"/>
                  <a:pt x="2264" y="128450"/>
                  <a:pt x="2266" y="128452"/>
                </a:cubicBezTo>
                <a:lnTo>
                  <a:pt x="91147" y="286391"/>
                </a:lnTo>
                <a:cubicBezTo>
                  <a:pt x="95924" y="294884"/>
                  <a:pt x="106681" y="297896"/>
                  <a:pt x="115174" y="293119"/>
                </a:cubicBezTo>
                <a:cubicBezTo>
                  <a:pt x="123668" y="288342"/>
                  <a:pt x="126680" y="277584"/>
                  <a:pt x="121902" y="269091"/>
                </a:cubicBezTo>
                <a:lnTo>
                  <a:pt x="56653" y="153017"/>
                </a:lnTo>
                <a:cubicBezTo>
                  <a:pt x="56547" y="152806"/>
                  <a:pt x="56653" y="152700"/>
                  <a:pt x="56847" y="152771"/>
                </a:cubicBezTo>
                <a:cubicBezTo>
                  <a:pt x="105831" y="168071"/>
                  <a:pt x="156853" y="175853"/>
                  <a:pt x="208173" y="175855"/>
                </a:cubicBezTo>
                <a:cubicBezTo>
                  <a:pt x="337117" y="176014"/>
                  <a:pt x="461418" y="127746"/>
                  <a:pt x="556465" y="40612"/>
                </a:cubicBezTo>
                <a:cubicBezTo>
                  <a:pt x="560151" y="37226"/>
                  <a:pt x="563766" y="33752"/>
                  <a:pt x="567364" y="30242"/>
                </a:cubicBezTo>
                <a:cubicBezTo>
                  <a:pt x="574293" y="23400"/>
                  <a:pt x="574363" y="12237"/>
                  <a:pt x="567522" y="5306"/>
                </a:cubicBezTo>
                <a:close/>
              </a:path>
            </a:pathLst>
          </a:custGeom>
          <a:solidFill>
            <a:schemeClr val="tx1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53DB55-0CF5-4860-A360-EEB9760B0D2F}"/>
              </a:ext>
            </a:extLst>
          </p:cNvPr>
          <p:cNvSpPr txBox="1"/>
          <p:nvPr/>
        </p:nvSpPr>
        <p:spPr>
          <a:xfrm>
            <a:off x="10693057" y="1680864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Needs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C535F-F504-A224-096F-BF298A8D2087}"/>
              </a:ext>
            </a:extLst>
          </p:cNvPr>
          <p:cNvSpPr txBox="1"/>
          <p:nvPr/>
        </p:nvSpPr>
        <p:spPr>
          <a:xfrm>
            <a:off x="7857535" y="1699496"/>
            <a:ext cx="1022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Delivery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61B68D-9EED-91D4-5F8A-AD65F53BA7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43" t="14984" r="38143" b="1785"/>
          <a:stretch/>
        </p:blipFill>
        <p:spPr>
          <a:xfrm>
            <a:off x="8156490" y="4266802"/>
            <a:ext cx="1332375" cy="1778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54D880-627E-3D3E-A61A-7D2A18700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72" t="14673" r="38028" b="1784"/>
          <a:stretch/>
        </p:blipFill>
        <p:spPr>
          <a:xfrm>
            <a:off x="8729908" y="4497649"/>
            <a:ext cx="1350938" cy="1778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519D32-04F1-90F7-4F32-DD0D43DFF2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61" t="20033" r="43196" b="1781"/>
          <a:stretch/>
        </p:blipFill>
        <p:spPr>
          <a:xfrm>
            <a:off x="10706814" y="4355548"/>
            <a:ext cx="1311973" cy="1751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4035B6-7605-BF34-7D25-2BFA3C71ED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18" t="15471" r="43160" b="8787"/>
          <a:stretch/>
        </p:blipFill>
        <p:spPr>
          <a:xfrm>
            <a:off x="10519788" y="4975200"/>
            <a:ext cx="1318711" cy="1716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40C6D1-2FC6-40EB-6BCF-FCE95EA92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72" t="13548" r="37428" b="1785"/>
          <a:stretch/>
        </p:blipFill>
        <p:spPr>
          <a:xfrm>
            <a:off x="9386919" y="4790444"/>
            <a:ext cx="1306138" cy="17160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2272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6A09-146D-A3A9-8C6E-B0416F68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Livermore Nuclear Science (</a:t>
            </a:r>
            <a:r>
              <a:rPr lang="en-US" sz="4000" dirty="0" err="1"/>
              <a:t>LiNuS</a:t>
            </a:r>
            <a:r>
              <a:rPr lang="en-US" sz="4000" dirty="0"/>
              <a:t>)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67923-C48C-BD9B-723B-0E7C15F7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7E3FF989-5CDB-E023-AB71-4FAC8E0BC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036" y="1733384"/>
            <a:ext cx="6454820" cy="4508697"/>
          </a:xfrm>
        </p:spPr>
        <p:txBody>
          <a:bodyPr/>
          <a:lstStyle/>
          <a:p>
            <a:pPr>
              <a:buClr>
                <a:srgbClr val="0032A1"/>
              </a:buClr>
              <a:buFont typeface="Wingdings" pitchFamily="2" charset="2"/>
              <a:buChar char="§"/>
            </a:pPr>
            <a:r>
              <a:rPr lang="en-US" sz="2000" dirty="0" err="1"/>
              <a:t>LiNuS</a:t>
            </a:r>
            <a:r>
              <a:rPr lang="en-US" sz="2000" dirty="0"/>
              <a:t> will provide </a:t>
            </a:r>
            <a:r>
              <a:rPr lang="en-US" sz="2000" b="1" dirty="0"/>
              <a:t>high-flux, pulsed, monoenergetic neutrons at a range of energies</a:t>
            </a:r>
          </a:p>
          <a:p>
            <a:pPr>
              <a:buClr>
                <a:srgbClr val="0032A1"/>
              </a:buClr>
              <a:buFont typeface="Wingdings" pitchFamily="2" charset="2"/>
              <a:buChar char="§"/>
            </a:pPr>
            <a:r>
              <a:rPr lang="en-US" sz="2000" dirty="0"/>
              <a:t>Complementary to LANSCE broad energy spectrum</a:t>
            </a:r>
          </a:p>
          <a:p>
            <a:pPr>
              <a:buClr>
                <a:srgbClr val="0032A1"/>
              </a:buClr>
              <a:buFont typeface="Wingdings" pitchFamily="2" charset="2"/>
              <a:buChar char="§"/>
            </a:pPr>
            <a:r>
              <a:rPr lang="en-US" sz="2000" dirty="0"/>
              <a:t>Facility will provide high-priority Defense Program needs identified in L1 and L2 Milestone efforts:</a:t>
            </a:r>
          </a:p>
          <a:p>
            <a:pPr lvl="1"/>
            <a:r>
              <a:rPr lang="en-US" sz="1800" baseline="30000" dirty="0"/>
              <a:t>239</a:t>
            </a:r>
            <a:r>
              <a:rPr lang="en-US" sz="1800" dirty="0"/>
              <a:t>Pu(</a:t>
            </a:r>
            <a:r>
              <a:rPr lang="en-US" sz="1800" dirty="0" err="1"/>
              <a:t>n,n</a:t>
            </a:r>
            <a:r>
              <a:rPr lang="en-US" sz="1800" dirty="0"/>
              <a:t>’) – Pulsed, mono-energetic beam required</a:t>
            </a:r>
          </a:p>
          <a:p>
            <a:pPr lvl="1"/>
            <a:r>
              <a:rPr lang="en-US" sz="1800" baseline="30000" dirty="0"/>
              <a:t>239</a:t>
            </a:r>
            <a:r>
              <a:rPr lang="en-US" sz="1800" dirty="0"/>
              <a:t>Pu(n,2n) – High-flux, mono-energetic beam required</a:t>
            </a:r>
          </a:p>
          <a:p>
            <a:pPr>
              <a:buClr>
                <a:srgbClr val="0032A1"/>
              </a:buClr>
              <a:buFont typeface="Wingdings" pitchFamily="2" charset="2"/>
              <a:buChar char="§"/>
            </a:pPr>
            <a:r>
              <a:rPr lang="en-US" sz="2000" dirty="0"/>
              <a:t>Facility can also be used for integrated measurements such as pulsed spheres providing nuclear data constraints for reduced uncertainties</a:t>
            </a:r>
          </a:p>
          <a:p>
            <a:pPr>
              <a:buClr>
                <a:srgbClr val="0032A1"/>
              </a:buClr>
              <a:buFont typeface="Wingdings" pitchFamily="2" charset="2"/>
              <a:buChar char="§"/>
            </a:pPr>
            <a:r>
              <a:rPr lang="en-US" sz="2000" dirty="0"/>
              <a:t>LLNL has LDRD investments exploring accelerator and target technology</a:t>
            </a:r>
            <a:br>
              <a:rPr lang="en-US" sz="1600" dirty="0"/>
            </a:br>
            <a:endParaRPr lang="en-US" sz="1600" dirty="0"/>
          </a:p>
          <a:p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86F7C3-08FF-DBE5-8B0D-517E7E37A742}"/>
              </a:ext>
            </a:extLst>
          </p:cNvPr>
          <p:cNvGrpSpPr/>
          <p:nvPr/>
        </p:nvGrpSpPr>
        <p:grpSpPr>
          <a:xfrm>
            <a:off x="250691" y="1456265"/>
            <a:ext cx="4612698" cy="4927219"/>
            <a:chOff x="96314" y="1456265"/>
            <a:chExt cx="4612698" cy="49272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B31291-82A4-2E71-0245-D771C4090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314" y="1456265"/>
              <a:ext cx="4300777" cy="49272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3893BA-152F-6FF7-E334-8B2195463638}"/>
                </a:ext>
              </a:extLst>
            </p:cNvPr>
            <p:cNvSpPr/>
            <p:nvPr/>
          </p:nvSpPr>
          <p:spPr>
            <a:xfrm>
              <a:off x="1310515" y="5319234"/>
              <a:ext cx="1449620" cy="589155"/>
            </a:xfrm>
            <a:prstGeom prst="rect">
              <a:avLst/>
            </a:prstGeom>
            <a:solidFill>
              <a:schemeClr val="bg1">
                <a:alpha val="7361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3A91AC-3A50-88E4-678F-B5B4CB7BE2BC}"/>
                </a:ext>
              </a:extLst>
            </p:cNvPr>
            <p:cNvSpPr/>
            <p:nvPr/>
          </p:nvSpPr>
          <p:spPr>
            <a:xfrm>
              <a:off x="2880099" y="4864191"/>
              <a:ext cx="1646974" cy="227683"/>
            </a:xfrm>
            <a:prstGeom prst="rect">
              <a:avLst/>
            </a:prstGeom>
            <a:solidFill>
              <a:schemeClr val="bg1">
                <a:alpha val="7361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E5C4C4-FD82-0EE0-FB2F-E6C1BBE7D1C3}"/>
                </a:ext>
              </a:extLst>
            </p:cNvPr>
            <p:cNvSpPr/>
            <p:nvPr/>
          </p:nvSpPr>
          <p:spPr>
            <a:xfrm>
              <a:off x="3653232" y="5342897"/>
              <a:ext cx="815707" cy="263316"/>
            </a:xfrm>
            <a:prstGeom prst="rect">
              <a:avLst/>
            </a:prstGeom>
            <a:solidFill>
              <a:schemeClr val="bg1">
                <a:alpha val="7361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897268-5614-8B2E-303D-4E48D1DF9537}"/>
                </a:ext>
              </a:extLst>
            </p:cNvPr>
            <p:cNvSpPr/>
            <p:nvPr/>
          </p:nvSpPr>
          <p:spPr>
            <a:xfrm>
              <a:off x="2428388" y="3617612"/>
              <a:ext cx="815707" cy="227683"/>
            </a:xfrm>
            <a:prstGeom prst="rect">
              <a:avLst/>
            </a:prstGeom>
            <a:solidFill>
              <a:schemeClr val="bg1">
                <a:alpha val="7361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19F3989-60F4-493D-9F35-38B8B6B3FE2D}"/>
                </a:ext>
              </a:extLst>
            </p:cNvPr>
            <p:cNvSpPr/>
            <p:nvPr/>
          </p:nvSpPr>
          <p:spPr>
            <a:xfrm>
              <a:off x="2760136" y="3935660"/>
              <a:ext cx="1622242" cy="518994"/>
            </a:xfrm>
            <a:custGeom>
              <a:avLst/>
              <a:gdLst>
                <a:gd name="connsiteX0" fmla="*/ 0 w 2271713"/>
                <a:gd name="connsiteY0" fmla="*/ 0 h 814388"/>
                <a:gd name="connsiteX1" fmla="*/ 2271713 w 2271713"/>
                <a:gd name="connsiteY1" fmla="*/ 0 h 814388"/>
                <a:gd name="connsiteX2" fmla="*/ 2271713 w 2271713"/>
                <a:gd name="connsiteY2" fmla="*/ 385763 h 814388"/>
                <a:gd name="connsiteX3" fmla="*/ 1657350 w 2271713"/>
                <a:gd name="connsiteY3" fmla="*/ 814388 h 814388"/>
                <a:gd name="connsiteX4" fmla="*/ 514350 w 2271713"/>
                <a:gd name="connsiteY4" fmla="*/ 800100 h 814388"/>
                <a:gd name="connsiteX5" fmla="*/ 14288 w 2271713"/>
                <a:gd name="connsiteY5" fmla="*/ 328613 h 814388"/>
                <a:gd name="connsiteX6" fmla="*/ 0 w 2271713"/>
                <a:gd name="connsiteY6" fmla="*/ 0 h 81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1713" h="814388">
                  <a:moveTo>
                    <a:pt x="0" y="0"/>
                  </a:moveTo>
                  <a:lnTo>
                    <a:pt x="2271713" y="0"/>
                  </a:lnTo>
                  <a:lnTo>
                    <a:pt x="2271713" y="385763"/>
                  </a:lnTo>
                  <a:lnTo>
                    <a:pt x="1657350" y="814388"/>
                  </a:lnTo>
                  <a:lnTo>
                    <a:pt x="514350" y="800100"/>
                  </a:lnTo>
                  <a:lnTo>
                    <a:pt x="14288" y="328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C13BD51-66B1-3541-74A4-5A0D32A5C590}"/>
                </a:ext>
              </a:extLst>
            </p:cNvPr>
            <p:cNvSpPr/>
            <p:nvPr/>
          </p:nvSpPr>
          <p:spPr>
            <a:xfrm>
              <a:off x="763331" y="3217223"/>
              <a:ext cx="1258452" cy="621824"/>
            </a:xfrm>
            <a:custGeom>
              <a:avLst/>
              <a:gdLst>
                <a:gd name="connsiteX0" fmla="*/ 14287 w 1214437"/>
                <a:gd name="connsiteY0" fmla="*/ 542925 h 600075"/>
                <a:gd name="connsiteX1" fmla="*/ 14287 w 1214437"/>
                <a:gd name="connsiteY1" fmla="*/ 300037 h 600075"/>
                <a:gd name="connsiteX2" fmla="*/ 357187 w 1214437"/>
                <a:gd name="connsiteY2" fmla="*/ 0 h 600075"/>
                <a:gd name="connsiteX3" fmla="*/ 957262 w 1214437"/>
                <a:gd name="connsiteY3" fmla="*/ 42862 h 600075"/>
                <a:gd name="connsiteX4" fmla="*/ 1214437 w 1214437"/>
                <a:gd name="connsiteY4" fmla="*/ 328612 h 600075"/>
                <a:gd name="connsiteX5" fmla="*/ 1214437 w 1214437"/>
                <a:gd name="connsiteY5" fmla="*/ 585787 h 600075"/>
                <a:gd name="connsiteX6" fmla="*/ 0 w 1214437"/>
                <a:gd name="connsiteY6" fmla="*/ 600075 h 600075"/>
                <a:gd name="connsiteX7" fmla="*/ 14287 w 1214437"/>
                <a:gd name="connsiteY7" fmla="*/ 542925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4437" h="600075">
                  <a:moveTo>
                    <a:pt x="14287" y="542925"/>
                  </a:moveTo>
                  <a:lnTo>
                    <a:pt x="14287" y="300037"/>
                  </a:lnTo>
                  <a:lnTo>
                    <a:pt x="357187" y="0"/>
                  </a:lnTo>
                  <a:lnTo>
                    <a:pt x="957262" y="42862"/>
                  </a:lnTo>
                  <a:lnTo>
                    <a:pt x="1214437" y="328612"/>
                  </a:lnTo>
                  <a:lnTo>
                    <a:pt x="1214437" y="585787"/>
                  </a:lnTo>
                  <a:lnTo>
                    <a:pt x="0" y="600075"/>
                  </a:lnTo>
                  <a:lnTo>
                    <a:pt x="14287" y="542925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4E4942-543C-08FB-A777-301E654CC2B3}"/>
                </a:ext>
              </a:extLst>
            </p:cNvPr>
            <p:cNvSpPr/>
            <p:nvPr/>
          </p:nvSpPr>
          <p:spPr>
            <a:xfrm rot="2740262">
              <a:off x="1497570" y="3437381"/>
              <a:ext cx="863889" cy="1045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726371-D07C-438B-68E4-A577FE870017}"/>
                </a:ext>
              </a:extLst>
            </p:cNvPr>
            <p:cNvSpPr txBox="1"/>
            <p:nvPr/>
          </p:nvSpPr>
          <p:spPr>
            <a:xfrm>
              <a:off x="629745" y="3417050"/>
              <a:ext cx="1257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Accelerator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564D6C-8158-86D3-6646-B41F515C7BDA}"/>
                </a:ext>
              </a:extLst>
            </p:cNvPr>
            <p:cNvSpPr/>
            <p:nvPr/>
          </p:nvSpPr>
          <p:spPr>
            <a:xfrm>
              <a:off x="2691267" y="4212775"/>
              <a:ext cx="126618" cy="12661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EB6DE35-3676-F14C-3106-4902FA62EDC9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2231347" y="3798658"/>
              <a:ext cx="432348" cy="394049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013669-3462-D65D-2504-58C3681B4B5B}"/>
                </a:ext>
              </a:extLst>
            </p:cNvPr>
            <p:cNvSpPr txBox="1"/>
            <p:nvPr/>
          </p:nvSpPr>
          <p:spPr>
            <a:xfrm>
              <a:off x="2769903" y="3864920"/>
              <a:ext cx="19053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Radioactive Target</a:t>
              </a:r>
            </a:p>
            <a:p>
              <a:pPr algn="ctr"/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Activation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8D60C46-A217-F0A1-51E3-0434C61C1E1E}"/>
                </a:ext>
              </a:extLst>
            </p:cNvPr>
            <p:cNvCxnSpPr>
              <a:cxnSpLocks/>
            </p:cNvCxnSpPr>
            <p:nvPr/>
          </p:nvCxnSpPr>
          <p:spPr>
            <a:xfrm>
              <a:off x="2337555" y="4118002"/>
              <a:ext cx="131101" cy="267969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BDAA76B-70BD-11FE-58CB-110FE3DBFD8D}"/>
                </a:ext>
              </a:extLst>
            </p:cNvPr>
            <p:cNvCxnSpPr>
              <a:cxnSpLocks/>
            </p:cNvCxnSpPr>
            <p:nvPr/>
          </p:nvCxnSpPr>
          <p:spPr>
            <a:xfrm>
              <a:off x="2468656" y="4385971"/>
              <a:ext cx="0" cy="488935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DE0A7A9-1836-A61D-5BA0-523AB2C9C7C2}"/>
                </a:ext>
              </a:extLst>
            </p:cNvPr>
            <p:cNvCxnSpPr>
              <a:cxnSpLocks/>
            </p:cNvCxnSpPr>
            <p:nvPr/>
          </p:nvCxnSpPr>
          <p:spPr>
            <a:xfrm>
              <a:off x="2440945" y="4837957"/>
              <a:ext cx="957061" cy="636598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4D3B45-F0F6-B764-E036-A33E92C7BF27}"/>
                </a:ext>
              </a:extLst>
            </p:cNvPr>
            <p:cNvSpPr txBox="1"/>
            <p:nvPr/>
          </p:nvSpPr>
          <p:spPr>
            <a:xfrm>
              <a:off x="2379476" y="3554439"/>
              <a:ext cx="96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Buncher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05EDB1-62E1-3CED-A17C-7F86C59B1090}"/>
                </a:ext>
              </a:extLst>
            </p:cNvPr>
            <p:cNvSpPr/>
            <p:nvPr/>
          </p:nvSpPr>
          <p:spPr>
            <a:xfrm rot="2441118">
              <a:off x="3557791" y="5318290"/>
              <a:ext cx="92372" cy="81460"/>
            </a:xfrm>
            <a:prstGeom prst="rect">
              <a:avLst/>
            </a:prstGeom>
            <a:solidFill>
              <a:srgbClr val="FFB8BA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10386F-4AE2-03A2-8126-F6A6F289D371}"/>
                </a:ext>
              </a:extLst>
            </p:cNvPr>
            <p:cNvSpPr txBox="1"/>
            <p:nvPr/>
          </p:nvSpPr>
          <p:spPr>
            <a:xfrm>
              <a:off x="2867225" y="4821732"/>
              <a:ext cx="18417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Scattering Target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195F49-216C-8DDA-3664-D769845FBD79}"/>
                </a:ext>
              </a:extLst>
            </p:cNvPr>
            <p:cNvSpPr/>
            <p:nvPr/>
          </p:nvSpPr>
          <p:spPr>
            <a:xfrm>
              <a:off x="1151951" y="4752933"/>
              <a:ext cx="815707" cy="227683"/>
            </a:xfrm>
            <a:prstGeom prst="rect">
              <a:avLst/>
            </a:prstGeom>
            <a:solidFill>
              <a:schemeClr val="bg1">
                <a:alpha val="7361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8E913D1-F721-5DC7-26AF-B0BA6343D34F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V="1">
              <a:off x="2063784" y="4807305"/>
              <a:ext cx="402447" cy="318028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58EF6D-4CE3-2809-DDDD-71A1E8AEAC40}"/>
                </a:ext>
              </a:extLst>
            </p:cNvPr>
            <p:cNvSpPr/>
            <p:nvPr/>
          </p:nvSpPr>
          <p:spPr>
            <a:xfrm>
              <a:off x="1145311" y="5029836"/>
              <a:ext cx="815707" cy="263316"/>
            </a:xfrm>
            <a:prstGeom prst="rect">
              <a:avLst/>
            </a:prstGeom>
            <a:solidFill>
              <a:schemeClr val="bg1">
                <a:alpha val="7361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E751D67-588B-49E3-1DC6-B04F91C1F472}"/>
                </a:ext>
              </a:extLst>
            </p:cNvPr>
            <p:cNvSpPr/>
            <p:nvPr/>
          </p:nvSpPr>
          <p:spPr>
            <a:xfrm rot="10800000">
              <a:off x="2017598" y="5125333"/>
              <a:ext cx="92372" cy="81460"/>
            </a:xfrm>
            <a:prstGeom prst="rect">
              <a:avLst/>
            </a:prstGeom>
            <a:solidFill>
              <a:srgbClr val="FFB8BA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B45F5F-A5A4-8705-2EE5-8D7CD7E14F0D}"/>
                </a:ext>
              </a:extLst>
            </p:cNvPr>
            <p:cNvSpPr txBox="1"/>
            <p:nvPr/>
          </p:nvSpPr>
          <p:spPr>
            <a:xfrm>
              <a:off x="1330833" y="5279434"/>
              <a:ext cx="1352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Integral</a:t>
              </a:r>
            </a:p>
            <a:p>
              <a:pPr algn="ctr"/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27AF92B-F712-ACA1-0BE7-962E45D47F4E}"/>
                </a:ext>
              </a:extLst>
            </p:cNvPr>
            <p:cNvSpPr/>
            <p:nvPr/>
          </p:nvSpPr>
          <p:spPr>
            <a:xfrm rot="7886281">
              <a:off x="2611612" y="4154766"/>
              <a:ext cx="92372" cy="81460"/>
            </a:xfrm>
            <a:prstGeom prst="rect">
              <a:avLst/>
            </a:prstGeom>
            <a:solidFill>
              <a:srgbClr val="FFB8BA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85BCF61-26F0-793F-DB61-8A4A18EB3B95}"/>
                </a:ext>
              </a:extLst>
            </p:cNvPr>
            <p:cNvSpPr/>
            <p:nvPr/>
          </p:nvSpPr>
          <p:spPr>
            <a:xfrm>
              <a:off x="1996742" y="5179692"/>
              <a:ext cx="126618" cy="1266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A5772C8-76FB-6EFA-DD1F-6F81300AED54}"/>
                </a:ext>
              </a:extLst>
            </p:cNvPr>
            <p:cNvSpPr/>
            <p:nvPr/>
          </p:nvSpPr>
          <p:spPr>
            <a:xfrm>
              <a:off x="3648322" y="5162210"/>
              <a:ext cx="126618" cy="126618"/>
            </a:xfrm>
            <a:prstGeom prst="ellipse">
              <a:avLst/>
            </a:prstGeom>
            <a:solidFill>
              <a:srgbClr val="B872EF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C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62D5B34-97D3-B2A1-0E6C-C1785918AB0B}"/>
                </a:ext>
              </a:extLst>
            </p:cNvPr>
            <p:cNvSpPr/>
            <p:nvPr/>
          </p:nvSpPr>
          <p:spPr>
            <a:xfrm>
              <a:off x="1712188" y="4084496"/>
              <a:ext cx="815707" cy="263316"/>
            </a:xfrm>
            <a:prstGeom prst="rect">
              <a:avLst/>
            </a:prstGeom>
            <a:solidFill>
              <a:schemeClr val="bg1">
                <a:alpha val="7361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B29EE37-3CAB-97D9-446C-616D5384750A}"/>
                </a:ext>
              </a:extLst>
            </p:cNvPr>
            <p:cNvSpPr/>
            <p:nvPr/>
          </p:nvSpPr>
          <p:spPr>
            <a:xfrm rot="15048798" flipH="1">
              <a:off x="2177114" y="3806954"/>
              <a:ext cx="334178" cy="220280"/>
            </a:xfrm>
            <a:custGeom>
              <a:avLst/>
              <a:gdLst>
                <a:gd name="connsiteX0" fmla="*/ 3155122 w 3186551"/>
                <a:gd name="connsiteY0" fmla="*/ 0 h 2100470"/>
                <a:gd name="connsiteX1" fmla="*/ 3150287 w 3186551"/>
                <a:gd name="connsiteY1" fmla="*/ 3972 h 2100470"/>
                <a:gd name="connsiteX2" fmla="*/ 2677806 w 3186551"/>
                <a:gd name="connsiteY2" fmla="*/ 415351 h 2100470"/>
                <a:gd name="connsiteX3" fmla="*/ 2403486 w 3186551"/>
                <a:gd name="connsiteY3" fmla="*/ 781111 h 2100470"/>
                <a:gd name="connsiteX4" fmla="*/ 2174886 w 3186551"/>
                <a:gd name="connsiteY4" fmla="*/ 1112581 h 2100470"/>
                <a:gd name="connsiteX5" fmla="*/ 1774836 w 3186551"/>
                <a:gd name="connsiteY5" fmla="*/ 1238311 h 2100470"/>
                <a:gd name="connsiteX6" fmla="*/ 1617674 w 3186551"/>
                <a:gd name="connsiteY6" fmla="*/ 1260457 h 2100470"/>
                <a:gd name="connsiteX7" fmla="*/ 1593276 w 3186551"/>
                <a:gd name="connsiteY7" fmla="*/ 1261174 h 2100470"/>
                <a:gd name="connsiteX8" fmla="*/ 1568877 w 3186551"/>
                <a:gd name="connsiteY8" fmla="*/ 1260457 h 2100470"/>
                <a:gd name="connsiteX9" fmla="*/ 1411715 w 3186551"/>
                <a:gd name="connsiteY9" fmla="*/ 1238311 h 2100470"/>
                <a:gd name="connsiteX10" fmla="*/ 1011665 w 3186551"/>
                <a:gd name="connsiteY10" fmla="*/ 1112581 h 2100470"/>
                <a:gd name="connsiteX11" fmla="*/ 783065 w 3186551"/>
                <a:gd name="connsiteY11" fmla="*/ 781111 h 2100470"/>
                <a:gd name="connsiteX12" fmla="*/ 508745 w 3186551"/>
                <a:gd name="connsiteY12" fmla="*/ 415351 h 2100470"/>
                <a:gd name="connsiteX13" fmla="*/ 36264 w 3186551"/>
                <a:gd name="connsiteY13" fmla="*/ 3972 h 2100470"/>
                <a:gd name="connsiteX14" fmla="*/ 31429 w 3186551"/>
                <a:gd name="connsiteY14" fmla="*/ 0 h 2100470"/>
                <a:gd name="connsiteX15" fmla="*/ 0 w 3186551"/>
                <a:gd name="connsiteY15" fmla="*/ 20429 h 2100470"/>
                <a:gd name="connsiteX16" fmla="*/ 6861 w 3186551"/>
                <a:gd name="connsiteY16" fmla="*/ 36377 h 2100470"/>
                <a:gd name="connsiteX17" fmla="*/ 314435 w 3186551"/>
                <a:gd name="connsiteY17" fmla="*/ 826831 h 2100470"/>
                <a:gd name="connsiteX18" fmla="*/ 451595 w 3186551"/>
                <a:gd name="connsiteY18" fmla="*/ 1569781 h 2100470"/>
                <a:gd name="connsiteX19" fmla="*/ 935123 w 3186551"/>
                <a:gd name="connsiteY19" fmla="*/ 2040466 h 2100470"/>
                <a:gd name="connsiteX20" fmla="*/ 1481514 w 3186551"/>
                <a:gd name="connsiteY20" fmla="*/ 2097491 h 2100470"/>
                <a:gd name="connsiteX21" fmla="*/ 1593276 w 3186551"/>
                <a:gd name="connsiteY21" fmla="*/ 2094039 h 2100470"/>
                <a:gd name="connsiteX22" fmla="*/ 1705037 w 3186551"/>
                <a:gd name="connsiteY22" fmla="*/ 2097491 h 2100470"/>
                <a:gd name="connsiteX23" fmla="*/ 2251428 w 3186551"/>
                <a:gd name="connsiteY23" fmla="*/ 2040466 h 2100470"/>
                <a:gd name="connsiteX24" fmla="*/ 2734956 w 3186551"/>
                <a:gd name="connsiteY24" fmla="*/ 1569781 h 2100470"/>
                <a:gd name="connsiteX25" fmla="*/ 2872116 w 3186551"/>
                <a:gd name="connsiteY25" fmla="*/ 826831 h 2100470"/>
                <a:gd name="connsiteX26" fmla="*/ 3179690 w 3186551"/>
                <a:gd name="connsiteY26" fmla="*/ 36377 h 2100470"/>
                <a:gd name="connsiteX27" fmla="*/ 3186551 w 3186551"/>
                <a:gd name="connsiteY27" fmla="*/ 20429 h 210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86551" h="2100470">
                  <a:moveTo>
                    <a:pt x="3155122" y="0"/>
                  </a:moveTo>
                  <a:lnTo>
                    <a:pt x="3150287" y="3972"/>
                  </a:lnTo>
                  <a:cubicBezTo>
                    <a:pt x="3033267" y="99895"/>
                    <a:pt x="2792821" y="297003"/>
                    <a:pt x="2677806" y="415351"/>
                  </a:cubicBezTo>
                  <a:cubicBezTo>
                    <a:pt x="2546361" y="550606"/>
                    <a:pt x="2487306" y="664906"/>
                    <a:pt x="2403486" y="781111"/>
                  </a:cubicBezTo>
                  <a:cubicBezTo>
                    <a:pt x="2319666" y="897316"/>
                    <a:pt x="2279661" y="1036381"/>
                    <a:pt x="2174886" y="1112581"/>
                  </a:cubicBezTo>
                  <a:cubicBezTo>
                    <a:pt x="2070111" y="1188781"/>
                    <a:pt x="1894851" y="1213546"/>
                    <a:pt x="1774836" y="1238311"/>
                  </a:cubicBezTo>
                  <a:cubicBezTo>
                    <a:pt x="1714829" y="1250694"/>
                    <a:pt x="1666727" y="1257361"/>
                    <a:pt x="1617674" y="1260457"/>
                  </a:cubicBezTo>
                  <a:lnTo>
                    <a:pt x="1593276" y="1261174"/>
                  </a:lnTo>
                  <a:lnTo>
                    <a:pt x="1568877" y="1260457"/>
                  </a:lnTo>
                  <a:cubicBezTo>
                    <a:pt x="1519824" y="1257361"/>
                    <a:pt x="1471722" y="1250694"/>
                    <a:pt x="1411715" y="1238311"/>
                  </a:cubicBezTo>
                  <a:cubicBezTo>
                    <a:pt x="1291700" y="1213546"/>
                    <a:pt x="1116440" y="1188781"/>
                    <a:pt x="1011665" y="1112581"/>
                  </a:cubicBezTo>
                  <a:cubicBezTo>
                    <a:pt x="906890" y="1036381"/>
                    <a:pt x="866885" y="897316"/>
                    <a:pt x="783065" y="781111"/>
                  </a:cubicBezTo>
                  <a:cubicBezTo>
                    <a:pt x="699245" y="664906"/>
                    <a:pt x="640190" y="550606"/>
                    <a:pt x="508745" y="415351"/>
                  </a:cubicBezTo>
                  <a:cubicBezTo>
                    <a:pt x="393730" y="297003"/>
                    <a:pt x="153284" y="99895"/>
                    <a:pt x="36264" y="3972"/>
                  </a:cubicBezTo>
                  <a:lnTo>
                    <a:pt x="31429" y="0"/>
                  </a:lnTo>
                  <a:lnTo>
                    <a:pt x="0" y="20429"/>
                  </a:lnTo>
                  <a:lnTo>
                    <a:pt x="6861" y="36377"/>
                  </a:lnTo>
                  <a:cubicBezTo>
                    <a:pt x="71815" y="187778"/>
                    <a:pt x="250974" y="611685"/>
                    <a:pt x="314435" y="826831"/>
                  </a:cubicBezTo>
                  <a:cubicBezTo>
                    <a:pt x="392540" y="1091626"/>
                    <a:pt x="348147" y="1367509"/>
                    <a:pt x="451595" y="1569781"/>
                  </a:cubicBezTo>
                  <a:cubicBezTo>
                    <a:pt x="555043" y="1772053"/>
                    <a:pt x="732958" y="1953457"/>
                    <a:pt x="935123" y="2040466"/>
                  </a:cubicBezTo>
                  <a:cubicBezTo>
                    <a:pt x="1086747" y="2105723"/>
                    <a:pt x="1291227" y="2103917"/>
                    <a:pt x="1481514" y="2097491"/>
                  </a:cubicBezTo>
                  <a:lnTo>
                    <a:pt x="1593276" y="2094039"/>
                  </a:lnTo>
                  <a:lnTo>
                    <a:pt x="1705037" y="2097491"/>
                  </a:lnTo>
                  <a:cubicBezTo>
                    <a:pt x="1895324" y="2103917"/>
                    <a:pt x="2099804" y="2105723"/>
                    <a:pt x="2251428" y="2040466"/>
                  </a:cubicBezTo>
                  <a:cubicBezTo>
                    <a:pt x="2453593" y="1953457"/>
                    <a:pt x="2631508" y="1772053"/>
                    <a:pt x="2734956" y="1569781"/>
                  </a:cubicBezTo>
                  <a:cubicBezTo>
                    <a:pt x="2838404" y="1367509"/>
                    <a:pt x="2794011" y="1091626"/>
                    <a:pt x="2872116" y="826831"/>
                  </a:cubicBezTo>
                  <a:cubicBezTo>
                    <a:pt x="2935577" y="611685"/>
                    <a:pt x="3114736" y="187778"/>
                    <a:pt x="3179690" y="36377"/>
                  </a:cubicBezTo>
                  <a:lnTo>
                    <a:pt x="3186551" y="204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A1B8986-5AD5-786D-2454-D62703BDEE91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3398006" y="5389906"/>
              <a:ext cx="179419" cy="81468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D9F373A-2EDE-AF4F-5453-92D675197BF1}"/>
                </a:ext>
              </a:extLst>
            </p:cNvPr>
            <p:cNvSpPr txBox="1"/>
            <p:nvPr/>
          </p:nvSpPr>
          <p:spPr>
            <a:xfrm>
              <a:off x="1330833" y="1579331"/>
              <a:ext cx="282051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/>
                <a:t>LiNuS</a:t>
              </a:r>
              <a:r>
                <a:rPr lang="en-US" sz="2000" b="1" dirty="0"/>
                <a:t> Center</a:t>
              </a:r>
            </a:p>
            <a:p>
              <a:pPr algn="ctr"/>
              <a:r>
                <a:rPr lang="en-US" dirty="0"/>
                <a:t>(Proposed upgrade to B194)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35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B6170509505E47B3F94CD4FDBDF977" ma:contentTypeVersion="14" ma:contentTypeDescription="Create a new document." ma:contentTypeScope="" ma:versionID="55255ee3fe754f37c0d6272f2f2ca1d8">
  <xsd:schema xmlns:xsd="http://www.w3.org/2001/XMLSchema" xmlns:xs="http://www.w3.org/2001/XMLSchema" xmlns:p="http://schemas.microsoft.com/office/2006/metadata/properties" xmlns:ns2="87a49c7f-a249-45a9-a444-58f08a49cefb" xmlns:ns3="21bc415b-719b-4a08-90d1-d88f0b7382db" xmlns:ns4="0a20205c-0631-4ff0-81c6-46eee12fe7e9" targetNamespace="http://schemas.microsoft.com/office/2006/metadata/properties" ma:root="true" ma:fieldsID="740f0c6ec6a0ca2731ec24a824e05567" ns2:_="" ns3:_="" ns4:_="">
    <xsd:import namespace="87a49c7f-a249-45a9-a444-58f08a49cefb"/>
    <xsd:import namespace="21bc415b-719b-4a08-90d1-d88f0b7382db"/>
    <xsd:import namespace="0a20205c-0631-4ff0-81c6-46eee12fe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49c7f-a249-45a9-a444-58f08a49c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bc415b-719b-4a08-90d1-d88f0b7382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205c-0631-4ff0-81c6-46eee12fe7e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4988461-8ae0-476b-be39-f1ced47a736a}" ma:internalName="TaxCatchAll" ma:showField="CatchAllData" ma:web="21bc415b-719b-4a08-90d1-d88f0b7382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a49c7f-a249-45a9-a444-58f08a49cefb">
      <Terms xmlns="http://schemas.microsoft.com/office/infopath/2007/PartnerControls"/>
    </lcf76f155ced4ddcb4097134ff3c332f>
    <TaxCatchAll xmlns="0a20205c-0631-4ff0-81c6-46eee12fe7e9" xsi:nil="true"/>
  </documentManagement>
</p:properties>
</file>

<file path=customXml/itemProps1.xml><?xml version="1.0" encoding="utf-8"?>
<ds:datastoreItem xmlns:ds="http://schemas.openxmlformats.org/officeDocument/2006/customXml" ds:itemID="{D4DC058A-2965-41B5-A346-E01EE94E83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0A383D-4D5B-4700-834A-F3CA87893DF8}">
  <ds:schemaRefs>
    <ds:schemaRef ds:uri="0a20205c-0631-4ff0-81c6-46eee12fe7e9"/>
    <ds:schemaRef ds:uri="21bc415b-719b-4a08-90d1-d88f0b7382db"/>
    <ds:schemaRef ds:uri="87a49c7f-a249-45a9-a444-58f08a49ce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CD17CC0-B2E6-44C0-848F-79C73BDA82D2}">
  <ds:schemaRefs>
    <ds:schemaRef ds:uri="http://purl.org/dc/dcmitype/"/>
    <ds:schemaRef ds:uri="http://schemas.microsoft.com/office/2006/documentManagement/types"/>
    <ds:schemaRef ds:uri="http://purl.org/dc/elements/1.1/"/>
    <ds:schemaRef ds:uri="87a49c7f-a249-45a9-a444-58f08a49cefb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0a20205c-0631-4ff0-81c6-46eee12fe7e9"/>
    <ds:schemaRef ds:uri="21bc415b-719b-4a08-90d1-d88f0b7382d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15243</TotalTime>
  <Words>1109</Words>
  <Application>Microsoft Office PowerPoint</Application>
  <PresentationFormat>Widescreen</PresentationFormat>
  <Paragraphs>152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Trade Gothic LT Std Extended</vt:lpstr>
      <vt:lpstr>Wingdings</vt:lpstr>
      <vt:lpstr>Office Theme</vt:lpstr>
      <vt:lpstr>Nuclear Data Toward Predictive Capabilities</vt:lpstr>
      <vt:lpstr>Nuclear Data Pipeline (NA-113 perspective)</vt:lpstr>
      <vt:lpstr>High-precision fission measurements incorporated into ENDF/B data library</vt:lpstr>
      <vt:lpstr>Fission product yields are also being updated</vt:lpstr>
      <vt:lpstr>Neutron scatter measurements have been identified as a priority</vt:lpstr>
      <vt:lpstr>Improved reaction cross sections with unstable isotopes requires new measurements and theory</vt:lpstr>
      <vt:lpstr>Facilities are the heart of experimental efforts</vt:lpstr>
      <vt:lpstr>OES supports multiple experimental efforts driven by applications needs</vt:lpstr>
      <vt:lpstr>Livermore Nuclear Science (LiNuS) Center</vt:lpstr>
      <vt:lpstr>LANSCE Enhancements (LANE)</vt:lpstr>
      <vt:lpstr>Potential LANE nuclear physics scope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Alejandra Herron</dc:creator>
  <cp:lastModifiedBy>Caldwell, Tod</cp:lastModifiedBy>
  <cp:revision>62</cp:revision>
  <dcterms:created xsi:type="dcterms:W3CDTF">2020-09-30T16:23:03Z</dcterms:created>
  <dcterms:modified xsi:type="dcterms:W3CDTF">2025-02-10T03:37:10Z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0x010100EDB6170509505E47B3F94CD4FDBDF977</vt:lpwstr>
  </property>
  <property fmtid="{D5CDD505-2E9C-101B-9397-08002B2CF9AE}" pid="3" name="_dlc_DocIdItemGuid">
    <vt:lpwstr>14b7ee77-c58f-467a-b584-a429d8643f72</vt:lpwstr>
  </property>
  <property fmtid="{D5CDD505-2E9C-101B-9397-08002B2CF9AE}" pid="4" name="RunURLWF">
    <vt:lpwstr>1</vt:lpwstr>
  </property>
  <property fmtid="{D5CDD505-2E9C-101B-9397-08002B2CF9AE}" pid="5" name="WorkflowChangePath">
    <vt:lpwstr>7b7da0b5-8f4a-445c-b316-e11aefbdbc1b,4;</vt:lpwstr>
  </property>
  <property fmtid="{D5CDD505-2E9C-101B-9397-08002B2CF9AE}" pid="6" name="MediaServiceImageTags">
    <vt:lpwstr/>
  </property>
</Properties>
</file>