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g"/>
  <Override PartName="/ppt/notesSlides/notesSlide3.xml" ContentType="application/vnd.openxmlformats-officedocument.presentationml.notesSlide+xml"/>
  <Override PartName="/ppt/media/image6.jpg" ContentType="image/jpg"/>
  <Override PartName="/ppt/notesSlides/notesSlide4.xml" ContentType="application/vnd.openxmlformats-officedocument.presentationml.notesSlide+xml"/>
  <Override PartName="/ppt/media/image13.jpg" ContentType="image/jpg"/>
  <Override PartName="/ppt/media/image14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9" r:id="rId1"/>
    <p:sldMasterId id="2147483658" r:id="rId2"/>
    <p:sldMasterId id="2147483735" r:id="rId3"/>
    <p:sldMasterId id="2147483795" r:id="rId4"/>
    <p:sldMasterId id="2147483806" r:id="rId5"/>
  </p:sldMasterIdLst>
  <p:notesMasterIdLst>
    <p:notesMasterId r:id="rId18"/>
  </p:notesMasterIdLst>
  <p:handoutMasterIdLst>
    <p:handoutMasterId r:id="rId19"/>
  </p:handoutMasterIdLst>
  <p:sldIdLst>
    <p:sldId id="670" r:id="rId6"/>
    <p:sldId id="260" r:id="rId7"/>
    <p:sldId id="257" r:id="rId8"/>
    <p:sldId id="258" r:id="rId9"/>
    <p:sldId id="2723" r:id="rId10"/>
    <p:sldId id="2707" r:id="rId11"/>
    <p:sldId id="2667" r:id="rId12"/>
    <p:sldId id="287" r:id="rId13"/>
    <p:sldId id="743" r:id="rId14"/>
    <p:sldId id="740" r:id="rId15"/>
    <p:sldId id="1793" r:id="rId16"/>
    <p:sldId id="668" r:id="rId1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120" userDrawn="1">
          <p15:clr>
            <a:srgbClr val="A4A3A4"/>
          </p15:clr>
        </p15:guide>
        <p15:guide id="3" pos="2400" userDrawn="1">
          <p15:clr>
            <a:srgbClr val="A4A3A4"/>
          </p15:clr>
        </p15:guide>
        <p15:guide id="4" pos="672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84" userDrawn="1">
          <p15:clr>
            <a:srgbClr val="A4A3A4"/>
          </p15:clr>
        </p15:guide>
        <p15:guide id="8" orient="horz" pos="3912" userDrawn="1">
          <p15:clr>
            <a:srgbClr val="A4A3A4"/>
          </p15:clr>
        </p15:guide>
        <p15:guide id="9" pos="5208" userDrawn="1">
          <p15:clr>
            <a:srgbClr val="A4A3A4"/>
          </p15:clr>
        </p15:guide>
        <p15:guide id="10" orient="horz" pos="336" userDrawn="1">
          <p15:clr>
            <a:srgbClr val="A4A3A4"/>
          </p15:clr>
        </p15:guide>
        <p15:guide id="11" pos="7296" userDrawn="1">
          <p15:clr>
            <a:srgbClr val="A4A3A4"/>
          </p15:clr>
        </p15:guide>
        <p15:guide id="13" orient="horz" pos="912" userDrawn="1">
          <p15:clr>
            <a:srgbClr val="A4A3A4"/>
          </p15:clr>
        </p15:guide>
        <p15:guide id="14" pos="384" userDrawn="1">
          <p15:clr>
            <a:srgbClr val="A4A3A4"/>
          </p15:clr>
        </p15:guide>
        <p15:guide id="15" pos="3940" userDrawn="1">
          <p15:clr>
            <a:srgbClr val="A4A3A4"/>
          </p15:clr>
        </p15:guide>
        <p15:guide id="16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345"/>
    <a:srgbClr val="003C69"/>
    <a:srgbClr val="1F497D"/>
    <a:srgbClr val="94B6D2"/>
    <a:srgbClr val="008000"/>
    <a:srgbClr val="CF564D"/>
    <a:srgbClr val="B482DA"/>
    <a:srgbClr val="D46860"/>
    <a:srgbClr val="02B3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47" autoAdjust="0"/>
    <p:restoredTop sz="93673" autoAdjust="0"/>
  </p:normalViewPr>
  <p:slideViewPr>
    <p:cSldViewPr snapToGrid="0">
      <p:cViewPr varScale="1">
        <p:scale>
          <a:sx n="71" d="100"/>
          <a:sy n="71" d="100"/>
        </p:scale>
        <p:origin x="188" y="36"/>
      </p:cViewPr>
      <p:guideLst>
        <p:guide orient="horz" pos="2112"/>
        <p:guide pos="120"/>
        <p:guide pos="2400"/>
        <p:guide pos="6720"/>
        <p:guide pos="3840"/>
        <p:guide orient="horz" pos="984"/>
        <p:guide orient="horz" pos="3912"/>
        <p:guide pos="5208"/>
        <p:guide orient="horz" pos="336"/>
        <p:guide pos="7296"/>
        <p:guide orient="horz" pos="912"/>
        <p:guide pos="384"/>
        <p:guide pos="3940"/>
        <p:guide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20" y="40"/>
      </p:cViewPr>
      <p:guideLst>
        <p:guide orient="horz" pos="3024"/>
        <p:guide pos="2304"/>
      </p:guideLst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3EC5B499-E771-47DC-B4B7-77F64735EA46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F7FA6F6A-6BAE-4F7D-92C4-EB029844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217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156" cy="4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30" tIns="48313" rIns="96630" bIns="48313" numCol="1" anchor="t" anchorCtr="0" compatLnSpc="1">
            <a:prstTxWarp prst="textNoShape">
              <a:avLst/>
            </a:prstTxWarp>
          </a:bodyPr>
          <a:lstStyle>
            <a:lvl1pPr defTabSz="966578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7044" y="0"/>
            <a:ext cx="3168156" cy="4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30" tIns="48313" rIns="96630" bIns="48313" numCol="1" anchor="t" anchorCtr="0" compatLnSpc="1">
            <a:prstTxWarp prst="textNoShape">
              <a:avLst/>
            </a:prstTxWarp>
          </a:bodyPr>
          <a:lstStyle>
            <a:lvl1pPr algn="r" defTabSz="966578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928" y="4561553"/>
            <a:ext cx="5367346" cy="43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30" tIns="48313" rIns="96630" bIns="48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469"/>
            <a:ext cx="3168156" cy="4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30" tIns="48313" rIns="96630" bIns="48313" numCol="1" anchor="b" anchorCtr="0" compatLnSpc="1">
            <a:prstTxWarp prst="textNoShape">
              <a:avLst/>
            </a:prstTxWarp>
          </a:bodyPr>
          <a:lstStyle>
            <a:lvl1pPr defTabSz="966578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7044" y="9121469"/>
            <a:ext cx="3168156" cy="4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30" tIns="48313" rIns="96630" bIns="48313" numCol="1" anchor="b" anchorCtr="0" compatLnSpc="1">
            <a:prstTxWarp prst="textNoShape">
              <a:avLst/>
            </a:prstTxWarp>
          </a:bodyPr>
          <a:lstStyle>
            <a:lvl1pPr algn="r" defTabSz="966578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3B44D22-4394-4581-BBF9-0B540555B2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02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9780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62616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9876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4842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5303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8800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8972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9F4C6-4AA6-34F0-52D6-700817825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2862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42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779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5616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3915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1301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818" y="1494148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818" y="4525671"/>
            <a:ext cx="765166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5186D45C-D074-29A1-7DAD-842820C2A3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402" y="-1892"/>
            <a:ext cx="132119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AC8E1315-4FB3-58C6-FA1D-EF418E4830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02052" y="6548357"/>
            <a:ext cx="132119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6651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833" y="272239"/>
            <a:ext cx="9828075" cy="838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2563" y="6507335"/>
            <a:ext cx="4091566" cy="2712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1600" b="1" i="1">
                <a:solidFill>
                  <a:schemeClr val="bg1"/>
                </a:solidFill>
              </a:defRPr>
            </a:lvl1pPr>
            <a:lvl2pPr marL="457200" indent="0" fontAlgn="base">
              <a:spcBef>
                <a:spcPct val="20000"/>
              </a:spcBef>
              <a:spcAft>
                <a:spcPct val="0"/>
              </a:spcAft>
              <a:buNone/>
              <a:defRPr sz="1200"/>
            </a:lvl2pPr>
            <a:lvl3pPr marL="914400" indent="0" fontAlgn="base">
              <a:spcBef>
                <a:spcPct val="20000"/>
              </a:spcBef>
              <a:spcAft>
                <a:spcPct val="0"/>
              </a:spcAft>
              <a:buNone/>
              <a:defRPr sz="1000"/>
            </a:lvl3pPr>
            <a:lvl4pPr marL="1371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tabLst/>
              <a:defRPr sz="900"/>
            </a:lvl4pPr>
            <a:lvl5pPr marL="18288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5pPr>
            <a:lvl6pPr marL="22860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6pPr>
            <a:lvl7pPr marL="27432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7pPr>
            <a:lvl8pPr marL="32004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8pPr>
            <a:lvl9pPr marL="3657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9pPr>
          </a:lstStyle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Deter. Prevent. Prevail.</a:t>
            </a:r>
          </a:p>
        </p:txBody>
      </p:sp>
    </p:spTree>
    <p:extLst>
      <p:ext uri="{BB962C8B-B14F-4D97-AF65-F5344CB8AC3E}">
        <p14:creationId xmlns:p14="http://schemas.microsoft.com/office/powerpoint/2010/main" val="417341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97249"/>
            <a:ext cx="7891976" cy="709613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0"/>
            <a:ext cx="6815667" cy="4691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09EE0-7905-4FF1-AAFA-44EDFE2491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0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404"/>
            <a:ext cx="9513650" cy="838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A522A-65F4-4A67-9BE8-440B937363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48" userDrawn="1">
          <p15:clr>
            <a:srgbClr val="FBAE40"/>
          </p15:clr>
        </p15:guide>
        <p15:guide id="2" orient="horz" pos="1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5" y="1477108"/>
            <a:ext cx="2796116" cy="469509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77108"/>
            <a:ext cx="8189384" cy="469509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05EA-81F5-4BF1-8F96-F99CBE708C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6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8000" y="1447800"/>
            <a:ext cx="10966451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4232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84933" y="6472469"/>
            <a:ext cx="533400" cy="200025"/>
          </a:xfrm>
          <a:ln/>
        </p:spPr>
        <p:txBody>
          <a:bodyPr/>
          <a:lstStyle>
            <a:lvl1pPr>
              <a:defRPr/>
            </a:lvl1pPr>
          </a:lstStyle>
          <a:p>
            <a:fld id="{2668A1BE-B3A9-4EC9-9C96-41379E80CBD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83508" y="6519313"/>
            <a:ext cx="322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4818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173038"/>
            <a:ext cx="7863840" cy="839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70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25C2E-8A15-45B2-A879-845D231C54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5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2372A-544B-4C2A-B94F-1EC4F78BA5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6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173038"/>
            <a:ext cx="9962147" cy="853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2032C-FEAC-42E1-8F73-3D6A05458E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324" y="211538"/>
            <a:ext cx="9828075" cy="838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2372A-544B-4C2A-B94F-1EC4F78BA5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53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F072-8BDC-4214-AD48-BDFCA27B06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2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393" y="273050"/>
            <a:ext cx="7891976" cy="709613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0"/>
            <a:ext cx="6815667" cy="4691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09EE0-7905-4FF1-AAFA-44EDFE2491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5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83863-D7C8-4A8A-89B2-353DADA1E3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A522A-65F4-4A67-9BE8-440B937363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5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5" y="1477108"/>
            <a:ext cx="2796116" cy="469509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77108"/>
            <a:ext cx="8189384" cy="469509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05EA-81F5-4BF1-8F96-F99CBE708C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8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smtClean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310F6B-6C57-4672-ADF4-A6D6C036B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91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60" y="187192"/>
            <a:ext cx="10422753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1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9EDAF-B97C-4827-B579-EDE3F8681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274" y="173038"/>
            <a:ext cx="7807569" cy="853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950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863" y="194092"/>
            <a:ext cx="104241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95800"/>
          </a:xfrm>
        </p:spPr>
        <p:txBody>
          <a:bodyPr/>
          <a:lstStyle>
            <a:lvl1pPr>
              <a:defRPr sz="1500"/>
            </a:lvl1pPr>
            <a:lvl2pPr>
              <a:defRPr lang="en-US" sz="135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>
              <a:defRPr sz="1200"/>
            </a:lvl3pPr>
            <a:lvl4pPr marL="6858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lang="en-US" sz="105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lang="en-US" sz="105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95800"/>
          </a:xfrm>
        </p:spPr>
        <p:txBody>
          <a:bodyPr/>
          <a:lstStyle>
            <a:lvl1pPr marL="171450" indent="-171450">
              <a:defRPr lang="en-US" sz="15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>
              <a:defRPr sz="1350"/>
            </a:lvl2pPr>
            <a:lvl3pPr marL="514350" indent="-171450">
              <a:def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DE84-6F7C-4FBD-A242-79B5C4100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84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863" y="194092"/>
            <a:ext cx="104241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" y="1676400"/>
            <a:ext cx="5669280" cy="2103120"/>
          </a:xfrm>
        </p:spPr>
        <p:txBody>
          <a:bodyPr/>
          <a:lstStyle>
            <a:lvl1pPr>
              <a:defRPr sz="1500"/>
            </a:lvl1pPr>
            <a:lvl2pPr>
              <a:defRPr lang="en-US" sz="135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>
              <a:defRPr sz="1200"/>
            </a:lvl3pPr>
            <a:lvl4pPr marL="6858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lang="en-US" sz="105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lang="en-US" sz="105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9040" y="1676400"/>
            <a:ext cx="5669280" cy="2103120"/>
          </a:xfrm>
        </p:spPr>
        <p:txBody>
          <a:bodyPr/>
          <a:lstStyle>
            <a:lvl1pPr marL="171450" indent="-171450">
              <a:defRPr lang="en-US" sz="15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>
              <a:defRPr sz="1350"/>
            </a:lvl2pPr>
            <a:lvl3pPr marL="514350" indent="-171450">
              <a:def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13360" y="3992880"/>
            <a:ext cx="5669280" cy="2103120"/>
          </a:xfrm>
        </p:spPr>
        <p:txBody>
          <a:bodyPr/>
          <a:lstStyle>
            <a:lvl1pPr>
              <a:defRPr sz="1500"/>
            </a:lvl1pPr>
            <a:lvl2pPr>
              <a:defRPr lang="en-US" sz="135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>
              <a:defRPr sz="1200"/>
            </a:lvl3pPr>
            <a:lvl4pPr marL="6858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lang="en-US" sz="105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lang="en-US" sz="105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289040" y="3992880"/>
            <a:ext cx="5669280" cy="2103120"/>
          </a:xfrm>
        </p:spPr>
        <p:txBody>
          <a:bodyPr/>
          <a:lstStyle>
            <a:lvl1pPr marL="171450" indent="-171450">
              <a:defRPr lang="en-US" sz="15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>
              <a:defRPr sz="1350"/>
            </a:lvl2pPr>
            <a:lvl3pPr marL="514350" indent="-171450">
              <a:def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C32-CF39-41C7-993E-111EB57DC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24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13" y="194674"/>
            <a:ext cx="104241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DA40-E8FC-4C05-BF1B-ABD882A13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8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CF297-3276-432C-A20A-06A340C7E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98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763" y="197938"/>
            <a:ext cx="10424160" cy="914400"/>
          </a:xfrm>
          <a:noFill/>
          <a:ln>
            <a:noFill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0"/>
            <a:ext cx="6815667" cy="469106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361949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76E89-6FB0-456B-86D6-3486CAA56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93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1" y="4800600"/>
            <a:ext cx="912114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39241" y="1295401"/>
            <a:ext cx="9121140" cy="34321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9241" y="5367338"/>
            <a:ext cx="912114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AF77-9B85-4B50-9663-1E6154942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173038"/>
            <a:ext cx="7863840" cy="8398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7B593-C51E-4D51-A149-C19C4BF701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4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818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818" y="36112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186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84933" y="6472469"/>
            <a:ext cx="533400" cy="200025"/>
          </a:xfrm>
          <a:ln/>
        </p:spPr>
        <p:txBody>
          <a:bodyPr/>
          <a:lstStyle>
            <a:lvl1pPr>
              <a:defRPr/>
            </a:lvl1pPr>
          </a:lstStyle>
          <a:p>
            <a:fld id="{2668A1BE-B3A9-4EC9-9C96-41379E80CB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9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9074"/>
            <a:ext cx="7863840" cy="839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8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25C2E-8A15-45B2-A879-845D231C54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4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833" y="240363"/>
            <a:ext cx="9962147" cy="853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2032C-FEAC-42E1-8F73-3D6A05458E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61170-3D04-3549-ACE5-B7286EB03C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6" y="1"/>
            <a:ext cx="11511326" cy="6851979"/>
          </a:xfrm>
          <a:prstGeom prst="rect">
            <a:avLst/>
          </a:prstGeom>
        </p:spPr>
      </p:pic>
      <p:pic>
        <p:nvPicPr>
          <p:cNvPr id="1027" name="Picture 58" descr="DTR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874" y="307074"/>
            <a:ext cx="2840907" cy="268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1E1BF9-9C95-C049-8905-40CA678D665F}"/>
              </a:ext>
            </a:extLst>
          </p:cNvPr>
          <p:cNvSpPr/>
          <p:nvPr userDrawn="1"/>
        </p:nvSpPr>
        <p:spPr>
          <a:xfrm>
            <a:off x="133387" y="6124028"/>
            <a:ext cx="2557175" cy="373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i="1" dirty="0">
                <a:solidFill>
                  <a:schemeClr val="tx1"/>
                </a:solidFill>
                <a:cs typeface="Arial" panose="020B0604020202020204" pitchFamily="34" charset="0"/>
              </a:rPr>
              <a:t>Deter. Prevent. Prevail.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61656-F5F6-164B-A223-D0E3E97EEEAE}"/>
              </a:ext>
            </a:extLst>
          </p:cNvPr>
          <p:cNvSpPr/>
          <p:nvPr userDrawn="1"/>
        </p:nvSpPr>
        <p:spPr>
          <a:xfrm>
            <a:off x="6859582" y="3160118"/>
            <a:ext cx="4711483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i="0" dirty="0">
                <a:solidFill>
                  <a:schemeClr val="bg1"/>
                </a:solidFill>
                <a:cs typeface="Arial" panose="020B0604020202020204" pitchFamily="34" charset="0"/>
              </a:rPr>
              <a:t>DEFENSE THREAT REDUCTION AGENCY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92" r:id="rId2"/>
    <p:sldLayoutId id="2147483793" r:id="rId3"/>
    <p:sldLayoutId id="2147483794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EFC0B-43C8-A03A-41F7-4B122A476720}"/>
              </a:ext>
            </a:extLst>
          </p:cNvPr>
          <p:cNvSpPr txBox="1"/>
          <p:nvPr userDrawn="1"/>
        </p:nvSpPr>
        <p:spPr>
          <a:xfrm>
            <a:off x="182563" y="6507335"/>
            <a:ext cx="4091566" cy="2712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1600" b="1" i="1">
                <a:solidFill>
                  <a:schemeClr val="bg1"/>
                </a:solidFill>
              </a:defRPr>
            </a:lvl1pPr>
            <a:lvl2pPr marL="457200" indent="0" fontAlgn="base">
              <a:spcBef>
                <a:spcPct val="20000"/>
              </a:spcBef>
              <a:spcAft>
                <a:spcPct val="0"/>
              </a:spcAft>
              <a:buNone/>
              <a:defRPr sz="1200"/>
            </a:lvl2pPr>
            <a:lvl3pPr marL="914400" indent="0" fontAlgn="base">
              <a:spcBef>
                <a:spcPct val="20000"/>
              </a:spcBef>
              <a:spcAft>
                <a:spcPct val="0"/>
              </a:spcAft>
              <a:buNone/>
              <a:defRPr sz="1000"/>
            </a:lvl3pPr>
            <a:lvl4pPr marL="1371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tabLst/>
              <a:defRPr sz="900"/>
            </a:lvl4pPr>
            <a:lvl5pPr marL="18288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5pPr>
            <a:lvl6pPr marL="22860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6pPr>
            <a:lvl7pPr marL="27432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7pPr>
            <a:lvl8pPr marL="32004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8pPr>
            <a:lvl9pPr marL="3657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9pPr>
          </a:lstStyle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Deter. Prevent. Prevail.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31D352-E82D-DF4C-A903-E8404B0FAC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A272FCD-B87A-6340-BE1B-C69CD4FCC075}"/>
              </a:ext>
            </a:extLst>
          </p:cNvPr>
          <p:cNvSpPr/>
          <p:nvPr userDrawn="1"/>
        </p:nvSpPr>
        <p:spPr>
          <a:xfrm>
            <a:off x="266861" y="1107434"/>
            <a:ext cx="11479023" cy="74254"/>
          </a:xfrm>
          <a:prstGeom prst="rect">
            <a:avLst/>
          </a:prstGeom>
          <a:solidFill>
            <a:srgbClr val="C2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A6C7F5-554F-8749-94A4-BCF810C4B197}"/>
              </a:ext>
            </a:extLst>
          </p:cNvPr>
          <p:cNvSpPr/>
          <p:nvPr userDrawn="1"/>
        </p:nvSpPr>
        <p:spPr>
          <a:xfrm>
            <a:off x="182879" y="6380018"/>
            <a:ext cx="11465169" cy="45719"/>
          </a:xfrm>
          <a:prstGeom prst="rect">
            <a:avLst/>
          </a:prstGeom>
          <a:solidFill>
            <a:srgbClr val="22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56607"/>
            <a:ext cx="9513650" cy="83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1"/>
            <a:ext cx="2540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4648" y="6578601"/>
            <a:ext cx="533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A76057C1-7586-4C2D-BEBF-21FFCCBDD7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6" descr="DTRA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61" y="175515"/>
            <a:ext cx="1373717" cy="13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A4617-591F-54C8-9F6B-868326B4A943}"/>
              </a:ext>
            </a:extLst>
          </p:cNvPr>
          <p:cNvSpPr txBox="1"/>
          <p:nvPr userDrawn="1"/>
        </p:nvSpPr>
        <p:spPr>
          <a:xfrm>
            <a:off x="182563" y="6507335"/>
            <a:ext cx="4091566" cy="2712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1600" b="1" i="1">
                <a:solidFill>
                  <a:schemeClr val="bg1"/>
                </a:solidFill>
              </a:defRPr>
            </a:lvl1pPr>
            <a:lvl2pPr marL="457200" indent="0" fontAlgn="base">
              <a:spcBef>
                <a:spcPct val="20000"/>
              </a:spcBef>
              <a:spcAft>
                <a:spcPct val="0"/>
              </a:spcAft>
              <a:buNone/>
              <a:defRPr sz="1200"/>
            </a:lvl2pPr>
            <a:lvl3pPr marL="914400" indent="0" fontAlgn="base">
              <a:spcBef>
                <a:spcPct val="20000"/>
              </a:spcBef>
              <a:spcAft>
                <a:spcPct val="0"/>
              </a:spcAft>
              <a:buNone/>
              <a:defRPr sz="1000"/>
            </a:lvl3pPr>
            <a:lvl4pPr marL="1371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tabLst/>
              <a:defRPr sz="900"/>
            </a:lvl4pPr>
            <a:lvl5pPr marL="18288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5pPr>
            <a:lvl6pPr marL="22860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6pPr>
            <a:lvl7pPr marL="27432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7pPr>
            <a:lvl8pPr marL="32004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8pPr>
            <a:lvl9pPr marL="3657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9pPr>
          </a:lstStyle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Deter. Prevent. Prevail.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7D9BF1A2-E63A-C733-5040-0E87F3885D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402" y="-1892"/>
            <a:ext cx="132119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6468C1A6-0E09-5907-9F9F-B7D700E9E8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402" y="6540113"/>
            <a:ext cx="132119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ＭＳ Ｐゴシック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215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816" r:id="rId11"/>
  </p:sldLayoutIdLst>
  <p:hf sldNum="0" hdr="0" ft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6" userDrawn="1">
          <p15:clr>
            <a:srgbClr val="F26B43"/>
          </p15:clr>
        </p15:guide>
        <p15:guide id="2" pos="12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5CD5-3339-7944-AB71-46FF09E50C3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A272FCD-B87A-6340-BE1B-C69CD4FCC075}"/>
              </a:ext>
            </a:extLst>
          </p:cNvPr>
          <p:cNvSpPr/>
          <p:nvPr userDrawn="1"/>
        </p:nvSpPr>
        <p:spPr>
          <a:xfrm>
            <a:off x="266861" y="1107434"/>
            <a:ext cx="11479023" cy="74254"/>
          </a:xfrm>
          <a:prstGeom prst="rect">
            <a:avLst/>
          </a:prstGeom>
          <a:solidFill>
            <a:srgbClr val="C2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8785" y="258278"/>
            <a:ext cx="9513650" cy="83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1"/>
            <a:ext cx="2540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4648" y="6578601"/>
            <a:ext cx="533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A76057C1-7586-4C2D-BEBF-21FFCCBDD7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6" descr="DTRA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33" y="95999"/>
            <a:ext cx="1373717" cy="13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ACC38-73AF-4ADC-7AE4-5C4EA4CCFF64}"/>
              </a:ext>
            </a:extLst>
          </p:cNvPr>
          <p:cNvSpPr txBox="1"/>
          <p:nvPr userDrawn="1"/>
        </p:nvSpPr>
        <p:spPr>
          <a:xfrm>
            <a:off x="182563" y="6515802"/>
            <a:ext cx="4091566" cy="2712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1600" b="1" i="1">
                <a:solidFill>
                  <a:schemeClr val="bg1"/>
                </a:solidFill>
              </a:defRPr>
            </a:lvl1pPr>
            <a:lvl2pPr marL="457200" indent="0" fontAlgn="base">
              <a:spcBef>
                <a:spcPct val="20000"/>
              </a:spcBef>
              <a:spcAft>
                <a:spcPct val="0"/>
              </a:spcAft>
              <a:buNone/>
              <a:defRPr sz="1200"/>
            </a:lvl2pPr>
            <a:lvl3pPr marL="914400" indent="0" fontAlgn="base">
              <a:spcBef>
                <a:spcPct val="20000"/>
              </a:spcBef>
              <a:spcAft>
                <a:spcPct val="0"/>
              </a:spcAft>
              <a:buNone/>
              <a:defRPr sz="1000"/>
            </a:lvl3pPr>
            <a:lvl4pPr marL="1371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tabLst/>
              <a:defRPr sz="900"/>
            </a:lvl4pPr>
            <a:lvl5pPr marL="18288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5pPr>
            <a:lvl6pPr marL="22860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6pPr>
            <a:lvl7pPr marL="27432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7pPr>
            <a:lvl8pPr marL="32004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8pPr>
            <a:lvl9pPr marL="3657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9pPr>
          </a:lstStyle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Deter. Prevent. Prevail.</a:t>
            </a:r>
          </a:p>
        </p:txBody>
      </p:sp>
    </p:spTree>
    <p:extLst>
      <p:ext uri="{BB962C8B-B14F-4D97-AF65-F5344CB8AC3E}">
        <p14:creationId xmlns:p14="http://schemas.microsoft.com/office/powerpoint/2010/main" val="395489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sldNum="0" hdr="0" ft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  <a:cs typeface="ＭＳ Ｐゴシック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4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EF539B-923F-A948-A1A4-36053C3B959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A272FCD-B87A-6340-BE1B-C69CD4FCC075}"/>
              </a:ext>
            </a:extLst>
          </p:cNvPr>
          <p:cNvSpPr/>
          <p:nvPr/>
        </p:nvSpPr>
        <p:spPr>
          <a:xfrm>
            <a:off x="169333" y="1108076"/>
            <a:ext cx="11887200" cy="73025"/>
          </a:xfrm>
          <a:prstGeom prst="rect">
            <a:avLst/>
          </a:prstGeom>
          <a:solidFill>
            <a:srgbClr val="C2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3118" y="198438"/>
            <a:ext cx="1042458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8334" y="6587310"/>
            <a:ext cx="533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03D9A4-6225-4546-99A3-744A739B2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8" name="Picture 26" descr="DTRA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76" y="198438"/>
            <a:ext cx="1122561" cy="10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A6C7F5-554F-8749-94A4-BCF810C4B197}"/>
              </a:ext>
            </a:extLst>
          </p:cNvPr>
          <p:cNvSpPr/>
          <p:nvPr userDrawn="1"/>
        </p:nvSpPr>
        <p:spPr>
          <a:xfrm>
            <a:off x="169333" y="6380164"/>
            <a:ext cx="11887200" cy="46037"/>
          </a:xfrm>
          <a:prstGeom prst="rect">
            <a:avLst/>
          </a:prstGeom>
          <a:solidFill>
            <a:srgbClr val="22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818D34-5B25-3052-E96C-FFD42EEDDF24}"/>
              </a:ext>
            </a:extLst>
          </p:cNvPr>
          <p:cNvSpPr txBox="1"/>
          <p:nvPr userDrawn="1"/>
        </p:nvSpPr>
        <p:spPr>
          <a:xfrm>
            <a:off x="182563" y="6507335"/>
            <a:ext cx="4091566" cy="2712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1600" b="1" i="1">
                <a:solidFill>
                  <a:schemeClr val="bg1"/>
                </a:solidFill>
              </a:defRPr>
            </a:lvl1pPr>
            <a:lvl2pPr marL="457200" indent="0" fontAlgn="base">
              <a:spcBef>
                <a:spcPct val="20000"/>
              </a:spcBef>
              <a:spcAft>
                <a:spcPct val="0"/>
              </a:spcAft>
              <a:buNone/>
              <a:defRPr sz="1200"/>
            </a:lvl2pPr>
            <a:lvl3pPr marL="914400" indent="0" fontAlgn="base">
              <a:spcBef>
                <a:spcPct val="20000"/>
              </a:spcBef>
              <a:spcAft>
                <a:spcPct val="0"/>
              </a:spcAft>
              <a:buNone/>
              <a:defRPr sz="1000"/>
            </a:lvl3pPr>
            <a:lvl4pPr marL="1371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tabLst/>
              <a:defRPr sz="900"/>
            </a:lvl4pPr>
            <a:lvl5pPr marL="18288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5pPr>
            <a:lvl6pPr marL="22860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6pPr>
            <a:lvl7pPr marL="27432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7pPr>
            <a:lvl8pPr marL="32004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8pPr>
            <a:lvl9pPr marL="3657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9pPr>
          </a:lstStyle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Deter. Prevent. Prevail.</a:t>
            </a:r>
          </a:p>
        </p:txBody>
      </p:sp>
    </p:spTree>
    <p:extLst>
      <p:ext uri="{BB962C8B-B14F-4D97-AF65-F5344CB8AC3E}">
        <p14:creationId xmlns:p14="http://schemas.microsoft.com/office/powerpoint/2010/main" val="1642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</p:sldLayoutIdLst>
  <p:hf sldNum="0" hdr="0" ftr="0" dt="0"/>
  <p:txStyles>
    <p:titleStyle>
      <a:lvl1pPr marL="342900" indent="-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itchFamily="34" charset="0"/>
        </a:defRPr>
      </a:lvl1pPr>
      <a:lvl2pPr marL="342900" indent="-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342900" indent="-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342900" indent="-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342900" indent="-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685800" indent="-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6pPr>
      <a:lvl7pPr marL="1028700" indent="-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7pPr>
      <a:lvl8pPr marL="1371600" indent="-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8pPr>
      <a:lvl9pPr marL="1714500" indent="-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-18"/>
          <a:ea typeface="ＭＳ Ｐゴシック" pitchFamily="20" charset="-128"/>
        </a:defRPr>
      </a:lvl9pPr>
    </p:titleStyle>
    <p:bodyStyle>
      <a:lvl1pPr marL="1714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itchFamily="34" charset="0"/>
        </a:defRPr>
      </a:lvl1pPr>
      <a:lvl2pPr marL="342900" indent="-171450" algn="l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itchFamily="34" charset="0"/>
        </a:defRPr>
      </a:lvl2pPr>
      <a:lvl3pPr marL="514350" indent="-17145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itchFamily="34" charset="0"/>
        </a:defRPr>
      </a:lvl3pPr>
      <a:lvl4pPr marL="685800" indent="-171450" algn="l" rtl="0" fontAlgn="base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itchFamily="34" charset="0"/>
        </a:defRPr>
      </a:lvl4pPr>
      <a:lvl5pPr marL="857250" indent="-171450" algn="l" rtl="0" fontAlgn="base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05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05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05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019D56F-0EEF-A048-A1D2-84367211CBBD}"/>
              </a:ext>
            </a:extLst>
          </p:cNvPr>
          <p:cNvSpPr txBox="1">
            <a:spLocks/>
          </p:cNvSpPr>
          <p:nvPr/>
        </p:nvSpPr>
        <p:spPr>
          <a:xfrm>
            <a:off x="7881003" y="3902274"/>
            <a:ext cx="3712117" cy="9157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Univers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DTRA Research and Development 101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EB7FA-4C2B-E973-7D58-DD6499F5D4DC}"/>
              </a:ext>
            </a:extLst>
          </p:cNvPr>
          <p:cNvSpPr txBox="1"/>
          <p:nvPr/>
        </p:nvSpPr>
        <p:spPr>
          <a:xfrm>
            <a:off x="7992210" y="4817974"/>
            <a:ext cx="2844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15949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1309531"/>
            <a:ext cx="12123770" cy="4872081"/>
            <a:chOff x="164368" y="1357984"/>
            <a:chExt cx="12123770" cy="4872081"/>
          </a:xfrm>
        </p:grpSpPr>
        <p:sp>
          <p:nvSpPr>
            <p:cNvPr id="90" name="TextBox 9"/>
            <p:cNvSpPr txBox="1">
              <a:spLocks noChangeArrowheads="1"/>
            </p:cNvSpPr>
            <p:nvPr/>
          </p:nvSpPr>
          <p:spPr bwMode="auto">
            <a:xfrm>
              <a:off x="8451661" y="1357984"/>
              <a:ext cx="3836477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Provide technologies, standards, historical data, and testing to ensure forces can survive and fight</a:t>
              </a:r>
            </a:p>
          </p:txBody>
        </p:sp>
        <p:sp>
          <p:nvSpPr>
            <p:cNvPr id="91" name="TextBox 9"/>
            <p:cNvSpPr txBox="1">
              <a:spLocks noChangeArrowheads="1"/>
            </p:cNvSpPr>
            <p:nvPr/>
          </p:nvSpPr>
          <p:spPr bwMode="auto">
            <a:xfrm>
              <a:off x="4413032" y="1473984"/>
              <a:ext cx="4038629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Equip forces to operate effectively on the nuclear battlefield</a:t>
              </a:r>
            </a:p>
          </p:txBody>
        </p:sp>
        <p:sp>
          <p:nvSpPr>
            <p:cNvPr id="92" name="TextBox 9"/>
            <p:cNvSpPr txBox="1">
              <a:spLocks noChangeArrowheads="1"/>
            </p:cNvSpPr>
            <p:nvPr/>
          </p:nvSpPr>
          <p:spPr bwMode="auto">
            <a:xfrm>
              <a:off x="436873" y="1564604"/>
              <a:ext cx="3854561" cy="68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Deliver tools that enable effective targeting of U.S. weapons and inform </a:t>
              </a:r>
              <a:b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</a:b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the consequences of attacks</a:t>
              </a:r>
              <a:endParaRPr kumimoji="0" lang="en-US" alt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3" name="Title 1"/>
            <p:cNvSpPr txBox="1">
              <a:spLocks/>
            </p:cNvSpPr>
            <p:nvPr/>
          </p:nvSpPr>
          <p:spPr bwMode="auto">
            <a:xfrm>
              <a:off x="164368" y="3694734"/>
              <a:ext cx="3080103" cy="58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n-lt"/>
                  <a:ea typeface="+mj-ea"/>
                  <a:cs typeface="Arial" pitchFamily="34" charset="0"/>
                </a:defRPr>
              </a:lvl1pPr>
              <a:lvl2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2pPr>
              <a:lvl3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3pPr>
              <a:lvl4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4pPr>
              <a:lvl5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5pPr>
              <a:lvl6pPr marL="6858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6pPr>
              <a:lvl7pPr marL="10287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7pPr>
              <a:lvl8pPr marL="13716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8pPr>
              <a:lvl9pPr marL="17145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9pPr>
            </a:lstStyle>
            <a:p>
              <a:pPr marL="0" marR="0" lvl="0" indent="0" algn="l" defTabSz="68578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Arial" pitchFamily="34" charset="0"/>
                </a:rPr>
                <a:t>Test concepts and plans through rigorous wargaming</a:t>
              </a:r>
            </a:p>
          </p:txBody>
        </p:sp>
        <p:sp>
          <p:nvSpPr>
            <p:cNvPr id="94" name="TextBox 9"/>
            <p:cNvSpPr txBox="1">
              <a:spLocks noChangeArrowheads="1"/>
            </p:cNvSpPr>
            <p:nvPr/>
          </p:nvSpPr>
          <p:spPr bwMode="auto">
            <a:xfrm>
              <a:off x="860894" y="4271497"/>
              <a:ext cx="1584069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M&amp;S to enable planning and </a:t>
              </a:r>
              <a:b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training</a:t>
              </a:r>
            </a:p>
          </p:txBody>
        </p:sp>
        <p:sp>
          <p:nvSpPr>
            <p:cNvPr id="95" name="TextBox 9"/>
            <p:cNvSpPr txBox="1">
              <a:spLocks noChangeArrowheads="1"/>
            </p:cNvSpPr>
            <p:nvPr/>
          </p:nvSpPr>
          <p:spPr bwMode="auto">
            <a:xfrm>
              <a:off x="205752" y="3255275"/>
              <a:ext cx="1985997" cy="22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Nuclear Effects</a:t>
              </a:r>
            </a:p>
          </p:txBody>
        </p:sp>
        <p:sp>
          <p:nvSpPr>
            <p:cNvPr id="96" name="Title 1"/>
            <p:cNvSpPr txBox="1">
              <a:spLocks/>
            </p:cNvSpPr>
            <p:nvPr/>
          </p:nvSpPr>
          <p:spPr bwMode="auto">
            <a:xfrm>
              <a:off x="4442469" y="3971004"/>
              <a:ext cx="3162963" cy="75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n-lt"/>
                  <a:ea typeface="+mj-ea"/>
                  <a:cs typeface="Arial" pitchFamily="34" charset="0"/>
                </a:defRPr>
              </a:lvl1pPr>
              <a:lvl2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2pPr>
              <a:lvl3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3pPr>
              <a:lvl4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4pPr>
              <a:lvl5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  <a:cs typeface="ＭＳ Ｐゴシック" charset="0"/>
                </a:defRPr>
              </a:lvl5pPr>
              <a:lvl6pPr marL="6858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6pPr>
              <a:lvl7pPr marL="10287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7pPr>
              <a:lvl8pPr marL="13716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8pPr>
              <a:lvl9pPr marL="1714500" indent="-342900" algn="l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Univers" pitchFamily="34" charset="-18"/>
                  <a:ea typeface="ＭＳ Ｐゴシック" pitchFamily="20" charset="-128"/>
                </a:defRPr>
              </a:lvl9pPr>
            </a:lstStyle>
            <a:p>
              <a:pPr marL="0" marR="0" lvl="0" indent="0" algn="l" defTabSz="68578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Arial" pitchFamily="34" charset="0"/>
                </a:rPr>
                <a:t>Deliver integrated, cloud-ready, AI-enhanced applications and data analysis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42469" y="5442217"/>
              <a:ext cx="163761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defRPr sz="1400" b="1" i="1">
                  <a:solidFill>
                    <a:schemeClr val="accent2"/>
                  </a:solidFill>
                  <a:latin typeface="+mn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nivers"/>
                  <a:ea typeface="ＭＳ Ｐゴシック"/>
                  <a:cs typeface="Times New Roman" panose="02020603050405020304" pitchFamily="18" charset="0"/>
                </a:rPr>
                <a:t>Situational Awareness Tools</a:t>
              </a: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402" y="2051972"/>
              <a:ext cx="1608617" cy="9890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9" name="object 2"/>
            <p:cNvSpPr>
              <a:spLocks noChangeArrowheads="1"/>
            </p:cNvSpPr>
            <p:nvPr/>
          </p:nvSpPr>
          <p:spPr bwMode="auto">
            <a:xfrm>
              <a:off x="6604150" y="2559667"/>
              <a:ext cx="1777332" cy="857337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28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•"/>
                <a:defRPr sz="24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0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16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14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•"/>
                <a:defRPr sz="14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•"/>
                <a:defRPr sz="14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•"/>
                <a:defRPr sz="14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•"/>
                <a:defRPr sz="1400">
                  <a:solidFill>
                    <a:schemeClr val="tx1"/>
                  </a:solidFill>
                  <a:latin typeface="Univers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TextBox 35"/>
            <p:cNvSpPr txBox="1">
              <a:spLocks noChangeArrowheads="1"/>
            </p:cNvSpPr>
            <p:nvPr/>
          </p:nvSpPr>
          <p:spPr bwMode="auto">
            <a:xfrm>
              <a:off x="6619688" y="1980957"/>
              <a:ext cx="1892772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 pitchFamily="34" charset="-18"/>
                  <a:ea typeface="ＭＳ Ｐゴシック" panose="020B0600070205080204" pitchFamily="34" charset="-128"/>
                  <a:cs typeface="ＭＳ Ｐゴシック"/>
                </a:rPr>
                <a:t>MERLIN / VIPER</a:t>
              </a:r>
              <a:b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 pitchFamily="34" charset="-18"/>
                  <a:ea typeface="ＭＳ Ｐゴシック" panose="020B0600070205080204" pitchFamily="34" charset="-128"/>
                  <a:cs typeface="ＭＳ Ｐゴシック"/>
                </a:rPr>
              </a:b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 pitchFamily="34" charset="-18"/>
                  <a:ea typeface="ＭＳ Ｐゴシック" panose="020B0600070205080204" pitchFamily="34" charset="-128"/>
                  <a:cs typeface="ＭＳ Ｐゴシック"/>
                </a:rPr>
                <a:t>Standoff Radiation Detection</a:t>
              </a:r>
            </a:p>
          </p:txBody>
        </p:sp>
        <p:sp>
          <p:nvSpPr>
            <p:cNvPr id="101" name="TextBox 9"/>
            <p:cNvSpPr txBox="1">
              <a:spLocks noChangeArrowheads="1"/>
            </p:cNvSpPr>
            <p:nvPr/>
          </p:nvSpPr>
          <p:spPr bwMode="auto">
            <a:xfrm>
              <a:off x="4737802" y="3063133"/>
              <a:ext cx="1950037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 pitchFamily="34" charset="-18"/>
                  <a:ea typeface="ＭＳ Ｐゴシック"/>
                  <a:cs typeface="ＭＳ Ｐゴシック"/>
                </a:rPr>
                <a:t>Mobile Field Kit-CBRN automates collection, sharing, and display of data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239233" y="4992602"/>
              <a:ext cx="1987567" cy="637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defRPr sz="1400" b="1" i="1">
                  <a:solidFill>
                    <a:schemeClr val="accent2"/>
                  </a:solidFill>
                  <a:latin typeface="+mn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100" dirty="0">
                  <a:solidFill>
                    <a:schemeClr val="tx1"/>
                  </a:solidFill>
                  <a:ea typeface="ＭＳ Ｐゴシック"/>
                </a:rPr>
                <a:t>Prophylactic and medical countermeasure treatment options unburden and protect the U.S. Joint Force</a:t>
              </a:r>
              <a:endPara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  <a:cs typeface="Times New Roman" panose="02020603050405020304" pitchFamily="18" charset="0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6894" y="4669085"/>
              <a:ext cx="1443721" cy="711115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1832" y="4235648"/>
              <a:ext cx="1555159" cy="8545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971" y="2405652"/>
              <a:ext cx="1605561" cy="799964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9141" y="4634674"/>
              <a:ext cx="1082213" cy="9755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461" y="2435860"/>
              <a:ext cx="2383973" cy="811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9" name="TextBox 9"/>
            <p:cNvSpPr txBox="1">
              <a:spLocks noChangeArrowheads="1"/>
            </p:cNvSpPr>
            <p:nvPr/>
          </p:nvSpPr>
          <p:spPr bwMode="auto">
            <a:xfrm>
              <a:off x="1907461" y="3314776"/>
              <a:ext cx="2388754" cy="22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Univers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rPr>
                <a:t>Conventional Effects</a:t>
              </a: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9998" y="2213710"/>
              <a:ext cx="2185348" cy="9159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925346" y="2162104"/>
              <a:ext cx="1241103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defRPr sz="1400" b="1" i="1">
                  <a:solidFill>
                    <a:schemeClr val="accent2"/>
                  </a:solidFill>
                  <a:latin typeface="+mn-lt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ＭＳ Ｐゴシック"/>
                  <a:cs typeface="Times New Roman" panose="02020603050405020304" pitchFamily="18" charset="0"/>
                </a:rPr>
                <a:t>Test bed structure to support full-spectrum testing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67089" y="5188583"/>
              <a:ext cx="2561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24/7 technical analysis of CBRNE questions</a:t>
              </a:r>
            </a:p>
          </p:txBody>
        </p:sp>
        <p:pic>
          <p:nvPicPr>
            <p:cNvPr id="113" name="Picture 112"/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93854" y="5222051"/>
              <a:ext cx="1234870" cy="93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695581" y="5799178"/>
              <a:ext cx="21204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nivers"/>
                  <a:ea typeface="MS PGothic" panose="020B0600070205080204" pitchFamily="34" charset="-128"/>
                  <a:cs typeface="+mn-cs"/>
                </a:rPr>
                <a:t>24/7 Access to DTRA M&amp;S tools &amp; experts to interpret results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1752D16-D1C4-E17B-6F29-102C287EEB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104" y="3692047"/>
            <a:ext cx="1257774" cy="1191715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FEEE4A9B-FF80-B8FD-2242-0F28B7ECB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043" y="3657828"/>
            <a:ext cx="2547565" cy="8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/>
              <a:t>Protect the U.S. Joint Force with advanced medical countermeasures and early warning capabilities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2" descr="Machine Learning: DTRA Helps to Equip for the Unknown and Uncertain">
            <a:extLst>
              <a:ext uri="{FF2B5EF4-FFF2-40B4-BE49-F238E27FC236}">
                <a16:creationId xmlns:a16="http://schemas.microsoft.com/office/drawing/2014/main" id="{B72ABFFA-7BD2-29F5-D9DD-A3C94AF8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372" y="4487234"/>
            <a:ext cx="2304863" cy="15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10BE1-B60E-81FB-10CB-7B217F53A970}"/>
              </a:ext>
            </a:extLst>
          </p:cNvPr>
          <p:cNvSpPr txBox="1"/>
          <p:nvPr/>
        </p:nvSpPr>
        <p:spPr>
          <a:xfrm>
            <a:off x="7789372" y="5833626"/>
            <a:ext cx="3280155" cy="5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400" b="1" i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>
                <a:solidFill>
                  <a:schemeClr val="tx1"/>
                </a:solidFill>
                <a:ea typeface="ＭＳ Ｐゴシック"/>
              </a:rPr>
              <a:t>Rapid Analysis of Threat Exposure technology allows data from wearable devices to warn of COVID-19 infections prior to the onset of symptoms</a:t>
            </a:r>
            <a:endParaRPr kumimoji="0" lang="en-US" altLang="en-US" sz="11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F7D6-FB3B-B5CC-DD16-6C2DFD2F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475" y="235466"/>
            <a:ext cx="9816925" cy="838397"/>
          </a:xfrm>
        </p:spPr>
        <p:txBody>
          <a:bodyPr/>
          <a:lstStyle/>
          <a:p>
            <a:r>
              <a:rPr lang="en-US" dirty="0"/>
              <a:t>Developing Capabilities to Fight and Win on the CBRN Battlefield</a:t>
            </a:r>
          </a:p>
        </p:txBody>
      </p:sp>
    </p:spTree>
    <p:extLst>
      <p:ext uri="{BB962C8B-B14F-4D97-AF65-F5344CB8AC3E}">
        <p14:creationId xmlns:p14="http://schemas.microsoft.com/office/powerpoint/2010/main" val="363186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619-2FF8-6E32-17D5-1BA2C266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Data Topics Summary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47E739-D8E5-DE6C-BB60-88ED7A4557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6129" y="1384071"/>
            <a:ext cx="7513847" cy="46049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New 5-yr nuclear data project focused on: </a:t>
            </a:r>
          </a:p>
          <a:p>
            <a:r>
              <a:rPr lang="en-US" sz="1800" dirty="0"/>
              <a:t>Development of DoD experimental capabilities through measurements of high-priority reactions and materials</a:t>
            </a:r>
          </a:p>
          <a:p>
            <a:r>
              <a:rPr lang="en-US" sz="1800" dirty="0"/>
              <a:t>Development of unique DoD neutron sources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en-US" sz="2000" b="1" i="1" dirty="0"/>
              <a:t>Project objectives</a:t>
            </a:r>
          </a:p>
          <a:p>
            <a:pPr marL="514350" indent="-514350">
              <a:buAutoNum type="arabicPeriod"/>
            </a:pPr>
            <a:r>
              <a:rPr lang="en-US" sz="1600" dirty="0"/>
              <a:t>Cross section measurements of neutron inelastic scattering on atmospheric constituents</a:t>
            </a:r>
          </a:p>
          <a:p>
            <a:pPr marL="398462" lvl="1" indent="0">
              <a:buNone/>
            </a:pPr>
            <a:r>
              <a:rPr lang="en-US" sz="1600" dirty="0">
                <a:effectLst/>
              </a:rPr>
              <a:t>	</a:t>
            </a:r>
            <a:r>
              <a:rPr lang="en-US" sz="1400" i="1" dirty="0">
                <a:effectLst/>
              </a:rPr>
              <a:t>→ </a:t>
            </a:r>
            <a:r>
              <a:rPr lang="en-US" sz="1400" i="1" dirty="0"/>
              <a:t>Collaboration with ARL, APEX facility</a:t>
            </a:r>
            <a:endParaRPr lang="en-US" sz="1400" i="1" dirty="0">
              <a:effectLst/>
            </a:endParaRPr>
          </a:p>
          <a:p>
            <a:pPr marL="514350" indent="-514350">
              <a:buAutoNum type="arabicPeriod"/>
            </a:pPr>
            <a:r>
              <a:rPr lang="en-US" sz="1600" dirty="0"/>
              <a:t>Neutron-induced gamma-ray yields on constituents used in metal additive manufacturing</a:t>
            </a:r>
          </a:p>
          <a:p>
            <a:pPr marL="398462" lvl="1" indent="0">
              <a:buNone/>
            </a:pPr>
            <a:r>
              <a:rPr lang="en-US" sz="1600" b="1" i="1" dirty="0">
                <a:effectLst/>
              </a:rPr>
              <a:t>	</a:t>
            </a:r>
            <a:r>
              <a:rPr lang="en-US" sz="1400" i="1" dirty="0">
                <a:effectLst/>
              </a:rPr>
              <a:t>→ </a:t>
            </a:r>
            <a:r>
              <a:rPr lang="en-US" sz="1400" i="1" dirty="0"/>
              <a:t>Collaboration with ARL, APEX facility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/>
              <a:t>Improvements of high-rep rate laser-based neutron sources</a:t>
            </a:r>
          </a:p>
          <a:p>
            <a:pPr marL="398462" lvl="1" indent="0">
              <a:buNone/>
            </a:pPr>
            <a:r>
              <a:rPr lang="en-US" sz="1600" i="1" dirty="0">
                <a:effectLst/>
              </a:rPr>
              <a:t>	</a:t>
            </a:r>
            <a:r>
              <a:rPr lang="en-US" sz="1400" i="1" dirty="0">
                <a:effectLst/>
              </a:rPr>
              <a:t>→ </a:t>
            </a:r>
            <a:r>
              <a:rPr lang="en-US" sz="1400" i="1" dirty="0"/>
              <a:t>AFIT led, collaboration with AFOSR effort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/>
              <a:t>Improvements of pulsed-power based neutron sources</a:t>
            </a:r>
          </a:p>
          <a:p>
            <a:pPr marL="398462" lvl="1" indent="0">
              <a:buNone/>
            </a:pPr>
            <a:r>
              <a:rPr lang="en-US" sz="1600" b="1" i="1" dirty="0">
                <a:effectLst/>
              </a:rPr>
              <a:t>	</a:t>
            </a:r>
            <a:r>
              <a:rPr lang="en-US" sz="1400" i="1" dirty="0">
                <a:effectLst/>
              </a:rPr>
              <a:t>→ </a:t>
            </a:r>
            <a:r>
              <a:rPr lang="en-US" sz="1400" i="1" dirty="0"/>
              <a:t>Collaboration with NRL, GAMBLE-II facility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1979E4-9857-7E55-D21D-6A65DFC4DDE8}"/>
              </a:ext>
            </a:extLst>
          </p:cNvPr>
          <p:cNvSpPr txBox="1"/>
          <p:nvPr/>
        </p:nvSpPr>
        <p:spPr>
          <a:xfrm>
            <a:off x="7960453" y="1384071"/>
            <a:ext cx="3865418" cy="4370427"/>
          </a:xfrm>
          <a:prstGeom prst="rect">
            <a:avLst/>
          </a:prstGeom>
          <a:solidFill>
            <a:schemeClr val="accent2">
              <a:lumMod val="20000"/>
              <a:lumOff val="80000"/>
              <a:alpha val="24546"/>
            </a:schemeClr>
          </a:solidFill>
          <a:ln w="25400" cap="flat">
            <a:solidFill>
              <a:schemeClr val="accent6"/>
            </a:solidFill>
            <a:rou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r>
              <a:rPr lang="en-US" sz="2000" b="1" i="1" dirty="0">
                <a:effectLst/>
                <a:latin typeface="Times"/>
              </a:rPr>
              <a:t>Project: Nuclear Data Topics</a:t>
            </a:r>
          </a:p>
          <a:p>
            <a:pPr algn="ctr"/>
            <a:endParaRPr lang="en-US" b="1" i="1" dirty="0">
              <a:latin typeface="Times"/>
              <a:cs typeface="+mn-cs"/>
            </a:endParaRP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Air Force Institute of Technology</a:t>
            </a: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Army Research Laboratory (ARL)</a:t>
            </a: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Naval Research Laboratory (NRL)</a:t>
            </a: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Labs (Ohio U &amp; Notre Dame)</a:t>
            </a:r>
          </a:p>
          <a:p>
            <a:pPr algn="ctr"/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PI: Dr. John McClory (AFIT)</a:t>
            </a:r>
          </a:p>
          <a:p>
            <a:pPr algn="ctr"/>
            <a:endParaRPr lang="en-US" sz="1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POC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(1&amp;2): Dr. Michael Febbraro (AFIT)</a:t>
            </a: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POC (3):  Dr. Michael Dexter (AFIT)</a:t>
            </a: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POC (4): LtCol Jesse Foster (AFIT)</a:t>
            </a:r>
            <a:endParaRPr lang="en-US" sz="1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Sponsor – DTRA</a:t>
            </a:r>
          </a:p>
        </p:txBody>
      </p:sp>
    </p:spTree>
    <p:extLst>
      <p:ext uri="{BB962C8B-B14F-4D97-AF65-F5344CB8AC3E}">
        <p14:creationId xmlns:p14="http://schemas.microsoft.com/office/powerpoint/2010/main" val="3656331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4424" y="238124"/>
            <a:ext cx="9779876" cy="857251"/>
          </a:xfrm>
        </p:spPr>
        <p:txBody>
          <a:bodyPr/>
          <a:lstStyle/>
          <a:p>
            <a:pPr marL="117475"/>
            <a:r>
              <a:rPr lang="en-US" dirty="0"/>
              <a:t>DTRA Research and Development Summary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11524" y="1435626"/>
            <a:ext cx="11315700" cy="199337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DTRA Research and Development Provides:</a:t>
            </a:r>
          </a:p>
          <a:p>
            <a:r>
              <a:rPr lang="en-US" sz="2200" dirty="0"/>
              <a:t>Science, technology, and capability development investments that maintain the United States military technological superiority to:</a:t>
            </a:r>
          </a:p>
          <a:p>
            <a:pPr lvl="1"/>
            <a:r>
              <a:rPr lang="en-US" sz="2000" dirty="0"/>
              <a:t>Deter strategic attack against the United States and its allies</a:t>
            </a:r>
          </a:p>
          <a:p>
            <a:pPr lvl="1"/>
            <a:r>
              <a:rPr lang="en-US" sz="2000" dirty="0"/>
              <a:t>Prevent, reduce, and counter weapons of mass destruction and emerging threats</a:t>
            </a:r>
          </a:p>
          <a:p>
            <a:pPr lvl="1"/>
            <a:r>
              <a:rPr lang="en-US" sz="2000" dirty="0"/>
              <a:t>Prevail against adversaries in crisis and conflict</a:t>
            </a:r>
            <a:endParaRPr lang="en-US" sz="2000" dirty="0">
              <a:latin typeface="Arial" charset="0"/>
              <a:ea typeface="ＭＳ Ｐゴシック" pitchFamily="20" charset="-128"/>
            </a:endParaRPr>
          </a:p>
          <a:p>
            <a:r>
              <a:rPr lang="en-US" sz="2200" kern="1200" dirty="0">
                <a:ea typeface="MS PGothic" panose="020B0600070205080204" pitchFamily="34" charset="-128"/>
              </a:rPr>
              <a:t>An integrated and coordinated portfolio that leverages the Department of Defense, Interagency, and international partners providing support to our United States Joint Forces.</a:t>
            </a:r>
          </a:p>
          <a:p>
            <a:r>
              <a:rPr lang="en-US" sz="2200" kern="1200" dirty="0">
                <a:ea typeface="MS PGothic" panose="020B0600070205080204" pitchFamily="34" charset="-128"/>
              </a:rPr>
              <a:t>Comprehensive research and development investment to increase agility, respond to new or changing Combatant Command requirements, as well as national, and Department of Defense countering weapons of mass destruction priorities</a:t>
            </a:r>
          </a:p>
          <a:p>
            <a:endParaRPr lang="en-US" sz="2400" kern="12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7351" y="1254252"/>
            <a:ext cx="8385047" cy="49636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544" y="410540"/>
            <a:ext cx="39770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Our</a:t>
            </a:r>
            <a:r>
              <a:rPr sz="4000" spc="-85" dirty="0"/>
              <a:t> </a:t>
            </a:r>
            <a:r>
              <a:rPr sz="4000" dirty="0"/>
              <a:t>Core</a:t>
            </a:r>
            <a:r>
              <a:rPr sz="4000" spc="-65" dirty="0"/>
              <a:t> </a:t>
            </a:r>
            <a:r>
              <a:rPr sz="4000" spc="-10" dirty="0"/>
              <a:t>Values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377346" y="2035555"/>
            <a:ext cx="6656705" cy="330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Team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Oriented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i="1" dirty="0">
                <a:latin typeface="Arial"/>
                <a:cs typeface="Arial"/>
              </a:rPr>
              <a:t>Though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complex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dispersed,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we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are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single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cohesive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Agency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8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People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Centric</a:t>
            </a:r>
            <a:endParaRPr sz="2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25"/>
              </a:spcBef>
            </a:pPr>
            <a:r>
              <a:rPr sz="1800" i="1" dirty="0">
                <a:latin typeface="Arial"/>
                <a:cs typeface="Arial"/>
              </a:rPr>
              <a:t>Our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most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valuable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resource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counter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WMD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1800" dirty="0">
              <a:latin typeface="Arial"/>
              <a:cs typeface="Arial"/>
            </a:endParaRPr>
          </a:p>
          <a:p>
            <a:pPr marL="1840864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Mission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Focused</a:t>
            </a:r>
            <a:endParaRPr sz="2800" dirty="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30"/>
              </a:spcBef>
            </a:pPr>
            <a:r>
              <a:rPr sz="1800" i="1" dirty="0">
                <a:latin typeface="Arial"/>
                <a:cs typeface="Arial"/>
              </a:rPr>
              <a:t>United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purpose that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our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work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matters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1107947"/>
            <a:ext cx="11478895" cy="73660"/>
          </a:xfrm>
          <a:custGeom>
            <a:avLst/>
            <a:gdLst/>
            <a:ahLst/>
            <a:cxnLst/>
            <a:rect l="l" t="t" r="r" b="b"/>
            <a:pathLst>
              <a:path w="11478895" h="73659">
                <a:moveTo>
                  <a:pt x="11478768" y="0"/>
                </a:moveTo>
                <a:lnTo>
                  <a:pt x="0" y="0"/>
                </a:lnTo>
                <a:lnTo>
                  <a:pt x="0" y="73151"/>
                </a:lnTo>
                <a:lnTo>
                  <a:pt x="11478768" y="73151"/>
                </a:lnTo>
                <a:lnTo>
                  <a:pt x="11478768" y="0"/>
                </a:lnTo>
                <a:close/>
              </a:path>
            </a:pathLst>
          </a:custGeom>
          <a:solidFill>
            <a:srgbClr val="C422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36" y="0"/>
            <a:ext cx="1479803" cy="14691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8928" y="3656088"/>
            <a:ext cx="1594103" cy="15940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8177" y="5858085"/>
            <a:ext cx="135509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1941-</a:t>
            </a:r>
            <a:r>
              <a:rPr sz="1100" b="1" spc="-20" dirty="0">
                <a:latin typeface="Arial"/>
                <a:cs typeface="Arial"/>
              </a:rPr>
              <a:t>1947</a:t>
            </a:r>
            <a:endParaRPr sz="1100" dirty="0">
              <a:latin typeface="Arial"/>
              <a:cs typeface="Arial"/>
            </a:endParaRPr>
          </a:p>
          <a:p>
            <a:pPr marL="12700" marR="5080" indent="31369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Manhattan </a:t>
            </a:r>
            <a:r>
              <a:rPr sz="1100" b="1" dirty="0">
                <a:latin typeface="Arial"/>
                <a:cs typeface="Arial"/>
              </a:rPr>
              <a:t>Engineering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District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2535" y="1740392"/>
            <a:ext cx="9735185" cy="3357245"/>
            <a:chOff x="1052535" y="1740392"/>
            <a:chExt cx="9735185" cy="3357245"/>
          </a:xfrm>
        </p:grpSpPr>
        <p:sp>
          <p:nvSpPr>
            <p:cNvPr id="10" name="object 10"/>
            <p:cNvSpPr/>
            <p:nvPr/>
          </p:nvSpPr>
          <p:spPr>
            <a:xfrm>
              <a:off x="1058890" y="1764275"/>
              <a:ext cx="9722485" cy="3309620"/>
            </a:xfrm>
            <a:custGeom>
              <a:avLst/>
              <a:gdLst/>
              <a:ahLst/>
              <a:cxnLst/>
              <a:rect l="l" t="t" r="r" b="b"/>
              <a:pathLst>
                <a:path w="9722485" h="3309620">
                  <a:moveTo>
                    <a:pt x="0" y="3309061"/>
                  </a:moveTo>
                  <a:lnTo>
                    <a:pt x="9722345" y="0"/>
                  </a:lnTo>
                </a:path>
              </a:pathLst>
            </a:custGeom>
            <a:ln w="12700">
              <a:solidFill>
                <a:srgbClr val="DC7B4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94775" y="1746742"/>
              <a:ext cx="86995" cy="84455"/>
            </a:xfrm>
            <a:custGeom>
              <a:avLst/>
              <a:gdLst/>
              <a:ahLst/>
              <a:cxnLst/>
              <a:rect l="l" t="t" r="r" b="b"/>
              <a:pathLst>
                <a:path w="86995" h="84455">
                  <a:moveTo>
                    <a:pt x="28651" y="84162"/>
                  </a:moveTo>
                  <a:lnTo>
                    <a:pt x="86461" y="1752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DC7B4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8885" y="5006708"/>
              <a:ext cx="86995" cy="84455"/>
            </a:xfrm>
            <a:custGeom>
              <a:avLst/>
              <a:gdLst/>
              <a:ahLst/>
              <a:cxnLst/>
              <a:rect l="l" t="t" r="r" b="b"/>
              <a:pathLst>
                <a:path w="86994" h="84454">
                  <a:moveTo>
                    <a:pt x="57823" y="0"/>
                  </a:moveTo>
                  <a:lnTo>
                    <a:pt x="0" y="66624"/>
                  </a:lnTo>
                  <a:lnTo>
                    <a:pt x="86461" y="84162"/>
                  </a:lnTo>
                </a:path>
              </a:pathLst>
            </a:custGeom>
            <a:ln w="12700">
              <a:solidFill>
                <a:srgbClr val="DC7B4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1480" y="3026663"/>
              <a:ext cx="1485899" cy="13700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7388" y="1760220"/>
              <a:ext cx="1339595" cy="13380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8776" y="2388108"/>
              <a:ext cx="1391411" cy="136855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400551" y="3211729"/>
            <a:ext cx="2976880" cy="116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752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1996-</a:t>
            </a:r>
            <a:r>
              <a:rPr sz="1100" b="1" spc="-20" dirty="0">
                <a:latin typeface="Arial"/>
                <a:cs typeface="Arial"/>
              </a:rPr>
              <a:t>1998</a:t>
            </a:r>
            <a:endParaRPr sz="1100" dirty="0">
              <a:latin typeface="Arial"/>
              <a:cs typeface="Arial"/>
            </a:endParaRPr>
          </a:p>
          <a:p>
            <a:pPr marL="1802130" marR="5080" indent="-1270" algn="ctr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Defense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Special </a:t>
            </a:r>
            <a:r>
              <a:rPr sz="1100" b="1" dirty="0">
                <a:latin typeface="Arial"/>
                <a:cs typeface="Arial"/>
              </a:rPr>
              <a:t>Weapons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Agency</a:t>
            </a:r>
            <a:endParaRPr sz="1100" dirty="0">
              <a:latin typeface="Arial"/>
              <a:cs typeface="Arial"/>
            </a:endParaRPr>
          </a:p>
          <a:p>
            <a:pPr marR="1847850" algn="ctr">
              <a:lnSpc>
                <a:spcPct val="100000"/>
              </a:lnSpc>
              <a:spcBef>
                <a:spcPts val="1075"/>
              </a:spcBef>
            </a:pPr>
            <a:r>
              <a:rPr sz="1100" b="1" spc="-10" dirty="0">
                <a:latin typeface="Arial"/>
                <a:cs typeface="Arial"/>
              </a:rPr>
              <a:t>1971-</a:t>
            </a:r>
            <a:r>
              <a:rPr sz="1100" b="1" spc="-20" dirty="0">
                <a:latin typeface="Arial"/>
                <a:cs typeface="Arial"/>
              </a:rPr>
              <a:t>1996</a:t>
            </a:r>
            <a:endParaRPr sz="1100" dirty="0">
              <a:latin typeface="Arial"/>
              <a:cs typeface="Arial"/>
            </a:endParaRPr>
          </a:p>
          <a:p>
            <a:pPr marL="12700" marR="1861185" algn="ctr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Defense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Nuclear Agency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20065" y="2739649"/>
            <a:ext cx="124968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1998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-</a:t>
            </a:r>
            <a:endParaRPr sz="1100" dirty="0">
              <a:latin typeface="Arial"/>
              <a:cs typeface="Arial"/>
            </a:endParaRPr>
          </a:p>
          <a:p>
            <a:pPr marL="12700" marR="5080" indent="-3175" algn="ctr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Defense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Threat </a:t>
            </a:r>
            <a:r>
              <a:rPr sz="1100" b="1" dirty="0">
                <a:latin typeface="Arial"/>
                <a:cs typeface="Arial"/>
              </a:rPr>
              <a:t>Reduction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Agency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5305" y="4464768"/>
            <a:ext cx="110172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1959-</a:t>
            </a:r>
            <a:r>
              <a:rPr sz="1100" b="1" spc="-20" dirty="0">
                <a:latin typeface="Arial"/>
                <a:cs typeface="Arial"/>
              </a:rPr>
              <a:t>1971</a:t>
            </a:r>
            <a:endParaRPr sz="1100" dirty="0">
              <a:latin typeface="Arial"/>
              <a:cs typeface="Arial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Arial"/>
                <a:cs typeface="Arial"/>
              </a:rPr>
              <a:t>Defense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Atomic </a:t>
            </a:r>
            <a:r>
              <a:rPr sz="1100" b="1" dirty="0">
                <a:latin typeface="Arial"/>
                <a:cs typeface="Arial"/>
              </a:rPr>
              <a:t>Support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Agency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7653" y="5132719"/>
            <a:ext cx="117475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1947-</a:t>
            </a:r>
            <a:r>
              <a:rPr sz="1100" b="1" spc="-20" dirty="0">
                <a:latin typeface="Arial"/>
                <a:cs typeface="Arial"/>
              </a:rPr>
              <a:t>1959</a:t>
            </a:r>
            <a:endParaRPr sz="1100" dirty="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Arial"/>
                <a:cs typeface="Arial"/>
              </a:rPr>
              <a:t>Armed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Forces </a:t>
            </a:r>
            <a:r>
              <a:rPr sz="1100" b="1" dirty="0">
                <a:latin typeface="Arial"/>
                <a:cs typeface="Arial"/>
              </a:rPr>
              <a:t>Special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Weapons Project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119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Our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History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77066" y="5822445"/>
            <a:ext cx="4171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…to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address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most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consequential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threats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our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national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security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1836" y="794008"/>
            <a:ext cx="11591290" cy="5215255"/>
            <a:chOff x="211836" y="794008"/>
            <a:chExt cx="11591290" cy="521525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29968" y="3587496"/>
              <a:ext cx="1801367" cy="17434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1836" y="4142232"/>
              <a:ext cx="1894331" cy="18668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5495" y="794008"/>
              <a:ext cx="2107394" cy="316564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01430" y="1833138"/>
            <a:ext cx="512000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An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Agency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defined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by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80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years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evolution…</a:t>
            </a:r>
            <a:endParaRPr sz="1800" dirty="0">
              <a:latin typeface="Calibri"/>
              <a:cs typeface="Calibri"/>
            </a:endParaRPr>
          </a:p>
          <a:p>
            <a:pPr marL="2665730">
              <a:lnSpc>
                <a:spcPct val="100000"/>
              </a:lnSpc>
              <a:spcBef>
                <a:spcPts val="1664"/>
              </a:spcBef>
            </a:pPr>
            <a:r>
              <a:rPr sz="1800" b="1" i="1" dirty="0">
                <a:latin typeface="Calibri"/>
                <a:cs typeface="Calibri"/>
              </a:rPr>
              <a:t>that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continues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evolve…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52085" y="4866132"/>
            <a:ext cx="179705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1988-</a:t>
            </a:r>
            <a:r>
              <a:rPr sz="1100" b="1" spc="-20" dirty="0">
                <a:latin typeface="Arial"/>
                <a:cs typeface="Arial"/>
              </a:rPr>
              <a:t>1998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Arial"/>
                <a:cs typeface="Arial"/>
              </a:rPr>
              <a:t>On-Site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Inspection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Agency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00397" y="1309365"/>
            <a:ext cx="11367770" cy="4963795"/>
            <a:chOff x="210311" y="1295400"/>
            <a:chExt cx="11367770" cy="49637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2779" y="1295400"/>
              <a:ext cx="8385047" cy="4963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3959351"/>
              <a:ext cx="4489704" cy="2203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788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5"/>
              </a:spcBef>
            </a:pPr>
            <a:r>
              <a:rPr dirty="0"/>
              <a:t>Our</a:t>
            </a:r>
            <a:r>
              <a:rPr spc="-35" dirty="0"/>
              <a:t> </a:t>
            </a:r>
            <a:r>
              <a:rPr dirty="0"/>
              <a:t>People</a:t>
            </a:r>
            <a:r>
              <a:rPr spc="-35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10" dirty="0"/>
              <a:t>Resources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8224" y="2141220"/>
            <a:ext cx="4226051" cy="357377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32523" y="1172578"/>
            <a:ext cx="53651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Arial"/>
                <a:cs typeface="Arial"/>
              </a:rPr>
              <a:t>A</a:t>
            </a:r>
            <a:r>
              <a:rPr sz="2000" b="1" i="1" spc="-1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team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composed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of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highly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diverse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skillsets </a:t>
            </a:r>
            <a:r>
              <a:rPr sz="2000" b="1" i="1" dirty="0">
                <a:latin typeface="Arial"/>
                <a:cs typeface="Arial"/>
              </a:rPr>
              <a:t>providing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expertise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throughout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the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spc="-20" dirty="0">
                <a:latin typeface="Arial"/>
                <a:cs typeface="Arial"/>
              </a:rPr>
              <a:t>CWMD </a:t>
            </a:r>
            <a:r>
              <a:rPr sz="2000" b="1" i="1" spc="-10" dirty="0">
                <a:latin typeface="Arial"/>
                <a:cs typeface="Arial"/>
              </a:rPr>
              <a:t>enterprise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2">
            <a:extLst>
              <a:ext uri="{FF2B5EF4-FFF2-40B4-BE49-F238E27FC236}">
                <a16:creationId xmlns:a16="http://schemas.microsoft.com/office/drawing/2014/main" id="{B09AF320-B137-FFC3-4C10-EDD37A60EC71}"/>
              </a:ext>
            </a:extLst>
          </p:cNvPr>
          <p:cNvSpPr txBox="1"/>
          <p:nvPr/>
        </p:nvSpPr>
        <p:spPr>
          <a:xfrm>
            <a:off x="11114650" y="6578605"/>
            <a:ext cx="533396" cy="200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Arial" pitchFamily="34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1EE4433A-1944-9534-81B5-FB7EDD22E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950" y="239938"/>
            <a:ext cx="9818452" cy="838395"/>
          </a:xfrm>
        </p:spPr>
        <p:txBody>
          <a:bodyPr/>
          <a:lstStyle/>
          <a:p>
            <a:pPr lvl="0"/>
            <a:r>
              <a:rPr lang="en-US" dirty="0"/>
              <a:t>RD Workforce Locations</a:t>
            </a:r>
          </a:p>
        </p:txBody>
      </p:sp>
      <p:pic>
        <p:nvPicPr>
          <p:cNvPr id="13" name="Picture 6" descr="Premium Vector | USA map outline on white background">
            <a:extLst>
              <a:ext uri="{FF2B5EF4-FFF2-40B4-BE49-F238E27FC236}">
                <a16:creationId xmlns:a16="http://schemas.microsoft.com/office/drawing/2014/main" id="{2E61CF93-3F50-FC05-6122-96E14EB19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5218" y="1177500"/>
            <a:ext cx="7649719" cy="47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62914F-6FBF-0F2E-9E7E-B90B28C2721E}"/>
              </a:ext>
            </a:extLst>
          </p:cNvPr>
          <p:cNvSpPr txBox="1"/>
          <p:nvPr/>
        </p:nvSpPr>
        <p:spPr>
          <a:xfrm>
            <a:off x="9007006" y="1520692"/>
            <a:ext cx="3044941" cy="1154162"/>
          </a:xfrm>
          <a:prstGeom prst="rect">
            <a:avLst/>
          </a:prstGeom>
          <a:solidFill>
            <a:schemeClr val="accent3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spc="40" dirty="0">
                <a:solidFill>
                  <a:srgbClr val="FF0000"/>
                </a:solidFill>
              </a:rPr>
              <a:t>National Capital Region</a:t>
            </a:r>
          </a:p>
          <a:p>
            <a:pPr algn="ctr"/>
            <a:r>
              <a:rPr lang="en-US" sz="1600" b="1" dirty="0"/>
              <a:t>Defense Threat Reduction Center (DTRC) / Fort Belvoir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AE52EC-07CC-CAC7-2238-58C68B6014BA}"/>
              </a:ext>
            </a:extLst>
          </p:cNvPr>
          <p:cNvSpPr txBox="1"/>
          <p:nvPr/>
        </p:nvSpPr>
        <p:spPr>
          <a:xfrm>
            <a:off x="599660" y="2741163"/>
            <a:ext cx="3289610" cy="661720"/>
          </a:xfrm>
          <a:prstGeom prst="rect">
            <a:avLst/>
          </a:prstGeom>
          <a:solidFill>
            <a:schemeClr val="accent3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spc="40" dirty="0">
                <a:solidFill>
                  <a:srgbClr val="FF0000"/>
                </a:solidFill>
              </a:rPr>
              <a:t>New Mexico</a:t>
            </a:r>
          </a:p>
          <a:p>
            <a:pPr algn="ctr">
              <a:spcAft>
                <a:spcPts val="600"/>
              </a:spcAft>
            </a:pPr>
            <a:r>
              <a:rPr lang="en-US" sz="1600" b="1" dirty="0"/>
              <a:t>Kirtland AFB</a:t>
            </a: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1C989C73-98A0-427A-1191-AA7FEB22A085}"/>
              </a:ext>
            </a:extLst>
          </p:cNvPr>
          <p:cNvSpPr/>
          <p:nvPr/>
        </p:nvSpPr>
        <p:spPr bwMode="auto">
          <a:xfrm>
            <a:off x="4500202" y="3914407"/>
            <a:ext cx="405113" cy="30094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400BBC-095B-7230-3F13-47B76237A7EF}"/>
              </a:ext>
            </a:extLst>
          </p:cNvPr>
          <p:cNvSpPr/>
          <p:nvPr/>
        </p:nvSpPr>
        <p:spPr bwMode="auto">
          <a:xfrm>
            <a:off x="8404775" y="2752747"/>
            <a:ext cx="405113" cy="30094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0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A28D7D-3D6D-1C72-F098-04377A24E17A}"/>
              </a:ext>
            </a:extLst>
          </p:cNvPr>
          <p:cNvSpPr txBox="1"/>
          <p:nvPr/>
        </p:nvSpPr>
        <p:spPr>
          <a:xfrm>
            <a:off x="168442" y="5721712"/>
            <a:ext cx="11479605" cy="66172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spc="40" dirty="0">
                <a:solidFill>
                  <a:srgbClr val="FF0000"/>
                </a:solidFill>
              </a:rPr>
              <a:t>Some Additional Workforce Locations</a:t>
            </a:r>
          </a:p>
          <a:p>
            <a:pPr algn="ctr">
              <a:spcAft>
                <a:spcPts val="0"/>
              </a:spcAft>
            </a:pPr>
            <a:r>
              <a:rPr lang="en-US" sz="1600" b="1" spc="40" dirty="0"/>
              <a:t>West Point, NY; Las Vegas, NV; Fort Liberty, NC; and Edgewood/Aberdeen Proving Ground, MD</a:t>
            </a:r>
          </a:p>
        </p:txBody>
      </p:sp>
    </p:spTree>
    <p:extLst>
      <p:ext uri="{BB962C8B-B14F-4D97-AF65-F5344CB8AC3E}">
        <p14:creationId xmlns:p14="http://schemas.microsoft.com/office/powerpoint/2010/main" val="338522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89417" y="2960180"/>
            <a:ext cx="12833322" cy="2218405"/>
          </a:xfrm>
          <a:prstGeom prst="rect">
            <a:avLst/>
          </a:prstGeom>
          <a:solidFill>
            <a:srgbClr val="FFC0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7661" y="234579"/>
            <a:ext cx="9824740" cy="83839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RD Mission and Functions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719" y="1555303"/>
            <a:ext cx="11607133" cy="1251370"/>
          </a:xfrm>
          <a:prstGeom prst="bevel">
            <a:avLst>
              <a:gd name="adj" fmla="val 8670"/>
            </a:avLst>
          </a:prstGeom>
          <a:solidFill>
            <a:srgbClr val="003C6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1600" b="1" i="1">
                <a:solidFill>
                  <a:schemeClr val="bg1"/>
                </a:solidFill>
              </a:defRPr>
            </a:lvl1pPr>
            <a:lvl2pPr marL="457200" indent="0" fontAlgn="base">
              <a:spcBef>
                <a:spcPct val="20000"/>
              </a:spcBef>
              <a:spcAft>
                <a:spcPct val="0"/>
              </a:spcAft>
              <a:buNone/>
              <a:defRPr sz="1200"/>
            </a:lvl2pPr>
            <a:lvl3pPr marL="914400" indent="0" fontAlgn="base">
              <a:spcBef>
                <a:spcPct val="20000"/>
              </a:spcBef>
              <a:spcAft>
                <a:spcPct val="0"/>
              </a:spcAft>
              <a:buNone/>
              <a:defRPr sz="1000"/>
            </a:lvl3pPr>
            <a:lvl4pPr marL="1371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tabLst/>
              <a:defRPr sz="900"/>
            </a:lvl4pPr>
            <a:lvl5pPr marL="18288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5pPr>
            <a:lvl6pPr marL="22860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6pPr>
            <a:lvl7pPr marL="27432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7pPr>
            <a:lvl8pPr marL="32004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8pPr>
            <a:lvl9pPr marL="3657600" indent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900"/>
            </a:lvl9pPr>
          </a:lstStyle>
          <a:p>
            <a:r>
              <a:rPr lang="en-US" sz="2400" i="0" dirty="0">
                <a:cs typeface="Arial" panose="020B0604020202020204" pitchFamily="34" charset="0"/>
              </a:rPr>
              <a:t>Generate customer focused, threat informed, trusted technical solutions to deter and counter critical WMD problems for today and tomorrow.</a:t>
            </a:r>
          </a:p>
        </p:txBody>
      </p:sp>
      <p:sp>
        <p:nvSpPr>
          <p:cNvPr id="74" name="Round Single Corner Rectangle 4"/>
          <p:cNvSpPr/>
          <p:nvPr/>
        </p:nvSpPr>
        <p:spPr>
          <a:xfrm>
            <a:off x="9894181" y="2892665"/>
            <a:ext cx="2103120" cy="2377440"/>
          </a:xfrm>
          <a:prstGeom prst="rect">
            <a:avLst/>
          </a:prstGeom>
          <a:solidFill>
            <a:srgbClr val="3366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352" tIns="149352" rIns="149352" bIns="18288" spcCol="1270" anchor="b" anchorCtr="1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19048" y="2889129"/>
            <a:ext cx="2103120" cy="2377440"/>
            <a:chOff x="2523766" y="3369610"/>
            <a:chExt cx="2103120" cy="2377440"/>
          </a:xfrm>
        </p:grpSpPr>
        <p:sp>
          <p:nvSpPr>
            <p:cNvPr id="76" name="Round Single Corner Rectangle 4"/>
            <p:cNvSpPr/>
            <p:nvPr/>
          </p:nvSpPr>
          <p:spPr>
            <a:xfrm>
              <a:off x="2523766" y="3369610"/>
              <a:ext cx="2103120" cy="2377440"/>
            </a:xfrm>
            <a:prstGeom prst="rect">
              <a:avLst/>
            </a:prstGeom>
            <a:solidFill>
              <a:srgbClr val="3366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9352" tIns="149352" rIns="149352" bIns="18288" spcCol="1270" anchor="b" anchorCtr="1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615206" y="3460440"/>
              <a:ext cx="1920240" cy="15544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0" charset="-128"/>
                </a:rPr>
                <a:t>Insert picture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798757" y="2889129"/>
            <a:ext cx="2103120" cy="2377440"/>
            <a:chOff x="2523766" y="3369610"/>
            <a:chExt cx="2103120" cy="2377440"/>
          </a:xfrm>
        </p:grpSpPr>
        <p:sp>
          <p:nvSpPr>
            <p:cNvPr id="79" name="Round Single Corner Rectangle 4"/>
            <p:cNvSpPr/>
            <p:nvPr/>
          </p:nvSpPr>
          <p:spPr>
            <a:xfrm>
              <a:off x="2523766" y="3369610"/>
              <a:ext cx="2103120" cy="2377440"/>
            </a:xfrm>
            <a:prstGeom prst="rect">
              <a:avLst/>
            </a:prstGeom>
            <a:solidFill>
              <a:srgbClr val="3366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9352" tIns="149352" rIns="149352" bIns="18288" spcCol="1270" anchor="b" anchorCtr="1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615206" y="3460440"/>
              <a:ext cx="1920240" cy="15544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0" charset="-128"/>
                </a:rPr>
                <a:t>Insert picture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78466" y="2889129"/>
            <a:ext cx="2103120" cy="2377440"/>
            <a:chOff x="2523766" y="3369610"/>
            <a:chExt cx="2103120" cy="2377440"/>
          </a:xfrm>
        </p:grpSpPr>
        <p:sp>
          <p:nvSpPr>
            <p:cNvPr id="82" name="Round Single Corner Rectangle 4"/>
            <p:cNvSpPr/>
            <p:nvPr/>
          </p:nvSpPr>
          <p:spPr>
            <a:xfrm>
              <a:off x="2523766" y="3369610"/>
              <a:ext cx="2103120" cy="2377440"/>
            </a:xfrm>
            <a:prstGeom prst="rect">
              <a:avLst/>
            </a:prstGeom>
            <a:solidFill>
              <a:srgbClr val="3366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9352" tIns="149352" rIns="149352" bIns="18288" spcCol="1270" anchor="b" anchorCtr="1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615206" y="3460440"/>
              <a:ext cx="1920240" cy="15544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0" charset="-128"/>
                </a:rPr>
                <a:t>Insert picture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558174" y="2889129"/>
            <a:ext cx="2103120" cy="2377440"/>
            <a:chOff x="2523766" y="3369610"/>
            <a:chExt cx="2103120" cy="2377440"/>
          </a:xfrm>
        </p:grpSpPr>
        <p:sp>
          <p:nvSpPr>
            <p:cNvPr id="85" name="Round Single Corner Rectangle 4"/>
            <p:cNvSpPr/>
            <p:nvPr/>
          </p:nvSpPr>
          <p:spPr>
            <a:xfrm>
              <a:off x="2523766" y="3369610"/>
              <a:ext cx="2103120" cy="2377440"/>
            </a:xfrm>
            <a:prstGeom prst="rect">
              <a:avLst/>
            </a:prstGeom>
            <a:solidFill>
              <a:srgbClr val="3366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9352" tIns="149352" rIns="149352" bIns="18288" spcCol="1270" anchor="b" anchorCtr="1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615206" y="3460440"/>
              <a:ext cx="1920240" cy="15544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0" charset="-128"/>
                </a:rPr>
                <a:t>Insert picture</a:t>
              </a:r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3240" y="2979959"/>
            <a:ext cx="1973666" cy="1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518" y="2979958"/>
            <a:ext cx="1920317" cy="152212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90" name="Group 89"/>
          <p:cNvGrpSpPr/>
          <p:nvPr/>
        </p:nvGrpSpPr>
        <p:grpSpPr>
          <a:xfrm>
            <a:off x="510488" y="2990490"/>
            <a:ext cx="1920240" cy="1563728"/>
            <a:chOff x="3976012" y="2027486"/>
            <a:chExt cx="4003160" cy="2374704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0E178B-AF75-A54D-B848-77E845155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05"/>
            <a:stretch/>
          </p:blipFill>
          <p:spPr>
            <a:xfrm>
              <a:off x="3976012" y="2027486"/>
              <a:ext cx="4003160" cy="2374704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872E974-9F9A-534F-90D3-6F703EE89954}"/>
                </a:ext>
              </a:extLst>
            </p:cNvPr>
            <p:cNvGrpSpPr/>
            <p:nvPr/>
          </p:nvGrpSpPr>
          <p:grpSpPr>
            <a:xfrm>
              <a:off x="4133953" y="2212255"/>
              <a:ext cx="633666" cy="537054"/>
              <a:chOff x="4132828" y="2037457"/>
              <a:chExt cx="633666" cy="537054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7BF2AB62-AF46-9A43-9C79-FD1EB979B3EE}"/>
                  </a:ext>
                </a:extLst>
              </p:cNvPr>
              <p:cNvSpPr/>
              <p:nvPr/>
            </p:nvSpPr>
            <p:spPr bwMode="auto">
              <a:xfrm>
                <a:off x="4132828" y="2037457"/>
                <a:ext cx="633666" cy="537054"/>
              </a:xfrm>
              <a:prstGeom prst="roundRect">
                <a:avLst>
                  <a:gd name="adj" fmla="val 9635"/>
                </a:avLst>
              </a:prstGeom>
              <a:solidFill>
                <a:schemeClr val="tx1">
                  <a:lumMod val="85000"/>
                  <a:lumOff val="15000"/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i="1" dirty="0">
                  <a:latin typeface="Univers" pitchFamily="34" charset="-18"/>
                </a:endParaRPr>
              </a:p>
            </p:txBody>
          </p: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0EA5A5D0-345B-814E-ABE6-DE95FED8F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5790" y="2081898"/>
                <a:ext cx="422534" cy="422534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46EE693-1080-FD4C-96A4-BFB0B15C6D83}"/>
                </a:ext>
              </a:extLst>
            </p:cNvPr>
            <p:cNvGrpSpPr/>
            <p:nvPr/>
          </p:nvGrpSpPr>
          <p:grpSpPr>
            <a:xfrm>
              <a:off x="4804963" y="2212253"/>
              <a:ext cx="633666" cy="537056"/>
              <a:chOff x="4799440" y="2037455"/>
              <a:chExt cx="633666" cy="537056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2B17B690-5AF0-384F-AFE5-10B1EF6BDAF2}"/>
                  </a:ext>
                </a:extLst>
              </p:cNvPr>
              <p:cNvSpPr/>
              <p:nvPr/>
            </p:nvSpPr>
            <p:spPr bwMode="auto">
              <a:xfrm>
                <a:off x="4799440" y="2037456"/>
                <a:ext cx="633666" cy="537054"/>
              </a:xfrm>
              <a:prstGeom prst="roundRect">
                <a:avLst>
                  <a:gd name="adj" fmla="val 9635"/>
                </a:avLst>
              </a:prstGeom>
              <a:solidFill>
                <a:schemeClr val="tx1">
                  <a:lumMod val="85000"/>
                  <a:lumOff val="15000"/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i="1" dirty="0">
                  <a:latin typeface="Univers" pitchFamily="34" charset="-18"/>
                </a:endParaRPr>
              </a:p>
            </p:txBody>
          </p: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B58F45DB-3827-D440-9CD9-30F20C794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1967" y="2037455"/>
                <a:ext cx="537056" cy="537056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CA76577-014E-0C4C-8790-7CC83BCFE74D}"/>
                </a:ext>
              </a:extLst>
            </p:cNvPr>
            <p:cNvGrpSpPr/>
            <p:nvPr/>
          </p:nvGrpSpPr>
          <p:grpSpPr>
            <a:xfrm>
              <a:off x="4133953" y="2745544"/>
              <a:ext cx="633666" cy="599895"/>
              <a:chOff x="5466052" y="1974617"/>
              <a:chExt cx="633666" cy="599895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9FB8528F-59A6-884F-871B-1B1418DF7AB0}"/>
                  </a:ext>
                </a:extLst>
              </p:cNvPr>
              <p:cNvSpPr/>
              <p:nvPr/>
            </p:nvSpPr>
            <p:spPr bwMode="auto">
              <a:xfrm>
                <a:off x="5466052" y="2037457"/>
                <a:ext cx="633666" cy="537054"/>
              </a:xfrm>
              <a:prstGeom prst="roundRect">
                <a:avLst>
                  <a:gd name="adj" fmla="val 9635"/>
                </a:avLst>
              </a:prstGeom>
              <a:solidFill>
                <a:schemeClr val="tx1">
                  <a:lumMod val="85000"/>
                  <a:lumOff val="15000"/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i="1" dirty="0">
                  <a:latin typeface="Univers" pitchFamily="34" charset="-18"/>
                </a:endParaRPr>
              </a:p>
            </p:txBody>
          </p:sp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D0D808B2-D652-C04D-87D9-4DF357947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0358" y="1974617"/>
                <a:ext cx="599895" cy="599895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4A8966A-05A2-014B-89FA-9127790302E6}"/>
                </a:ext>
              </a:extLst>
            </p:cNvPr>
            <p:cNvGrpSpPr/>
            <p:nvPr/>
          </p:nvGrpSpPr>
          <p:grpSpPr>
            <a:xfrm>
              <a:off x="4450701" y="3437083"/>
              <a:ext cx="633665" cy="533290"/>
              <a:chOff x="6805756" y="2037456"/>
              <a:chExt cx="633665" cy="533290"/>
            </a:xfrm>
          </p:grpSpPr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FCF4A7BB-9A51-C048-8573-D25D512A8E48}"/>
                  </a:ext>
                </a:extLst>
              </p:cNvPr>
              <p:cNvSpPr/>
              <p:nvPr/>
            </p:nvSpPr>
            <p:spPr bwMode="auto">
              <a:xfrm>
                <a:off x="6805756" y="2037456"/>
                <a:ext cx="633665" cy="533290"/>
              </a:xfrm>
              <a:prstGeom prst="roundRect">
                <a:avLst>
                  <a:gd name="adj" fmla="val 9635"/>
                </a:avLst>
              </a:prstGeom>
              <a:solidFill>
                <a:schemeClr val="tx1">
                  <a:lumMod val="85000"/>
                  <a:lumOff val="15000"/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i="1" dirty="0">
                  <a:latin typeface="Univers" pitchFamily="34" charset="-18"/>
                </a:endParaRPr>
              </a:p>
            </p:txBody>
          </p:sp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E43F08B1-BCA0-F741-9AC1-DFB6F48BB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9265" y="2039658"/>
                <a:ext cx="486646" cy="486646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4D8D927-86CE-2343-8563-16CA82DD9EE2}"/>
                </a:ext>
              </a:extLst>
            </p:cNvPr>
            <p:cNvGrpSpPr/>
            <p:nvPr/>
          </p:nvGrpSpPr>
          <p:grpSpPr>
            <a:xfrm>
              <a:off x="4804963" y="2813856"/>
              <a:ext cx="633666" cy="537054"/>
              <a:chOff x="6132663" y="2037457"/>
              <a:chExt cx="633666" cy="537054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BEA76EDA-111A-0D4E-9EEC-9B0A7789B4FE}"/>
                  </a:ext>
                </a:extLst>
              </p:cNvPr>
              <p:cNvSpPr/>
              <p:nvPr/>
            </p:nvSpPr>
            <p:spPr bwMode="auto">
              <a:xfrm>
                <a:off x="6132663" y="2037457"/>
                <a:ext cx="633666" cy="537054"/>
              </a:xfrm>
              <a:prstGeom prst="roundRect">
                <a:avLst>
                  <a:gd name="adj" fmla="val 9635"/>
                </a:avLst>
              </a:prstGeom>
              <a:solidFill>
                <a:schemeClr val="tx1">
                  <a:lumMod val="85000"/>
                  <a:lumOff val="15000"/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i="1" dirty="0">
                  <a:latin typeface="Univers" pitchFamily="34" charset="-18"/>
                </a:endParaRPr>
              </a:p>
            </p:txBody>
          </p:sp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D93A52D-F386-D546-933B-FB4AA31F7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84345" y="2041222"/>
                <a:ext cx="533290" cy="533289"/>
              </a:xfrm>
              <a:prstGeom prst="rect">
                <a:avLst/>
              </a:prstGeom>
            </p:spPr>
          </p:pic>
        </p:grpSp>
      </p:grpSp>
      <p:pic>
        <p:nvPicPr>
          <p:cNvPr id="107" name="Picture 106"/>
          <p:cNvPicPr>
            <a:picLocks noGrp="1"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0491" y="2994025"/>
            <a:ext cx="1845849" cy="1730606"/>
          </a:xfrm>
          <a:prstGeom prst="rect">
            <a:avLst/>
          </a:prstGeom>
          <a:ln w="317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759711" y="5370905"/>
            <a:ext cx="10679148" cy="923330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RD executes its mission by </a:t>
            </a:r>
            <a:r>
              <a:rPr lang="en-US" sz="1800" b="1" i="1" u="sng" cap="all" dirty="0">
                <a:latin typeface="Arial" panose="020B0604020202020204" pitchFamily="34" charset="0"/>
                <a:cs typeface="Arial" panose="020B0604020202020204" pitchFamily="34" charset="0"/>
              </a:rPr>
              <a:t>delivering innovative solutions</a:t>
            </a:r>
            <a:r>
              <a:rPr lang="en-US" sz="1800" b="1" i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that meet current mission requirements in a timely manner and by </a:t>
            </a:r>
            <a:r>
              <a:rPr lang="en-US" sz="1800" b="1" i="1" u="sng" cap="all" dirty="0">
                <a:latin typeface="Arial" panose="020B0604020202020204" pitchFamily="34" charset="0"/>
                <a:cs typeface="Arial" panose="020B0604020202020204" pitchFamily="34" charset="0"/>
              </a:rPr>
              <a:t>anticipating and preparing for emerging and future threats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with a balance of fundamental and applied research across the portfolio.</a:t>
            </a:r>
          </a:p>
        </p:txBody>
      </p:sp>
      <p:pic>
        <p:nvPicPr>
          <p:cNvPr id="41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196" y="2994177"/>
            <a:ext cx="1920240" cy="172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75" y="235466"/>
            <a:ext cx="9816925" cy="838397"/>
          </a:xfrm>
        </p:spPr>
        <p:txBody>
          <a:bodyPr/>
          <a:lstStyle/>
          <a:p>
            <a:r>
              <a:rPr lang="en-US" dirty="0"/>
              <a:t>RD Strategic Partnering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858" y="1607452"/>
            <a:ext cx="11303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RD partners with other U.S. Government agencies (such as National and Service Laboratories), and international S&amp;T organizations to develop CWMD capabilities that address prioritized CCMD / Joint Force gaps.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806" y="3413561"/>
            <a:ext cx="3388309" cy="2282364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6BAA28F-F989-4A99-810A-B452F3A20D03}"/>
              </a:ext>
            </a:extLst>
          </p:cNvPr>
          <p:cNvGrpSpPr/>
          <p:nvPr/>
        </p:nvGrpSpPr>
        <p:grpSpPr>
          <a:xfrm>
            <a:off x="75345" y="3985250"/>
            <a:ext cx="4415204" cy="1076296"/>
            <a:chOff x="5224625" y="3998638"/>
            <a:chExt cx="3327771" cy="811212"/>
          </a:xfrm>
        </p:grpSpPr>
        <p:pic>
          <p:nvPicPr>
            <p:cNvPr id="37" name="Picture 2" descr="Image result for eucom seal">
              <a:extLst>
                <a:ext uri="{FF2B5EF4-FFF2-40B4-BE49-F238E27FC236}">
                  <a16:creationId xmlns:a16="http://schemas.microsoft.com/office/drawing/2014/main" id="{35505431-4FF4-4607-9BA1-FCDFBACE6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676" y="3998638"/>
              <a:ext cx="811212" cy="8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 descr="File:Seal of the United States Northern Command.png">
              <a:extLst>
                <a:ext uri="{FF2B5EF4-FFF2-40B4-BE49-F238E27FC236}">
                  <a16:creationId xmlns:a16="http://schemas.microsoft.com/office/drawing/2014/main" id="{70F1C9AE-1FE9-4871-B30C-ED46DC603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55" y="4020863"/>
              <a:ext cx="766762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http://www.pacom.mil/Portals/55/Images/PACOM2015_1400x1400.png">
              <a:extLst>
                <a:ext uri="{FF2B5EF4-FFF2-40B4-BE49-F238E27FC236}">
                  <a16:creationId xmlns:a16="http://schemas.microsoft.com/office/drawing/2014/main" id="{9E204EF9-BEE2-490F-BACA-82F6E8847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183" y="3998638"/>
              <a:ext cx="811213" cy="8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8DC0E0B-6EE4-4181-8C8B-6D68DB028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4625" y="4025470"/>
              <a:ext cx="760784" cy="76078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F41358-D44C-4B09-8D86-B88B8CF06E8A}"/>
              </a:ext>
            </a:extLst>
          </p:cNvPr>
          <p:cNvGrpSpPr/>
          <p:nvPr/>
        </p:nvGrpSpPr>
        <p:grpSpPr>
          <a:xfrm>
            <a:off x="7581367" y="3997888"/>
            <a:ext cx="4685608" cy="1112103"/>
            <a:chOff x="5325008" y="4862238"/>
            <a:chExt cx="3250142" cy="838200"/>
          </a:xfrm>
        </p:grpSpPr>
        <p:pic>
          <p:nvPicPr>
            <p:cNvPr id="42" name="Picture 2" descr="File:Seal of the United States Southern Command.svg">
              <a:extLst>
                <a:ext uri="{FF2B5EF4-FFF2-40B4-BE49-F238E27FC236}">
                  <a16:creationId xmlns:a16="http://schemas.microsoft.com/office/drawing/2014/main" id="{4F176D18-9883-4357-B803-548F9B4C5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008" y="4898750"/>
              <a:ext cx="563563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 descr="Image result for ussocom seal">
              <a:extLst>
                <a:ext uri="{FF2B5EF4-FFF2-40B4-BE49-F238E27FC236}">
                  <a16:creationId xmlns:a16="http://schemas.microsoft.com/office/drawing/2014/main" id="{68FEDDD6-D71C-4E9F-9CF1-3DE342662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331" y="4892400"/>
              <a:ext cx="654050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 descr="Image result for usstratcom seal">
              <a:extLst>
                <a:ext uri="{FF2B5EF4-FFF2-40B4-BE49-F238E27FC236}">
                  <a16:creationId xmlns:a16="http://schemas.microsoft.com/office/drawing/2014/main" id="{3A11F3D4-0B3E-400A-ADA7-1B6170B49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943" y="4890813"/>
              <a:ext cx="78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Image result for ustranscom seal">
              <a:extLst>
                <a:ext uri="{FF2B5EF4-FFF2-40B4-BE49-F238E27FC236}">
                  <a16:creationId xmlns:a16="http://schemas.microsoft.com/office/drawing/2014/main" id="{98C490B0-4FFD-4309-B2AD-3C87A4166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950" y="4862238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004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370" y="1613674"/>
            <a:ext cx="10964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 Arial"/>
                <a:cs typeface="Calibri" panose="020F0502020204030204" pitchFamily="34" charset="0"/>
              </a:rPr>
              <a:t>RD-NT researches, develops, and transitions nuclear weapons effects, survivability, detection, and monitoring capabilities to support and enable an effective nuclear deterrent.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43" y="5396710"/>
            <a:ext cx="1128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 Arial"/>
                <a:cs typeface="Calibri" panose="020F0502020204030204" pitchFamily="34" charset="0"/>
              </a:rPr>
              <a:t>Top NT priorities include Operating in a Nuclear Environment (ONE); Nuclear Modernization and Sustainment; Mission Assurance and Risk Mitigation Support; Nuclear Arms Control; and Forensics.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743B6-2F6F-7550-4278-95F6F42EB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081" y="3179349"/>
            <a:ext cx="2322279" cy="1484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F9B42-9752-E0E9-B32F-466CC207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0" y="3031666"/>
            <a:ext cx="2030144" cy="1780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7BE04-35D3-1F04-259A-DB97FB2FF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380" y="3084038"/>
            <a:ext cx="1531459" cy="167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40CD3-E094-5CF0-189D-D19CC556D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027" y="3241996"/>
            <a:ext cx="2408129" cy="13595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A826-BD11-D09F-A2FE-D75712C1CEF7}"/>
              </a:ext>
            </a:extLst>
          </p:cNvPr>
          <p:cNvGrpSpPr/>
          <p:nvPr/>
        </p:nvGrpSpPr>
        <p:grpSpPr>
          <a:xfrm>
            <a:off x="5507319" y="3135307"/>
            <a:ext cx="1761897" cy="1676545"/>
            <a:chOff x="5507319" y="3135307"/>
            <a:chExt cx="1761897" cy="16765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F71DCE-1710-0D5D-7059-9F210F43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7319" y="3135307"/>
              <a:ext cx="1761897" cy="16765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4CBF7A-4285-A30E-860F-239BF027C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7166" y="4284438"/>
              <a:ext cx="522050" cy="527414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FC0566D-CDEE-28E4-01EE-B1F55618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475" y="235466"/>
            <a:ext cx="9816925" cy="838397"/>
          </a:xfrm>
        </p:spPr>
        <p:txBody>
          <a:bodyPr/>
          <a:lstStyle/>
          <a:p>
            <a:r>
              <a:rPr lang="en-US" dirty="0"/>
              <a:t>RD-NT: Nuclear Technologies Department</a:t>
            </a:r>
          </a:p>
        </p:txBody>
      </p:sp>
    </p:spTree>
    <p:extLst>
      <p:ext uri="{BB962C8B-B14F-4D97-AF65-F5344CB8AC3E}">
        <p14:creationId xmlns:p14="http://schemas.microsoft.com/office/powerpoint/2010/main" val="236623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A3B6EC2E-4D89-4B4F-BADF-44625B457C45}"/>
              </a:ext>
            </a:extLst>
          </p:cNvPr>
          <p:cNvSpPr/>
          <p:nvPr/>
        </p:nvSpPr>
        <p:spPr>
          <a:xfrm>
            <a:off x="209714" y="1908893"/>
            <a:ext cx="36888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Nuclear Weapon Effects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300"/>
              </a:spcAft>
              <a:buSzPct val="75000"/>
              <a:tabLst>
                <a:tab pos="182880" algn="l"/>
              </a:tabLst>
              <a:defRPr/>
            </a:pPr>
            <a:r>
              <a:rPr lang="en-US" sz="1600" dirty="0"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Creates modeling &amp; simulation tools for nuclear targeting support and consequences of execution analyses.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FB95C6D-9BA0-4CAD-B430-1935BB41E077}"/>
              </a:ext>
            </a:extLst>
          </p:cNvPr>
          <p:cNvSpPr/>
          <p:nvPr/>
        </p:nvSpPr>
        <p:spPr>
          <a:xfrm>
            <a:off x="193272" y="4942808"/>
            <a:ext cx="40201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Nuclear Assessments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300"/>
              </a:spcAft>
              <a:buSzPct val="75000"/>
              <a:tabLst>
                <a:tab pos="182880" algn="l"/>
              </a:tabLst>
              <a:defRPr/>
            </a:pPr>
            <a:r>
              <a:rPr lang="en-US" sz="1600" dirty="0"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Develops monitoring and verification, national technical nuclear forensics, and arms control capabilities.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37A03FA-947C-419D-9441-1CAD34B3361D}"/>
              </a:ext>
            </a:extLst>
          </p:cNvPr>
          <p:cNvSpPr/>
          <p:nvPr/>
        </p:nvSpPr>
        <p:spPr>
          <a:xfrm>
            <a:off x="193272" y="3256556"/>
            <a:ext cx="35010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Nuclear Integration</a:t>
            </a:r>
          </a:p>
          <a:p>
            <a:pPr marL="0" marR="0" lvl="1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SzPct val="75000"/>
              <a:tabLst>
                <a:tab pos="18288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Provides cloud-ready nuclear modeling platform, interfaces and applications &amp; nuclear archives accessibility.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14392F7-C8F3-41DC-848D-AA5FD724EC9F}"/>
              </a:ext>
            </a:extLst>
          </p:cNvPr>
          <p:cNvSpPr/>
          <p:nvPr/>
        </p:nvSpPr>
        <p:spPr>
          <a:xfrm>
            <a:off x="8385925" y="1900496"/>
            <a:ext cx="38090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Nuclear Survivability</a:t>
            </a:r>
          </a:p>
          <a:p>
            <a:pPr marL="0" marR="0" lvl="1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SzPct val="75000"/>
              <a:tabLst>
                <a:tab pos="18288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Provides technologies, standards, historical data, and testing capabilities to ensure that U.S. nuclear and conventional forces survive and fight through adversary nuclear attacks.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FF11D-3C3F-83E6-4F01-440BC692A2DB}"/>
              </a:ext>
            </a:extLst>
          </p:cNvPr>
          <p:cNvSpPr/>
          <p:nvPr/>
        </p:nvSpPr>
        <p:spPr>
          <a:xfrm>
            <a:off x="8377876" y="4071074"/>
            <a:ext cx="34598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Nuclear Detection </a:t>
            </a:r>
          </a:p>
          <a:p>
            <a:pPr marL="0" marR="0" lvl="1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SzPct val="75000"/>
              <a:tabLst>
                <a:tab pos="18288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 Arial"/>
                <a:ea typeface="Open Sans" panose="020B0606030504020204" pitchFamily="34" charset="0"/>
                <a:cs typeface="Calibri" panose="020F0502020204030204" pitchFamily="34" charset="0"/>
              </a:rPr>
              <a:t>Develops nuclear and radiological defense capabilities enabling actionable information to the Joint Force.</a:t>
            </a:r>
          </a:p>
        </p:txBody>
      </p:sp>
      <p:sp>
        <p:nvSpPr>
          <p:cNvPr id="8" name="Down Arrow 77">
            <a:extLst>
              <a:ext uri="{FF2B5EF4-FFF2-40B4-BE49-F238E27FC236}">
                <a16:creationId xmlns:a16="http://schemas.microsoft.com/office/drawing/2014/main" id="{58AE23DF-A24B-0862-727C-503391BB70A7}"/>
              </a:ext>
            </a:extLst>
          </p:cNvPr>
          <p:cNvSpPr/>
          <p:nvPr/>
        </p:nvSpPr>
        <p:spPr>
          <a:xfrm rot="10800000">
            <a:off x="5917034" y="1681375"/>
            <a:ext cx="411105" cy="3726780"/>
          </a:xfrm>
          <a:prstGeom prst="downArrow">
            <a:avLst>
              <a:gd name="adj1" fmla="val 66170"/>
              <a:gd name="adj2" fmla="val 42795"/>
            </a:avLst>
          </a:prstGeom>
          <a:solidFill>
            <a:srgbClr val="B4B4B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C9E774D7-5263-C034-FF43-398C7E9039C3}"/>
              </a:ext>
            </a:extLst>
          </p:cNvPr>
          <p:cNvSpPr/>
          <p:nvPr/>
        </p:nvSpPr>
        <p:spPr>
          <a:xfrm>
            <a:off x="4244808" y="1609308"/>
            <a:ext cx="3809064" cy="3644904"/>
          </a:xfrm>
          <a:prstGeom prst="arc">
            <a:avLst>
              <a:gd name="adj1" fmla="val 17580675"/>
              <a:gd name="adj2" fmla="val 14727569"/>
            </a:avLst>
          </a:prstGeom>
          <a:noFill/>
          <a:ln w="12700" cap="flat" cmpd="sng" algn="ctr">
            <a:solidFill>
              <a:srgbClr val="B4B4B4"/>
            </a:solidFill>
            <a:prstDash val="solid"/>
            <a:miter lim="800000"/>
            <a:headEnd type="arrow"/>
            <a:tailEnd type="arrow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4AB87D0-A542-54FA-3EDF-5827E95DCA9A}"/>
              </a:ext>
            </a:extLst>
          </p:cNvPr>
          <p:cNvSpPr/>
          <p:nvPr/>
        </p:nvSpPr>
        <p:spPr>
          <a:xfrm>
            <a:off x="4717373" y="2038365"/>
            <a:ext cx="2788924" cy="2689229"/>
          </a:xfrm>
          <a:prstGeom prst="arc">
            <a:avLst>
              <a:gd name="adj1" fmla="val 18638933"/>
              <a:gd name="adj2" fmla="val 18630248"/>
            </a:avLst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408B59-45CA-207B-85B7-8770EAA6F41F}"/>
              </a:ext>
            </a:extLst>
          </p:cNvPr>
          <p:cNvSpPr/>
          <p:nvPr/>
        </p:nvSpPr>
        <p:spPr>
          <a:xfrm>
            <a:off x="5089195" y="2313995"/>
            <a:ext cx="2010569" cy="204268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262973-961F-1042-FB4E-01140E4C6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609" y="2620917"/>
            <a:ext cx="1320542" cy="13255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 descr="File:Terra globe icon.png - Wikimedia Commons">
            <a:extLst>
              <a:ext uri="{FF2B5EF4-FFF2-40B4-BE49-F238E27FC236}">
                <a16:creationId xmlns:a16="http://schemas.microsoft.com/office/drawing/2014/main" id="{C00398D2-2B95-CBD2-63F0-10CB57CC6A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787" y="2916088"/>
            <a:ext cx="749437" cy="74652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203" y="4467839"/>
            <a:ext cx="924273" cy="949939"/>
          </a:xfrm>
          <a:prstGeom prst="ellips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199" y="3484186"/>
            <a:ext cx="924272" cy="946184"/>
          </a:xfrm>
          <a:prstGeom prst="ellips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6" name="Picture 115"/>
          <p:cNvPicPr preferRelativeResize="0"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224" y="1863831"/>
            <a:ext cx="923544" cy="900327"/>
          </a:xfrm>
          <a:prstGeom prst="ellips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D52FE-0DAF-441B-0F35-81F95A5803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3"/>
          <a:stretch/>
        </p:blipFill>
        <p:spPr>
          <a:xfrm>
            <a:off x="7207767" y="3458177"/>
            <a:ext cx="930569" cy="950976"/>
          </a:xfrm>
          <a:prstGeom prst="ellips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43BF3-AF56-F108-0135-C3E43FD5E26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05" y="1863831"/>
            <a:ext cx="923544" cy="901290"/>
          </a:xfrm>
          <a:prstGeom prst="ellips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48951A0-E287-C64A-8337-180D54E5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475" y="235466"/>
            <a:ext cx="9816925" cy="838397"/>
          </a:xfrm>
        </p:spPr>
        <p:txBody>
          <a:bodyPr/>
          <a:lstStyle/>
          <a:p>
            <a:r>
              <a:rPr lang="en-US" dirty="0"/>
              <a:t>RD-NT: Nuclear Technologies Department</a:t>
            </a:r>
          </a:p>
        </p:txBody>
      </p:sp>
    </p:spTree>
    <p:extLst>
      <p:ext uri="{BB962C8B-B14F-4D97-AF65-F5344CB8AC3E}">
        <p14:creationId xmlns:p14="http://schemas.microsoft.com/office/powerpoint/2010/main" val="407342200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lan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2_Blank Presentation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0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2_Blank Presentation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0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2_Blank Presentation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0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TRA FY21 - widescreen" id="{E0816B3E-4846-42F7-9A1F-F2CFB24D70D7}" vid="{F482E1E8-9937-4989-94FE-8C5140B579AD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927</Words>
  <Application>Microsoft Office PowerPoint</Application>
  <PresentationFormat>Widescreen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ＭＳ Ｐゴシック</vt:lpstr>
      <vt:lpstr> Arial</vt:lpstr>
      <vt:lpstr>Arial</vt:lpstr>
      <vt:lpstr>Calibri</vt:lpstr>
      <vt:lpstr>Open Sans</vt:lpstr>
      <vt:lpstr>Times</vt:lpstr>
      <vt:lpstr>Univers</vt:lpstr>
      <vt:lpstr>Wingdings</vt:lpstr>
      <vt:lpstr>1_Blank Presentation</vt:lpstr>
      <vt:lpstr>2_Blank Presentation</vt:lpstr>
      <vt:lpstr>4_Blank Presentation</vt:lpstr>
      <vt:lpstr>5_Blank Presentation</vt:lpstr>
      <vt:lpstr>7_Blank Presentation</vt:lpstr>
      <vt:lpstr>PowerPoint Presentation</vt:lpstr>
      <vt:lpstr>Our Core Values</vt:lpstr>
      <vt:lpstr>Our History</vt:lpstr>
      <vt:lpstr>Our People &amp; Resources</vt:lpstr>
      <vt:lpstr>RD Workforce Locations</vt:lpstr>
      <vt:lpstr>RD Mission and Functions</vt:lpstr>
      <vt:lpstr>RD Strategic Partnering</vt:lpstr>
      <vt:lpstr>RD-NT: Nuclear Technologies Department</vt:lpstr>
      <vt:lpstr>RD-NT: Nuclear Technologies Department</vt:lpstr>
      <vt:lpstr>Developing Capabilities to Fight and Win on the CBRN Battlefield</vt:lpstr>
      <vt:lpstr>Nuclear Data Topics Summary</vt:lpstr>
      <vt:lpstr>DTRA Research and Development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2025-02-03T21:40:08Z</dcterms:created>
  <dcterms:modified xsi:type="dcterms:W3CDTF">2025-02-05T15:50:53Z</dcterms:modified>
</cp:coreProperties>
</file>