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4"/>
  </p:notesMasterIdLst>
  <p:handoutMasterIdLst>
    <p:handoutMasterId r:id="rId15"/>
  </p:handoutMasterIdLst>
  <p:sldIdLst>
    <p:sldId id="2147469121" r:id="rId2"/>
    <p:sldId id="257" r:id="rId3"/>
    <p:sldId id="263" r:id="rId4"/>
    <p:sldId id="269" r:id="rId5"/>
    <p:sldId id="2147469129" r:id="rId6"/>
    <p:sldId id="2147469123" r:id="rId7"/>
    <p:sldId id="2147469125" r:id="rId8"/>
    <p:sldId id="2147469126" r:id="rId9"/>
    <p:sldId id="2147469127" r:id="rId10"/>
    <p:sldId id="256" r:id="rId11"/>
    <p:sldId id="2147469130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42E"/>
    <a:srgbClr val="ECECEC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78968" autoAdjust="0"/>
  </p:normalViewPr>
  <p:slideViewPr>
    <p:cSldViewPr snapToGrid="0">
      <p:cViewPr varScale="1">
        <p:scale>
          <a:sx n="66" d="100"/>
          <a:sy n="66" d="100"/>
        </p:scale>
        <p:origin x="12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All will generate neutrons and therefore activated materials and waste.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Tritium breeding is an essential part of the fusion economy.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9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Shielding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Tritium breeding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Shutdown dose rate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Activation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Nuclear Heating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Damage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Transmutation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4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Can production processes or reactor materials be used to establish a source of tritium for fusion energy applications? </a:t>
            </a:r>
          </a:p>
          <a:p>
            <a:r>
              <a:rPr lang="en-US" dirty="0"/>
              <a:t>2. Which nuclear data are necessary to support testing and operation of breeder blankets? </a:t>
            </a:r>
          </a:p>
          <a:p>
            <a:r>
              <a:rPr lang="en-US" dirty="0"/>
              <a:t>3. Is the accuracy of nuclear data sufficient to predict activation of breeder blankets? </a:t>
            </a:r>
          </a:p>
          <a:p>
            <a:r>
              <a:rPr lang="en-US" dirty="0"/>
              <a:t>4. What are the uncertainties and sensitivities to the tritium breeding ratio? </a:t>
            </a:r>
          </a:p>
          <a:p>
            <a:r>
              <a:rPr lang="en-US" dirty="0"/>
              <a:t>5. Can nuclear cross sections be used to accurately predict transmutation of materials in blankets?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9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4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CBB80AF-E7F0-19C3-A1C2-581346E629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4C80E78-2562-B8ED-171A-55592F6B5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4A84B6E-E447-9286-A517-CD3DFC474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  <a:solidFill>
            <a:schemeClr val="accent1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8BDDCA9-952A-F2A8-8772-1C0FCFEA87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877D5-72C7-4D85-028F-092E70AE0E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ADB2E29-7156-045C-5AF7-96DCA2797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444F986-C72B-21EC-6CCC-E370D9F24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80C5ECF3-1A9B-DC38-32B9-FB4AE19894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  <a:solidFill>
            <a:schemeClr val="accent6">
              <a:lumMod val="75000"/>
            </a:schemeClr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64681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735015"/>
            <a:ext cx="11492431" cy="440787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30701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4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0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41F9B8EB-EA8B-7B42-D70A-72CFAD42EB2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430338"/>
            <a:ext cx="11493133" cy="485298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06356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1"/>
            <a:ext cx="11425236" cy="1014984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7" y="1371601"/>
            <a:ext cx="11372771" cy="4247957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366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799" y="1"/>
            <a:ext cx="11586633" cy="917575"/>
          </a:xfrm>
        </p:spPr>
        <p:txBody>
          <a:bodyPr anchor="b"/>
          <a:lstStyle>
            <a:lvl1pPr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04802" y="6534347"/>
            <a:ext cx="11642316" cy="211549"/>
          </a:xfrm>
        </p:spPr>
        <p:txBody>
          <a:bodyPr anchor="b"/>
          <a:lstStyle>
            <a:lvl1pPr marL="0" indent="0" algn="r">
              <a:buNone/>
              <a:defRPr sz="1100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08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6A6669-2B8D-5075-F3AA-557D6B4A002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325" y="1444752"/>
            <a:ext cx="11493500" cy="3465386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60413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819AA943-F9C0-62F6-AD0F-1C796C343A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12024F7-BA41-30D2-A938-2201148CA3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D026B5B-98A9-8710-531C-FA344F78CB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B8AD8E0-B5B6-0AAA-CA65-C316CF6FD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23864C2B-0584-AB93-B844-771C2C9B8A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576DEBE-70E8-51FB-0278-32F5D3BBB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52" r:id="rId7"/>
    <p:sldLayoutId id="2147483937" r:id="rId8"/>
    <p:sldLayoutId id="2147483942" r:id="rId9"/>
    <p:sldLayoutId id="2147483945" r:id="rId10"/>
    <p:sldLayoutId id="2147483944" r:id="rId11"/>
    <p:sldLayoutId id="2147483897" r:id="rId12"/>
    <p:sldLayoutId id="2147483894" r:id="rId13"/>
    <p:sldLayoutId id="2147483827" r:id="rId14"/>
    <p:sldLayoutId id="2147483861" r:id="rId15"/>
    <p:sldLayoutId id="2147483934" r:id="rId16"/>
    <p:sldLayoutId id="2147483831" r:id="rId17"/>
    <p:sldLayoutId id="2147483832" r:id="rId18"/>
    <p:sldLayoutId id="2147483833" r:id="rId19"/>
    <p:sldLayoutId id="2147483834" r:id="rId20"/>
    <p:sldLayoutId id="2147483940" r:id="rId21"/>
    <p:sldLayoutId id="2147483905" r:id="rId22"/>
    <p:sldLayoutId id="2147483835" r:id="rId23"/>
    <p:sldLayoutId id="2147483947" r:id="rId24"/>
    <p:sldLayoutId id="2147483948" r:id="rId25"/>
    <p:sldLayoutId id="2147483949" r:id="rId26"/>
    <p:sldLayoutId id="2147483951" r:id="rId27"/>
    <p:sldLayoutId id="2147483950" r:id="rId28"/>
    <p:sldLayoutId id="2147483868" r:id="rId29"/>
    <p:sldLayoutId id="2147483930" r:id="rId30"/>
    <p:sldLayoutId id="2147483906" r:id="rId31"/>
    <p:sldLayoutId id="2147483829" r:id="rId32"/>
    <p:sldLayoutId id="2147483849" r:id="rId33"/>
    <p:sldLayoutId id="2147483953" r:id="rId34"/>
    <p:sldLayoutId id="2147483954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WANDA-24</a:t>
            </a:r>
            <a:br>
              <a:rPr lang="en-US" sz="3200" dirty="0"/>
            </a:br>
            <a:r>
              <a:rPr lang="en-US" sz="3200" dirty="0"/>
              <a:t>Fusion Energy Science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3B72BE-DF92-8C37-10D1-23ABA95F1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February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Michael Loughlin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Oak Ridge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403BC3-3533-287A-1C49-EA5A76B2EF24}"/>
              </a:ext>
            </a:extLst>
          </p:cNvPr>
          <p:cNvSpPr/>
          <p:nvPr/>
        </p:nvSpPr>
        <p:spPr>
          <a:xfrm>
            <a:off x="367204" y="1931547"/>
            <a:ext cx="8802094" cy="74751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Code development &amp; Modeling </a:t>
            </a:r>
          </a:p>
        </p:txBody>
      </p:sp>
      <p:sp>
        <p:nvSpPr>
          <p:cNvPr id="4107" name="Title 2">
            <a:extLst>
              <a:ext uri="{FF2B5EF4-FFF2-40B4-BE49-F238E27FC236}">
                <a16:creationId xmlns:a16="http://schemas.microsoft.com/office/drawing/2014/main" id="{F926EEE3-4738-E1CE-7807-1C424E38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50" y="38635"/>
            <a:ext cx="8689975" cy="91757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+mn-lt"/>
                <a:cs typeface="Arial" panose="020B0604020202020204" pitchFamily="34" charset="0"/>
              </a:rPr>
              <a:t>Summary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3C53B1-8538-6F83-B2CA-E2CF0671E8D9}"/>
              </a:ext>
            </a:extLst>
          </p:cNvPr>
          <p:cNvGrpSpPr/>
          <p:nvPr/>
        </p:nvGrpSpPr>
        <p:grpSpPr>
          <a:xfrm>
            <a:off x="164929" y="2278891"/>
            <a:ext cx="10941718" cy="4268028"/>
            <a:chOff x="231276" y="1743616"/>
            <a:chExt cx="11860995" cy="4549077"/>
          </a:xfrm>
        </p:grpSpPr>
        <p:sp>
          <p:nvSpPr>
            <p:cNvPr id="4101" name="Freeform 9">
              <a:extLst>
                <a:ext uri="{FF2B5EF4-FFF2-40B4-BE49-F238E27FC236}">
                  <a16:creationId xmlns:a16="http://schemas.microsoft.com/office/drawing/2014/main" id="{CF0421A7-70CD-3CD8-4E0D-7A9AFDCAF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840" y="1743616"/>
              <a:ext cx="3249491" cy="3137397"/>
            </a:xfrm>
            <a:custGeom>
              <a:avLst/>
              <a:gdLst>
                <a:gd name="T0" fmla="*/ 462 w 736"/>
                <a:gd name="T1" fmla="*/ 0 h 526"/>
                <a:gd name="T2" fmla="*/ 462 w 736"/>
                <a:gd name="T3" fmla="*/ 64 h 526"/>
                <a:gd name="T4" fmla="*/ 0 w 736"/>
                <a:gd name="T5" fmla="*/ 64 h 526"/>
                <a:gd name="T6" fmla="*/ 3 w 736"/>
                <a:gd name="T7" fmla="*/ 66 h 526"/>
                <a:gd name="T8" fmla="*/ 66 w 736"/>
                <a:gd name="T9" fmla="*/ 111 h 526"/>
                <a:gd name="T10" fmla="*/ 124 w 736"/>
                <a:gd name="T11" fmla="*/ 263 h 526"/>
                <a:gd name="T12" fmla="*/ 66 w 736"/>
                <a:gd name="T13" fmla="*/ 415 h 526"/>
                <a:gd name="T14" fmla="*/ 2 w 736"/>
                <a:gd name="T15" fmla="*/ 460 h 526"/>
                <a:gd name="T16" fmla="*/ 0 w 736"/>
                <a:gd name="T17" fmla="*/ 461 h 526"/>
                <a:gd name="T18" fmla="*/ 462 w 736"/>
                <a:gd name="T19" fmla="*/ 461 h 526"/>
                <a:gd name="T20" fmla="*/ 462 w 736"/>
                <a:gd name="T21" fmla="*/ 526 h 526"/>
                <a:gd name="T22" fmla="*/ 736 w 736"/>
                <a:gd name="T23" fmla="*/ 263 h 526"/>
                <a:gd name="T24" fmla="*/ 462 w 736"/>
                <a:gd name="T25" fmla="*/ 0 h 5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6" h="526">
                  <a:moveTo>
                    <a:pt x="462" y="0"/>
                  </a:moveTo>
                  <a:cubicBezTo>
                    <a:pt x="462" y="64"/>
                    <a:pt x="462" y="64"/>
                    <a:pt x="46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65"/>
                    <a:pt x="2" y="65"/>
                    <a:pt x="3" y="66"/>
                  </a:cubicBezTo>
                  <a:cubicBezTo>
                    <a:pt x="26" y="76"/>
                    <a:pt x="48" y="91"/>
                    <a:pt x="66" y="111"/>
                  </a:cubicBezTo>
                  <a:cubicBezTo>
                    <a:pt x="104" y="151"/>
                    <a:pt x="124" y="205"/>
                    <a:pt x="124" y="263"/>
                  </a:cubicBezTo>
                  <a:cubicBezTo>
                    <a:pt x="124" y="321"/>
                    <a:pt x="104" y="375"/>
                    <a:pt x="66" y="415"/>
                  </a:cubicBezTo>
                  <a:cubicBezTo>
                    <a:pt x="47" y="434"/>
                    <a:pt x="26" y="450"/>
                    <a:pt x="2" y="460"/>
                  </a:cubicBezTo>
                  <a:cubicBezTo>
                    <a:pt x="1" y="461"/>
                    <a:pt x="1" y="461"/>
                    <a:pt x="0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2" y="526"/>
                    <a:pt x="462" y="526"/>
                    <a:pt x="462" y="526"/>
                  </a:cubicBezTo>
                  <a:cubicBezTo>
                    <a:pt x="736" y="263"/>
                    <a:pt x="736" y="263"/>
                    <a:pt x="736" y="263"/>
                  </a:cubicBezTo>
                  <a:lnTo>
                    <a:pt x="462" y="0"/>
                  </a:lnTo>
                  <a:close/>
                </a:path>
              </a:pathLst>
            </a:custGeom>
            <a:gradFill rotWithShape="1">
              <a:gsLst>
                <a:gs pos="0">
                  <a:srgbClr val="015E63"/>
                </a:gs>
                <a:gs pos="50000">
                  <a:srgbClr val="0199A1"/>
                </a:gs>
                <a:gs pos="98000">
                  <a:srgbClr val="015E63"/>
                </a:gs>
                <a:gs pos="100000">
                  <a:srgbClr val="015E63"/>
                </a:gs>
              </a:gsLst>
              <a:lin ang="16200000" scaled="1"/>
            </a:gradFill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2124" tIns="41061" rIns="82124" bIns="41061" anchor="ctr"/>
            <a:lstStyle/>
            <a:p>
              <a:endParaRPr lang="en-US"/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00A3F7E8-54C9-312B-301D-B5DCFB537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8802" y="2853180"/>
              <a:ext cx="5133469" cy="770911"/>
            </a:xfrm>
            <a:prstGeom prst="rect">
              <a:avLst/>
            </a:prstGeom>
            <a:noFill/>
            <a:effectLst>
              <a:outerShdw blurRad="38100" dist="25400" dir="5400000" algn="tl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  <a:latin typeface="Arial"/>
                  <a:cs typeface="Arial"/>
                </a:rPr>
                <a:t>Benchmarks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9C47ED1-C206-4B85-842A-ABCAAE0BACCD}"/>
                </a:ext>
              </a:extLst>
            </p:cNvPr>
            <p:cNvGrpSpPr/>
            <p:nvPr/>
          </p:nvGrpSpPr>
          <p:grpSpPr>
            <a:xfrm>
              <a:off x="231276" y="2107008"/>
              <a:ext cx="8854958" cy="4185685"/>
              <a:chOff x="231276" y="2107008"/>
              <a:chExt cx="8854958" cy="4185685"/>
            </a:xfrm>
          </p:grpSpPr>
          <p:sp>
            <p:nvSpPr>
              <p:cNvPr id="4100" name="Freeform 8">
                <a:extLst>
                  <a:ext uri="{FF2B5EF4-FFF2-40B4-BE49-F238E27FC236}">
                    <a16:creationId xmlns:a16="http://schemas.microsoft.com/office/drawing/2014/main" id="{773FE744-13A6-4BF6-BF98-44E619E51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540" y="2107008"/>
                <a:ext cx="4572573" cy="2499738"/>
              </a:xfrm>
              <a:custGeom>
                <a:avLst/>
                <a:gdLst>
                  <a:gd name="T0" fmla="*/ 485 w 675"/>
                  <a:gd name="T1" fmla="*/ 0 h 397"/>
                  <a:gd name="T2" fmla="*/ 0 w 675"/>
                  <a:gd name="T3" fmla="*/ 0 h 397"/>
                  <a:gd name="T4" fmla="*/ 66 w 675"/>
                  <a:gd name="T5" fmla="*/ 47 h 397"/>
                  <a:gd name="T6" fmla="*/ 125 w 675"/>
                  <a:gd name="T7" fmla="*/ 199 h 397"/>
                  <a:gd name="T8" fmla="*/ 66 w 675"/>
                  <a:gd name="T9" fmla="*/ 351 h 397"/>
                  <a:gd name="T10" fmla="*/ 0 w 675"/>
                  <a:gd name="T11" fmla="*/ 397 h 397"/>
                  <a:gd name="T12" fmla="*/ 485 w 675"/>
                  <a:gd name="T13" fmla="*/ 397 h 397"/>
                  <a:gd name="T14" fmla="*/ 675 w 675"/>
                  <a:gd name="T15" fmla="*/ 199 h 397"/>
                  <a:gd name="T16" fmla="*/ 485 w 675"/>
                  <a:gd name="T17" fmla="*/ 0 h 3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75" h="397">
                    <a:moveTo>
                      <a:pt x="48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5" y="11"/>
                      <a:pt x="47" y="27"/>
                      <a:pt x="66" y="47"/>
                    </a:cubicBezTo>
                    <a:cubicBezTo>
                      <a:pt x="104" y="87"/>
                      <a:pt x="125" y="141"/>
                      <a:pt x="125" y="199"/>
                    </a:cubicBezTo>
                    <a:cubicBezTo>
                      <a:pt x="125" y="257"/>
                      <a:pt x="104" y="311"/>
                      <a:pt x="66" y="351"/>
                    </a:cubicBezTo>
                    <a:cubicBezTo>
                      <a:pt x="47" y="371"/>
                      <a:pt x="25" y="387"/>
                      <a:pt x="0" y="397"/>
                    </a:cubicBezTo>
                    <a:cubicBezTo>
                      <a:pt x="485" y="397"/>
                      <a:pt x="485" y="397"/>
                      <a:pt x="485" y="397"/>
                    </a:cubicBezTo>
                    <a:cubicBezTo>
                      <a:pt x="594" y="397"/>
                      <a:pt x="675" y="309"/>
                      <a:pt x="675" y="199"/>
                    </a:cubicBezTo>
                    <a:cubicBezTo>
                      <a:pt x="675" y="89"/>
                      <a:pt x="594" y="0"/>
                      <a:pt x="48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11E39"/>
                  </a:gs>
                  <a:gs pos="53000">
                    <a:srgbClr val="093667"/>
                  </a:gs>
                  <a:gs pos="100000">
                    <a:srgbClr val="011E39"/>
                  </a:gs>
                </a:gsLst>
                <a:lin ang="16200000" scaled="1"/>
              </a:gradFill>
              <a:ln w="9525">
                <a:solidFill>
                  <a:srgbClr val="01325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" name="Freeform 6">
                <a:extLst>
                  <a:ext uri="{FF2B5EF4-FFF2-40B4-BE49-F238E27FC236}">
                    <a16:creationId xmlns:a16="http://schemas.microsoft.com/office/drawing/2014/main" id="{A5D1011D-1543-652B-BA7E-D25C5E1E5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728" y="2107008"/>
                <a:ext cx="3125161" cy="2371330"/>
              </a:xfrm>
              <a:custGeom>
                <a:avLst/>
                <a:gdLst>
                  <a:gd name="T0" fmla="*/ 485 w 675"/>
                  <a:gd name="T1" fmla="*/ 0 h 397"/>
                  <a:gd name="T2" fmla="*/ 0 w 675"/>
                  <a:gd name="T3" fmla="*/ 0 h 397"/>
                  <a:gd name="T4" fmla="*/ 66 w 675"/>
                  <a:gd name="T5" fmla="*/ 47 h 397"/>
                  <a:gd name="T6" fmla="*/ 125 w 675"/>
                  <a:gd name="T7" fmla="*/ 199 h 397"/>
                  <a:gd name="T8" fmla="*/ 66 w 675"/>
                  <a:gd name="T9" fmla="*/ 351 h 397"/>
                  <a:gd name="T10" fmla="*/ 0 w 675"/>
                  <a:gd name="T11" fmla="*/ 397 h 397"/>
                  <a:gd name="T12" fmla="*/ 485 w 675"/>
                  <a:gd name="T13" fmla="*/ 397 h 397"/>
                  <a:gd name="T14" fmla="*/ 675 w 675"/>
                  <a:gd name="T15" fmla="*/ 199 h 397"/>
                  <a:gd name="T16" fmla="*/ 485 w 675"/>
                  <a:gd name="T17" fmla="*/ 0 h 3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75" h="397">
                    <a:moveTo>
                      <a:pt x="48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5" y="11"/>
                      <a:pt x="47" y="27"/>
                      <a:pt x="66" y="47"/>
                    </a:cubicBezTo>
                    <a:cubicBezTo>
                      <a:pt x="104" y="87"/>
                      <a:pt x="125" y="141"/>
                      <a:pt x="125" y="199"/>
                    </a:cubicBezTo>
                    <a:cubicBezTo>
                      <a:pt x="125" y="257"/>
                      <a:pt x="104" y="311"/>
                      <a:pt x="66" y="351"/>
                    </a:cubicBezTo>
                    <a:cubicBezTo>
                      <a:pt x="47" y="371"/>
                      <a:pt x="25" y="387"/>
                      <a:pt x="0" y="397"/>
                    </a:cubicBezTo>
                    <a:cubicBezTo>
                      <a:pt x="485" y="397"/>
                      <a:pt x="485" y="397"/>
                      <a:pt x="485" y="397"/>
                    </a:cubicBezTo>
                    <a:cubicBezTo>
                      <a:pt x="595" y="397"/>
                      <a:pt x="675" y="309"/>
                      <a:pt x="675" y="199"/>
                    </a:cubicBezTo>
                    <a:cubicBezTo>
                      <a:pt x="675" y="89"/>
                      <a:pt x="595" y="0"/>
                      <a:pt x="48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43E72"/>
                  </a:gs>
                  <a:gs pos="52000">
                    <a:srgbClr val="0560B3"/>
                  </a:gs>
                  <a:gs pos="100000">
                    <a:srgbClr val="043E72"/>
                  </a:gs>
                </a:gsLst>
                <a:lin ang="5400000" scaled="1"/>
              </a:gradFill>
              <a:ln w="9525" cap="flat" cmpd="sng" algn="ctr">
                <a:solidFill>
                  <a:srgbClr val="01568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82124" tIns="41061" rIns="82124" bIns="41061" anchor="ctr"/>
              <a:lstStyle/>
              <a:p>
                <a:endParaRPr lang="en-US"/>
              </a:p>
            </p:txBody>
          </p:sp>
          <p:sp>
            <p:nvSpPr>
              <p:cNvPr id="4099" name="Freeform 7">
                <a:extLst>
                  <a:ext uri="{FF2B5EF4-FFF2-40B4-BE49-F238E27FC236}">
                    <a16:creationId xmlns:a16="http://schemas.microsoft.com/office/drawing/2014/main" id="{A841EDB9-89CA-9CF7-BEC1-050F08376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31" y="2107008"/>
                <a:ext cx="2805669" cy="2371330"/>
              </a:xfrm>
              <a:custGeom>
                <a:avLst/>
                <a:gdLst>
                  <a:gd name="T0" fmla="*/ 0 w 565"/>
                  <a:gd name="T1" fmla="*/ 397 h 397"/>
                  <a:gd name="T2" fmla="*/ 375 w 565"/>
                  <a:gd name="T3" fmla="*/ 397 h 397"/>
                  <a:gd name="T4" fmla="*/ 565 w 565"/>
                  <a:gd name="T5" fmla="*/ 199 h 397"/>
                  <a:gd name="T6" fmla="*/ 375 w 565"/>
                  <a:gd name="T7" fmla="*/ 0 h 397"/>
                  <a:gd name="T8" fmla="*/ 0 w 565"/>
                  <a:gd name="T9" fmla="*/ 0 h 397"/>
                  <a:gd name="T10" fmla="*/ 0 w 565"/>
                  <a:gd name="T11" fmla="*/ 397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65" h="397">
                    <a:moveTo>
                      <a:pt x="0" y="397"/>
                    </a:moveTo>
                    <a:cubicBezTo>
                      <a:pt x="375" y="397"/>
                      <a:pt x="375" y="397"/>
                      <a:pt x="375" y="397"/>
                    </a:cubicBezTo>
                    <a:cubicBezTo>
                      <a:pt x="484" y="397"/>
                      <a:pt x="565" y="309"/>
                      <a:pt x="565" y="199"/>
                    </a:cubicBezTo>
                    <a:cubicBezTo>
                      <a:pt x="565" y="89"/>
                      <a:pt x="484" y="0"/>
                      <a:pt x="37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9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37AB5"/>
                  </a:gs>
                  <a:gs pos="50000">
                    <a:srgbClr val="08A7EE"/>
                  </a:gs>
                  <a:gs pos="100000">
                    <a:srgbClr val="037AB5"/>
                  </a:gs>
                </a:gsLst>
                <a:lin ang="16200000" scaled="1"/>
              </a:gradFill>
              <a:ln w="9525" cap="flat" cmpd="sng" algn="ctr">
                <a:solidFill>
                  <a:srgbClr val="0195F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82124" tIns="41061" rIns="82124" bIns="41061" anchor="ctr"/>
              <a:lstStyle/>
              <a:p>
                <a:endParaRPr lang="en-US"/>
              </a:p>
            </p:txBody>
          </p:sp>
          <p:sp>
            <p:nvSpPr>
              <p:cNvPr id="11" name="Oval 27">
                <a:extLst>
                  <a:ext uri="{FF2B5EF4-FFF2-40B4-BE49-F238E27FC236}">
                    <a16:creationId xmlns:a16="http://schemas.microsoft.com/office/drawing/2014/main" id="{60A477C0-F417-F7DD-91A5-0AB228071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276" y="2540664"/>
                <a:ext cx="2910274" cy="1146480"/>
              </a:xfrm>
              <a:prstGeom prst="rect">
                <a:avLst/>
              </a:prstGeom>
              <a:noFill/>
              <a:effectLst>
                <a:outerShdw blurRad="38100" dist="25400" dir="5400000" algn="tl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  <a:latin typeface="Arial"/>
                    <a:cs typeface="Arial"/>
                  </a:rPr>
                  <a:t>ID important nuclides</a:t>
                </a:r>
              </a:p>
            </p:txBody>
          </p:sp>
          <p:sp>
            <p:nvSpPr>
              <p:cNvPr id="14" name="Oval 27">
                <a:extLst>
                  <a:ext uri="{FF2B5EF4-FFF2-40B4-BE49-F238E27FC236}">
                    <a16:creationId xmlns:a16="http://schemas.microsoft.com/office/drawing/2014/main" id="{7903EF7D-2EB5-0ECB-067C-E7E8BBDD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434" y="2691137"/>
                <a:ext cx="2224963" cy="938134"/>
              </a:xfrm>
              <a:prstGeom prst="rect">
                <a:avLst/>
              </a:prstGeom>
              <a:noFill/>
              <a:effectLst>
                <a:outerShdw blurRad="38100" dist="25400" dir="5400000" algn="tl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  <a:latin typeface="Arial"/>
                    <a:cs typeface="Arial"/>
                  </a:rPr>
                  <a:t>Data Evaluation and UQ</a:t>
                </a:r>
              </a:p>
            </p:txBody>
          </p:sp>
          <p:sp>
            <p:nvSpPr>
              <p:cNvPr id="17" name="Oval 27">
                <a:extLst>
                  <a:ext uri="{FF2B5EF4-FFF2-40B4-BE49-F238E27FC236}">
                    <a16:creationId xmlns:a16="http://schemas.microsoft.com/office/drawing/2014/main" id="{0422CE9F-472F-91A2-293A-0BA13461C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7889" y="2691137"/>
                <a:ext cx="2421763" cy="996007"/>
              </a:xfrm>
              <a:prstGeom prst="rect">
                <a:avLst/>
              </a:prstGeom>
              <a:noFill/>
              <a:effectLst>
                <a:outerShdw blurRad="38100" dist="25400" dir="5400000" algn="tl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  <a:latin typeface="Arial"/>
                    <a:cs typeface="Arial"/>
                  </a:rPr>
                  <a:t>Evaluate experimental facilities</a:t>
                </a:r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1876FC5-7C47-DDFD-5C15-24B697E14C09}"/>
                  </a:ext>
                </a:extLst>
              </p:cNvPr>
              <p:cNvSpPr/>
              <p:nvPr/>
            </p:nvSpPr>
            <p:spPr>
              <a:xfrm>
                <a:off x="6723245" y="5277228"/>
                <a:ext cx="2362989" cy="101546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Fusion Neutron Source</a:t>
                </a:r>
              </a:p>
            </p:txBody>
          </p:sp>
          <p:sp>
            <p:nvSpPr>
              <p:cNvPr id="4" name="Arrow: Down 3">
                <a:extLst>
                  <a:ext uri="{FF2B5EF4-FFF2-40B4-BE49-F238E27FC236}">
                    <a16:creationId xmlns:a16="http://schemas.microsoft.com/office/drawing/2014/main" id="{A1C413E4-8331-41C6-1261-A65B492628C3}"/>
                  </a:ext>
                </a:extLst>
              </p:cNvPr>
              <p:cNvSpPr/>
              <p:nvPr/>
            </p:nvSpPr>
            <p:spPr>
              <a:xfrm>
                <a:off x="6901732" y="4659464"/>
                <a:ext cx="270345" cy="565046"/>
              </a:xfrm>
              <a:prstGeom prst="downArrow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Arrow: Up 4">
                <a:extLst>
                  <a:ext uri="{FF2B5EF4-FFF2-40B4-BE49-F238E27FC236}">
                    <a16:creationId xmlns:a16="http://schemas.microsoft.com/office/drawing/2014/main" id="{440A222E-A5D1-4892-96DE-093530DA4121}"/>
                  </a:ext>
                </a:extLst>
              </p:cNvPr>
              <p:cNvSpPr/>
              <p:nvPr/>
            </p:nvSpPr>
            <p:spPr>
              <a:xfrm>
                <a:off x="8754386" y="4579951"/>
                <a:ext cx="270345" cy="644559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5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DCD45EB-FE4A-DFE2-D614-3E248AE1A61C}"/>
              </a:ext>
            </a:extLst>
          </p:cNvPr>
          <p:cNvSpPr/>
          <p:nvPr/>
        </p:nvSpPr>
        <p:spPr>
          <a:xfrm>
            <a:off x="10021294" y="2758655"/>
            <a:ext cx="2170706" cy="1820241"/>
          </a:xfrm>
          <a:prstGeom prst="irregularSeal1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FPP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7E9E5-A81B-F72A-B3D5-A95ACB0DBC8C}"/>
              </a:ext>
            </a:extLst>
          </p:cNvPr>
          <p:cNvSpPr txBox="1"/>
          <p:nvPr/>
        </p:nvSpPr>
        <p:spPr>
          <a:xfrm>
            <a:off x="2376490" y="311081"/>
            <a:ext cx="7272925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Discussion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A89C-B698-D8D9-935D-0BA4E0EC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15" y="1685677"/>
            <a:ext cx="7048760" cy="58044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400" dirty="0"/>
              <a:t>Further slides</a:t>
            </a:r>
          </a:p>
        </p:txBody>
      </p:sp>
    </p:spTree>
    <p:extLst>
      <p:ext uri="{BB962C8B-B14F-4D97-AF65-F5344CB8AC3E}">
        <p14:creationId xmlns:p14="http://schemas.microsoft.com/office/powerpoint/2010/main" val="387328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2C2AA-AB21-4682-C3FE-F9A648A7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and Fission</a:t>
            </a:r>
          </a:p>
        </p:txBody>
      </p:sp>
      <p:pic>
        <p:nvPicPr>
          <p:cNvPr id="5" name="Content Placeholder 4" descr="A graph of energy and energy&#10;&#10;Description automatically generated">
            <a:extLst>
              <a:ext uri="{FF2B5EF4-FFF2-40B4-BE49-F238E27FC236}">
                <a16:creationId xmlns:a16="http://schemas.microsoft.com/office/drawing/2014/main" id="{5649C05E-B9B6-5149-EF95-67BCD025F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2348" y="2097882"/>
            <a:ext cx="3267319" cy="3036094"/>
          </a:xfrm>
        </p:spPr>
      </p:pic>
      <p:pic>
        <p:nvPicPr>
          <p:cNvPr id="7" name="Picture 6" descr="A graph of energy and energy&#10;&#10;Description automatically generated">
            <a:extLst>
              <a:ext uri="{FF2B5EF4-FFF2-40B4-BE49-F238E27FC236}">
                <a16:creationId xmlns:a16="http://schemas.microsoft.com/office/drawing/2014/main" id="{9C3445ED-7AD4-5257-9C17-CC0C8A79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2" y="1363704"/>
            <a:ext cx="7013986" cy="65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Tokamak Nuclear Fusion Reactor #1 by Mikkel Juul Jensen / Science Photo  Library">
            <a:extLst>
              <a:ext uri="{FF2B5EF4-FFF2-40B4-BE49-F238E27FC236}">
                <a16:creationId xmlns:a16="http://schemas.microsoft.com/office/drawing/2014/main" id="{07FB3531-DF7B-2B1D-602A-A4C42A46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4" y="2696457"/>
            <a:ext cx="4215716" cy="31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BC024-CF1A-C278-8DAF-58FD6E5E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63" y="231290"/>
            <a:ext cx="8333099" cy="454169"/>
          </a:xfrm>
        </p:spPr>
        <p:txBody>
          <a:bodyPr/>
          <a:lstStyle/>
          <a:p>
            <a:r>
              <a:rPr lang="en-US" sz="3200" b="1" dirty="0"/>
              <a:t>Nuclear 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3AB9AA-40B1-C6F1-6D8D-3DED5B64F4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1563" y="1015182"/>
                <a:ext cx="4924965" cy="1388135"/>
              </a:xfr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(14.1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Magnetic confinement</a:t>
                </a:r>
              </a:p>
              <a:p>
                <a:pPr algn="ctr"/>
                <a:r>
                  <a:rPr lang="en-US" sz="2400" dirty="0"/>
                  <a:t>Inertial confinement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3AB9AA-40B1-C6F1-6D8D-3DED5B64F4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1563" y="1015182"/>
                <a:ext cx="4924965" cy="1388135"/>
              </a:xfrm>
              <a:blipFill>
                <a:blip r:embed="rId4"/>
                <a:stretch>
                  <a:fillRect t="-437" b="-1222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7" name="Picture 13" descr="Stellarator - Wikipedia">
            <a:extLst>
              <a:ext uri="{FF2B5EF4-FFF2-40B4-BE49-F238E27FC236}">
                <a16:creationId xmlns:a16="http://schemas.microsoft.com/office/drawing/2014/main" id="{74DA6C05-8D28-A1F3-3D48-31C711AA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38" y="3117739"/>
            <a:ext cx="3529250" cy="21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Nuclear Fusion: The Power of the Future? | KDM Engineering">
            <a:extLst>
              <a:ext uri="{FF2B5EF4-FFF2-40B4-BE49-F238E27FC236}">
                <a16:creationId xmlns:a16="http://schemas.microsoft.com/office/drawing/2014/main" id="{27C83CBA-2033-7833-4D40-A4698C8A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285" y="3071410"/>
            <a:ext cx="3246911" cy="274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B588A-07B0-7A4E-F76E-92574D235321}"/>
              </a:ext>
            </a:extLst>
          </p:cNvPr>
          <p:cNvSpPr txBox="1"/>
          <p:nvPr/>
        </p:nvSpPr>
        <p:spPr>
          <a:xfrm>
            <a:off x="734347" y="5351523"/>
            <a:ext cx="832491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Neutron production: 3.5×10</a:t>
            </a:r>
            <a:r>
              <a:rPr lang="en-US" baseline="30000" dirty="0"/>
              <a:t>20</a:t>
            </a:r>
            <a:r>
              <a:rPr lang="en-US" dirty="0"/>
              <a:t> neutrons/sec/Gigawatt of fusion power.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EC90882-F9B7-33AF-736D-987001300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598" y="228015"/>
            <a:ext cx="4688076" cy="284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801050-042B-752D-3140-64547FC4C1BC}"/>
              </a:ext>
            </a:extLst>
          </p:cNvPr>
          <p:cNvSpPr txBox="1"/>
          <p:nvPr/>
        </p:nvSpPr>
        <p:spPr>
          <a:xfrm>
            <a:off x="734347" y="5681246"/>
            <a:ext cx="6147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Tritium breeding is essential for the fusion economy. Tritium breeding ratio &gt; 1.05.</a:t>
            </a:r>
          </a:p>
        </p:txBody>
      </p:sp>
    </p:spTree>
    <p:extLst>
      <p:ext uri="{BB962C8B-B14F-4D97-AF65-F5344CB8AC3E}">
        <p14:creationId xmlns:p14="http://schemas.microsoft.com/office/powerpoint/2010/main" val="166246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CA23-C96B-D6EC-5681-64CEAD51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" y="109991"/>
            <a:ext cx="10269739" cy="663546"/>
          </a:xfrm>
        </p:spPr>
        <p:txBody>
          <a:bodyPr/>
          <a:lstStyle/>
          <a:p>
            <a:r>
              <a:rPr lang="en-US" b="1" dirty="0">
                <a:latin typeface="Century Gothic"/>
              </a:rPr>
              <a:t>Radiation Responses for Fusion (</a:t>
            </a:r>
            <a:r>
              <a:rPr lang="en-US" dirty="0">
                <a:latin typeface="Century Gothic"/>
              </a:rPr>
              <a:t>Tokamak example) </a:t>
            </a:r>
            <a:endParaRPr lang="en-US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E751AF7-1AD9-CF85-E98E-5BF10514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" y="1085591"/>
            <a:ext cx="12014568" cy="468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0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European demonstration fusion power reactor (EU DEMO) tokamak... |  Download Scientific Diagram">
            <a:extLst>
              <a:ext uri="{FF2B5EF4-FFF2-40B4-BE49-F238E27FC236}">
                <a16:creationId xmlns:a16="http://schemas.microsoft.com/office/drawing/2014/main" id="{CFC2604E-6847-A288-B737-363E88C0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27" y="793014"/>
            <a:ext cx="7333673" cy="57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2C3070-CCFD-65B5-49D4-3721DD67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73682"/>
            <a:ext cx="10306573" cy="1014984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b="1" dirty="0"/>
              <a:t>okamak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B5351-3289-B91C-537A-CC91F9849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14" y="581173"/>
            <a:ext cx="6346640" cy="562619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facing material: tungsten, boron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Blanket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Tritium breeding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conversion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Shielding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Divertor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Tungsten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vessel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Niobium-Tin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REBCO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Cryostat and Thermal Shield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3034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Silver</a:t>
            </a:r>
          </a:p>
        </p:txBody>
      </p:sp>
    </p:spTree>
    <p:extLst>
      <p:ext uri="{BB962C8B-B14F-4D97-AF65-F5344CB8AC3E}">
        <p14:creationId xmlns:p14="http://schemas.microsoft.com/office/powerpoint/2010/main" val="2655337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5F00-8CED-D28A-81DA-E05B39F3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</a:t>
            </a:r>
            <a:r>
              <a:rPr lang="en-US" sz="3200" dirty="0"/>
              <a:t>Spectra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50F431CF-F98C-F142-7E56-00DCE96E8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29" y="1227259"/>
            <a:ext cx="5712618" cy="4503494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3C54D5E-0E60-37E2-B790-8A2632FDC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570" y="1371735"/>
            <a:ext cx="6012701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2319-1C1B-E0F2-E21D-C82AD7D1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48" y="207963"/>
            <a:ext cx="11492432" cy="427832"/>
          </a:xfrm>
        </p:spPr>
        <p:txBody>
          <a:bodyPr/>
          <a:lstStyle/>
          <a:p>
            <a:r>
              <a:rPr lang="en-US" dirty="0"/>
              <a:t>WANDA -24</a:t>
            </a:r>
          </a:p>
        </p:txBody>
      </p:sp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0131209-1461-0FF0-8F44-270169A57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65" y="754289"/>
            <a:ext cx="7883418" cy="57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0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980C-704B-24CE-0666-2D68A838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Neutronics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79A2-24F8-06C6-8786-C3EB5473F4C3}"/>
              </a:ext>
            </a:extLst>
          </p:cNvPr>
          <p:cNvSpPr txBox="1"/>
          <p:nvPr/>
        </p:nvSpPr>
        <p:spPr>
          <a:xfrm>
            <a:off x="218584" y="866474"/>
            <a:ext cx="63095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 recommendations: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Sensitivity studies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Evaluations to prioritize specific nuclides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Benchmark experiments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Provide summary of existing fusion relevant integral experiments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b="1" dirty="0"/>
              <a:t>High fluence source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Work force development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Fission/fusion information exchange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A repository of the facilities available for nuclear data measurements/experiments should be created.</a:t>
            </a:r>
          </a:p>
        </p:txBody>
      </p:sp>
      <p:pic>
        <p:nvPicPr>
          <p:cNvPr id="2050" name="Picture 2" descr="SHINE Technologies | SHINE Technologies Achieves Visible Proof of Fusion">
            <a:extLst>
              <a:ext uri="{FF2B5EF4-FFF2-40B4-BE49-F238E27FC236}">
                <a16:creationId xmlns:a16="http://schemas.microsoft.com/office/drawing/2014/main" id="{704A8D14-5489-EBA2-26D7-99142541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63" y="202859"/>
            <a:ext cx="4210573" cy="55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C85185-0A77-443D-F229-95422457F255}"/>
              </a:ext>
            </a:extLst>
          </p:cNvPr>
          <p:cNvSpPr txBox="1"/>
          <p:nvPr/>
        </p:nvSpPr>
        <p:spPr>
          <a:xfrm>
            <a:off x="7476663" y="5844913"/>
            <a:ext cx="4210573" cy="6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edhatdisplay"/>
              </a:rPr>
              <a:t>SHINE Technologies has demonstrated clearly visible Cherenkov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53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622B-C11D-BDB8-0D98-5B8EE10A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Tritium Production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2F55A-6261-B4FD-83F1-4419CAAA7726}"/>
              </a:ext>
            </a:extLst>
          </p:cNvPr>
          <p:cNvSpPr txBox="1"/>
          <p:nvPr/>
        </p:nvSpPr>
        <p:spPr>
          <a:xfrm>
            <a:off x="521294" y="882190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 recommendations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B569F-A724-1EF1-C6A3-80669E937561}"/>
              </a:ext>
            </a:extLst>
          </p:cNvPr>
          <p:cNvSpPr txBox="1"/>
          <p:nvPr/>
        </p:nvSpPr>
        <p:spPr>
          <a:xfrm>
            <a:off x="314692" y="1332067"/>
            <a:ext cx="11746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Narrow down the specific nuclear data inventory for breeder, multiplier and structural material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Assess data and predictions for tritium production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Build a path to integral benchmarks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Data exchange between fusion, defense and nuclear data communities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High performance computing including software development</a:t>
            </a:r>
          </a:p>
        </p:txBody>
      </p:sp>
      <p:pic>
        <p:nvPicPr>
          <p:cNvPr id="1026" name="Picture 2" descr="U.S. Department of Energy and Cray to Deliver Record-Setting Frontier  Supercomputer at ORNL | Department of Energy">
            <a:extLst>
              <a:ext uri="{FF2B5EF4-FFF2-40B4-BE49-F238E27FC236}">
                <a16:creationId xmlns:a16="http://schemas.microsoft.com/office/drawing/2014/main" id="{BFDBB2BC-7CA7-65EC-8532-EFBF3214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10" y="3429000"/>
            <a:ext cx="8252749" cy="35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7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87C9EC-74A3-D858-E9D5-B1A1BD09D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11" y="2377423"/>
            <a:ext cx="6313745" cy="355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73528-8EA5-26B4-AFFB-BE5BD93C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Damage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6510A-1BBB-17B1-3C26-5810A49350F6}"/>
              </a:ext>
            </a:extLst>
          </p:cNvPr>
          <p:cNvSpPr txBox="1"/>
          <p:nvPr/>
        </p:nvSpPr>
        <p:spPr>
          <a:xfrm>
            <a:off x="314692" y="1016850"/>
            <a:ext cx="798487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 recommendations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Bridge transport and molecular dynamics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Improve recoil distributions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Recoil distribution sanity checks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Scoping studies to prioritize material damage data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Uncertainty Quantification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Switch to arc-dpa metric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Improve means to report issues to evaluators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5C112-5396-73AB-526A-6D9D909BE381}"/>
              </a:ext>
            </a:extLst>
          </p:cNvPr>
          <p:cNvSpPr txBox="1"/>
          <p:nvPr/>
        </p:nvSpPr>
        <p:spPr>
          <a:xfrm>
            <a:off x="314692" y="5934166"/>
            <a:ext cx="7787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Kmckiern</a:t>
            </a:r>
            <a:r>
              <a:rPr lang="en-US" sz="1400" dirty="0"/>
              <a:t>, CC BY-SA 4.0 &lt;https://creativecommons.org/licenses/by-sa/4.0&gt;,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938752317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C32312AB-8576-4A4F-B2E9-D6DA3B029C0E}" vid="{FC0E36EA-FF8D-7D46-8A92-B163893E55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509</TotalTime>
  <Words>409</Words>
  <Application>Microsoft Office PowerPoint</Application>
  <PresentationFormat>Widescreen</PresentationFormat>
  <Paragraphs>87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 Math</vt:lpstr>
      <vt:lpstr>Century Gothic</vt:lpstr>
      <vt:lpstr>Redhatdisplay</vt:lpstr>
      <vt:lpstr>Roboto</vt:lpstr>
      <vt:lpstr>Roboto Light</vt:lpstr>
      <vt:lpstr>ORNL Presentation</vt:lpstr>
      <vt:lpstr>WANDA-24 Fusion Energy Science</vt:lpstr>
      <vt:lpstr>Nuclear Fusion</vt:lpstr>
      <vt:lpstr>Radiation Responses for Fusion (Tokamak example) </vt:lpstr>
      <vt:lpstr>Tokamak materials</vt:lpstr>
      <vt:lpstr>Neutron Spectra</vt:lpstr>
      <vt:lpstr>WANDA -24</vt:lpstr>
      <vt:lpstr>Fusion Neutronics</vt:lpstr>
      <vt:lpstr>Tritium Production</vt:lpstr>
      <vt:lpstr>Material Damage</vt:lpstr>
      <vt:lpstr>Summary</vt:lpstr>
      <vt:lpstr>Further slides</vt:lpstr>
      <vt:lpstr>Fusion and Fission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Loughlin, Michael</dc:creator>
  <cp:lastModifiedBy>Loughlin, Michael</cp:lastModifiedBy>
  <cp:revision>21</cp:revision>
  <dcterms:created xsi:type="dcterms:W3CDTF">2025-01-27T20:04:52Z</dcterms:created>
  <dcterms:modified xsi:type="dcterms:W3CDTF">2025-02-10T20:42:42Z</dcterms:modified>
</cp:coreProperties>
</file>