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1206" r:id="rId2"/>
    <p:sldId id="1218" r:id="rId3"/>
    <p:sldId id="1208" r:id="rId4"/>
    <p:sldId id="1220" r:id="rId5"/>
    <p:sldId id="1217" r:id="rId6"/>
    <p:sldId id="1221" r:id="rId7"/>
    <p:sldId id="1213" r:id="rId8"/>
    <p:sldId id="1222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5383A0"/>
    <a:srgbClr val="92D050"/>
    <a:srgbClr val="0D04C8"/>
    <a:srgbClr val="003366"/>
    <a:srgbClr val="A9D18E"/>
    <a:srgbClr val="022B45"/>
    <a:srgbClr val="032B44"/>
    <a:srgbClr val="062A44"/>
    <a:srgbClr val="062E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24" autoAdjust="0"/>
    <p:restoredTop sz="95211" autoAdjust="0"/>
  </p:normalViewPr>
  <p:slideViewPr>
    <p:cSldViewPr snapToGrid="0">
      <p:cViewPr varScale="1">
        <p:scale>
          <a:sx n="128" d="100"/>
          <a:sy n="128" d="100"/>
        </p:scale>
        <p:origin x="168" y="126"/>
      </p:cViewPr>
      <p:guideLst/>
    </p:cSldViewPr>
  </p:slideViewPr>
  <p:outlineViewPr>
    <p:cViewPr>
      <p:scale>
        <a:sx n="20" d="100"/>
        <a:sy n="20" d="100"/>
      </p:scale>
      <p:origin x="0" y="-536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796"/>
    </p:cViewPr>
  </p:sorterViewPr>
  <p:notesViewPr>
    <p:cSldViewPr snapToGrid="0">
      <p:cViewPr varScale="1">
        <p:scale>
          <a:sx n="116" d="100"/>
          <a:sy n="116" d="100"/>
        </p:scale>
        <p:origin x="335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116533-EDC9-44ED-BEDF-2C06CC3B26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0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26D688-15F4-4A2D-BEED-044EC1D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/>
            </a:lvl1pPr>
          </a:lstStyle>
          <a:p>
            <a:fld id="{C84AEAE7-09E5-49DB-B359-3165B231B51F}" type="datetime1">
              <a:rPr lang="en-US" altLang="en-US"/>
              <a:pPr/>
              <a:t>7/16/2024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8DFD1-3754-4F36-A6ED-F47E29D162F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8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B83A3D-28F2-4B3F-9292-E53CFE6840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800"/>
            </a:lvl1pPr>
          </a:lstStyle>
          <a:p>
            <a:fld id="{370717EF-D0BA-456C-BCEC-7CD2BA3D94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324DA18-C57A-4785-90EC-6B35B97F07F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5012657-D96C-4E20-AF41-244900A6E0A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35CD2191-4222-495B-88B3-DA793FB3CDD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CD0BA3E4-C098-4276-8EAB-A4E8D5E4645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9A1B5FF-EC92-477E-8E01-3B0FC4B4EBB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FCFEFA6C-28B9-42BB-8DFC-D96E64B175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D21F9F75-A5A0-4A6F-BB62-D6587C2BC5B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4" descr="XBD200302-00063-02.jpg">
            <a:extLst>
              <a:ext uri="{FF2B5EF4-FFF2-40B4-BE49-F238E27FC236}">
                <a16:creationId xmlns:a16="http://schemas.microsoft.com/office/drawing/2014/main" id="{48F284C9-1923-4A13-AE5A-58725FD6B3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066800"/>
            <a:ext cx="91440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B9566E7-731D-40E4-A4E0-B54636C4075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066800"/>
            <a:ext cx="9144000" cy="5791200"/>
          </a:xfrm>
          <a:prstGeom prst="rect">
            <a:avLst/>
          </a:prstGeom>
          <a:solidFill>
            <a:srgbClr val="376092">
              <a:alpha val="90979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 sz="1800">
              <a:latin typeface="Arial" pitchFamily="-109" charset="0"/>
              <a:ea typeface="ＭＳ Ｐゴシック" pitchFamily="-109" charset="-128"/>
            </a:endParaRPr>
          </a:p>
        </p:txBody>
      </p:sp>
      <p:sp>
        <p:nvSpPr>
          <p:cNvPr id="6" name="Rectangle 1031">
            <a:extLst>
              <a:ext uri="{FF2B5EF4-FFF2-40B4-BE49-F238E27FC236}">
                <a16:creationId xmlns:a16="http://schemas.microsoft.com/office/drawing/2014/main" id="{663D5922-372E-43F4-93F9-C84B61E4D08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106680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en-US">
              <a:latin typeface="Arial" pitchFamily="-109" charset="0"/>
              <a:ea typeface="ＭＳ Ｐゴシック" pitchFamily="-109" charset="-128"/>
            </a:endParaRPr>
          </a:p>
        </p:txBody>
      </p:sp>
      <p:pic>
        <p:nvPicPr>
          <p:cNvPr id="7" name="Picture 7" descr="LBNL_Banner.psd">
            <a:extLst>
              <a:ext uri="{FF2B5EF4-FFF2-40B4-BE49-F238E27FC236}">
                <a16:creationId xmlns:a16="http://schemas.microsoft.com/office/drawing/2014/main" id="{D22987CD-6D31-4DC4-B944-B312E618E70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4450"/>
            <a:ext cx="9144000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7928" y="2130425"/>
            <a:ext cx="7070271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9" y="3886200"/>
            <a:ext cx="7082971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910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1260764"/>
            <a:ext cx="8280000" cy="4681236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defRPr sz="2400">
                <a:latin typeface="Century Gothic" panose="020B0502020202020204" pitchFamily="34" charset="0"/>
              </a:defRPr>
            </a:lvl1pPr>
            <a:lvl2pPr>
              <a:spcBef>
                <a:spcPts val="900"/>
              </a:spcBef>
              <a:buFont typeface="Arial"/>
              <a:buChar char="•"/>
              <a:defRPr sz="2400">
                <a:latin typeface="Century Gothic" panose="020B0502020202020204" pitchFamily="34" charset="0"/>
              </a:defRPr>
            </a:lvl2pPr>
            <a:lvl3pPr marL="458788" indent="-177800">
              <a:spcBef>
                <a:spcPts val="500"/>
              </a:spcBef>
              <a:defRPr sz="2400">
                <a:latin typeface="Century Gothic" panose="020B0502020202020204" pitchFamily="34" charset="0"/>
              </a:defRPr>
            </a:lvl3pPr>
            <a:lvl4pPr marL="687388" indent="-177800">
              <a:spcBef>
                <a:spcPts val="400"/>
              </a:spcBef>
              <a:buSzPct val="50000"/>
              <a:buFont typeface="Arial"/>
              <a:buChar char="•"/>
              <a:defRPr sz="2400">
                <a:latin typeface="Century Gothic" panose="020B0502020202020204" pitchFamily="34" charset="0"/>
              </a:defRPr>
            </a:lvl4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184029C-0A20-4374-91C4-4B215C541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400">
                <a:solidFill>
                  <a:srgbClr val="003366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altLang="en-US"/>
              <a:t>G. Vallone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64009F5-D817-4B74-9F77-92391D939E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400">
                <a:solidFill>
                  <a:srgbClr val="003366"/>
                </a:solidFill>
                <a:latin typeface="Century Gothic" panose="020B0502020202020204" pitchFamily="34" charset="0"/>
              </a:defRPr>
            </a:lvl1pPr>
          </a:lstStyle>
          <a:p>
            <a:fld id="{F17BF516-E5C7-4BA2-8500-F3D0A15898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53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3429000"/>
            <a:ext cx="8280000" cy="2513000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defRPr sz="1600">
                <a:latin typeface="Century Gothic" panose="020B0502020202020204" pitchFamily="34" charset="0"/>
              </a:defRPr>
            </a:lvl1pPr>
            <a:lvl2pPr>
              <a:spcBef>
                <a:spcPts val="900"/>
              </a:spcBef>
              <a:buFont typeface="Arial"/>
              <a:buChar char="•"/>
              <a:defRPr sz="1600">
                <a:latin typeface="Century Gothic" panose="020B0502020202020204" pitchFamily="34" charset="0"/>
              </a:defRPr>
            </a:lvl2pPr>
            <a:lvl3pPr marL="458788" indent="-177800">
              <a:spcBef>
                <a:spcPts val="500"/>
              </a:spcBef>
              <a:defRPr sz="1600">
                <a:latin typeface="Century Gothic" panose="020B0502020202020204" pitchFamily="34" charset="0"/>
              </a:defRPr>
            </a:lvl3pPr>
            <a:lvl4pPr marL="687388" indent="-177800">
              <a:spcBef>
                <a:spcPts val="400"/>
              </a:spcBef>
              <a:buSzPct val="50000"/>
              <a:buFont typeface="Arial"/>
              <a:buChar char="•"/>
              <a:defRPr sz="1600">
                <a:latin typeface="Century Gothic" panose="020B0502020202020204" pitchFamily="34" charset="0"/>
              </a:defRPr>
            </a:lvl4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184029C-0A20-4374-91C4-4B215C5417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400">
                <a:solidFill>
                  <a:srgbClr val="003366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altLang="en-US"/>
              <a:t>G. Vallone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64009F5-D817-4B74-9F77-92391D939E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400">
                <a:solidFill>
                  <a:srgbClr val="003366"/>
                </a:solidFill>
                <a:latin typeface="Century Gothic" panose="020B0502020202020204" pitchFamily="34" charset="0"/>
              </a:defRPr>
            </a:lvl1pPr>
          </a:lstStyle>
          <a:p>
            <a:fld id="{F17BF516-E5C7-4BA2-8500-F3D0A15898C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ECFE922-EFB8-944D-A8C5-2F59C91BC2C0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32001" y="1229206"/>
            <a:ext cx="3474982" cy="2048873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defRPr sz="1600">
                <a:latin typeface="Century Gothic" panose="020B0502020202020204" pitchFamily="34" charset="0"/>
              </a:defRPr>
            </a:lvl1pPr>
            <a:lvl2pPr>
              <a:spcBef>
                <a:spcPts val="900"/>
              </a:spcBef>
              <a:buFont typeface="Arial"/>
              <a:buChar char="•"/>
              <a:defRPr sz="1600">
                <a:latin typeface="Century Gothic" panose="020B0502020202020204" pitchFamily="34" charset="0"/>
              </a:defRPr>
            </a:lvl2pPr>
            <a:lvl3pPr marL="458788" indent="-177800">
              <a:spcBef>
                <a:spcPts val="500"/>
              </a:spcBef>
              <a:defRPr sz="1600">
                <a:latin typeface="Century Gothic" panose="020B0502020202020204" pitchFamily="34" charset="0"/>
              </a:defRPr>
            </a:lvl3pPr>
            <a:lvl4pPr marL="687388" indent="-177800">
              <a:spcBef>
                <a:spcPts val="400"/>
              </a:spcBef>
              <a:buSzPct val="50000"/>
              <a:buFont typeface="Arial"/>
              <a:buChar char="•"/>
              <a:defRPr sz="1600">
                <a:latin typeface="Century Gothic" panose="020B0502020202020204" pitchFamily="34" charset="0"/>
              </a:defRPr>
            </a:lvl4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B6EA096-5786-4E41-AF33-B91CDF920791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237018" y="1229206"/>
            <a:ext cx="3474982" cy="2048873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defRPr sz="1600">
                <a:latin typeface="Century Gothic" panose="020B0502020202020204" pitchFamily="34" charset="0"/>
              </a:defRPr>
            </a:lvl1pPr>
            <a:lvl2pPr>
              <a:spcBef>
                <a:spcPts val="900"/>
              </a:spcBef>
              <a:buFont typeface="Arial"/>
              <a:buChar char="•"/>
              <a:defRPr sz="1600">
                <a:latin typeface="Century Gothic" panose="020B0502020202020204" pitchFamily="34" charset="0"/>
              </a:defRPr>
            </a:lvl2pPr>
            <a:lvl3pPr marL="458788" indent="-177800">
              <a:spcBef>
                <a:spcPts val="500"/>
              </a:spcBef>
              <a:defRPr sz="1600">
                <a:latin typeface="Century Gothic" panose="020B0502020202020204" pitchFamily="34" charset="0"/>
              </a:defRPr>
            </a:lvl3pPr>
            <a:lvl4pPr marL="687388" indent="-177800">
              <a:spcBef>
                <a:spcPts val="400"/>
              </a:spcBef>
              <a:buSzPct val="50000"/>
              <a:buFont typeface="Arial"/>
              <a:buChar char="•"/>
              <a:defRPr sz="1600">
                <a:latin typeface="Century Gothic" panose="020B0502020202020204" pitchFamily="34" charset="0"/>
              </a:defRPr>
            </a:lvl4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689612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1769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tif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EC03FD6-F8B8-4B55-8351-69815ACF5D6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81037" y="180000"/>
            <a:ext cx="7781925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F2E04E-CF89-4113-99F1-91AE395FE2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0503" y="6305211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rgbClr val="003366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altLang="en-US"/>
              <a:t>G. Vallone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8707B-F3D6-497C-9C9B-259CF9B3FE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05199" y="6306186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rgbClr val="003366"/>
                </a:solidFill>
                <a:latin typeface="Century Gothic" panose="020B0502020202020204" pitchFamily="34" charset="0"/>
              </a:defRPr>
            </a:lvl1pPr>
          </a:lstStyle>
          <a:p>
            <a:fld id="{7B7B2A5E-4BFE-4478-8568-162AF3B78EC0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1A9537-B9F5-EB44-BA86-1E010B6AF6A2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886072" y="6120000"/>
            <a:ext cx="964431" cy="7380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FE72E7E-564F-6541-9142-8DFDA52AD950}"/>
              </a:ext>
            </a:extLst>
          </p:cNvPr>
          <p:cNvSpPr txBox="1">
            <a:spLocks/>
          </p:cNvSpPr>
          <p:nvPr userDrawn="1"/>
        </p:nvSpPr>
        <p:spPr>
          <a:xfrm>
            <a:off x="5695635" y="630521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3366"/>
                </a:solidFill>
                <a:latin typeface="Century Gothic" panose="020B0502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r>
              <a:rPr lang="en-US" altLang="en-US" sz="1400" dirty="0"/>
              <a:t>07/15/2024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F691CA6-5205-2A41-9AF1-4C869084612B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210503" y="6120000"/>
            <a:ext cx="8640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EB6C248-7239-AA48-A092-60E65FE99023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210503" y="1080362"/>
            <a:ext cx="8640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99" r:id="rId2"/>
    <p:sldLayoutId id="2147483708" r:id="rId3"/>
    <p:sldLayoutId id="2147483707" r:id="rId4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66"/>
          </a:solidFill>
          <a:latin typeface="Century Gothic" panose="020B050202020202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66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66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66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3366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C5993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C5993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C5993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2C5993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1" fontAlgn="base" hangingPunct="1">
        <a:spcBef>
          <a:spcPts val="900"/>
        </a:spcBef>
        <a:spcAft>
          <a:spcPct val="0"/>
        </a:spcAft>
        <a:defRPr sz="2400">
          <a:solidFill>
            <a:srgbClr val="003366"/>
          </a:solidFill>
          <a:latin typeface="+mn-lt"/>
          <a:ea typeface="+mn-ea"/>
          <a:cs typeface="+mn-cs"/>
        </a:defRPr>
      </a:lvl1pPr>
      <a:lvl2pPr marL="288925" indent="-227013" algn="l" rtl="0" eaLnBrk="1" fontAlgn="base" hangingPunct="1">
        <a:spcBef>
          <a:spcPts val="500"/>
        </a:spcBef>
        <a:spcAft>
          <a:spcPct val="0"/>
        </a:spcAft>
        <a:buSzPct val="85000"/>
        <a:buChar char="–"/>
        <a:defRPr sz="2400">
          <a:solidFill>
            <a:srgbClr val="003366"/>
          </a:solidFill>
          <a:latin typeface="+mn-lt"/>
          <a:ea typeface="+mn-ea"/>
        </a:defRPr>
      </a:lvl2pPr>
      <a:lvl3pPr marL="573088" indent="-117475" algn="l" rtl="0" eaLnBrk="1" fontAlgn="base" hangingPunct="1">
        <a:spcBef>
          <a:spcPts val="400"/>
        </a:spcBef>
        <a:spcAft>
          <a:spcPct val="0"/>
        </a:spcAft>
        <a:buSzPct val="75000"/>
        <a:buFont typeface="Lucida Grande" pitchFamily="-109" charset="0"/>
        <a:buChar char="–"/>
        <a:defRPr sz="2400">
          <a:solidFill>
            <a:srgbClr val="003366"/>
          </a:solidFill>
          <a:latin typeface="+mn-lt"/>
          <a:ea typeface="+mn-ea"/>
        </a:defRPr>
      </a:lvl3pPr>
      <a:lvl4pPr marL="909638" indent="-227013" algn="l" rtl="0" eaLnBrk="1" fontAlgn="base" hangingPunct="1">
        <a:spcBef>
          <a:spcPct val="20000"/>
        </a:spcBef>
        <a:spcAft>
          <a:spcPct val="0"/>
        </a:spcAft>
        <a:buSzPct val="75000"/>
        <a:buFont typeface="Lucida Grande" pitchFamily="-109" charset="0"/>
        <a:buChar char="–"/>
        <a:defRPr sz="2400">
          <a:solidFill>
            <a:srgbClr val="003366"/>
          </a:solidFill>
          <a:latin typeface="+mn-lt"/>
          <a:ea typeface="+mn-ea"/>
        </a:defRPr>
      </a:lvl4pPr>
      <a:lvl5pPr marL="1146175" indent="-236538" algn="l" rtl="0" eaLnBrk="1" fontAlgn="base" hangingPunct="1">
        <a:spcBef>
          <a:spcPct val="20000"/>
        </a:spcBef>
        <a:spcAft>
          <a:spcPct val="0"/>
        </a:spcAft>
        <a:buChar char="»"/>
        <a:defRPr sz="2400">
          <a:solidFill>
            <a:srgbClr val="003366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C5993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C5993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C5993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C5993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B0DC0-9965-9377-2848-3443460C26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MDP Modelling Working Group</a:t>
            </a:r>
            <a:br>
              <a:rPr lang="en-US" dirty="0"/>
            </a:br>
            <a:r>
              <a:rPr lang="en-US" dirty="0"/>
              <a:t>Scope – A Proposal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6B9E85-88EB-828C-81AF-2DE73E577C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599" y="3886200"/>
            <a:ext cx="7082971" cy="2830286"/>
          </a:xfrm>
        </p:spPr>
        <p:txBody>
          <a:bodyPr/>
          <a:lstStyle/>
          <a:p>
            <a:pPr algn="ctr"/>
            <a:r>
              <a:rPr lang="en-US" dirty="0"/>
              <a:t>G. Vallone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07/16/2024 - MDP Modeling Group</a:t>
            </a:r>
          </a:p>
        </p:txBody>
      </p:sp>
    </p:spTree>
    <p:extLst>
      <p:ext uri="{BB962C8B-B14F-4D97-AF65-F5344CB8AC3E}">
        <p14:creationId xmlns:p14="http://schemas.microsoft.com/office/powerpoint/2010/main" val="2346927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CACAF-71DA-0348-A198-002D10F47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Working Group Scope - A Proposal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071542-73D1-8A4B-B176-3C962DCBC6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G. Vallone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79C635-9BBC-864C-B084-0309E5D6E5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BF516-E5C7-4BA2-8500-F3D0A15898CF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53185E8-ACAB-63EB-A984-910587EBA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503" y="2600794"/>
            <a:ext cx="8638222" cy="345709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 can imagine different scopes for the working group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 would propose focusing on three ‘areas’:</a:t>
            </a:r>
          </a:p>
          <a:p>
            <a:pPr marL="401638" lvl="2" indent="-285750">
              <a:buFont typeface="Arial" panose="020B0604020202020204" pitchFamily="34" charset="0"/>
              <a:buChar char="•"/>
            </a:pPr>
            <a:r>
              <a:rPr lang="en-US" b="1" dirty="0"/>
              <a:t>Development of design tools</a:t>
            </a:r>
          </a:p>
          <a:p>
            <a:pPr marL="630238" lvl="3" indent="-285750">
              <a:buFont typeface="Arial" panose="020B0604020202020204" pitchFamily="34" charset="0"/>
              <a:buChar char="•"/>
            </a:pPr>
            <a:r>
              <a:rPr lang="en-US" dirty="0"/>
              <a:t>The actual design tasks would remain within other groups</a:t>
            </a:r>
          </a:p>
          <a:p>
            <a:pPr marL="401638" lvl="2" indent="-285750">
              <a:buFont typeface="Arial" panose="020B0604020202020204" pitchFamily="34" charset="0"/>
              <a:buChar char="•"/>
            </a:pPr>
            <a:r>
              <a:rPr lang="en-US" b="1" dirty="0"/>
              <a:t>Fundamental understanding</a:t>
            </a:r>
          </a:p>
          <a:p>
            <a:pPr marL="630238" lvl="3" indent="-285750">
              <a:buFont typeface="Arial" panose="020B0604020202020204" pitchFamily="34" charset="0"/>
              <a:buChar char="•"/>
            </a:pPr>
            <a:r>
              <a:rPr lang="en-US" dirty="0"/>
              <a:t>Can change the name…</a:t>
            </a:r>
          </a:p>
          <a:p>
            <a:pPr marL="630238" lvl="3" indent="-285750">
              <a:buFont typeface="Arial" panose="020B0604020202020204" pitchFamily="34" charset="0"/>
              <a:buChar char="•"/>
            </a:pPr>
            <a:r>
              <a:rPr lang="en-US" dirty="0"/>
              <a:t>In general, these tasks should greatly benefit from specific measurements</a:t>
            </a:r>
          </a:p>
          <a:p>
            <a:pPr marL="401638" lvl="2" indent="-285750">
              <a:buFont typeface="Arial" panose="020B0604020202020204" pitchFamily="34" charset="0"/>
              <a:buChar char="•"/>
            </a:pPr>
            <a:r>
              <a:rPr lang="en-US" b="1" dirty="0"/>
              <a:t>Performance limitation studies</a:t>
            </a:r>
          </a:p>
          <a:p>
            <a:pPr marL="630238" lvl="3" indent="-285750">
              <a:buFont typeface="Arial" panose="020B0604020202020204" pitchFamily="34" charset="0"/>
              <a:buChar char="•"/>
            </a:pPr>
            <a:r>
              <a:rPr lang="en-US" dirty="0"/>
              <a:t>Investigate test data, using advanced modeling tools, to understand better limitations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 the other working groups needs/challenges/proposals fit well within this idea?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F6D6FFC-FED9-400A-D3EE-369D96DEF3B8}"/>
              </a:ext>
            </a:extLst>
          </p:cNvPr>
          <p:cNvSpPr/>
          <p:nvPr/>
        </p:nvSpPr>
        <p:spPr bwMode="auto">
          <a:xfrm>
            <a:off x="6354226" y="1281660"/>
            <a:ext cx="2176713" cy="1094282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Performance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Limitation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Studies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823046-4FF3-6079-3A8C-854B6E5C3096}"/>
              </a:ext>
            </a:extLst>
          </p:cNvPr>
          <p:cNvSpPr/>
          <p:nvPr/>
        </p:nvSpPr>
        <p:spPr bwMode="auto">
          <a:xfrm>
            <a:off x="569946" y="1281660"/>
            <a:ext cx="2176713" cy="109428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Development of Design Tools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1FFE143-2953-3DAA-0134-BF88CB0E8E01}"/>
              </a:ext>
            </a:extLst>
          </p:cNvPr>
          <p:cNvSpPr/>
          <p:nvPr/>
        </p:nvSpPr>
        <p:spPr bwMode="auto">
          <a:xfrm>
            <a:off x="3462086" y="1281660"/>
            <a:ext cx="2176713" cy="10942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Fundamental Understanding</a:t>
            </a:r>
          </a:p>
        </p:txBody>
      </p:sp>
    </p:spTree>
    <p:extLst>
      <p:ext uri="{BB962C8B-B14F-4D97-AF65-F5344CB8AC3E}">
        <p14:creationId xmlns:p14="http://schemas.microsoft.com/office/powerpoint/2010/main" val="2930742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CACAF-71DA-0348-A198-002D10F47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Many Needs/Challenges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071542-73D1-8A4B-B176-3C962DCBC6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G. Vallone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79C635-9BBC-864C-B084-0309E5D6E5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BF516-E5C7-4BA2-8500-F3D0A15898CF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49F8D67-95D0-2E14-21D6-145B2E0081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6861" y="1147320"/>
            <a:ext cx="6370277" cy="4377307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1541E5B-054A-98E5-DEC8-17C2930A2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503" y="5692765"/>
            <a:ext cx="8638222" cy="36512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Many are similar, or might be grouped…</a:t>
            </a:r>
          </a:p>
        </p:txBody>
      </p:sp>
    </p:spTree>
    <p:extLst>
      <p:ext uri="{BB962C8B-B14F-4D97-AF65-F5344CB8AC3E}">
        <p14:creationId xmlns:p14="http://schemas.microsoft.com/office/powerpoint/2010/main" val="3382731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CACAF-71DA-0348-A198-002D10F47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Many Needs/Challenges - Merged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071542-73D1-8A4B-B176-3C962DCBC6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G. Vallone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79C635-9BBC-864C-B084-0309E5D6E5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BF516-E5C7-4BA2-8500-F3D0A15898CF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1541E5B-054A-98E5-DEC8-17C2930A2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503" y="3584448"/>
            <a:ext cx="8638222" cy="2473443"/>
          </a:xfrm>
        </p:spPr>
        <p:txBody>
          <a:bodyPr/>
          <a:lstStyle/>
          <a:p>
            <a:pPr marL="0" indent="0"/>
            <a:r>
              <a:rPr lang="en-US" dirty="0"/>
              <a:t>Lines are too general in this overview, but: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Some </a:t>
            </a:r>
            <a:r>
              <a:rPr lang="en-US" b="1" dirty="0"/>
              <a:t>tasks</a:t>
            </a:r>
            <a:r>
              <a:rPr lang="en-US" dirty="0"/>
              <a:t> are </a:t>
            </a:r>
            <a:r>
              <a:rPr lang="en-US" b="1" dirty="0"/>
              <a:t>specific</a:t>
            </a:r>
            <a:r>
              <a:rPr lang="en-US" dirty="0"/>
              <a:t> to the conductor, but some seem similar</a:t>
            </a:r>
          </a:p>
          <a:p>
            <a:pPr marL="401638" lvl="2" indent="-285750">
              <a:buFont typeface="Arial" panose="020B0604020202020204" pitchFamily="34" charset="0"/>
              <a:buChar char="•"/>
            </a:pPr>
            <a:r>
              <a:rPr lang="en-US" dirty="0"/>
              <a:t>Maybe we can use </a:t>
            </a:r>
            <a:r>
              <a:rPr lang="en-US" b="1" dirty="0"/>
              <a:t>similar</a:t>
            </a:r>
            <a:r>
              <a:rPr lang="en-US" dirty="0"/>
              <a:t> </a:t>
            </a:r>
            <a:r>
              <a:rPr lang="en-US" b="1" dirty="0"/>
              <a:t>approaches</a:t>
            </a:r>
            <a:r>
              <a:rPr lang="en-US" dirty="0"/>
              <a:t> for </a:t>
            </a:r>
            <a:r>
              <a:rPr lang="en-US" b="1" dirty="0"/>
              <a:t>different</a:t>
            </a:r>
            <a:r>
              <a:rPr lang="en-US" dirty="0"/>
              <a:t> problems…</a:t>
            </a:r>
          </a:p>
          <a:p>
            <a:pPr marL="630238" lvl="3" indent="-285750">
              <a:buFont typeface="Arial" panose="020B0604020202020204" pitchFamily="34" charset="0"/>
              <a:buChar char="•"/>
            </a:pPr>
            <a:r>
              <a:rPr lang="en-US" dirty="0"/>
              <a:t>E.g. Which of the available tools/approaches for Nb</a:t>
            </a:r>
            <a:r>
              <a:rPr lang="en-US" baseline="-25000" dirty="0"/>
              <a:t>3</a:t>
            </a:r>
            <a:r>
              <a:rPr lang="en-US" dirty="0"/>
              <a:t>Sn can be translated to Bi2212 and REBCO?</a:t>
            </a:r>
          </a:p>
          <a:p>
            <a:pPr marL="401638" lvl="2" indent="-285750">
              <a:buFont typeface="Arial" panose="020B0604020202020204" pitchFamily="34" charset="0"/>
              <a:buChar char="•"/>
            </a:pPr>
            <a:r>
              <a:rPr lang="en-US" dirty="0"/>
              <a:t>Other might require </a:t>
            </a:r>
            <a:r>
              <a:rPr lang="en-US" b="1" dirty="0"/>
              <a:t>specific</a:t>
            </a:r>
            <a:r>
              <a:rPr lang="en-US" dirty="0"/>
              <a:t> (advanced) </a:t>
            </a:r>
            <a:r>
              <a:rPr lang="en-US" b="1" dirty="0"/>
              <a:t>tools</a:t>
            </a:r>
            <a:r>
              <a:rPr lang="en-US" dirty="0"/>
              <a:t> e.g. BELFEM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AFD578-F06D-B52B-723D-8245E5735B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06" y="1366776"/>
            <a:ext cx="7724787" cy="1625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992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CACAF-71DA-0348-A198-002D10F47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Tasks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071542-73D1-8A4B-B176-3C962DCBC6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G. Vallone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79C635-9BBC-864C-B084-0309E5D6E5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BF516-E5C7-4BA2-8500-F3D0A15898CF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80E7EF0-1837-4750-69FE-363CDF974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503" y="2795666"/>
            <a:ext cx="8638222" cy="326222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Yes, some proposals… disappeared from the previous list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Design tasks </a:t>
            </a:r>
            <a:r>
              <a:rPr lang="en-US" dirty="0"/>
              <a:t>should be probably kept in other working groups</a:t>
            </a:r>
          </a:p>
          <a:p>
            <a:pPr marL="401638" lvl="2" indent="-285750">
              <a:buFont typeface="Arial" panose="020B0604020202020204" pitchFamily="34" charset="0"/>
              <a:buChar char="•"/>
            </a:pPr>
            <a:r>
              <a:rPr lang="en-US" dirty="0"/>
              <a:t>The modeling group should be able to help with the development of new tools, and learn from the experiences from the other modeling work going on</a:t>
            </a:r>
          </a:p>
          <a:p>
            <a:pPr marL="231775" lvl="1" indent="-285750">
              <a:buFont typeface="Arial" panose="020B0604020202020204" pitchFamily="34" charset="0"/>
              <a:buChar char="•"/>
            </a:pPr>
            <a:r>
              <a:rPr lang="en-US" dirty="0"/>
              <a:t>Where </a:t>
            </a:r>
            <a:r>
              <a:rPr lang="en-US" b="1" dirty="0"/>
              <a:t>AI/ML</a:t>
            </a:r>
            <a:r>
              <a:rPr lang="en-US" dirty="0"/>
              <a:t> should go within MDP is an open question</a:t>
            </a:r>
          </a:p>
          <a:p>
            <a:pPr marL="401638" lvl="2" indent="-285750">
              <a:buFont typeface="Arial" panose="020B0604020202020204" pitchFamily="34" charset="0"/>
              <a:buChar char="•"/>
            </a:pPr>
            <a:r>
              <a:rPr lang="en-US" dirty="0"/>
              <a:t>Physical models would fit well within this scope of the modeling group</a:t>
            </a:r>
          </a:p>
          <a:p>
            <a:pPr marL="401638" lvl="2" indent="-285750">
              <a:buFont typeface="Arial" panose="020B0604020202020204" pitchFamily="34" charset="0"/>
              <a:buChar char="•"/>
            </a:pPr>
            <a:r>
              <a:rPr lang="en-US" dirty="0"/>
              <a:t>More general applications probably not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70762D0-6885-6849-6DD7-E99475DFE3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033" y="1318048"/>
            <a:ext cx="7375161" cy="1059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199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CACAF-71DA-0348-A198-002D10F47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Workflow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071542-73D1-8A4B-B176-3C962DCBC6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G. Vallone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79C635-9BBC-864C-B084-0309E5D6E5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BF516-E5C7-4BA2-8500-F3D0A15898CF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53185E8-ACAB-63EB-A984-910587EBA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503" y="5479084"/>
            <a:ext cx="8638222" cy="57880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Requires effort in communication/sharing data with other working groups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F6D6FFC-FED9-400A-D3EE-369D96DEF3B8}"/>
              </a:ext>
            </a:extLst>
          </p:cNvPr>
          <p:cNvSpPr/>
          <p:nvPr/>
        </p:nvSpPr>
        <p:spPr bwMode="auto">
          <a:xfrm>
            <a:off x="6172223" y="4044075"/>
            <a:ext cx="2176713" cy="1094282"/>
          </a:xfrm>
          <a:prstGeom prst="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Performance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Limitation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Studies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823046-4FF3-6079-3A8C-854B6E5C3096}"/>
              </a:ext>
            </a:extLst>
          </p:cNvPr>
          <p:cNvSpPr/>
          <p:nvPr/>
        </p:nvSpPr>
        <p:spPr bwMode="auto">
          <a:xfrm>
            <a:off x="491405" y="4044075"/>
            <a:ext cx="2176713" cy="109428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Development of Design Tools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1FFE143-2953-3DAA-0134-BF88CB0E8E01}"/>
              </a:ext>
            </a:extLst>
          </p:cNvPr>
          <p:cNvSpPr/>
          <p:nvPr/>
        </p:nvSpPr>
        <p:spPr bwMode="auto">
          <a:xfrm>
            <a:off x="3390048" y="4044075"/>
            <a:ext cx="2176713" cy="10942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Fundamental Understanding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9833D5B-C4EC-8C3F-CE61-997D2F1555A5}"/>
              </a:ext>
            </a:extLst>
          </p:cNvPr>
          <p:cNvSpPr/>
          <p:nvPr/>
        </p:nvSpPr>
        <p:spPr bwMode="auto">
          <a:xfrm>
            <a:off x="929433" y="2222387"/>
            <a:ext cx="1257491" cy="5558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Magnet Design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Target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1C9D26B-29B4-FE02-5B57-9E6FA817E612}"/>
              </a:ext>
            </a:extLst>
          </p:cNvPr>
          <p:cNvSpPr/>
          <p:nvPr/>
        </p:nvSpPr>
        <p:spPr bwMode="auto">
          <a:xfrm>
            <a:off x="3849658" y="1216707"/>
            <a:ext cx="1257491" cy="5558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Other Areas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BC7765D-16DD-3681-BFE8-6A4514ABE615}"/>
              </a:ext>
            </a:extLst>
          </p:cNvPr>
          <p:cNvCxnSpPr>
            <a:cxnSpLocks/>
          </p:cNvCxnSpPr>
          <p:nvPr/>
        </p:nvCxnSpPr>
        <p:spPr bwMode="auto">
          <a:xfrm flipH="1">
            <a:off x="2411221" y="1890713"/>
            <a:ext cx="694882" cy="28871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BE9B4A9-D800-68E4-BBD6-19C6351D7A33}"/>
              </a:ext>
            </a:extLst>
          </p:cNvPr>
          <p:cNvCxnSpPr>
            <a:cxnSpLocks/>
          </p:cNvCxnSpPr>
          <p:nvPr/>
        </p:nvCxnSpPr>
        <p:spPr bwMode="auto">
          <a:xfrm>
            <a:off x="4729886" y="2838022"/>
            <a:ext cx="0" cy="3926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580D29C-2E56-DAAE-F1E9-C3E048EE5D77}"/>
              </a:ext>
            </a:extLst>
          </p:cNvPr>
          <p:cNvCxnSpPr>
            <a:cxnSpLocks/>
          </p:cNvCxnSpPr>
          <p:nvPr/>
        </p:nvCxnSpPr>
        <p:spPr bwMode="auto">
          <a:xfrm flipV="1">
            <a:off x="4156600" y="2828911"/>
            <a:ext cx="0" cy="40176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5D3DC232-5F6D-0101-F9AF-BDDD808F622C}"/>
              </a:ext>
            </a:extLst>
          </p:cNvPr>
          <p:cNvSpPr/>
          <p:nvPr/>
        </p:nvSpPr>
        <p:spPr bwMode="auto">
          <a:xfrm>
            <a:off x="3849661" y="2239862"/>
            <a:ext cx="1257491" cy="5558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Experiment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DB6D879-E36E-7E79-B6DD-192E36A86207}"/>
              </a:ext>
            </a:extLst>
          </p:cNvPr>
          <p:cNvSpPr/>
          <p:nvPr/>
        </p:nvSpPr>
        <p:spPr bwMode="auto">
          <a:xfrm>
            <a:off x="3849660" y="3291110"/>
            <a:ext cx="1257491" cy="55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200" dirty="0"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Experiment</a:t>
            </a:r>
          </a:p>
          <a:p>
            <a:pPr algn="ctr" eaLnBrk="0" hangingPunct="0"/>
            <a:r>
              <a:rPr lang="en-US" sz="1200" dirty="0"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Model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BBED60D-70E6-9DB2-6148-2C45958E0673}"/>
              </a:ext>
            </a:extLst>
          </p:cNvPr>
          <p:cNvSpPr/>
          <p:nvPr/>
        </p:nvSpPr>
        <p:spPr bwMode="auto">
          <a:xfrm>
            <a:off x="6631835" y="2226641"/>
            <a:ext cx="1257491" cy="55580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Magnet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Test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200026F-101C-124B-7752-A285C330147F}"/>
              </a:ext>
            </a:extLst>
          </p:cNvPr>
          <p:cNvCxnSpPr/>
          <p:nvPr/>
        </p:nvCxnSpPr>
        <p:spPr bwMode="auto">
          <a:xfrm>
            <a:off x="7263589" y="2889698"/>
            <a:ext cx="0" cy="34004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F74765E-0C0F-D815-A23F-CE401033533C}"/>
              </a:ext>
            </a:extLst>
          </p:cNvPr>
          <p:cNvCxnSpPr>
            <a:cxnSpLocks/>
          </p:cNvCxnSpPr>
          <p:nvPr/>
        </p:nvCxnSpPr>
        <p:spPr bwMode="auto">
          <a:xfrm>
            <a:off x="4450933" y="1838852"/>
            <a:ext cx="0" cy="34782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06B71C9-5966-2B85-99E4-5032E34A8FB7}"/>
              </a:ext>
            </a:extLst>
          </p:cNvPr>
          <p:cNvCxnSpPr>
            <a:cxnSpLocks/>
          </p:cNvCxnSpPr>
          <p:nvPr/>
        </p:nvCxnSpPr>
        <p:spPr bwMode="auto">
          <a:xfrm>
            <a:off x="5508528" y="1897966"/>
            <a:ext cx="694882" cy="28871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BAA0391A-6094-0865-3C16-5C99DECFB588}"/>
              </a:ext>
            </a:extLst>
          </p:cNvPr>
          <p:cNvSpPr/>
          <p:nvPr/>
        </p:nvSpPr>
        <p:spPr bwMode="auto">
          <a:xfrm>
            <a:off x="945630" y="3291110"/>
            <a:ext cx="1257491" cy="5558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200" dirty="0"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Design Tools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207AD68-65BF-FCC2-94DA-1C89985D3A88}"/>
              </a:ext>
            </a:extLst>
          </p:cNvPr>
          <p:cNvCxnSpPr>
            <a:cxnSpLocks/>
          </p:cNvCxnSpPr>
          <p:nvPr/>
        </p:nvCxnSpPr>
        <p:spPr bwMode="auto">
          <a:xfrm>
            <a:off x="1846478" y="2847133"/>
            <a:ext cx="0" cy="3926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89A6703-486D-6EE6-0415-320CDCAA4394}"/>
              </a:ext>
            </a:extLst>
          </p:cNvPr>
          <p:cNvCxnSpPr>
            <a:cxnSpLocks/>
          </p:cNvCxnSpPr>
          <p:nvPr/>
        </p:nvCxnSpPr>
        <p:spPr bwMode="auto">
          <a:xfrm flipV="1">
            <a:off x="1273192" y="2838022"/>
            <a:ext cx="0" cy="40176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B0AA37AB-E438-94A4-C083-9B56EB424218}"/>
              </a:ext>
            </a:extLst>
          </p:cNvPr>
          <p:cNvSpPr/>
          <p:nvPr/>
        </p:nvSpPr>
        <p:spPr bwMode="auto">
          <a:xfrm>
            <a:off x="6631833" y="3291110"/>
            <a:ext cx="1257491" cy="55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200" dirty="0"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Magnet</a:t>
            </a:r>
          </a:p>
          <a:p>
            <a:pPr algn="ctr" eaLnBrk="0" hangingPunct="0"/>
            <a:r>
              <a:rPr lang="en-US" sz="1200" dirty="0">
                <a:latin typeface="Comic Sans MS" panose="030F0702030302020204" pitchFamily="66" charset="0"/>
                <a:ea typeface="ＭＳ Ｐゴシック" charset="-128"/>
                <a:cs typeface="Sanskrit Text" panose="020B0502040204020203" pitchFamily="18" charset="0"/>
              </a:rPr>
              <a:t>Model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ACFEADDE-7447-4652-B434-13334A7E0CAA}"/>
              </a:ext>
            </a:extLst>
          </p:cNvPr>
          <p:cNvCxnSpPr>
            <a:cxnSpLocks/>
          </p:cNvCxnSpPr>
          <p:nvPr/>
        </p:nvCxnSpPr>
        <p:spPr bwMode="auto">
          <a:xfrm flipH="1">
            <a:off x="2668118" y="3579821"/>
            <a:ext cx="72193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EB447E9-55C3-0606-1049-DAAC8C7DC2D1}"/>
              </a:ext>
            </a:extLst>
          </p:cNvPr>
          <p:cNvCxnSpPr>
            <a:cxnSpLocks/>
          </p:cNvCxnSpPr>
          <p:nvPr/>
        </p:nvCxnSpPr>
        <p:spPr bwMode="auto">
          <a:xfrm>
            <a:off x="5450293" y="3579821"/>
            <a:ext cx="72193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306184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CACAF-71DA-0348-A198-002D10F47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Risks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071542-73D1-8A4B-B176-3C962DCBC6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G. Vallone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79C635-9BBC-864C-B084-0309E5D6E5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BF516-E5C7-4BA2-8500-F3D0A15898CF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53185E8-ACAB-63EB-A984-910587EBA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503" y="1245476"/>
            <a:ext cx="8638222" cy="481241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Potential </a:t>
            </a:r>
            <a:r>
              <a:rPr lang="en-US" b="1" dirty="0"/>
              <a:t>challenges</a:t>
            </a:r>
            <a:r>
              <a:rPr lang="en-US" dirty="0"/>
              <a:t>/</a:t>
            </a:r>
            <a:r>
              <a:rPr lang="en-US" b="1" dirty="0"/>
              <a:t>risks</a:t>
            </a:r>
            <a:r>
              <a:rPr lang="en-US" dirty="0"/>
              <a:t>:</a:t>
            </a:r>
          </a:p>
          <a:p>
            <a:pPr marL="401638" lvl="2" indent="-285750">
              <a:buFont typeface="Arial" panose="020B0604020202020204" pitchFamily="34" charset="0"/>
              <a:buChar char="•"/>
            </a:pPr>
            <a:r>
              <a:rPr lang="en-US" dirty="0"/>
              <a:t>Poor </a:t>
            </a:r>
            <a:r>
              <a:rPr lang="en-US" b="1" dirty="0"/>
              <a:t>communication</a:t>
            </a:r>
            <a:r>
              <a:rPr lang="en-US" dirty="0"/>
              <a:t> and </a:t>
            </a:r>
            <a:r>
              <a:rPr lang="en-US" b="1" dirty="0"/>
              <a:t>coordination</a:t>
            </a:r>
            <a:r>
              <a:rPr lang="en-US" dirty="0"/>
              <a:t> with experimental activities</a:t>
            </a:r>
          </a:p>
          <a:p>
            <a:pPr marL="630238" lvl="3" indent="-285750">
              <a:buFont typeface="Arial" panose="020B0604020202020204" pitchFamily="34" charset="0"/>
              <a:buChar char="•"/>
            </a:pPr>
            <a:r>
              <a:rPr lang="en-US" i="1" dirty="0"/>
              <a:t>E.g. if you only had placed that sensor there…</a:t>
            </a:r>
          </a:p>
          <a:p>
            <a:pPr marL="401638" lvl="2" indent="-285750">
              <a:buFont typeface="Arial" panose="020B0604020202020204" pitchFamily="34" charset="0"/>
              <a:buChar char="•"/>
            </a:pPr>
            <a:r>
              <a:rPr lang="en-US" dirty="0"/>
              <a:t>On the other hand, modeling tools should be developed in an ‘as accessible as possible’ way, to maximize their utility for other groups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Too many request/tasks</a:t>
            </a:r>
            <a:endParaRPr lang="en-US" b="1" dirty="0"/>
          </a:p>
          <a:p>
            <a:pPr marL="401638" lvl="2" indent="-285750">
              <a:buFont typeface="Arial" panose="020B0604020202020204" pitchFamily="34" charset="0"/>
              <a:buChar char="•"/>
            </a:pPr>
            <a:r>
              <a:rPr lang="en-US" b="1" dirty="0"/>
              <a:t>Resources</a:t>
            </a:r>
            <a:r>
              <a:rPr lang="en-US" dirty="0"/>
              <a:t> are </a:t>
            </a:r>
            <a:r>
              <a:rPr lang="en-US" b="1" dirty="0"/>
              <a:t>limited</a:t>
            </a:r>
            <a:r>
              <a:rPr lang="en-US" dirty="0"/>
              <a:t>, but if we manage to bring together modeling efforts from different working groups areas, I personally think we can do a lot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 the specific challenges for the working group?</a:t>
            </a:r>
          </a:p>
          <a:p>
            <a:pPr marL="401638" lvl="2" indent="-285750">
              <a:buFont typeface="Arial" panose="020B0604020202020204" pitchFamily="34" charset="0"/>
              <a:buChar char="•"/>
            </a:pPr>
            <a:r>
              <a:rPr lang="en-US" dirty="0"/>
              <a:t>E.g. computing power for other labs?</a:t>
            </a:r>
          </a:p>
          <a:p>
            <a:pPr marL="401638" lvl="2" indent="-285750">
              <a:buFont typeface="Arial" panose="020B0604020202020204" pitchFamily="34" charset="0"/>
              <a:buChar char="•"/>
            </a:pPr>
            <a:r>
              <a:rPr lang="en-US" dirty="0"/>
              <a:t>Others?</a:t>
            </a:r>
          </a:p>
          <a:p>
            <a:pPr marL="401638" lvl="2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641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CACAF-71DA-0348-A198-002D10F47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Comments/Notes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071542-73D1-8A4B-B176-3C962DCBC6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G. Vallone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79C635-9BBC-864C-B084-0309E5D6E5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BF516-E5C7-4BA2-8500-F3D0A15898CF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53185E8-ACAB-63EB-A984-910587EBA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503" y="1245476"/>
            <a:ext cx="8638222" cy="481241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Working group can be organized as a ‘forum’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blocks describe the ‘scope’ of the forum, e.g. what are the topics that should/can be discussed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Should </a:t>
            </a:r>
            <a:r>
              <a:rPr lang="en-US"/>
              <a:t>we identify points </a:t>
            </a:r>
            <a:r>
              <a:rPr lang="en-US" dirty="0"/>
              <a:t>of contact for tool development/lab/other areas?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also might help in pushing the effort towards a ‘sharable tool’</a:t>
            </a:r>
          </a:p>
          <a:p>
            <a:pPr marL="630238" lvl="3" indent="-285750">
              <a:buFont typeface="Arial" panose="020B0604020202020204" pitchFamily="34" charset="0"/>
              <a:buChar char="•"/>
            </a:pPr>
            <a:r>
              <a:rPr lang="en-US" dirty="0"/>
              <a:t>E.g. design task finalized, but some additional effort can be used to make the design tools usable for other people</a:t>
            </a:r>
          </a:p>
          <a:p>
            <a:pPr marL="630238" lvl="3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Deployment on clusters</a:t>
            </a:r>
          </a:p>
          <a:p>
            <a:pPr marL="630238" lvl="3" indent="-285750">
              <a:buFont typeface="Arial" panose="020B0604020202020204" pitchFamily="34" charset="0"/>
              <a:buChar char="•"/>
            </a:pPr>
            <a:r>
              <a:rPr lang="en-US" dirty="0"/>
              <a:t>Share knowledge on cluster usage?</a:t>
            </a:r>
          </a:p>
          <a:p>
            <a:pPr marL="630238" lvl="3" indent="-285750">
              <a:buFont typeface="Arial" panose="020B0604020202020204" pitchFamily="34" charset="0"/>
              <a:buChar char="•"/>
            </a:pPr>
            <a:r>
              <a:rPr lang="en-US" dirty="0"/>
              <a:t>Tools should be compatible with different clusters?</a:t>
            </a:r>
          </a:p>
        </p:txBody>
      </p:sp>
    </p:spTree>
    <p:extLst>
      <p:ext uri="{BB962C8B-B14F-4D97-AF65-F5344CB8AC3E}">
        <p14:creationId xmlns:p14="http://schemas.microsoft.com/office/powerpoint/2010/main" val="108105633"/>
      </p:ext>
    </p:extLst>
  </p:cSld>
  <p:clrMapOvr>
    <a:masterClrMapping/>
  </p:clrMapOvr>
</p:sld>
</file>

<file path=ppt/theme/theme1.xml><?xml version="1.0" encoding="utf-8"?>
<a:theme xmlns:a="http://schemas.openxmlformats.org/drawingml/2006/main" name="LBNL_Template_032411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9172D639-6CA3-4E44-9C1B-E4BE1D628E63}" vid="{195C298B-F8E0-44C0-857F-FA4F3076944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LBNL Template</Template>
  <TotalTime>46014</TotalTime>
  <Words>555</Words>
  <Application>Microsoft Office PowerPoint</Application>
  <PresentationFormat>On-screen Show (4:3)</PresentationFormat>
  <Paragraphs>90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Comic Sans MS</vt:lpstr>
      <vt:lpstr>Lucida Grande</vt:lpstr>
      <vt:lpstr>LBNL_Template_032411</vt:lpstr>
      <vt:lpstr>MDP Modelling Working Group Scope – A Proposal</vt:lpstr>
      <vt:lpstr>Working Group Scope - A Proposal</vt:lpstr>
      <vt:lpstr>Many Needs/Challenges</vt:lpstr>
      <vt:lpstr>Many Needs/Challenges - Merged</vt:lpstr>
      <vt:lpstr>Other Tasks</vt:lpstr>
      <vt:lpstr>Workflow</vt:lpstr>
      <vt:lpstr>Some Risks</vt:lpstr>
      <vt:lpstr>Comments/Notes</vt:lpstr>
    </vt:vector>
  </TitlesOfParts>
  <Company>LBNL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Anderssen</dc:creator>
  <cp:lastModifiedBy>Giorgio Vallone</cp:lastModifiedBy>
  <cp:revision>2571</cp:revision>
  <cp:lastPrinted>2018-11-28T09:31:16Z</cp:lastPrinted>
  <dcterms:created xsi:type="dcterms:W3CDTF">2018-01-11T04:00:47Z</dcterms:created>
  <dcterms:modified xsi:type="dcterms:W3CDTF">2024-07-16T17:12:01Z</dcterms:modified>
</cp:coreProperties>
</file>