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1381" r:id="rId3"/>
    <p:sldId id="1389" r:id="rId4"/>
    <p:sldId id="1390" r:id="rId5"/>
    <p:sldId id="1391" r:id="rId6"/>
    <p:sldId id="1393" r:id="rId7"/>
    <p:sldId id="1392" r:id="rId8"/>
    <p:sldId id="1388" r:id="rId9"/>
    <p:sldId id="1380" r:id="rId10"/>
    <p:sldId id="1382" r:id="rId11"/>
    <p:sldId id="1386" r:id="rId12"/>
    <p:sldId id="1356" r:id="rId13"/>
    <p:sldId id="1383" r:id="rId14"/>
    <p:sldId id="1384" r:id="rId15"/>
    <p:sldId id="1385" r:id="rId16"/>
    <p:sldId id="1387" r:id="rId17"/>
    <p:sldId id="1372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2"/>
    <p:restoredTop sz="94248"/>
  </p:normalViewPr>
  <p:slideViewPr>
    <p:cSldViewPr snapToGrid="0" snapToObjects="1">
      <p:cViewPr varScale="1">
        <p:scale>
          <a:sx n="75" d="100"/>
          <a:sy n="75" d="100"/>
        </p:scale>
        <p:origin x="15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F4A44D-F9FB-F341-B4CB-D8DF2408A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EE71D3-F16E-C74A-B850-2EBECCB97E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8E4D7-26F9-5244-A705-35723188DE87}" type="datetimeFigureOut">
              <a:rPr lang="en-US" smtClean="0"/>
              <a:t>7/16/24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42848-1C1B-3C47-B06A-D6323FB4D1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5902C-9A6D-9449-A842-0E9EEAB4E0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A1B12-0D4C-8748-A5BF-F4746E4F2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4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9" name="Shape 10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2400">
        <a:latin typeface="+mn-lt"/>
        <a:ea typeface="+mn-ea"/>
        <a:cs typeface="+mn-cs"/>
        <a:sym typeface="Calibri"/>
      </a:defRPr>
    </a:lvl1pPr>
    <a:lvl2pPr indent="228600" latinLnBrk="0">
      <a:defRPr sz="2400">
        <a:latin typeface="+mn-lt"/>
        <a:ea typeface="+mn-ea"/>
        <a:cs typeface="+mn-cs"/>
        <a:sym typeface="Calibri"/>
      </a:defRPr>
    </a:lvl2pPr>
    <a:lvl3pPr indent="457200" latinLnBrk="0">
      <a:defRPr sz="2400">
        <a:latin typeface="+mn-lt"/>
        <a:ea typeface="+mn-ea"/>
        <a:cs typeface="+mn-cs"/>
        <a:sym typeface="Calibri"/>
      </a:defRPr>
    </a:lvl3pPr>
    <a:lvl4pPr indent="685800" latinLnBrk="0">
      <a:defRPr sz="2400">
        <a:latin typeface="+mn-lt"/>
        <a:ea typeface="+mn-ea"/>
        <a:cs typeface="+mn-cs"/>
        <a:sym typeface="Calibri"/>
      </a:defRPr>
    </a:lvl4pPr>
    <a:lvl5pPr indent="914400" latinLnBrk="0">
      <a:defRPr sz="2400">
        <a:latin typeface="+mn-lt"/>
        <a:ea typeface="+mn-ea"/>
        <a:cs typeface="+mn-cs"/>
        <a:sym typeface="Calibri"/>
      </a:defRPr>
    </a:lvl5pPr>
    <a:lvl6pPr indent="1143000" latinLnBrk="0">
      <a:defRPr sz="2400">
        <a:latin typeface="+mn-lt"/>
        <a:ea typeface="+mn-ea"/>
        <a:cs typeface="+mn-cs"/>
        <a:sym typeface="Calibri"/>
      </a:defRPr>
    </a:lvl6pPr>
    <a:lvl7pPr indent="1371600" latinLnBrk="0">
      <a:defRPr sz="2400">
        <a:latin typeface="+mn-lt"/>
        <a:ea typeface="+mn-ea"/>
        <a:cs typeface="+mn-cs"/>
        <a:sym typeface="Calibri"/>
      </a:defRPr>
    </a:lvl7pPr>
    <a:lvl8pPr indent="1600200" latinLnBrk="0">
      <a:defRPr sz="2400">
        <a:latin typeface="+mn-lt"/>
        <a:ea typeface="+mn-ea"/>
        <a:cs typeface="+mn-cs"/>
        <a:sym typeface="Calibri"/>
      </a:defRPr>
    </a:lvl8pPr>
    <a:lvl9pPr indent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"/>
          <p:cNvGrpSpPr/>
          <p:nvPr/>
        </p:nvGrpSpPr>
        <p:grpSpPr>
          <a:xfrm>
            <a:off x="2730559" y="-285258"/>
            <a:ext cx="18896263" cy="14275987"/>
            <a:chOff x="0" y="0"/>
            <a:chExt cx="18896262" cy="14275986"/>
          </a:xfrm>
        </p:grpSpPr>
        <p:grpSp>
          <p:nvGrpSpPr>
            <p:cNvPr id="67" name="Group"/>
            <p:cNvGrpSpPr/>
            <p:nvPr/>
          </p:nvGrpSpPr>
          <p:grpSpPr>
            <a:xfrm>
              <a:off x="1253052" y="14031754"/>
              <a:ext cx="16435735" cy="244233"/>
              <a:chOff x="0" y="0"/>
              <a:chExt cx="16435735" cy="244231"/>
            </a:xfrm>
          </p:grpSpPr>
          <p:sp>
            <p:nvSpPr>
              <p:cNvPr id="59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63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61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6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64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6" name="Group"/>
            <p:cNvGrpSpPr/>
            <p:nvPr/>
          </p:nvGrpSpPr>
          <p:grpSpPr>
            <a:xfrm>
              <a:off x="1253052" y="0"/>
              <a:ext cx="16435735" cy="244233"/>
              <a:chOff x="0" y="0"/>
              <a:chExt cx="16435735" cy="244231"/>
            </a:xfrm>
          </p:grpSpPr>
          <p:sp>
            <p:nvSpPr>
              <p:cNvPr id="68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72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70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5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73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83" name="Group"/>
            <p:cNvGrpSpPr/>
            <p:nvPr/>
          </p:nvGrpSpPr>
          <p:grpSpPr>
            <a:xfrm>
              <a:off x="0" y="2570118"/>
              <a:ext cx="245504" cy="10058272"/>
              <a:chOff x="0" y="-1"/>
              <a:chExt cx="245503" cy="10058271"/>
            </a:xfrm>
          </p:grpSpPr>
          <p:sp>
            <p:nvSpPr>
              <p:cNvPr id="77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0" name="Group"/>
            <p:cNvGrpSpPr/>
            <p:nvPr/>
          </p:nvGrpSpPr>
          <p:grpSpPr>
            <a:xfrm>
              <a:off x="18650759" y="2570118"/>
              <a:ext cx="245504" cy="10058272"/>
              <a:chOff x="0" y="-1"/>
              <a:chExt cx="245503" cy="10058271"/>
            </a:xfrm>
          </p:grpSpPr>
          <p:sp>
            <p:nvSpPr>
              <p:cNvPr id="84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2" name="Rectangle"/>
          <p:cNvSpPr/>
          <p:nvPr/>
        </p:nvSpPr>
        <p:spPr>
          <a:xfrm>
            <a:off x="3048919" y="12647548"/>
            <a:ext cx="21387918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9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285" y="12915720"/>
            <a:ext cx="3140938" cy="527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20160714_001-2-Edit_blueppt.jpg" descr="20160714_001-2-Edit_blue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0625" y="-1"/>
            <a:ext cx="24518542" cy="16929506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"/>
          <p:cNvSpPr/>
          <p:nvPr/>
        </p:nvSpPr>
        <p:spPr>
          <a:xfrm>
            <a:off x="-53758" y="9783877"/>
            <a:ext cx="24491516" cy="3937828"/>
          </a:xfrm>
          <a:prstGeom prst="rect">
            <a:avLst/>
          </a:prstGeom>
          <a:gradFill>
            <a:gsLst>
              <a:gs pos="0">
                <a:srgbClr val="1F497D">
                  <a:alpha val="61000"/>
                </a:srgbClr>
              </a:gs>
              <a:gs pos="100000">
                <a:schemeClr val="accent3">
                  <a:alpha val="0"/>
                </a:schemeClr>
              </a:gs>
            </a:gsLst>
            <a:lin ang="16200000"/>
          </a:gra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65578" y="9783877"/>
            <a:ext cx="16452852" cy="1610107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Rectangle"/>
          <p:cNvSpPr/>
          <p:nvPr/>
        </p:nvSpPr>
        <p:spPr>
          <a:xfrm>
            <a:off x="-53758" y="4367615"/>
            <a:ext cx="24491516" cy="4367618"/>
          </a:xfrm>
          <a:prstGeom prst="rect">
            <a:avLst/>
          </a:prstGeom>
          <a:solidFill>
            <a:srgbClr val="00395A">
              <a:alpha val="90000"/>
            </a:srgbClr>
          </a:solidFill>
          <a:ln w="12700">
            <a:solidFill>
              <a:srgbClr val="4A7EBB"/>
            </a:solidFill>
          </a:ln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98" name="Rectangle"/>
          <p:cNvSpPr>
            <a:spLocks noGrp="1"/>
          </p:cNvSpPr>
          <p:nvPr>
            <p:ph type="body" sz="half" idx="13"/>
          </p:nvPr>
        </p:nvSpPr>
        <p:spPr>
          <a:xfrm>
            <a:off x="4725" y="5077962"/>
            <a:ext cx="24374552" cy="3149602"/>
          </a:xfrm>
          <a:prstGeom prst="rect">
            <a:avLst/>
          </a:prstGeom>
        </p:spPr>
        <p:txBody>
          <a:bodyPr anchor="ctr"/>
          <a:lstStyle/>
          <a:p>
            <a:pPr marL="124324" indent="-124324">
              <a:defRPr sz="4800"/>
            </a:pPr>
            <a:endParaRPr/>
          </a:p>
        </p:txBody>
      </p:sp>
      <p:pic>
        <p:nvPicPr>
          <p:cNvPr id="99" name="image3.png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08" y="143041"/>
            <a:ext cx="5684676" cy="2040801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670591" y="12481561"/>
            <a:ext cx="483809" cy="4622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592A2-ECC3-0E4A-B463-89504456C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48729-6195-DD44-A2D3-291CAFCD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23019" y="12712700"/>
            <a:ext cx="14048508" cy="730250"/>
          </a:xfrm>
        </p:spPr>
        <p:txBody>
          <a:bodyPr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MDP 2024 Roadmap Process - July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52858-B553-9448-B8BF-6E8AE784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35245" y="12647548"/>
            <a:ext cx="24454490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74" y="12883246"/>
            <a:ext cx="3140937" cy="52723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"/>
          <p:cNvSpPr/>
          <p:nvPr/>
        </p:nvSpPr>
        <p:spPr>
          <a:xfrm>
            <a:off x="-67861" y="0"/>
            <a:ext cx="24493100" cy="2286000"/>
          </a:xfrm>
          <a:prstGeom prst="rect">
            <a:avLst/>
          </a:prstGeom>
          <a:solidFill>
            <a:srgbClr val="1F497D"/>
          </a:solidFill>
          <a:ln w="12700">
            <a:solidFill>
              <a:srgbClr val="4A7EBB"/>
            </a:solidFill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pic>
        <p:nvPicPr>
          <p:cNvPr id="5" name="image3.png" descr="image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437" y="451313"/>
            <a:ext cx="3577429" cy="128429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Line"/>
          <p:cNvSpPr/>
          <p:nvPr/>
        </p:nvSpPr>
        <p:spPr>
          <a:xfrm flipV="1">
            <a:off x="3882952" y="187140"/>
            <a:ext cx="2" cy="1939646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5021309" y="-25400"/>
            <a:ext cx="19396623" cy="2213071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lvl1pPr algn="r">
              <a:defRPr sz="2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703555" y="2612015"/>
            <a:ext cx="22270530" cy="9051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normAutofit/>
          </a:bodyPr>
          <a:lstStyle>
            <a:lvl2pPr marL="977648" indent="-520448"/>
            <a:lvl3pPr marL="1388423" indent="-474023"/>
            <a:lvl4pPr marL="1754777" indent="-383177"/>
            <a:lvl5pPr marL="2281428" indent="-452628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162830-4BF5-F146-8608-FB145C560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199" y="12712700"/>
            <a:ext cx="1393074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MDP 2024 Roadmap Process - July  -  Soren Prestemon
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20A4EDA-ACD7-5348-8FB9-33448061BA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7/17/2024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 spd="med"/>
  <p:hf hdr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titleStyle>
    <p:bodyStyle>
      <a:lvl1pPr marL="103603" marR="0" indent="-10360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955962" marR="0" indent="-49876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o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1348921" marR="0" indent="-434521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1706880" marR="0" indent="-33528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–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2205990" marR="0" indent="-37719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»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2788919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32461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37033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4160520" marR="0" indent="-50292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ocs.google.com/forms/d/e/1FAIpQLScSIPzOl9a53UXjHUxOHMSbzQWShA_4IXzprmxs_4feAOcyNQ/viewfor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oren Prestemon…"/>
          <p:cNvSpPr txBox="1">
            <a:spLocks noGrp="1"/>
          </p:cNvSpPr>
          <p:nvPr>
            <p:ph type="body" sz="half" idx="1"/>
          </p:nvPr>
        </p:nvSpPr>
        <p:spPr>
          <a:xfrm>
            <a:off x="3965574" y="8798395"/>
            <a:ext cx="16452852" cy="438031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dirty="0"/>
              <a:t>Soren Prestemon</a:t>
            </a:r>
            <a:r>
              <a:rPr lang="en-US" dirty="0"/>
              <a:t> 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dirty="0"/>
              <a:t>US Magnet Development Program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3600"/>
            </a:pPr>
            <a:r>
              <a:rPr dirty="0"/>
              <a:t>Lawrence Berkeley National Laboratory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3600"/>
            </a:pPr>
            <a:endParaRPr dirty="0"/>
          </a:p>
        </p:txBody>
      </p:sp>
      <p:sp>
        <p:nvSpPr>
          <p:cNvPr id="1012" name="High Field Magnet Technology…"/>
          <p:cNvSpPr txBox="1"/>
          <p:nvPr/>
        </p:nvSpPr>
        <p:spPr>
          <a:xfrm>
            <a:off x="1539240" y="5880031"/>
            <a:ext cx="21305519" cy="2400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8" tIns="91438" rIns="91438" bIns="91438">
            <a:spAutoFit/>
          </a:bodyPr>
          <a:lstStyle>
            <a:lvl1pPr algn="ctr">
              <a:defRPr sz="67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lang="en-US" sz="7200" b="1" dirty="0"/>
              <a:t>MDP 2024 </a:t>
            </a:r>
            <a:r>
              <a:rPr lang="en-US" sz="7200" b="1" dirty="0" err="1"/>
              <a:t>Roadmapping</a:t>
            </a:r>
            <a:r>
              <a:rPr lang="en-US" sz="7200" b="1" dirty="0"/>
              <a:t> process</a:t>
            </a:r>
          </a:p>
          <a:p>
            <a:r>
              <a:rPr lang="en-US" sz="7200" b="1" dirty="0"/>
              <a:t> </a:t>
            </a:r>
            <a:endParaRPr lang="en-US" sz="72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D27B1864-6096-5082-0F14-DCCF64AEDBDF}"/>
              </a:ext>
            </a:extLst>
          </p:cNvPr>
          <p:cNvSpPr/>
          <p:nvPr/>
        </p:nvSpPr>
        <p:spPr>
          <a:xfrm>
            <a:off x="10772078" y="4928839"/>
            <a:ext cx="8590613" cy="67351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603A17-5B1E-6153-62E4-7A09B0068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P5 identified 10 </a:t>
            </a:r>
            <a:r>
              <a:rPr lang="en-US" dirty="0" err="1"/>
              <a:t>pTeV</a:t>
            </a:r>
            <a:r>
              <a:rPr lang="en-US" dirty="0"/>
              <a:t> colliders for the energy frontier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09E40-02AE-9B6A-F4B9-14B64271C6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179B3-DFFC-5DCD-97C2-EF0B847B8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3B5DB-7059-070F-439B-31AB48A48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Roadmap Process - July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4BF75-6043-CDCB-0421-FBA4E44BA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1F48659-F35D-EC68-3385-E36618C3D29B}"/>
              </a:ext>
            </a:extLst>
          </p:cNvPr>
          <p:cNvSpPr/>
          <p:nvPr/>
        </p:nvSpPr>
        <p:spPr>
          <a:xfrm>
            <a:off x="8764860" y="3136065"/>
            <a:ext cx="3612995" cy="81724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Colliders</a:t>
            </a:r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32B91872-3BEE-B3F8-AE91-7B4F7BE403A8}"/>
              </a:ext>
            </a:extLst>
          </p:cNvPr>
          <p:cNvCxnSpPr/>
          <p:nvPr/>
        </p:nvCxnSpPr>
        <p:spPr>
          <a:xfrm>
            <a:off x="10772078" y="4036741"/>
            <a:ext cx="1984917" cy="1315844"/>
          </a:xfrm>
          <a:prstGeom prst="curvedConnector3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B8B05869-666A-5831-5913-056EFF32E1C8}"/>
              </a:ext>
            </a:extLst>
          </p:cNvPr>
          <p:cNvCxnSpPr>
            <a:cxnSpLocks/>
          </p:cNvCxnSpPr>
          <p:nvPr/>
        </p:nvCxnSpPr>
        <p:spPr>
          <a:xfrm rot="10800000" flipV="1">
            <a:off x="8118088" y="4034109"/>
            <a:ext cx="2274850" cy="1318475"/>
          </a:xfrm>
          <a:prstGeom prst="curvedConnector3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CE658EC-FBBC-93F4-439F-3550409B059C}"/>
              </a:ext>
            </a:extLst>
          </p:cNvPr>
          <p:cNvSpPr/>
          <p:nvPr/>
        </p:nvSpPr>
        <p:spPr>
          <a:xfrm>
            <a:off x="4671335" y="5423467"/>
            <a:ext cx="5007925" cy="81724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Higgs factories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5047644-2A34-0DAA-0405-E8A16F2ED874}"/>
              </a:ext>
            </a:extLst>
          </p:cNvPr>
          <p:cNvSpPr/>
          <p:nvPr/>
        </p:nvSpPr>
        <p:spPr>
          <a:xfrm>
            <a:off x="11250552" y="5391672"/>
            <a:ext cx="5007925" cy="81724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10 </a:t>
            </a:r>
            <a:r>
              <a:rPr kumimoji="0" lang="en-US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pTeV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energy frontier</a:t>
            </a:r>
          </a:p>
        </p:txBody>
      </p:sp>
      <p:sp>
        <p:nvSpPr>
          <p:cNvPr id="15" name="Snip Same Side Corner Rectangle 14">
            <a:extLst>
              <a:ext uri="{FF2B5EF4-FFF2-40B4-BE49-F238E27FC236}">
                <a16:creationId xmlns:a16="http://schemas.microsoft.com/office/drawing/2014/main" id="{17286AE1-B90E-5127-297D-045197642859}"/>
              </a:ext>
            </a:extLst>
          </p:cNvPr>
          <p:cNvSpPr/>
          <p:nvPr/>
        </p:nvSpPr>
        <p:spPr>
          <a:xfrm>
            <a:off x="5307980" y="7446247"/>
            <a:ext cx="3456880" cy="3211826"/>
          </a:xfrm>
          <a:prstGeom prst="snip2Same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SC Magnets for IRs, misc.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/>
              <a:t>Not a driver for magnet R&amp;D</a:t>
            </a:r>
            <a:endParaRPr kumimoji="0" lang="en-US" sz="36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9B6BEB3-42B8-ABC3-AA8F-4DF3BB3D6894}"/>
              </a:ext>
            </a:extLst>
          </p:cNvPr>
          <p:cNvSpPr/>
          <p:nvPr/>
        </p:nvSpPr>
        <p:spPr>
          <a:xfrm>
            <a:off x="11250552" y="7330256"/>
            <a:ext cx="3501511" cy="81724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Muon collider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BBB9B78-C295-AC44-979C-437BF8062349}"/>
              </a:ext>
            </a:extLst>
          </p:cNvPr>
          <p:cNvSpPr/>
          <p:nvPr/>
        </p:nvSpPr>
        <p:spPr>
          <a:xfrm>
            <a:off x="15038250" y="7329898"/>
            <a:ext cx="3501511" cy="81724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Hadron collider</a:t>
            </a:r>
          </a:p>
        </p:txBody>
      </p: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DF590EE9-B224-5E24-E07D-FD90A4CB0EE3}"/>
              </a:ext>
            </a:extLst>
          </p:cNvPr>
          <p:cNvCxnSpPr>
            <a:cxnSpLocks/>
          </p:cNvCxnSpPr>
          <p:nvPr/>
        </p:nvCxnSpPr>
        <p:spPr>
          <a:xfrm>
            <a:off x="14853423" y="6191546"/>
            <a:ext cx="1691241" cy="1066123"/>
          </a:xfrm>
          <a:prstGeom prst="curvedConnector3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6D929AE7-3648-A204-4165-27324F4299F1}"/>
              </a:ext>
            </a:extLst>
          </p:cNvPr>
          <p:cNvCxnSpPr>
            <a:cxnSpLocks/>
          </p:cNvCxnSpPr>
          <p:nvPr/>
        </p:nvCxnSpPr>
        <p:spPr>
          <a:xfrm>
            <a:off x="12048405" y="6255962"/>
            <a:ext cx="1691241" cy="1066123"/>
          </a:xfrm>
          <a:prstGeom prst="curvedConnector3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Snip Same Side Corner Rectangle 23">
            <a:extLst>
              <a:ext uri="{FF2B5EF4-FFF2-40B4-BE49-F238E27FC236}">
                <a16:creationId xmlns:a16="http://schemas.microsoft.com/office/drawing/2014/main" id="{858269B7-44AC-A654-0D37-D1E67B8BD7E3}"/>
              </a:ext>
            </a:extLst>
          </p:cNvPr>
          <p:cNvSpPr/>
          <p:nvPr/>
        </p:nvSpPr>
        <p:spPr>
          <a:xfrm>
            <a:off x="12534287" y="9177239"/>
            <a:ext cx="5007925" cy="2007389"/>
          </a:xfrm>
          <a:prstGeom prst="snip2Same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These opportunities serve as </a:t>
            </a:r>
            <a:r>
              <a:rPr lang="en-US" b="1" i="1" dirty="0"/>
              <a:t>drivers for magnet R&amp;D</a:t>
            </a:r>
            <a:endParaRPr kumimoji="0" lang="en-US" sz="36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5" name="Up Arrow 24">
            <a:extLst>
              <a:ext uri="{FF2B5EF4-FFF2-40B4-BE49-F238E27FC236}">
                <a16:creationId xmlns:a16="http://schemas.microsoft.com/office/drawing/2014/main" id="{8D60EA63-6F04-FFBF-52CE-1E235EB426C8}"/>
              </a:ext>
            </a:extLst>
          </p:cNvPr>
          <p:cNvSpPr/>
          <p:nvPr/>
        </p:nvSpPr>
        <p:spPr>
          <a:xfrm>
            <a:off x="6679581" y="6724607"/>
            <a:ext cx="713678" cy="632583"/>
          </a:xfrm>
          <a:prstGeom prst="up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6" name="Up Arrow 25">
            <a:extLst>
              <a:ext uri="{FF2B5EF4-FFF2-40B4-BE49-F238E27FC236}">
                <a16:creationId xmlns:a16="http://schemas.microsoft.com/office/drawing/2014/main" id="{A49521CA-B7B6-1E32-73DF-7B501717C029}"/>
              </a:ext>
            </a:extLst>
          </p:cNvPr>
          <p:cNvSpPr/>
          <p:nvPr/>
        </p:nvSpPr>
        <p:spPr>
          <a:xfrm>
            <a:off x="13051988" y="8324794"/>
            <a:ext cx="713678" cy="632583"/>
          </a:xfrm>
          <a:prstGeom prst="up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7" name="Up Arrow 26">
            <a:extLst>
              <a:ext uri="{FF2B5EF4-FFF2-40B4-BE49-F238E27FC236}">
                <a16:creationId xmlns:a16="http://schemas.microsoft.com/office/drawing/2014/main" id="{8B3FA9C4-2492-BB9E-D09F-A791BBC7ACF5}"/>
              </a:ext>
            </a:extLst>
          </p:cNvPr>
          <p:cNvSpPr/>
          <p:nvPr/>
        </p:nvSpPr>
        <p:spPr>
          <a:xfrm>
            <a:off x="15830986" y="8368200"/>
            <a:ext cx="713678" cy="632583"/>
          </a:xfrm>
          <a:prstGeom prst="up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19439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63C05-14D1-3539-E1FB-78DF3EF3D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focal points, priorities, and synergies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DD655-55ED-173A-40C2-6DBAF1EDE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FF1FE-CFD5-82AC-D766-46EDB0517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Roadmap Process - July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C0802-EBFF-FAC4-BF38-4E32C2FB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EEB139A-F5F8-2D3A-9F91-CA031CE04449}"/>
              </a:ext>
            </a:extLst>
          </p:cNvPr>
          <p:cNvSpPr/>
          <p:nvPr/>
        </p:nvSpPr>
        <p:spPr>
          <a:xfrm>
            <a:off x="2543175" y="4543425"/>
            <a:ext cx="8112702" cy="7822055"/>
          </a:xfrm>
          <a:prstGeom prst="ellipse">
            <a:avLst/>
          </a:prstGeom>
          <a:solidFill>
            <a:schemeClr val="accent6">
              <a:lumMod val="20000"/>
              <a:lumOff val="80000"/>
              <a:alpha val="21967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6DF5744-D9D5-9647-32FC-623D7AB2AFB2}"/>
              </a:ext>
            </a:extLst>
          </p:cNvPr>
          <p:cNvSpPr/>
          <p:nvPr/>
        </p:nvSpPr>
        <p:spPr>
          <a:xfrm>
            <a:off x="6434571" y="2327288"/>
            <a:ext cx="8112702" cy="6833650"/>
          </a:xfrm>
          <a:prstGeom prst="ellipse">
            <a:avLst/>
          </a:prstGeom>
          <a:solidFill>
            <a:schemeClr val="accent3">
              <a:lumMod val="20000"/>
              <a:lumOff val="80000"/>
              <a:alpha val="37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B0180A-B1D9-AD72-E74C-2FAC11B5BEC8}"/>
              </a:ext>
            </a:extLst>
          </p:cNvPr>
          <p:cNvSpPr/>
          <p:nvPr/>
        </p:nvSpPr>
        <p:spPr>
          <a:xfrm>
            <a:off x="9582150" y="4755708"/>
            <a:ext cx="8448675" cy="7822055"/>
          </a:xfrm>
          <a:prstGeom prst="ellipse">
            <a:avLst/>
          </a:prstGeom>
          <a:solidFill>
            <a:schemeClr val="accent5">
              <a:lumMod val="20000"/>
              <a:lumOff val="80000"/>
              <a:alpha val="3581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D4ABDC-8B10-D67B-BD16-5DBC0122CC53}"/>
              </a:ext>
            </a:extLst>
          </p:cNvPr>
          <p:cNvSpPr txBox="1"/>
          <p:nvPr/>
        </p:nvSpPr>
        <p:spPr>
          <a:xfrm>
            <a:off x="9858375" y="3657600"/>
            <a:ext cx="1194554" cy="861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9042D2-F8C0-2838-8E41-118B05DF5855}"/>
              </a:ext>
            </a:extLst>
          </p:cNvPr>
          <p:cNvSpPr txBox="1"/>
          <p:nvPr/>
        </p:nvSpPr>
        <p:spPr>
          <a:xfrm>
            <a:off x="13803456" y="9373221"/>
            <a:ext cx="3249604" cy="861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Sustainability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692AAB-3727-D2C7-1EC1-E17FF10354D3}"/>
              </a:ext>
            </a:extLst>
          </p:cNvPr>
          <p:cNvSpPr txBox="1"/>
          <p:nvPr/>
        </p:nvSpPr>
        <p:spPr>
          <a:xfrm>
            <a:off x="4850127" y="9373221"/>
            <a:ext cx="3158233" cy="861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Performance</a:t>
            </a:r>
          </a:p>
        </p:txBody>
      </p: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84E8FC4F-B50F-93D8-78E0-AE7C3CCF22D6}"/>
              </a:ext>
            </a:extLst>
          </p:cNvPr>
          <p:cNvSpPr/>
          <p:nvPr/>
        </p:nvSpPr>
        <p:spPr>
          <a:xfrm rot="18755487">
            <a:off x="3558256" y="7816703"/>
            <a:ext cx="2347479" cy="3974806"/>
          </a:xfrm>
          <a:prstGeom prst="stripedRightArrow">
            <a:avLst>
              <a:gd name="adj1" fmla="val 73442"/>
              <a:gd name="adj2" fmla="val 59756"/>
            </a:avLst>
          </a:prstGeom>
          <a:solidFill>
            <a:srgbClr val="FFFFFF">
              <a:alpha val="58140"/>
            </a:srgb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E00AC6-CF14-7554-3777-874C12BA2CB4}"/>
              </a:ext>
            </a:extLst>
          </p:cNvPr>
          <p:cNvSpPr txBox="1"/>
          <p:nvPr/>
        </p:nvSpPr>
        <p:spPr>
          <a:xfrm>
            <a:off x="15369629" y="2322608"/>
            <a:ext cx="8816737" cy="2585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5400" dirty="0"/>
              <a:t>We remain a GARD program, i.e. our focus is on “generic magnet R&amp;D”</a:t>
            </a:r>
          </a:p>
        </p:txBody>
      </p:sp>
    </p:spTree>
    <p:extLst>
      <p:ext uri="{BB962C8B-B14F-4D97-AF65-F5344CB8AC3E}">
        <p14:creationId xmlns:p14="http://schemas.microsoft.com/office/powerpoint/2010/main" val="37388898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01239 C 0.01849 0.04908 0.03704 0.08565 0.05833 0.10174 C 0.07962 0.11794 0.10905 0.122 0.12773 0.10973 C 0.14642 0.09746 0.16263 0.0529 0.1707 0.02836 C 0.17878 0.00382 0.17747 -0.01666 0.17617 -0.0370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7A1B1-9B83-9444-BA81-E9AB97BDE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377" y="89397"/>
            <a:ext cx="19396623" cy="2213071"/>
          </a:xfrm>
        </p:spPr>
        <p:txBody>
          <a:bodyPr/>
          <a:lstStyle/>
          <a:p>
            <a:r>
              <a:rPr lang="en-US" dirty="0"/>
              <a:t>US MDP 2020 roadmaps – long range – time for an update!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57560-A04E-754D-91C0-EB9773ECB2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MDP 2024 Roadmap Process - July  -  Soren Prestemon
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0292DB-A5A1-8342-B3B3-6A899FAF091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769776" y="1946276"/>
            <a:ext cx="18475324" cy="10766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29F9F3-D9C4-654F-8D78-FB5167E99FCE}"/>
              </a:ext>
            </a:extLst>
          </p:cNvPr>
          <p:cNvSpPr txBox="1"/>
          <p:nvPr/>
        </p:nvSpPr>
        <p:spPr>
          <a:xfrm>
            <a:off x="278303" y="3989350"/>
            <a:ext cx="5229726" cy="1292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r>
              <a:rPr lang="en-US" b="1" i="1" dirty="0">
                <a:latin typeface="Franklin Gothic Book"/>
                <a:ea typeface="Franklin Gothic Book"/>
                <a:cs typeface="Franklin Gothic Book"/>
                <a:sym typeface="Franklin Gothic Book"/>
              </a:rPr>
              <a:t>Continue alignment with physics community needs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0E1DD-8A52-5547-8B13-3CC7E93BE453}"/>
              </a:ext>
            </a:extLst>
          </p:cNvPr>
          <p:cNvSpPr txBox="1"/>
          <p:nvPr/>
        </p:nvSpPr>
        <p:spPr>
          <a:xfrm>
            <a:off x="278305" y="6361967"/>
            <a:ext cx="5229726" cy="24006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r>
              <a:rPr lang="en-US" b="1" i="1" dirty="0">
                <a:latin typeface="Franklin Gothic Book"/>
                <a:ea typeface="Franklin Gothic Book"/>
                <a:cs typeface="Franklin Gothic Book"/>
                <a:sym typeface="Franklin Gothic Book"/>
              </a:rPr>
              <a:t>Focus on “stress-management” as well as hybrid HTS/LTS magnet technology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5E9E95-E5F2-FF46-AEF6-9D840C1C0F6C}"/>
              </a:ext>
            </a:extLst>
          </p:cNvPr>
          <p:cNvSpPr txBox="1"/>
          <p:nvPr/>
        </p:nvSpPr>
        <p:spPr>
          <a:xfrm>
            <a:off x="278307" y="9923314"/>
            <a:ext cx="5229726" cy="18466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r>
              <a:rPr lang="en-US" b="1" i="1" dirty="0">
                <a:latin typeface="Franklin Gothic Book"/>
                <a:ea typeface="Franklin Gothic Book"/>
                <a:cs typeface="Franklin Gothic Book"/>
                <a:sym typeface="Franklin Gothic Book"/>
              </a:rPr>
              <a:t>Continue to invest in the “science of magnets” and in improved conductors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A1042D-1C91-0147-973F-78FFAE7B9A1E}"/>
              </a:ext>
            </a:extLst>
          </p:cNvPr>
          <p:cNvCxnSpPr/>
          <p:nvPr/>
        </p:nvCxnSpPr>
        <p:spPr>
          <a:xfrm>
            <a:off x="13627129" y="2805063"/>
            <a:ext cx="0" cy="9505507"/>
          </a:xfrm>
          <a:prstGeom prst="line">
            <a:avLst/>
          </a:prstGeom>
          <a:noFill/>
          <a:ln w="73025" cap="flat">
            <a:solidFill>
              <a:srgbClr val="FF0000">
                <a:alpha val="78000"/>
              </a:srgbClr>
            </a:solidFill>
            <a:prstDash val="sysDot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C5536F-BC20-DF43-A3DF-CDBB74A76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3D2CB9-05C9-C750-EAB4-16374BAAE6D2}"/>
              </a:ext>
            </a:extLst>
          </p:cNvPr>
          <p:cNvCxnSpPr/>
          <p:nvPr/>
        </p:nvCxnSpPr>
        <p:spPr>
          <a:xfrm>
            <a:off x="11360727" y="4842163"/>
            <a:ext cx="1371600" cy="0"/>
          </a:xfrm>
          <a:prstGeom prst="straightConnector1">
            <a:avLst/>
          </a:prstGeom>
          <a:noFill/>
          <a:ln w="60325" cap="flat">
            <a:solidFill>
              <a:srgbClr val="FF0000"/>
            </a:solidFill>
            <a:prstDash val="sysDot"/>
            <a:round/>
            <a:tailEnd type="triangle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Diamond 11">
            <a:extLst>
              <a:ext uri="{FF2B5EF4-FFF2-40B4-BE49-F238E27FC236}">
                <a16:creationId xmlns:a16="http://schemas.microsoft.com/office/drawing/2014/main" id="{6111A589-3C78-962C-C790-C27DCFFC50DE}"/>
              </a:ext>
            </a:extLst>
          </p:cNvPr>
          <p:cNvSpPr/>
          <p:nvPr/>
        </p:nvSpPr>
        <p:spPr>
          <a:xfrm>
            <a:off x="12718473" y="4509655"/>
            <a:ext cx="311727" cy="353290"/>
          </a:xfrm>
          <a:prstGeom prst="diamond">
            <a:avLst/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E7501A18-76F5-2C88-388D-8BF0C1465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</p:spTree>
    <p:extLst>
      <p:ext uri="{BB962C8B-B14F-4D97-AF65-F5344CB8AC3E}">
        <p14:creationId xmlns:p14="http://schemas.microsoft.com/office/powerpoint/2010/main" val="53383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96C79-EFB1-9CEB-EABF-99C7D2D3D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Driving considerations in magnet R&amp;D focus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880B6-253D-0546-BA0E-58CC7B986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Muon collider is the only collider with “on-shore” potential </a:t>
            </a:r>
          </a:p>
          <a:p>
            <a:r>
              <a:rPr lang="en-US" dirty="0"/>
              <a:t>Both Muon and hadron colliders </a:t>
            </a:r>
            <a:r>
              <a:rPr lang="en-US" b="1" u="sng" dirty="0"/>
              <a:t>absolutely depend </a:t>
            </a:r>
            <a:r>
              <a:rPr lang="en-US" dirty="0"/>
              <a:t>on magnet developments</a:t>
            </a:r>
          </a:p>
          <a:p>
            <a:r>
              <a:rPr lang="en-US" dirty="0"/>
              <a:t>The Muon collider </a:t>
            </a:r>
            <a:r>
              <a:rPr lang="en-US" b="1" u="sng" dirty="0"/>
              <a:t>requires</a:t>
            </a:r>
            <a:r>
              <a:rPr lang="en-US" dirty="0"/>
              <a:t> some use of HTS</a:t>
            </a:r>
          </a:p>
          <a:p>
            <a:r>
              <a:rPr lang="en-US" dirty="0"/>
              <a:t>Both machines will be </a:t>
            </a:r>
            <a:r>
              <a:rPr lang="en-US" b="1" u="sng" dirty="0"/>
              <a:t>challenged by construction and operational costs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ACAE2-6A6A-A0CB-40A8-39D50050B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AAE80-D3C6-3725-BCA6-5EC3B560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Roadmap Process - July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5F7A3-58BA-5169-4470-869210CDF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B0F8E-5751-0802-FE71-910B8B8AEB9E}"/>
              </a:ext>
            </a:extLst>
          </p:cNvPr>
          <p:cNvSpPr txBox="1"/>
          <p:nvPr/>
        </p:nvSpPr>
        <p:spPr>
          <a:xfrm>
            <a:off x="418567" y="6192455"/>
            <a:ext cx="9205484" cy="2862322"/>
          </a:xfrm>
          <a:prstGeom prst="rect">
            <a:avLst/>
          </a:prstGeom>
          <a:gradFill>
            <a:gsLst>
              <a:gs pos="0">
                <a:schemeClr val="tx2">
                  <a:lumMod val="9000"/>
                  <a:lumOff val="91000"/>
                  <a:alpha val="32055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78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Std"/>
              </a:rPr>
              <a:t>As part of this initiative, we recommend </a:t>
            </a:r>
            <a:r>
              <a:rPr lang="en-US" sz="3600" b="1" dirty="0">
                <a:effectLst/>
                <a:latin typeface="ArialMTStd"/>
              </a:rPr>
              <a:t>targeted collider R&amp;D </a:t>
            </a:r>
            <a:r>
              <a:rPr lang="en-US" sz="3600" dirty="0">
                <a:effectLst/>
                <a:latin typeface="ArialMTStd"/>
              </a:rPr>
              <a:t>to establish the feasibility of a </a:t>
            </a:r>
            <a:r>
              <a:rPr lang="en-US" sz="3600" b="1" dirty="0">
                <a:effectLst/>
                <a:latin typeface="ArialMTStd"/>
              </a:rPr>
              <a:t>10 </a:t>
            </a:r>
            <a:r>
              <a:rPr lang="en-US" sz="3600" b="1" dirty="0" err="1">
                <a:effectLst/>
                <a:latin typeface="ArialMTStd"/>
              </a:rPr>
              <a:t>TeV</a:t>
            </a:r>
            <a:r>
              <a:rPr lang="en-US" sz="3600" b="1" dirty="0">
                <a:effectLst/>
                <a:latin typeface="ArialMTStd"/>
              </a:rPr>
              <a:t> </a:t>
            </a:r>
            <a:r>
              <a:rPr lang="en-US" sz="3600" b="1" dirty="0" err="1">
                <a:effectLst/>
                <a:latin typeface="ArialMTStd"/>
              </a:rPr>
              <a:t>pCM</a:t>
            </a:r>
            <a:r>
              <a:rPr lang="en-US" sz="3600" b="1" dirty="0">
                <a:effectLst/>
                <a:latin typeface="ArialMTStd"/>
              </a:rPr>
              <a:t> muon collider</a:t>
            </a:r>
            <a:r>
              <a:rPr lang="en-US" sz="3600" dirty="0">
                <a:effectLst/>
                <a:latin typeface="ArialMTStd"/>
              </a:rPr>
              <a:t>. A key milestone on this path is to design a muon collider demonstrator facility.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4D7F9E-7E7D-1202-F39D-F5521B3C9B7D}"/>
              </a:ext>
            </a:extLst>
          </p:cNvPr>
          <p:cNvSpPr txBox="1"/>
          <p:nvPr/>
        </p:nvSpPr>
        <p:spPr>
          <a:xfrm>
            <a:off x="11606747" y="6071654"/>
            <a:ext cx="12358686" cy="3416320"/>
          </a:xfrm>
          <a:prstGeom prst="rect">
            <a:avLst/>
          </a:prstGeom>
          <a:gradFill>
            <a:gsLst>
              <a:gs pos="0">
                <a:schemeClr val="tx2">
                  <a:lumMod val="9000"/>
                  <a:lumOff val="91000"/>
                  <a:alpha val="32055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78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3600" dirty="0">
                <a:effectLst/>
                <a:latin typeface="ArialMTStd"/>
              </a:rPr>
              <a:t>Support vigorous R&amp;D toward a cost-effective 10 </a:t>
            </a:r>
            <a:r>
              <a:rPr lang="en-US" sz="3600" dirty="0" err="1">
                <a:effectLst/>
                <a:latin typeface="ArialMTStd"/>
              </a:rPr>
              <a:t>TeV</a:t>
            </a:r>
            <a:r>
              <a:rPr lang="en-US" sz="3600" dirty="0">
                <a:effectLst/>
                <a:latin typeface="ArialMTStd"/>
              </a:rPr>
              <a:t> </a:t>
            </a:r>
            <a:r>
              <a:rPr lang="en-US" sz="3600" dirty="0" err="1">
                <a:effectLst/>
                <a:latin typeface="ArialMTStd"/>
              </a:rPr>
              <a:t>pCM</a:t>
            </a:r>
            <a:r>
              <a:rPr lang="en-US" sz="3600" dirty="0">
                <a:effectLst/>
                <a:latin typeface="ArialMTStd"/>
              </a:rPr>
              <a:t> collider based on proton, muon, or possible </a:t>
            </a:r>
            <a:r>
              <a:rPr lang="en-US" sz="3600" dirty="0" err="1">
                <a:effectLst/>
                <a:latin typeface="ArialMTStd"/>
              </a:rPr>
              <a:t>wakefield</a:t>
            </a:r>
            <a:r>
              <a:rPr lang="en-US" sz="3600" dirty="0">
                <a:effectLst/>
                <a:latin typeface="ArialMTStd"/>
              </a:rPr>
              <a:t> technologies, including an evaluation of options for US siting of such a machine, with a goal of being ready to build major test facilities and demonstrator facilities within the next 10 years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E33BF8-8AE4-8A1E-1F3B-136EE33E51DC}"/>
              </a:ext>
            </a:extLst>
          </p:cNvPr>
          <p:cNvSpPr txBox="1"/>
          <p:nvPr/>
        </p:nvSpPr>
        <p:spPr>
          <a:xfrm>
            <a:off x="3439728" y="9608775"/>
            <a:ext cx="18126075" cy="2862322"/>
          </a:xfrm>
          <a:prstGeom prst="rect">
            <a:avLst/>
          </a:prstGeom>
          <a:gradFill>
            <a:gsLst>
              <a:gs pos="0">
                <a:schemeClr val="tx2">
                  <a:lumMod val="9000"/>
                  <a:lumOff val="91000"/>
                  <a:alpha val="32055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78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Std"/>
              </a:rPr>
              <a:t>Although we do not know if a muon collider is ultimately feasible, the road toward it leads from current Fermilab strengths and capabilities to a series of proton beam improve- </a:t>
            </a:r>
            <a:r>
              <a:rPr lang="en-US" sz="3600" dirty="0" err="1">
                <a:effectLst/>
                <a:latin typeface="ArialMTStd"/>
              </a:rPr>
              <a:t>ments</a:t>
            </a:r>
            <a:r>
              <a:rPr lang="en-US" sz="3600" dirty="0">
                <a:effectLst/>
                <a:latin typeface="ArialMTStd"/>
              </a:rPr>
              <a:t> and neutrino beam facilities, each producing world-class science while performing critical R&amp;D towards a muon collider. At the end of the path is an unparalleled global facility on US soil. This is our Muon Shot.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4780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30BDD-D3E7-6EBC-A229-6431DE3CA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P5 recognized commonality in 10pTeV collider R&amp;D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DC2B3-E175-2902-A6C8-621EAB093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5A06C-D565-886C-B570-BAF40C641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Roadmap Process - July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8FF8D-F8E6-1667-41E9-5B48F430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87593E-0257-E890-E25D-F1B78A7FA01D}"/>
              </a:ext>
            </a:extLst>
          </p:cNvPr>
          <p:cNvSpPr txBox="1"/>
          <p:nvPr/>
        </p:nvSpPr>
        <p:spPr>
          <a:xfrm>
            <a:off x="13087350" y="3441679"/>
            <a:ext cx="11110156" cy="40163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Std"/>
              </a:rPr>
              <a:t>We note that there are many synergies between muon and proton colliders, especially in the area of development of high-field magnets. R&amp;D efforts in the next 5-year timescale will define the scope of test facilities for later in the decade, paving the way for initiating demonstrator facilities within a 10-year timescale (Recommendation 6).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2127B-B892-7D17-5CCB-1383DD486B3F}"/>
              </a:ext>
            </a:extLst>
          </p:cNvPr>
          <p:cNvSpPr txBox="1"/>
          <p:nvPr/>
        </p:nvSpPr>
        <p:spPr>
          <a:xfrm>
            <a:off x="91845" y="3441680"/>
            <a:ext cx="11204806" cy="3970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Std"/>
              </a:rPr>
              <a:t>Parallel to the R&amp;D for a Higgs factory, the US R&amp;D effort should develop a 10 </a:t>
            </a:r>
            <a:r>
              <a:rPr lang="en-US" sz="3600" dirty="0" err="1">
                <a:effectLst/>
                <a:latin typeface="ArialMTStd"/>
              </a:rPr>
              <a:t>TeV</a:t>
            </a:r>
            <a:r>
              <a:rPr lang="en-US" sz="3600" dirty="0">
                <a:effectLst/>
                <a:latin typeface="ArialMTStd"/>
              </a:rPr>
              <a:t> </a:t>
            </a:r>
            <a:r>
              <a:rPr lang="en-US" sz="3600" dirty="0" err="1">
                <a:effectLst/>
                <a:latin typeface="ArialMTStd"/>
              </a:rPr>
              <a:t>pCM</a:t>
            </a:r>
            <a:r>
              <a:rPr lang="en-US" sz="3600" dirty="0">
                <a:effectLst/>
                <a:latin typeface="ArialMTStd"/>
              </a:rPr>
              <a:t> collider, such as a muon collider, a proton collider, or possibly an electron-positron collider based on </a:t>
            </a:r>
            <a:r>
              <a:rPr lang="en-US" sz="3600" dirty="0" err="1">
                <a:effectLst/>
                <a:latin typeface="ArialMTStd"/>
              </a:rPr>
              <a:t>wakefield</a:t>
            </a:r>
            <a:r>
              <a:rPr lang="en-US" sz="3600" dirty="0">
                <a:effectLst/>
                <a:latin typeface="ArialMTStd"/>
              </a:rPr>
              <a:t> technology. The US should participate in the International Muon Collider Collaboration (IMCC) and take a leading role in defining a reference design. 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1246D21-3FE3-0D5E-4CAE-2CBE0439C540}"/>
              </a:ext>
            </a:extLst>
          </p:cNvPr>
          <p:cNvSpPr/>
          <p:nvPr/>
        </p:nvSpPr>
        <p:spPr>
          <a:xfrm>
            <a:off x="2085974" y="7984949"/>
            <a:ext cx="9934576" cy="4154799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Hadron collider magnet R&amp;D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3FAE17-40AD-B56A-1697-94A893E53C2A}"/>
              </a:ext>
            </a:extLst>
          </p:cNvPr>
          <p:cNvSpPr/>
          <p:nvPr/>
        </p:nvSpPr>
        <p:spPr>
          <a:xfrm>
            <a:off x="8067674" y="8031025"/>
            <a:ext cx="11204805" cy="4154799"/>
          </a:xfrm>
          <a:prstGeom prst="ellips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Calibri"/>
              </a:rPr>
              <a:t>Muon collider magnet R&amp;D</a:t>
            </a: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0FAB89-F0C8-CE62-74EA-5AA9C3149174}"/>
              </a:ext>
            </a:extLst>
          </p:cNvPr>
          <p:cNvSpPr txBox="1"/>
          <p:nvPr/>
        </p:nvSpPr>
        <p:spPr>
          <a:xfrm>
            <a:off x="8315325" y="9462095"/>
            <a:ext cx="3505200" cy="1292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High field dipoles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/>
              <a:t>Sustainability</a:t>
            </a:r>
            <a:endParaRPr kumimoji="0" lang="en-US" sz="3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269925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BBD6B-1197-2DEA-11B2-47D84E944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 is a major concern for future colliders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4FDFB-3F94-1598-1264-6BD7220E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37266-912E-353E-A866-EEBC376BA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Roadmap Process - July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31FCE-1FF5-26B3-9A1D-8ED11F318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48A0A5-127B-B4A9-1D33-DB6CDB3D8D10}"/>
              </a:ext>
            </a:extLst>
          </p:cNvPr>
          <p:cNvSpPr txBox="1"/>
          <p:nvPr/>
        </p:nvSpPr>
        <p:spPr>
          <a:xfrm>
            <a:off x="548978" y="7672747"/>
            <a:ext cx="11160918" cy="3970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Std"/>
              </a:rPr>
              <a:t>This roadmap relies on the design and construction of accelerators and detectors at the forefront of particle physics. The technology choices for achieving the Higgs factory and 10 </a:t>
            </a:r>
            <a:r>
              <a:rPr lang="en-US" sz="3600" dirty="0" err="1">
                <a:effectLst/>
                <a:latin typeface="ArialMTStd"/>
              </a:rPr>
              <a:t>TeV</a:t>
            </a:r>
            <a:r>
              <a:rPr lang="en-US" sz="3600" dirty="0">
                <a:effectLst/>
                <a:latin typeface="ArialMTStd"/>
              </a:rPr>
              <a:t> </a:t>
            </a:r>
            <a:r>
              <a:rPr lang="en-US" sz="3600" dirty="0" err="1">
                <a:effectLst/>
                <a:latin typeface="ArialMTStd"/>
              </a:rPr>
              <a:t>pCM</a:t>
            </a:r>
            <a:r>
              <a:rPr lang="en-US" sz="3600" dirty="0">
                <a:effectLst/>
                <a:latin typeface="ArialMTStd"/>
              </a:rPr>
              <a:t> collider goals need to be determined based on technical feasibility, cost-effectiveness, host site capacity, sustainability, and synergies with the demands of other science topics.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853DF0-2DF9-A057-B8A8-93D3A4CD4C8B}"/>
              </a:ext>
            </a:extLst>
          </p:cNvPr>
          <p:cNvSpPr txBox="1"/>
          <p:nvPr/>
        </p:nvSpPr>
        <p:spPr>
          <a:xfrm>
            <a:off x="556869" y="2964338"/>
            <a:ext cx="23011713" cy="3416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Std"/>
              </a:rPr>
              <a:t>Accelerator technologies play a key role in sustainability. Investments in high field magnets by the DOE Magnet Development Program and NSF’s </a:t>
            </a:r>
            <a:r>
              <a:rPr lang="en-US" sz="3600" dirty="0" err="1">
                <a:effectLst/>
                <a:latin typeface="ArialMTStd"/>
              </a:rPr>
              <a:t>MagLab</a:t>
            </a:r>
            <a:r>
              <a:rPr lang="en-US" sz="3600" dirty="0">
                <a:effectLst/>
                <a:latin typeface="ArialMTStd"/>
              </a:rPr>
              <a:t> have advanced the state of the art in conductors and magnet design to the benefit of particle physics, but also materials science, fusion energy research (FES), and commercial development. </a:t>
            </a:r>
            <a:r>
              <a:rPr lang="en-US" sz="3600" dirty="0">
                <a:effectLst/>
                <a:highlight>
                  <a:srgbClr val="FFFF00"/>
                </a:highlight>
                <a:latin typeface="ArialMTStd"/>
              </a:rPr>
              <a:t>In this context, high temperature superconducting materials, operated at temperatures higher than superfluid or liquid helium, can play a key role in reducing energy consumption e.g. for future colliders including muons or FCC-</a:t>
            </a:r>
            <a:r>
              <a:rPr lang="en-US" sz="3600" dirty="0" err="1">
                <a:effectLst/>
                <a:highlight>
                  <a:srgbClr val="FFFF00"/>
                </a:highlight>
                <a:latin typeface="ArialMTStd"/>
              </a:rPr>
              <a:t>hh</a:t>
            </a:r>
            <a:r>
              <a:rPr lang="en-US" sz="3600" dirty="0">
                <a:effectLst/>
                <a:highlight>
                  <a:srgbClr val="FFFF00"/>
                </a:highlight>
                <a:latin typeface="ArialMTStd"/>
              </a:rPr>
              <a:t>. 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B83807-B142-45DF-593B-FA49D539571E}"/>
              </a:ext>
            </a:extLst>
          </p:cNvPr>
          <p:cNvSpPr txBox="1"/>
          <p:nvPr/>
        </p:nvSpPr>
        <p:spPr>
          <a:xfrm>
            <a:off x="12674106" y="7734951"/>
            <a:ext cx="11499054" cy="3970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Std"/>
              </a:rPr>
              <a:t>Other new technologies such as muon and possibly </a:t>
            </a:r>
            <a:r>
              <a:rPr lang="en-US" sz="3600" dirty="0" err="1">
                <a:effectLst/>
                <a:latin typeface="ArialMTStd"/>
              </a:rPr>
              <a:t>wakefield</a:t>
            </a:r>
            <a:r>
              <a:rPr lang="en-US" sz="3600" dirty="0">
                <a:effectLst/>
                <a:latin typeface="ArialMTStd"/>
              </a:rPr>
              <a:t> colliders have potential to improve power required for a given luminosity and reduce the size and impact of future facilities. Innovation in electric power generation, management and distribution also contribute to sustainable development and shall be encouraged.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31308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0DEE5-17B3-9950-0C13-8D87A0515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is a driving, and likely decisive, factor in a future collider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87638-38A3-D86F-566B-3806DDD58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FF108-C9DC-1285-5A5B-616EC65D7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Roadmap Process - July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DCEE6-8F87-4C1B-9AC7-BFB02CBB2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B85802-4DC6-3E84-7A14-8A1524A217D1}"/>
              </a:ext>
            </a:extLst>
          </p:cNvPr>
          <p:cNvSpPr txBox="1"/>
          <p:nvPr/>
        </p:nvSpPr>
        <p:spPr>
          <a:xfrm>
            <a:off x="983457" y="3056007"/>
            <a:ext cx="12358686" cy="5632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Std"/>
              </a:rPr>
              <a:t>The panel recommends dedicated R&amp;D to explore a suite of promising future projects. One of the most ambitious is a future collider concept: a </a:t>
            </a:r>
            <a:r>
              <a:rPr lang="en-US" sz="3600" b="1" dirty="0">
                <a:effectLst/>
                <a:latin typeface="ArialMTStd"/>
              </a:rPr>
              <a:t>10 </a:t>
            </a:r>
            <a:r>
              <a:rPr lang="en-US" sz="3600" b="1" dirty="0" err="1">
                <a:effectLst/>
                <a:latin typeface="ArialMTStd"/>
              </a:rPr>
              <a:t>TeV</a:t>
            </a:r>
            <a:r>
              <a:rPr lang="en-US" sz="3600" b="1" dirty="0">
                <a:effectLst/>
                <a:latin typeface="ArialMTStd"/>
              </a:rPr>
              <a:t> </a:t>
            </a:r>
            <a:r>
              <a:rPr lang="en-US" sz="3600" b="1" dirty="0" err="1">
                <a:effectLst/>
                <a:latin typeface="ArialMTStd"/>
              </a:rPr>
              <a:t>parton</a:t>
            </a:r>
            <a:r>
              <a:rPr lang="en-US" sz="3600" b="1" dirty="0">
                <a:effectLst/>
                <a:latin typeface="ArialMTStd"/>
              </a:rPr>
              <a:t> center-of-</a:t>
            </a:r>
            <a:r>
              <a:rPr lang="en-US" sz="3600" b="1" dirty="0" err="1">
                <a:effectLst/>
                <a:latin typeface="ArialMTStd"/>
              </a:rPr>
              <a:t>mo</a:t>
            </a:r>
            <a:r>
              <a:rPr lang="en-US" sz="3600" b="1" dirty="0">
                <a:effectLst/>
                <a:latin typeface="ArialMTStd"/>
              </a:rPr>
              <a:t>- mentum (</a:t>
            </a:r>
            <a:r>
              <a:rPr lang="en-US" sz="3600" b="1" dirty="0" err="1">
                <a:effectLst/>
                <a:latin typeface="ArialMTStd"/>
              </a:rPr>
              <a:t>pCM</a:t>
            </a:r>
            <a:r>
              <a:rPr lang="en-US" sz="3600" b="1" dirty="0">
                <a:effectLst/>
                <a:latin typeface="ArialMTStd"/>
              </a:rPr>
              <a:t>) collider </a:t>
            </a:r>
            <a:r>
              <a:rPr lang="en-US" sz="3600" dirty="0">
                <a:effectLst/>
                <a:latin typeface="ArialMTStd"/>
              </a:rPr>
              <a:t>to search for direct evidence and quantum imprints of new physics at unprecedented energies. </a:t>
            </a:r>
            <a:r>
              <a:rPr lang="en-US" sz="3600" dirty="0">
                <a:effectLst/>
                <a:highlight>
                  <a:srgbClr val="FFFF00"/>
                </a:highlight>
                <a:latin typeface="ArialMTStd"/>
              </a:rPr>
              <a:t>Turning this concept into a cost-effective, realistic collider design demands that we aggressively develop multiple innovative accelerator and detector technologies. </a:t>
            </a:r>
            <a:r>
              <a:rPr lang="en-US" sz="3600" dirty="0">
                <a:effectLst/>
                <a:latin typeface="ArialMTStd"/>
              </a:rPr>
              <a:t>This process will establish whether a proton, electron, or muon accelerator is the optimal path to our goal.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03DF14-16BE-6F45-7055-E50D805F55C6}"/>
              </a:ext>
            </a:extLst>
          </p:cNvPr>
          <p:cNvSpPr txBox="1"/>
          <p:nvPr/>
        </p:nvSpPr>
        <p:spPr>
          <a:xfrm>
            <a:off x="14173200" y="3056007"/>
            <a:ext cx="10244732" cy="5078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Std"/>
              </a:rPr>
              <a:t>We do not yet have a technology capable of building a 10 </a:t>
            </a:r>
            <a:r>
              <a:rPr lang="en-US" sz="3600" dirty="0" err="1">
                <a:effectLst/>
                <a:latin typeface="ArialMTStd"/>
              </a:rPr>
              <a:t>TeV</a:t>
            </a:r>
            <a:r>
              <a:rPr lang="en-US" sz="3600" dirty="0">
                <a:effectLst/>
                <a:latin typeface="ArialMTStd"/>
              </a:rPr>
              <a:t> </a:t>
            </a:r>
            <a:r>
              <a:rPr lang="en-US" sz="3600" dirty="0" err="1">
                <a:effectLst/>
                <a:latin typeface="ArialMTStd"/>
              </a:rPr>
              <a:t>pCM</a:t>
            </a:r>
            <a:r>
              <a:rPr lang="en-US" sz="3600" dirty="0">
                <a:effectLst/>
                <a:latin typeface="ArialMTStd"/>
              </a:rPr>
              <a:t> energy machine, but the case for one is clear</a:t>
            </a:r>
            <a:r>
              <a:rPr lang="en-US" sz="3600" dirty="0">
                <a:effectLst/>
                <a:highlight>
                  <a:srgbClr val="FFFF00"/>
                </a:highlight>
                <a:latin typeface="ArialMTStd"/>
              </a:rPr>
              <a:t>. Extensive R&amp;D is required to develop cost-effective options. </a:t>
            </a:r>
            <a:r>
              <a:rPr lang="en-US" sz="3600" dirty="0">
                <a:effectLst/>
                <a:latin typeface="ArialMTStd"/>
              </a:rPr>
              <a:t>Possibilities include proton beams with high-field magnets, muon beams that require rapid capture and acceleration of muons within their short lifetime, and conceivably electron and positron beams with </a:t>
            </a:r>
            <a:r>
              <a:rPr lang="en-US" sz="3600" dirty="0" err="1">
                <a:effectLst/>
                <a:latin typeface="ArialMTStd"/>
              </a:rPr>
              <a:t>wakefield</a:t>
            </a:r>
            <a:r>
              <a:rPr lang="en-US" sz="3600" dirty="0">
                <a:effectLst/>
                <a:latin typeface="ArialMTStd"/>
              </a:rPr>
              <a:t> acceleration.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7C68C8-C9CE-0B11-6666-B7ECFE3E20A3}"/>
              </a:ext>
            </a:extLst>
          </p:cNvPr>
          <p:cNvSpPr txBox="1"/>
          <p:nvPr/>
        </p:nvSpPr>
        <p:spPr>
          <a:xfrm>
            <a:off x="4419600" y="9296380"/>
            <a:ext cx="12358686" cy="2862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Std"/>
              </a:rPr>
              <a:t>The technology choices for achieving the Higgs factory and 10 </a:t>
            </a:r>
            <a:r>
              <a:rPr lang="en-US" sz="3600" dirty="0" err="1">
                <a:effectLst/>
                <a:latin typeface="ArialMTStd"/>
              </a:rPr>
              <a:t>TeV</a:t>
            </a:r>
            <a:r>
              <a:rPr lang="en-US" sz="3600" dirty="0">
                <a:effectLst/>
                <a:latin typeface="ArialMTStd"/>
              </a:rPr>
              <a:t> </a:t>
            </a:r>
            <a:r>
              <a:rPr lang="en-US" sz="3600" dirty="0" err="1">
                <a:effectLst/>
                <a:latin typeface="ArialMTStd"/>
              </a:rPr>
              <a:t>pCM</a:t>
            </a:r>
            <a:r>
              <a:rPr lang="en-US" sz="3600" dirty="0">
                <a:effectLst/>
                <a:latin typeface="ArialMTStd"/>
              </a:rPr>
              <a:t> collider goals need to be determined based on technical feasibility, </a:t>
            </a:r>
            <a:r>
              <a:rPr lang="en-US" sz="3600" dirty="0">
                <a:effectLst/>
                <a:highlight>
                  <a:srgbClr val="FFFF00"/>
                </a:highlight>
                <a:latin typeface="ArialMTStd"/>
              </a:rPr>
              <a:t>cost-effectiveness</a:t>
            </a:r>
            <a:r>
              <a:rPr lang="en-US" sz="3600" dirty="0">
                <a:effectLst/>
                <a:latin typeface="ArialMTStd"/>
              </a:rPr>
              <a:t>, host site capacity, sustainability, and synergies with the demands of other science topics.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07141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AE89FA-A1A9-B84C-A2AD-E77EC285AB1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821DEA-576C-864D-9319-0EBC1168C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377" y="0"/>
            <a:ext cx="19396623" cy="2213071"/>
          </a:xfrm>
        </p:spPr>
        <p:txBody>
          <a:bodyPr/>
          <a:lstStyle/>
          <a:p>
            <a:r>
              <a:rPr lang="en-US" dirty="0"/>
              <a:t>Recap of our MDP vision and goals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003C2-E458-6D41-878C-11455FB5AF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MDP 2024 Roadmap Process - July  -  Soren Prestemon
</a:t>
            </a:r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0F6F3DC2-71C0-5E4C-8581-631D2C7E86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8937" y="2977841"/>
            <a:ext cx="23406125" cy="98038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Maintain and strengthen US Leadership </a:t>
            </a:r>
            <a:r>
              <a:rPr b="0" i="0" dirty="0"/>
              <a:t>in high-field accelerator magnet technology for future colliders</a:t>
            </a:r>
          </a:p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/>
            </a:pPr>
            <a:endParaRPr b="0" i="0" dirty="0"/>
          </a:p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/>
            </a:pPr>
            <a:r>
              <a:rPr dirty="0"/>
              <a:t>Focus on the </a:t>
            </a:r>
            <a:r>
              <a:rPr b="1" i="1" dirty="0">
                <a:latin typeface="Arial"/>
                <a:ea typeface="Arial"/>
                <a:cs typeface="Arial"/>
                <a:sym typeface="Arial"/>
              </a:rPr>
              <a:t>four primary goals </a:t>
            </a:r>
            <a:r>
              <a:rPr dirty="0"/>
              <a:t>identified in the the original MDP Plan</a:t>
            </a:r>
          </a:p>
          <a:p>
            <a:pPr marL="997838" lvl="1" indent="-554355" defTabSz="886968">
              <a:lnSpc>
                <a:spcPct val="80000"/>
              </a:lnSpc>
              <a:spcBef>
                <a:spcPts val="700"/>
              </a:spcBef>
              <a:buFont typeface="Courier New"/>
              <a:defRPr sz="3298"/>
            </a:pPr>
            <a:r>
              <a:rPr dirty="0"/>
              <a:t>Explore the performance limits of Nb</a:t>
            </a:r>
            <a:r>
              <a:rPr baseline="-15793" dirty="0"/>
              <a:t>3</a:t>
            </a:r>
            <a:r>
              <a:rPr dirty="0"/>
              <a:t>Sn accelerator magnets, with a focus on minimizing the required operating margin and significantly reducing or eliminating training</a:t>
            </a:r>
          </a:p>
          <a:p>
            <a:pPr marL="997838" lvl="1" indent="-554355" defTabSz="886968">
              <a:lnSpc>
                <a:spcPct val="80000"/>
              </a:lnSpc>
              <a:spcBef>
                <a:spcPts val="700"/>
              </a:spcBef>
              <a:buFont typeface="Courier New"/>
              <a:defRPr sz="3298"/>
            </a:pPr>
            <a:r>
              <a:rPr dirty="0"/>
              <a:t>Develop and demonstrate an HTS accelerator magnet with a self-field of 5T or greater, compatible with operation in a hybrid HTS/LTS magnet for fields beyond 16T</a:t>
            </a:r>
          </a:p>
          <a:p>
            <a:pPr marL="997838" lvl="1" indent="-554355" defTabSz="886968">
              <a:lnSpc>
                <a:spcPct val="80000"/>
              </a:lnSpc>
              <a:spcBef>
                <a:spcPts val="700"/>
              </a:spcBef>
              <a:buFont typeface="Courier New"/>
              <a:defRPr sz="3298"/>
            </a:pPr>
            <a:r>
              <a:rPr dirty="0"/>
              <a:t>Investigate fundamental aspects of magnet design and technology that can lead to substantial performance improvements and magnet cost reduction</a:t>
            </a:r>
          </a:p>
          <a:p>
            <a:pPr marL="997838" lvl="1" indent="-554355" defTabSz="886968">
              <a:lnSpc>
                <a:spcPct val="80000"/>
              </a:lnSpc>
              <a:spcBef>
                <a:spcPts val="700"/>
              </a:spcBef>
              <a:buFont typeface="Courier New"/>
              <a:defRPr sz="3298"/>
            </a:pPr>
            <a:r>
              <a:rPr dirty="0"/>
              <a:t>Pursue Nb</a:t>
            </a:r>
            <a:r>
              <a:rPr baseline="-15793" dirty="0"/>
              <a:t>3</a:t>
            </a:r>
            <a:r>
              <a:rPr dirty="0"/>
              <a:t>Sn and HTS conductor R&amp;D with clear targets to increase performance and reduce the cost of accelerator magnets</a:t>
            </a:r>
          </a:p>
          <a:p>
            <a:pPr marL="997838" lvl="1" indent="-554355" defTabSz="886968">
              <a:lnSpc>
                <a:spcPct val="80000"/>
              </a:lnSpc>
              <a:spcBef>
                <a:spcPts val="700"/>
              </a:spcBef>
              <a:buFont typeface="Courier New"/>
              <a:defRPr sz="3298"/>
            </a:pPr>
            <a:endParaRPr dirty="0"/>
          </a:p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/>
            </a:pPr>
            <a:r>
              <a:rPr dirty="0"/>
              <a:t>Further </a:t>
            </a:r>
            <a:r>
              <a:rPr b="1" i="1" dirty="0">
                <a:latin typeface="Arial"/>
                <a:ea typeface="Arial"/>
                <a:cs typeface="Arial"/>
                <a:sym typeface="Arial"/>
              </a:rPr>
              <a:t>develop and integrate the teams </a:t>
            </a:r>
            <a:r>
              <a:rPr dirty="0"/>
              <a:t>across the partner laboratories and Universities for maximum value and effectiveness to the program</a:t>
            </a:r>
          </a:p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/>
            </a:pPr>
            <a:endParaRPr dirty="0"/>
          </a:p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/>
            </a:pPr>
            <a:r>
              <a:rPr dirty="0"/>
              <a:t>Identify and </a:t>
            </a:r>
            <a:r>
              <a:rPr b="1" i="1" dirty="0">
                <a:latin typeface="Arial"/>
                <a:ea typeface="Arial"/>
                <a:cs typeface="Arial"/>
                <a:sym typeface="Arial"/>
              </a:rPr>
              <a:t>nurture cross-cutting / synergistic activities </a:t>
            </a:r>
            <a:r>
              <a:rPr dirty="0"/>
              <a:t>with other programs to more rapidly advance progress towards our goals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73BE59-F942-2353-E79D-6FA0CC41F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</p:spTree>
    <p:extLst>
      <p:ext uri="{BB962C8B-B14F-4D97-AF65-F5344CB8AC3E}">
        <p14:creationId xmlns:p14="http://schemas.microsoft.com/office/powerpoint/2010/main" val="202126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13FBF-1069-99F2-8262-E7E2631C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for updating our roadmaps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12739-46DB-EBD3-73F0-375EFEDD4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92D19-41C9-E324-D977-7FC3977F7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Roadmap Process - July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769FE-5078-7051-A885-DC7C92A04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083CFE-5E5F-8CDA-FA0C-584B5985F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16" y="4419119"/>
            <a:ext cx="22342968" cy="640899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505FD5-1C86-35D7-308E-87D71CD8CFAD}"/>
              </a:ext>
            </a:extLst>
          </p:cNvPr>
          <p:cNvCxnSpPr>
            <a:cxnSpLocks/>
          </p:cNvCxnSpPr>
          <p:nvPr/>
        </p:nvCxnSpPr>
        <p:spPr>
          <a:xfrm>
            <a:off x="8986345" y="5139559"/>
            <a:ext cx="0" cy="566974"/>
          </a:xfrm>
          <a:prstGeom prst="line">
            <a:avLst/>
          </a:prstGeom>
          <a:noFill/>
          <a:ln w="28575" cap="flat">
            <a:solidFill>
              <a:schemeClr val="accent1"/>
            </a:solidFill>
            <a:prstDash val="sysDash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38163861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15C33-5913-2DF9-DC69-6BE0A3C9C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488" y="2459615"/>
            <a:ext cx="22270530" cy="9051929"/>
          </a:xfrm>
        </p:spPr>
        <p:txBody>
          <a:bodyPr/>
          <a:lstStyle/>
          <a:p>
            <a:r>
              <a:rPr lang="en-US" dirty="0"/>
              <a:t>These should be of a general nature</a:t>
            </a:r>
          </a:p>
          <a:p>
            <a:pPr lvl="1"/>
            <a:r>
              <a:rPr lang="en-US" dirty="0"/>
              <a:t>Guide us in developing a program roadmap for broad value</a:t>
            </a:r>
          </a:p>
          <a:p>
            <a:pPr lvl="1"/>
            <a:r>
              <a:rPr lang="en-US" dirty="0"/>
              <a:t>Pushing limits and innovating should be hallmarks of the program</a:t>
            </a:r>
          </a:p>
          <a:p>
            <a:pPr lvl="1"/>
            <a:r>
              <a:rPr lang="en-US" dirty="0"/>
              <a:t>Supports accelerator designs:</a:t>
            </a:r>
          </a:p>
          <a:p>
            <a:pPr lvl="2"/>
            <a:r>
              <a:rPr lang="en-US" dirty="0"/>
              <a:t>Provide guidance on what is possible – </a:t>
            </a:r>
            <a:r>
              <a:rPr lang="en-US" i="1" dirty="0"/>
              <a:t>but we do not “build to spec”</a:t>
            </a:r>
          </a:p>
          <a:p>
            <a:pPr lvl="2"/>
            <a:r>
              <a:rPr lang="en-US" dirty="0"/>
              <a:t>Clarify design aspects that drive cost, guide what is possible</a:t>
            </a:r>
          </a:p>
          <a:p>
            <a:r>
              <a:rPr lang="en-US" dirty="0"/>
              <a:t>Our program should note distinctions between Hadron and Muon colliders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E508B-2525-983E-1896-330720265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309" y="194159"/>
            <a:ext cx="19073131" cy="1993512"/>
          </a:xfrm>
        </p:spPr>
        <p:txBody>
          <a:bodyPr/>
          <a:lstStyle/>
          <a:p>
            <a:r>
              <a:rPr lang="en-US" dirty="0"/>
              <a:t>Framing our process with driving questions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A3DF9-530E-5D75-1F00-510D9B1BC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15387-2AEB-5680-B792-1DEF94055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Roadmap Process - July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FC02-D84F-9945-14D0-B5F8D449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857500-FFCD-9735-B780-7101633D3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782" y="8676114"/>
            <a:ext cx="16327818" cy="362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538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053EC-FFE5-1997-D5C0-F3ACDCF2A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869" y="273050"/>
            <a:ext cx="19396623" cy="1914621"/>
          </a:xfrm>
        </p:spPr>
        <p:txBody>
          <a:bodyPr/>
          <a:lstStyle/>
          <a:p>
            <a:r>
              <a:rPr lang="en-US" dirty="0"/>
              <a:t>The roadmap updates should enhance our efforts in 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573AD-AC62-2F67-35E6-020C9D342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222" y="2501370"/>
            <a:ext cx="19243911" cy="637169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Build on the HTS developments to-date =&gt; get cables &amp; magnets in high-field</a:t>
            </a:r>
          </a:p>
          <a:p>
            <a:pPr lvl="1"/>
            <a:r>
              <a:rPr lang="en-US" dirty="0"/>
              <a:t>Leverage and grow connections with NHMFL:</a:t>
            </a:r>
          </a:p>
          <a:p>
            <a:pPr lvl="2"/>
            <a:r>
              <a:rPr lang="en-US" dirty="0"/>
              <a:t>Get “HEP” cables into background field – fast feedback on performance</a:t>
            </a:r>
          </a:p>
          <a:p>
            <a:pPr lvl="2"/>
            <a:r>
              <a:rPr lang="en-US" dirty="0"/>
              <a:t>Join forces to advance solenoid technology for HEP</a:t>
            </a:r>
          </a:p>
          <a:p>
            <a:pPr lvl="1"/>
            <a:r>
              <a:rPr lang="en-US" dirty="0"/>
              <a:t>Test HTS accelerator coils in hybrid magnet configuration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Explore the potential of HTS</a:t>
            </a:r>
          </a:p>
          <a:p>
            <a:pPr lvl="1"/>
            <a:r>
              <a:rPr lang="en-US" dirty="0"/>
              <a:t>Opportunities/issues with higher T</a:t>
            </a:r>
          </a:p>
          <a:p>
            <a:pPr lvl="1"/>
            <a:r>
              <a:rPr lang="en-US" dirty="0"/>
              <a:t>Sustainability implications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9A7DF-6BC3-2FFE-661A-0E9CB7979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F9D19-3FB9-4570-E93D-905328375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Roadmap Process - July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2ECB0-5EE1-0956-F461-4B5A1B5D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4FF779-75DD-8FDE-7093-C66AC188A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9825" y="6027303"/>
            <a:ext cx="13995127" cy="650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6963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32FD6-A44C-0DC1-D3F2-39F377761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500" y="261469"/>
            <a:ext cx="19396623" cy="1993512"/>
          </a:xfrm>
        </p:spPr>
        <p:txBody>
          <a:bodyPr/>
          <a:lstStyle/>
          <a:p>
            <a:r>
              <a:rPr lang="en-US" dirty="0"/>
              <a:t>The magnet efforts build on a foundation of supporting elements – we need to tighten the linkage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31E08-CA1D-6AAE-7113-AABCA17FF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935" y="7112000"/>
            <a:ext cx="7660665" cy="4734708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Modifications/additions and further ideas are welcome!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13DF4-C32D-D342-4736-60318005B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46E7B-C798-24D4-1123-28E158496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Roadmap Process - July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C4ADF-CDDB-3F0E-B010-8AA7AB2A4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B92263-C2DE-19EF-54A3-F87FE1476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5060" y="5226560"/>
            <a:ext cx="15763265" cy="7053144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69217B-0388-485E-AA9F-6300E722ED70}"/>
              </a:ext>
            </a:extLst>
          </p:cNvPr>
          <p:cNvSpPr txBox="1">
            <a:spLocks/>
          </p:cNvSpPr>
          <p:nvPr/>
        </p:nvSpPr>
        <p:spPr>
          <a:xfrm>
            <a:off x="467335" y="2723952"/>
            <a:ext cx="23601730" cy="3033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normAutofit/>
          </a:bodyPr>
          <a:lstStyle>
            <a:lvl1pPr marL="103603" marR="0" indent="-103603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977648" marR="0" indent="-520448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o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1388423" marR="0" indent="-474023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1754777" marR="0" indent="-383177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2281428" marR="0" indent="-452628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  <a:lvl6pPr marL="2788919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6pPr>
            <a:lvl7pPr marL="3246120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7pPr>
            <a:lvl8pPr marL="3703320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8pPr>
            <a:lvl9pPr marL="4160520" marR="0" indent="-50292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9pPr>
          </a:lstStyle>
          <a:p>
            <a:pPr hangingPunct="1"/>
            <a:r>
              <a:rPr lang="en-US" dirty="0"/>
              <a:t>These elements apply to all magnets</a:t>
            </a:r>
          </a:p>
          <a:p>
            <a:pPr lvl="1" hangingPunct="1"/>
            <a:r>
              <a:rPr lang="en-US" dirty="0"/>
              <a:t>This arena is ripe with opportunities to engage with Universities and students</a:t>
            </a:r>
          </a:p>
          <a:p>
            <a:pPr lvl="1" hangingPunct="1"/>
            <a:r>
              <a:rPr lang="en-US" dirty="0"/>
              <a:t>Is the list exhaustive?</a:t>
            </a:r>
          </a:p>
          <a:p>
            <a:pPr marL="457200" lvl="1" indent="0" hangingPunct="1">
              <a:buNone/>
            </a:pPr>
            <a:endParaRPr lang="en-US" dirty="0"/>
          </a:p>
          <a:p>
            <a:pPr marL="457200" lvl="1" indent="0" hangingPunct="1">
              <a:buNone/>
            </a:pPr>
            <a:endParaRPr lang="en-US" dirty="0"/>
          </a:p>
          <a:p>
            <a:pPr lvl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53246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EFE4F-8097-416F-8989-57D2520DD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C6419-7528-F224-1C8A-F641F3FEE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89" y="3097652"/>
            <a:ext cx="9693512" cy="9051929"/>
          </a:xfrm>
        </p:spPr>
        <p:txBody>
          <a:bodyPr/>
          <a:lstStyle/>
          <a:p>
            <a:r>
              <a:rPr lang="en-US" dirty="0"/>
              <a:t>This is a “July 17 snapshot”</a:t>
            </a:r>
          </a:p>
          <a:p>
            <a:pPr lvl="1"/>
            <a:r>
              <a:rPr lang="en-US" dirty="0"/>
              <a:t>Further feedback welcomed!</a:t>
            </a:r>
          </a:p>
          <a:p>
            <a:pPr lvl="1"/>
            <a:r>
              <a:rPr lang="en-US" dirty="0"/>
              <a:t>Via email or </a:t>
            </a:r>
            <a:r>
              <a:rPr lang="en-US" dirty="0">
                <a:hlinkClick r:id="rId2"/>
              </a:rPr>
              <a:t>google form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Next steps (next ~2 weeks):</a:t>
            </a:r>
          </a:p>
          <a:p>
            <a:pPr lvl="1"/>
            <a:r>
              <a:rPr lang="en-US" dirty="0"/>
              <a:t>Incorporate further feedback</a:t>
            </a:r>
          </a:p>
          <a:p>
            <a:pPr lvl="1"/>
            <a:r>
              <a:rPr lang="en-US" dirty="0"/>
              <a:t>Develop “Areas” structure to align </a:t>
            </a:r>
          </a:p>
          <a:p>
            <a:pPr lvl="1"/>
            <a:endParaRPr lang="en-US" dirty="0"/>
          </a:p>
          <a:p>
            <a:r>
              <a:rPr lang="en-US" dirty="0"/>
              <a:t>Then through August:</a:t>
            </a:r>
          </a:p>
          <a:p>
            <a:pPr lvl="1"/>
            <a:r>
              <a:rPr lang="en-US" dirty="0"/>
              <a:t>Develop timelines, milestones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AD99D-479B-C13D-FEF8-277D52EC2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C40BA-9660-36FC-3E00-B48A8D40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Roadmap Process - July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B64DA-2EA4-5B5C-DE4A-AB66D9BD1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5A89E9-03CD-6A11-E021-308DF3ED9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2525" y="-747"/>
            <a:ext cx="13921475" cy="1371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5919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B7ED3-4C87-59B9-4EFB-38346788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where we can improve our collaboration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490C5-808B-BAE7-1FE5-710F3118C4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Improve transparency:</a:t>
            </a:r>
          </a:p>
          <a:p>
            <a:pPr lvl="1"/>
            <a:r>
              <a:rPr lang="en-US" dirty="0"/>
              <a:t>What research elements/activities are being supported at each lab and to what level</a:t>
            </a:r>
          </a:p>
          <a:p>
            <a:pPr lvl="1"/>
            <a:r>
              <a:rPr lang="en-US" dirty="0"/>
              <a:t>Clarify who is involved and the expectations for collaborators</a:t>
            </a:r>
          </a:p>
          <a:p>
            <a:pPr lvl="1"/>
            <a:r>
              <a:rPr lang="en-US" dirty="0"/>
              <a:t>Clarify criteria and process for reviews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 Improve our documentation of lessons-learned</a:t>
            </a:r>
          </a:p>
          <a:p>
            <a:pPr lvl="1"/>
            <a:r>
              <a:rPr lang="en-US" dirty="0"/>
              <a:t>What has worked and what has not</a:t>
            </a:r>
          </a:p>
          <a:p>
            <a:pPr lvl="1"/>
            <a:r>
              <a:rPr lang="en-US" dirty="0"/>
              <a:t>Connect lessons-learned to update/adjust roadmap milestones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Tighten the connection between “supporting elements” and magnets:</a:t>
            </a:r>
          </a:p>
          <a:p>
            <a:pPr lvl="1"/>
            <a:r>
              <a:rPr lang="en-US" dirty="0"/>
              <a:t>Diagnostics, modeling capabilities, magnet materials, etc.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845F2-B37D-C91E-0692-A4ED72765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A6E19-EDDE-84E2-D6C7-B67F733D1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Roadmap Process - July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068AF-139C-9323-7C01-214570860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4918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67CE-9C28-B4CC-DD84-B52B0F6D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A4756-F704-5227-A4EC-4DAB2F4B0C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275F-480C-6F42-4202-073EFE0A9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4BE8C-A302-F5BD-2C7D-89A22CA3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Roadmap Process - July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C6F8D-D940-0DF8-8150-4C1A21CF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8328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EA44069-F450-604C-488B-45B8CE82DEB7}"/>
              </a:ext>
            </a:extLst>
          </p:cNvPr>
          <p:cNvSpPr/>
          <p:nvPr/>
        </p:nvSpPr>
        <p:spPr>
          <a:xfrm>
            <a:off x="9276302" y="2244426"/>
            <a:ext cx="11643386" cy="10468273"/>
          </a:xfrm>
          <a:prstGeom prst="roundRect">
            <a:avLst>
              <a:gd name="adj" fmla="val 2214"/>
            </a:avLst>
          </a:prstGeom>
          <a:solidFill>
            <a:schemeClr val="accent5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B76362-D5A7-BDC0-354C-195F1559C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structure was revised with the 2020 Updated Roadmaps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6F033-70C4-7363-418A-E3C91167E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5FB44-F3AD-E3E8-A2F5-E33EA6DC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Roadmap Process - July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8B2D8-3D2F-E8B8-2FEE-6C3F092C8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2A5DC-02AB-A357-9A70-39AA004912DB}"/>
              </a:ext>
            </a:extLst>
          </p:cNvPr>
          <p:cNvSpPr txBox="1"/>
          <p:nvPr/>
        </p:nvSpPr>
        <p:spPr>
          <a:xfrm>
            <a:off x="1290903" y="3399821"/>
            <a:ext cx="5655129" cy="78483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1" algn="ctr"/>
            <a:r>
              <a:rPr lang="en-US" b="1" dirty="0"/>
              <a:t>Current Strategic Priorities:</a:t>
            </a:r>
          </a:p>
          <a:p>
            <a:pPr lvl="1" algn="ctr"/>
            <a:endParaRPr lang="en-US" dirty="0"/>
          </a:p>
          <a:p>
            <a:pPr lvl="1" algn="ctr"/>
            <a:r>
              <a:rPr lang="en-US" dirty="0"/>
              <a:t>Probing stress management structures</a:t>
            </a:r>
          </a:p>
          <a:p>
            <a:pPr marL="571500" lvl="1" indent="-571500" algn="ctr">
              <a:buFont typeface="Arial" panose="020B0604020202020204" pitchFamily="34" charset="0"/>
              <a:buChar char="•"/>
            </a:pPr>
            <a:endParaRPr lang="en-US" dirty="0"/>
          </a:p>
          <a:p>
            <a:pPr lvl="1" algn="ctr"/>
            <a:r>
              <a:rPr lang="en-US" dirty="0"/>
              <a:t>Hybrid HTS/LTS designs</a:t>
            </a:r>
          </a:p>
          <a:p>
            <a:pPr marL="571500" lvl="1" indent="-571500" algn="ctr">
              <a:buFont typeface="Arial" panose="020B0604020202020204" pitchFamily="34" charset="0"/>
              <a:buChar char="•"/>
            </a:pPr>
            <a:endParaRPr lang="en-US" dirty="0"/>
          </a:p>
          <a:p>
            <a:pPr lvl="1" algn="ctr"/>
            <a:r>
              <a:rPr lang="en-US" dirty="0"/>
              <a:t>Understanding and impacting the disturbance-spectrum</a:t>
            </a:r>
          </a:p>
          <a:p>
            <a:pPr marL="571500" lvl="1" indent="-571500" algn="ctr">
              <a:buFont typeface="Arial" panose="020B0604020202020204" pitchFamily="34" charset="0"/>
              <a:buChar char="•"/>
            </a:pPr>
            <a:endParaRPr lang="en-US" dirty="0"/>
          </a:p>
          <a:p>
            <a:pPr lvl="1" algn="ctr"/>
            <a:r>
              <a:rPr lang="en-US" dirty="0"/>
              <a:t>Advancing both LTS and HTS conductors, optimized for HEP applications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60E0FB-EF99-E722-63A1-D0F0DD58D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516" y="2503598"/>
            <a:ext cx="11108122" cy="99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4040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101485</TotalTime>
  <Words>1664</Words>
  <Application>Microsoft Macintosh PowerPoint</Application>
  <PresentationFormat>Custom</PresentationFormat>
  <Paragraphs>169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ArialMTStd</vt:lpstr>
      <vt:lpstr>Calibri</vt:lpstr>
      <vt:lpstr>Courier New</vt:lpstr>
      <vt:lpstr>Franklin Gothic Book</vt:lpstr>
      <vt:lpstr>Franklin Gothic Medium</vt:lpstr>
      <vt:lpstr>ATAP No Footer</vt:lpstr>
      <vt:lpstr>PowerPoint Presentation</vt:lpstr>
      <vt:lpstr>Schedule for updating our roadmaps</vt:lpstr>
      <vt:lpstr>Framing our process with driving questions</vt:lpstr>
      <vt:lpstr>The roadmap updates should enhance our efforts in HTS</vt:lpstr>
      <vt:lpstr>The magnet efforts build on a foundation of supporting elements – we need to tighten the linkage</vt:lpstr>
      <vt:lpstr>Perspective</vt:lpstr>
      <vt:lpstr>Areas where we can improve our collaboration</vt:lpstr>
      <vt:lpstr>Background</vt:lpstr>
      <vt:lpstr>Our structure was revised with the 2020 Updated Roadmaps</vt:lpstr>
      <vt:lpstr>P5 identified 10 pTeV colliders for the energy frontier</vt:lpstr>
      <vt:lpstr>Identifying focal points, priorities, and synergies</vt:lpstr>
      <vt:lpstr>US MDP 2020 roadmaps – long range – time for an update!</vt:lpstr>
      <vt:lpstr>Driving considerations in magnet R&amp;D focus</vt:lpstr>
      <vt:lpstr>The P5 recognized commonality in 10pTeV collider R&amp;D</vt:lpstr>
      <vt:lpstr>Sustainability is a major concern for future colliders</vt:lpstr>
      <vt:lpstr>Cost is a driving, and likely decisive, factor in a future collider</vt:lpstr>
      <vt:lpstr>Recap of our MDP vision and goals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Zlobin x8192 11001N</dc:creator>
  <cp:lastModifiedBy>soprestemon</cp:lastModifiedBy>
  <cp:revision>398</cp:revision>
  <dcterms:modified xsi:type="dcterms:W3CDTF">2024-07-17T19:33:50Z</dcterms:modified>
</cp:coreProperties>
</file>