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99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69"/>
  </p:notesMasterIdLst>
  <p:sldIdLst>
    <p:sldId id="256" r:id="rId3"/>
    <p:sldId id="2048" r:id="rId4"/>
    <p:sldId id="1804" r:id="rId5"/>
    <p:sldId id="957" r:id="rId6"/>
    <p:sldId id="958" r:id="rId7"/>
    <p:sldId id="1978" r:id="rId8"/>
    <p:sldId id="1951" r:id="rId9"/>
    <p:sldId id="1980" r:id="rId10"/>
    <p:sldId id="1955" r:id="rId11"/>
    <p:sldId id="2050" r:id="rId12"/>
    <p:sldId id="2024" r:id="rId13"/>
    <p:sldId id="2025" r:id="rId14"/>
    <p:sldId id="1913" r:id="rId15"/>
    <p:sldId id="2026" r:id="rId16"/>
    <p:sldId id="2012" r:id="rId17"/>
    <p:sldId id="2031" r:id="rId18"/>
    <p:sldId id="2029" r:id="rId19"/>
    <p:sldId id="2035" r:id="rId20"/>
    <p:sldId id="2036" r:id="rId21"/>
    <p:sldId id="2037" r:id="rId22"/>
    <p:sldId id="2038" r:id="rId23"/>
    <p:sldId id="2039" r:id="rId24"/>
    <p:sldId id="2041" r:id="rId25"/>
    <p:sldId id="2042" r:id="rId26"/>
    <p:sldId id="2043" r:id="rId27"/>
    <p:sldId id="2040" r:id="rId28"/>
    <p:sldId id="2051" r:id="rId29"/>
    <p:sldId id="2032" r:id="rId30"/>
    <p:sldId id="2044" r:id="rId31"/>
    <p:sldId id="2045" r:id="rId32"/>
    <p:sldId id="2047" r:id="rId33"/>
    <p:sldId id="2019" r:id="rId34"/>
    <p:sldId id="2052" r:id="rId35"/>
    <p:sldId id="1742" r:id="rId36"/>
    <p:sldId id="1914" r:id="rId37"/>
    <p:sldId id="1626" r:id="rId38"/>
    <p:sldId id="1624" r:id="rId39"/>
    <p:sldId id="1987" r:id="rId40"/>
    <p:sldId id="1712" r:id="rId41"/>
    <p:sldId id="1992" r:id="rId42"/>
    <p:sldId id="1995" r:id="rId43"/>
    <p:sldId id="1997" r:id="rId44"/>
    <p:sldId id="1996" r:id="rId45"/>
    <p:sldId id="1998" r:id="rId46"/>
    <p:sldId id="1963" r:id="rId47"/>
    <p:sldId id="1964" r:id="rId48"/>
    <p:sldId id="1999" r:id="rId49"/>
    <p:sldId id="1870" r:id="rId50"/>
    <p:sldId id="2014" r:id="rId51"/>
    <p:sldId id="2002" r:id="rId52"/>
    <p:sldId id="1966" r:id="rId53"/>
    <p:sldId id="2003" r:id="rId54"/>
    <p:sldId id="1967" r:id="rId55"/>
    <p:sldId id="1970" r:id="rId56"/>
    <p:sldId id="2005" r:id="rId57"/>
    <p:sldId id="2015" r:id="rId58"/>
    <p:sldId id="2006" r:id="rId59"/>
    <p:sldId id="2016" r:id="rId60"/>
    <p:sldId id="1952" r:id="rId61"/>
    <p:sldId id="1994" r:id="rId62"/>
    <p:sldId id="567" r:id="rId63"/>
    <p:sldId id="1928" r:id="rId64"/>
    <p:sldId id="1976" r:id="rId65"/>
    <p:sldId id="1649" r:id="rId66"/>
    <p:sldId id="1845" r:id="rId67"/>
    <p:sldId id="1831" r:id="rId6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0" autoAdjust="0"/>
    <p:restoredTop sz="94660"/>
  </p:normalViewPr>
  <p:slideViewPr>
    <p:cSldViewPr>
      <p:cViewPr varScale="1">
        <p:scale>
          <a:sx n="150" d="100"/>
          <a:sy n="150" d="100"/>
        </p:scale>
        <p:origin x="2124" y="1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7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'Ic(sigma)'!$W$3</c:f>
              <c:strCache>
                <c:ptCount val="1"/>
                <c:pt idx="0">
                  <c:v>pressure applied</c:v>
                </c:pt>
              </c:strCache>
            </c:strRef>
          </c:tx>
          <c:spPr>
            <a:ln w="317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31750" cap="rnd">
                <a:solidFill>
                  <a:schemeClr val="accent1"/>
                </a:solidFill>
                <a:prstDash val="solid"/>
              </a:ln>
              <a:effectLst/>
            </c:spPr>
            <c:trendlineType val="poly"/>
            <c:order val="3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'Ic(sigma)'!$V$5:$V$29</c:f>
              <c:numCache>
                <c:formatCode>0.0</c:formatCode>
                <c:ptCount val="25"/>
                <c:pt idx="0">
                  <c:v>10.019986663489492</c:v>
                </c:pt>
                <c:pt idx="1">
                  <c:v>19.972634592337041</c:v>
                </c:pt>
                <c:pt idx="2">
                  <c:v>29.903326541877416</c:v>
                </c:pt>
                <c:pt idx="3">
                  <c:v>39.888676028668662</c:v>
                </c:pt>
                <c:pt idx="4">
                  <c:v>50.006113571162103</c:v>
                </c:pt>
                <c:pt idx="5">
                  <c:v>59.949970910804616</c:v>
                </c:pt>
                <c:pt idx="6">
                  <c:v>69.934716131811228</c:v>
                </c:pt>
                <c:pt idx="7">
                  <c:v>79.698056627015262</c:v>
                </c:pt>
                <c:pt idx="8">
                  <c:v>90.003236648046126</c:v>
                </c:pt>
                <c:pt idx="9">
                  <c:v>99.983804599953729</c:v>
                </c:pt>
                <c:pt idx="10">
                  <c:v>109.85769540693157</c:v>
                </c:pt>
                <c:pt idx="11">
                  <c:v>119.93797270893079</c:v>
                </c:pt>
                <c:pt idx="12">
                  <c:v>129.92657964134418</c:v>
                </c:pt>
                <c:pt idx="13">
                  <c:v>139.92524114286164</c:v>
                </c:pt>
                <c:pt idx="14">
                  <c:v>149.85772006985431</c:v>
                </c:pt>
                <c:pt idx="15">
                  <c:v>159.91658125610417</c:v>
                </c:pt>
                <c:pt idx="16">
                  <c:v>169.84619221677559</c:v>
                </c:pt>
                <c:pt idx="17">
                  <c:v>179.92918275056479</c:v>
                </c:pt>
                <c:pt idx="18">
                  <c:v>189.94101747086168</c:v>
                </c:pt>
                <c:pt idx="19">
                  <c:v>199.87366886030671</c:v>
                </c:pt>
              </c:numCache>
            </c:numRef>
          </c:xVal>
          <c:yVal>
            <c:numRef>
              <c:f>'Ic(sigma)'!$Y$5:$Y$29</c:f>
              <c:numCache>
                <c:formatCode>0.000</c:formatCode>
                <c:ptCount val="25"/>
                <c:pt idx="0">
                  <c:v>1</c:v>
                </c:pt>
                <c:pt idx="1">
                  <c:v>1.0008656402646388</c:v>
                </c:pt>
                <c:pt idx="2">
                  <c:v>1.0021641006615964</c:v>
                </c:pt>
                <c:pt idx="3">
                  <c:v>1.0021022692141222</c:v>
                </c:pt>
                <c:pt idx="4">
                  <c:v>1.0004328201323192</c:v>
                </c:pt>
                <c:pt idx="5">
                  <c:v>0.99721758486366163</c:v>
                </c:pt>
                <c:pt idx="6">
                  <c:v>0.99585729301922965</c:v>
                </c:pt>
                <c:pt idx="7">
                  <c:v>0.99530080999196202</c:v>
                </c:pt>
                <c:pt idx="8">
                  <c:v>0.99190008038088162</c:v>
                </c:pt>
                <c:pt idx="9">
                  <c:v>0.98757187905768873</c:v>
                </c:pt>
                <c:pt idx="10">
                  <c:v>0.98639708155567929</c:v>
                </c:pt>
                <c:pt idx="11">
                  <c:v>0.98330550918196991</c:v>
                </c:pt>
                <c:pt idx="12">
                  <c:v>0.979657453780993</c:v>
                </c:pt>
                <c:pt idx="13">
                  <c:v>0.97675137574970639</c:v>
                </c:pt>
                <c:pt idx="14">
                  <c:v>0.97229951153156502</c:v>
                </c:pt>
                <c:pt idx="15">
                  <c:v>0.96593087244172382</c:v>
                </c:pt>
                <c:pt idx="16">
                  <c:v>0.9606751994064181</c:v>
                </c:pt>
                <c:pt idx="17">
                  <c:v>0.95455388610647374</c:v>
                </c:pt>
                <c:pt idx="18">
                  <c:v>0.94707228096209739</c:v>
                </c:pt>
                <c:pt idx="19">
                  <c:v>0.9393433500278241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010-45DE-BF5D-30D6C01F6967}"/>
            </c:ext>
          </c:extLst>
        </c:ser>
        <c:ser>
          <c:idx val="1"/>
          <c:order val="1"/>
          <c:tx>
            <c:strRef>
              <c:f>'Ic(sigma)'!$X$3</c:f>
              <c:strCache>
                <c:ptCount val="1"/>
                <c:pt idx="0">
                  <c:v>unloaded to 10 MPa</c:v>
                </c:pt>
              </c:strCache>
            </c:strRef>
          </c:tx>
          <c:spPr>
            <a:ln w="22225" cap="rnd">
              <a:noFill/>
              <a:round/>
            </a:ln>
            <a:effectLst/>
          </c:spPr>
          <c:marker>
            <c:symbol val="square"/>
            <c:size val="7"/>
            <c:spPr>
              <a:noFill/>
              <a:ln w="25400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3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'Ic(sigma)'!$V$5:$V$25</c:f>
              <c:numCache>
                <c:formatCode>0.0</c:formatCode>
                <c:ptCount val="21"/>
                <c:pt idx="0">
                  <c:v>10.019986663489492</c:v>
                </c:pt>
                <c:pt idx="1">
                  <c:v>19.972634592337041</c:v>
                </c:pt>
                <c:pt idx="2">
                  <c:v>29.903326541877416</c:v>
                </c:pt>
                <c:pt idx="3">
                  <c:v>39.888676028668662</c:v>
                </c:pt>
                <c:pt idx="4">
                  <c:v>50.006113571162103</c:v>
                </c:pt>
                <c:pt idx="5">
                  <c:v>59.949970910804616</c:v>
                </c:pt>
                <c:pt idx="6">
                  <c:v>69.934716131811228</c:v>
                </c:pt>
                <c:pt idx="7">
                  <c:v>79.698056627015262</c:v>
                </c:pt>
                <c:pt idx="8">
                  <c:v>90.003236648046126</c:v>
                </c:pt>
                <c:pt idx="9">
                  <c:v>99.983804599953729</c:v>
                </c:pt>
                <c:pt idx="10">
                  <c:v>109.85769540693157</c:v>
                </c:pt>
                <c:pt idx="11">
                  <c:v>119.93797270893079</c:v>
                </c:pt>
                <c:pt idx="12">
                  <c:v>129.92657964134418</c:v>
                </c:pt>
                <c:pt idx="13">
                  <c:v>139.92524114286164</c:v>
                </c:pt>
                <c:pt idx="14">
                  <c:v>149.85772006985431</c:v>
                </c:pt>
                <c:pt idx="15">
                  <c:v>159.91658125610417</c:v>
                </c:pt>
                <c:pt idx="16">
                  <c:v>169.84619221677559</c:v>
                </c:pt>
                <c:pt idx="17">
                  <c:v>179.92918275056479</c:v>
                </c:pt>
                <c:pt idx="18">
                  <c:v>189.94101747086168</c:v>
                </c:pt>
                <c:pt idx="19">
                  <c:v>199.87366886030671</c:v>
                </c:pt>
              </c:numCache>
            </c:numRef>
          </c:xVal>
          <c:yVal>
            <c:numRef>
              <c:f>'Ic(sigma)'!$Z$5:$Z$25</c:f>
              <c:numCache>
                <c:formatCode>0.000</c:formatCode>
                <c:ptCount val="21"/>
                <c:pt idx="1">
                  <c:v>1.0009893031595869</c:v>
                </c:pt>
                <c:pt idx="2">
                  <c:v>1.0025350893464418</c:v>
                </c:pt>
                <c:pt idx="3">
                  <c:v>1.0011129660545353</c:v>
                </c:pt>
                <c:pt idx="4">
                  <c:v>0.99536264143943609</c:v>
                </c:pt>
                <c:pt idx="5">
                  <c:v>0.99857787670809373</c:v>
                </c:pt>
                <c:pt idx="6">
                  <c:v>0.99678476473134237</c:v>
                </c:pt>
                <c:pt idx="7">
                  <c:v>0.99276572064552027</c:v>
                </c:pt>
                <c:pt idx="8">
                  <c:v>0.99412601248995236</c:v>
                </c:pt>
                <c:pt idx="9">
                  <c:v>0.99084894577382066</c:v>
                </c:pt>
                <c:pt idx="10">
                  <c:v>0.98429481234155691</c:v>
                </c:pt>
                <c:pt idx="11">
                  <c:v>0.98175972299511538</c:v>
                </c:pt>
                <c:pt idx="12">
                  <c:v>0.98126507141532182</c:v>
                </c:pt>
                <c:pt idx="13">
                  <c:v>0.97879181351635447</c:v>
                </c:pt>
                <c:pt idx="14">
                  <c:v>0.97161936560934892</c:v>
                </c:pt>
                <c:pt idx="15">
                  <c:v>0.96828046744574292</c:v>
                </c:pt>
                <c:pt idx="16">
                  <c:v>0.96370494033265308</c:v>
                </c:pt>
                <c:pt idx="17">
                  <c:v>0.95449205465899967</c:v>
                </c:pt>
                <c:pt idx="18">
                  <c:v>0.95090583070549672</c:v>
                </c:pt>
                <c:pt idx="19">
                  <c:v>0.94336239411364631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010-45DE-BF5D-30D6C01F69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517160"/>
        <c:axId val="387514536"/>
      </c:scatterChart>
      <c:valAx>
        <c:axId val="387517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600"/>
                  <a:t>average transverse stress [MPa]</a:t>
                </a:r>
              </a:p>
            </c:rich>
          </c:tx>
          <c:layout>
            <c:manualLayout>
              <c:xMode val="edge"/>
              <c:yMode val="edge"/>
              <c:x val="0.35652355750753462"/>
              <c:y val="0.836759890779836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514536"/>
        <c:crosses val="autoZero"/>
        <c:crossBetween val="midCat"/>
      </c:valAx>
      <c:valAx>
        <c:axId val="387514536"/>
        <c:scaling>
          <c:orientation val="minMax"/>
          <c:max val="1.01"/>
          <c:min val="0.8400000000000000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600"/>
                  <a:t>reduced critical current</a:t>
                </a:r>
              </a:p>
            </c:rich>
          </c:tx>
          <c:layout>
            <c:manualLayout>
              <c:xMode val="edge"/>
              <c:yMode val="edge"/>
              <c:x val="3.633022919654554E-3"/>
              <c:y val="7.491755945977052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517160"/>
        <c:crosses val="autoZero"/>
        <c:crossBetween val="midCat"/>
        <c:majorUnit val="2.0000000000000004E-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34272779661594"/>
          <c:y val="0.54377029738642213"/>
          <c:w val="0.39667489722764593"/>
          <c:h val="0.17099494097807755"/>
        </c:manualLayout>
      </c:layout>
      <c:overlay val="1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'Ic(sigma)'!$W$3</c:f>
              <c:strCache>
                <c:ptCount val="1"/>
                <c:pt idx="0">
                  <c:v>pressure applied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31750" cap="rnd">
                <a:solidFill>
                  <a:schemeClr val="accent1"/>
                </a:solidFill>
                <a:prstDash val="solid"/>
              </a:ln>
              <a:effectLst/>
            </c:spPr>
            <c:trendlineType val="poly"/>
            <c:order val="3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'Ic(sigma)'!$V$5:$V$24</c:f>
              <c:numCache>
                <c:formatCode>0.0</c:formatCode>
                <c:ptCount val="20"/>
                <c:pt idx="0">
                  <c:v>10.045113099029052</c:v>
                </c:pt>
                <c:pt idx="1">
                  <c:v>20.021794793255058</c:v>
                </c:pt>
                <c:pt idx="2">
                  <c:v>29.975497264251342</c:v>
                </c:pt>
                <c:pt idx="3">
                  <c:v>39.956086136228443</c:v>
                </c:pt>
                <c:pt idx="4">
                  <c:v>49.972307982720253</c:v>
                </c:pt>
                <c:pt idx="5">
                  <c:v>60.002780711478451</c:v>
                </c:pt>
                <c:pt idx="6">
                  <c:v>69.898001660618846</c:v>
                </c:pt>
                <c:pt idx="7">
                  <c:v>79.868671034121576</c:v>
                </c:pt>
                <c:pt idx="8">
                  <c:v>90.024450725337545</c:v>
                </c:pt>
                <c:pt idx="9">
                  <c:v>100.02554545601674</c:v>
                </c:pt>
                <c:pt idx="10">
                  <c:v>110.00583476535391</c:v>
                </c:pt>
                <c:pt idx="11">
                  <c:v>119.98183510271123</c:v>
                </c:pt>
                <c:pt idx="12">
                  <c:v>129.98350510168112</c:v>
                </c:pt>
                <c:pt idx="13">
                  <c:v>139.91418838238221</c:v>
                </c:pt>
                <c:pt idx="14">
                  <c:v>150.00919051663405</c:v>
                </c:pt>
                <c:pt idx="15">
                  <c:v>159.95168952943004</c:v>
                </c:pt>
                <c:pt idx="16">
                  <c:v>169.98168974422381</c:v>
                </c:pt>
                <c:pt idx="17">
                  <c:v>179.95886124762399</c:v>
                </c:pt>
                <c:pt idx="18">
                  <c:v>189.90078556954299</c:v>
                </c:pt>
                <c:pt idx="19">
                  <c:v>199.87760550763213</c:v>
                </c:pt>
              </c:numCache>
            </c:numRef>
          </c:xVal>
          <c:yVal>
            <c:numRef>
              <c:f>'Ic(sigma)'!$Y$5:$Y$24</c:f>
              <c:numCache>
                <c:formatCode>0.000</c:formatCode>
                <c:ptCount val="20"/>
                <c:pt idx="0">
                  <c:v>1</c:v>
                </c:pt>
                <c:pt idx="1">
                  <c:v>0.99721482695064512</c:v>
                </c:pt>
                <c:pt idx="2">
                  <c:v>0.994921155027647</c:v>
                </c:pt>
                <c:pt idx="3">
                  <c:v>0.99352856850296956</c:v>
                </c:pt>
                <c:pt idx="4">
                  <c:v>0.99033381118165065</c:v>
                </c:pt>
                <c:pt idx="5">
                  <c:v>0.9900471021912759</c:v>
                </c:pt>
                <c:pt idx="6">
                  <c:v>0.9879991808314561</c:v>
                </c:pt>
                <c:pt idx="7">
                  <c:v>0.9816096661888184</c:v>
                </c:pt>
                <c:pt idx="8">
                  <c:v>0.97947982797460575</c:v>
                </c:pt>
                <c:pt idx="9">
                  <c:v>0.97415523243907443</c:v>
                </c:pt>
                <c:pt idx="10">
                  <c:v>0.96682367397091951</c:v>
                </c:pt>
                <c:pt idx="11">
                  <c:v>0.96125332787220974</c:v>
                </c:pt>
                <c:pt idx="12">
                  <c:v>0.95330739299610889</c:v>
                </c:pt>
                <c:pt idx="13">
                  <c:v>0.94499283227524067</c:v>
                </c:pt>
                <c:pt idx="14">
                  <c:v>0.94081507270120834</c:v>
                </c:pt>
                <c:pt idx="15">
                  <c:v>0.92631578947368431</c:v>
                </c:pt>
                <c:pt idx="16">
                  <c:v>0.91533893098505015</c:v>
                </c:pt>
                <c:pt idx="17">
                  <c:v>0.90358386237968469</c:v>
                </c:pt>
                <c:pt idx="18">
                  <c:v>0.8887978701617858</c:v>
                </c:pt>
                <c:pt idx="19">
                  <c:v>0.87462625435183294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B0E-46D7-9580-9A723E1F344C}"/>
            </c:ext>
          </c:extLst>
        </c:ser>
        <c:ser>
          <c:idx val="1"/>
          <c:order val="1"/>
          <c:tx>
            <c:strRef>
              <c:f>'Ic(sigma)'!$X$3</c:f>
              <c:strCache>
                <c:ptCount val="1"/>
                <c:pt idx="0">
                  <c:v>unloaded to 10 MPa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7"/>
            <c:spPr>
              <a:noFill/>
              <a:ln w="25400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'Ic(sigma)'!$V$5:$V$24</c:f>
              <c:numCache>
                <c:formatCode>0.0</c:formatCode>
                <c:ptCount val="20"/>
                <c:pt idx="0">
                  <c:v>10.045113099029052</c:v>
                </c:pt>
                <c:pt idx="1">
                  <c:v>20.021794793255058</c:v>
                </c:pt>
                <c:pt idx="2">
                  <c:v>29.975497264251342</c:v>
                </c:pt>
                <c:pt idx="3">
                  <c:v>39.956086136228443</c:v>
                </c:pt>
                <c:pt idx="4">
                  <c:v>49.972307982720253</c:v>
                </c:pt>
                <c:pt idx="5">
                  <c:v>60.002780711478451</c:v>
                </c:pt>
                <c:pt idx="6">
                  <c:v>69.898001660618846</c:v>
                </c:pt>
                <c:pt idx="7">
                  <c:v>79.868671034121576</c:v>
                </c:pt>
                <c:pt idx="8">
                  <c:v>90.024450725337545</c:v>
                </c:pt>
                <c:pt idx="9">
                  <c:v>100.02554545601674</c:v>
                </c:pt>
                <c:pt idx="10">
                  <c:v>110.00583476535391</c:v>
                </c:pt>
                <c:pt idx="11">
                  <c:v>119.98183510271123</c:v>
                </c:pt>
                <c:pt idx="12">
                  <c:v>129.98350510168112</c:v>
                </c:pt>
                <c:pt idx="13">
                  <c:v>139.91418838238221</c:v>
                </c:pt>
                <c:pt idx="14">
                  <c:v>150.00919051663405</c:v>
                </c:pt>
                <c:pt idx="15">
                  <c:v>159.95168952943004</c:v>
                </c:pt>
                <c:pt idx="16">
                  <c:v>169.98168974422381</c:v>
                </c:pt>
                <c:pt idx="17">
                  <c:v>179.95886124762399</c:v>
                </c:pt>
                <c:pt idx="18">
                  <c:v>189.90078556954299</c:v>
                </c:pt>
                <c:pt idx="19">
                  <c:v>199.87760550763213</c:v>
                </c:pt>
              </c:numCache>
            </c:numRef>
          </c:xVal>
          <c:yVal>
            <c:numRef>
              <c:f>'Ic(sigma)'!$Z$5:$Z$24</c:f>
              <c:numCache>
                <c:formatCode>0.000</c:formatCode>
                <c:ptCount val="20"/>
                <c:pt idx="1">
                  <c:v>0.99729674380503786</c:v>
                </c:pt>
                <c:pt idx="2">
                  <c:v>0.99610894941634254</c:v>
                </c:pt>
                <c:pt idx="3">
                  <c:v>0.99365144378455872</c:v>
                </c:pt>
                <c:pt idx="4">
                  <c:v>0.99078435388081099</c:v>
                </c:pt>
                <c:pt idx="5">
                  <c:v>0.99008806061847232</c:v>
                </c:pt>
                <c:pt idx="6">
                  <c:v>0.98812205611304538</c:v>
                </c:pt>
                <c:pt idx="7">
                  <c:v>0.98406717182060222</c:v>
                </c:pt>
                <c:pt idx="8">
                  <c:v>0.98013516280974822</c:v>
                </c:pt>
                <c:pt idx="9">
                  <c:v>0.97567069424534103</c:v>
                </c:pt>
                <c:pt idx="10">
                  <c:v>0.96784763465082946</c:v>
                </c:pt>
                <c:pt idx="11">
                  <c:v>0.96420233463035021</c:v>
                </c:pt>
                <c:pt idx="12">
                  <c:v>0.95658406717182065</c:v>
                </c:pt>
                <c:pt idx="13">
                  <c:v>0.94683596149907856</c:v>
                </c:pt>
                <c:pt idx="14">
                  <c:v>0.9396272783125128</c:v>
                </c:pt>
                <c:pt idx="15">
                  <c:v>0.93045259062052021</c:v>
                </c:pt>
                <c:pt idx="16">
                  <c:v>0.9208683186565636</c:v>
                </c:pt>
                <c:pt idx="17">
                  <c:v>0.9062461601474503</c:v>
                </c:pt>
                <c:pt idx="18">
                  <c:v>0.89539217694040552</c:v>
                </c:pt>
                <c:pt idx="19">
                  <c:v>0.87597788244931396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B0E-46D7-9580-9A723E1F34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517160"/>
        <c:axId val="387514536"/>
      </c:scatterChart>
      <c:valAx>
        <c:axId val="387517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600"/>
                  <a:t>average transverse stress [MPa]</a:t>
                </a:r>
              </a:p>
            </c:rich>
          </c:tx>
          <c:layout>
            <c:manualLayout>
              <c:xMode val="edge"/>
              <c:yMode val="edge"/>
              <c:x val="0.35612392498637258"/>
              <c:y val="0.842155720145918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514536"/>
        <c:crosses val="autoZero"/>
        <c:crossBetween val="midCat"/>
      </c:valAx>
      <c:valAx>
        <c:axId val="387514536"/>
        <c:scaling>
          <c:orientation val="minMax"/>
          <c:max val="1.01"/>
          <c:min val="0.8400000000000000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reduced critical current</a:t>
                </a:r>
              </a:p>
            </c:rich>
          </c:tx>
          <c:layout>
            <c:manualLayout>
              <c:xMode val="edge"/>
              <c:yMode val="edge"/>
              <c:x val="7.2660458393091079E-3"/>
              <c:y val="0.13585457440387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517160"/>
        <c:crosses val="autoZero"/>
        <c:crossBetween val="midCat"/>
        <c:minorUnit val="4.000000000000001E-3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353126251980462"/>
          <c:y val="0.52327305653034895"/>
          <c:w val="0.30716965630601956"/>
          <c:h val="0.14737163805532486"/>
        </c:manualLayout>
      </c:layout>
      <c:overlay val="1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04/30/2024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04/30/2024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04/30/2024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C3A82-B847-4934-97A3-F16AF4099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CC8B084-1139-4276-AC87-4BEFEA131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61DD7E-D224-4A42-8671-3FADD546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09F7-97D2-4C7D-998D-37E67AEF68CC}" type="datetime1">
              <a:rPr lang="en-GB" smtClean="0"/>
              <a:t>16/07/2024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33A47A-E346-444C-B490-427981DB9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4D2159-E0DE-4B50-814B-A1A7DA9F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593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1A932D-71A1-4495-8A68-66C8DC2D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9" y="251130"/>
            <a:ext cx="11527604" cy="662291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AFD25E-FC2E-4187-A7E7-BCDA40DB7B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1789" y="1109609"/>
            <a:ext cx="11527604" cy="537655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 marL="1371600" indent="0"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086DFF-4260-4C18-961F-117E4CFD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789" y="6486167"/>
            <a:ext cx="2872056" cy="371833"/>
          </a:xfrm>
        </p:spPr>
        <p:txBody>
          <a:bodyPr/>
          <a:lstStyle/>
          <a:p>
            <a:fld id="{04871E03-8EC1-42FF-8C28-DBD768D614B4}" type="datetime1">
              <a:rPr lang="en-GB" smtClean="0"/>
              <a:t>16/07/2024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7F0E1B-D41B-4A20-91E2-D48053BFE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02BB62-5F32-4D35-A467-A44EECCE4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618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4F898-8D77-4B0A-82D0-7CF47A8D3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12FEFEF-C8AC-4551-BE7E-4E12B662B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8BF9-AE27-4B22-A165-8618AA2BDC83}" type="datetime1">
              <a:rPr lang="en-GB" smtClean="0"/>
              <a:t>16/07/2024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6D54C55-F035-4D9D-A8A9-7DB73B46C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5867A25-04E2-4BAD-991B-6803D419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1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DDA32EA-AE1B-4EBE-AA54-F83A7F9B0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BB9B-6AAB-4CAA-A62F-23AE1F725867}" type="datetime1">
              <a:rPr lang="en-GB" smtClean="0"/>
              <a:t>16/07/2024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B16A976-8DD5-441E-8A9C-4D341ACA0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B4D81C-4DC8-46E8-871F-B76206AC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14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04/30/2024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51584" y="6448251"/>
            <a:ext cx="7128792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04/30/2024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04/30/2024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04/30/2024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04/30/2024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04/30/2024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04/30/2024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04/30/2024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04/30/2024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3A0C738-87C9-4E3E-BA95-5412E996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9" y="280599"/>
            <a:ext cx="11527604" cy="662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8AD3FA-5896-4367-8A5F-3C0CD21AF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789" y="1181528"/>
            <a:ext cx="11527604" cy="499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A05C76-F9AA-41D4-B6F6-2706EFCB21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0645" y="64861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12204-1EF1-4909-B849-848F93DEE3B6}" type="datetime1">
              <a:rPr lang="en-GB" smtClean="0"/>
              <a:t>16/07/2024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C2F280-E6BA-47F1-9605-E4005D6BD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7230" y="64928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C8CF97-9CF4-423B-9CD7-2A0D21DD3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4A22F-7105-4CDA-AC81-2AD24EC0179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61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onferences.lbl.gov/category/100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5.png"/><Relationship Id="rId7" Type="http://schemas.openxmlformats.org/officeDocument/2006/relationships/image" Target="../media/image2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10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103.pn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tiff"/><Relationship Id="rId5" Type="http://schemas.openxmlformats.org/officeDocument/2006/relationships/image" Target="../media/image127.jpeg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iff"/><Relationship Id="rId2" Type="http://schemas.openxmlformats.org/officeDocument/2006/relationships/image" Target="../media/image1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11.0953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tiff"/><Relationship Id="rId3" Type="http://schemas.openxmlformats.org/officeDocument/2006/relationships/image" Target="../media/image126.png"/><Relationship Id="rId7" Type="http://schemas.openxmlformats.org/officeDocument/2006/relationships/image" Target="../media/image104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tiff"/><Relationship Id="rId5" Type="http://schemas.openxmlformats.org/officeDocument/2006/relationships/image" Target="../media/image141.png"/><Relationship Id="rId4" Type="http://schemas.openxmlformats.org/officeDocument/2006/relationships/image" Target="../media/image93.png"/><Relationship Id="rId9" Type="http://schemas.openxmlformats.org/officeDocument/2006/relationships/image" Target="../media/image1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</p:spPr>
        <p:txBody>
          <a:bodyPr>
            <a:normAutofit/>
          </a:bodyPr>
          <a:lstStyle/>
          <a:p>
            <a:r>
              <a:rPr lang="en-GB" sz="3600" b="1" dirty="0"/>
              <a:t> </a:t>
            </a:r>
            <a:r>
              <a:rPr lang="en-US" sz="3600" b="1" dirty="0"/>
              <a:t>Updates on 20 T working group activities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725144"/>
            <a:ext cx="10363200" cy="1512168"/>
          </a:xfrm>
          <a:solidFill>
            <a:srgbClr val="EAEAEA">
              <a:alpha val="23137"/>
            </a:srgbClr>
          </a:solidFill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sz="9000" dirty="0"/>
              <a:t>P. Ferracin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sz="4500" dirty="0"/>
              <a:t>MDP General Meeting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sz="4500" dirty="0"/>
              <a:t>July 17</a:t>
            </a:r>
            <a:r>
              <a:rPr lang="en-US" sz="4500" baseline="30000" dirty="0"/>
              <a:t>th</a:t>
            </a:r>
            <a:r>
              <a:rPr lang="en-US" sz="4500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0E1FC-275B-45A7-87D2-7B3AE9DA2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2A7EA-51F9-4A6B-8ADC-27FAFCDCE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Introduction of 20 T working group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Key results presented at the Collaboration Meeting and recent work/analysis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design study</a:t>
            </a:r>
          </a:p>
          <a:p>
            <a:pPr lvl="1"/>
            <a:r>
              <a:rPr lang="en-US" dirty="0"/>
              <a:t>Hybrid magnets development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7ABFD-B0B5-4CEC-9EA6-FF2E18877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6F8515-2AA3-4173-BA6D-57EFC0948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796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7804556-7F20-425B-8B6C-184967C3E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96" y="1511320"/>
            <a:ext cx="3314813" cy="1981140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CF3FF54-5C5E-464C-8699-844DC7EB1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750050"/>
            <a:ext cx="10972800" cy="251130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Three options considered (CT, BL, CC), for now focusing mainly on an HTS coil made with Bi2212 cable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Iterative process </a:t>
            </a:r>
            <a:r>
              <a:rPr lang="en-US" dirty="0"/>
              <a:t>on going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Magnetic analysis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Margin and field quality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Mechanical analysis </a:t>
            </a:r>
            <a:r>
              <a:rPr lang="en-US" dirty="0">
                <a:sym typeface="Wingdings" panose="05000000000000000000" pitchFamily="2" charset="2"/>
              </a:rPr>
              <a:t> stress in HTS and LTS coils (and the structure)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Quench protection </a:t>
            </a:r>
            <a:r>
              <a:rPr lang="en-US" dirty="0">
                <a:sym typeface="Wingdings" panose="05000000000000000000" pitchFamily="2" charset="2"/>
              </a:rPr>
              <a:t> Non-SC/SC ratio, strand-cable design, CLIC, dump…..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….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back and forth</a:t>
            </a:r>
          </a:p>
          <a:p>
            <a:r>
              <a:rPr lang="en-US" dirty="0"/>
              <a:t>More focus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CT and CC</a:t>
            </a:r>
            <a:r>
              <a:rPr lang="en-US" dirty="0"/>
              <a:t>, less on BL so far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D9CE7A-D815-42C0-8AB9-6894A9802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results presented at the Collaboration Meeting</a:t>
            </a:r>
            <a:br>
              <a:rPr lang="en-US" dirty="0"/>
            </a:br>
            <a:r>
              <a:rPr lang="en-US" dirty="0"/>
              <a:t>Current 20 T reference cross-sections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FD07A-3C4B-4BD5-A248-37D75FE9E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00328E-E0CE-4560-832C-5162F18E7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4" y="1484784"/>
            <a:ext cx="3046370" cy="2045691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3B98C4-01CF-48E3-B8DA-553DB0710A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9" t="1971" r="2366" b="8872"/>
          <a:stretch/>
        </p:blipFill>
        <p:spPr>
          <a:xfrm>
            <a:off x="8544272" y="1648345"/>
            <a:ext cx="2757627" cy="180987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3B44090-5B40-4D8C-8F6D-EAF5AB945BA0}"/>
              </a:ext>
            </a:extLst>
          </p:cNvPr>
          <p:cNvSpPr>
            <a:spLocks noChangeAspect="1"/>
          </p:cNvSpPr>
          <p:nvPr/>
        </p:nvSpPr>
        <p:spPr>
          <a:xfrm>
            <a:off x="2021579" y="2289041"/>
            <a:ext cx="455538" cy="4572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B6332CB-AD88-4EF3-9334-E63F109032EC}"/>
              </a:ext>
            </a:extLst>
          </p:cNvPr>
          <p:cNvSpPr>
            <a:spLocks noChangeAspect="1"/>
          </p:cNvSpPr>
          <p:nvPr/>
        </p:nvSpPr>
        <p:spPr>
          <a:xfrm>
            <a:off x="5951719" y="2244545"/>
            <a:ext cx="455538" cy="4572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A79956A-2341-4C9B-BC9F-7BF470FACDBE}"/>
              </a:ext>
            </a:extLst>
          </p:cNvPr>
          <p:cNvSpPr>
            <a:spLocks noChangeAspect="1"/>
          </p:cNvSpPr>
          <p:nvPr/>
        </p:nvSpPr>
        <p:spPr>
          <a:xfrm>
            <a:off x="9321362" y="2225259"/>
            <a:ext cx="455538" cy="4572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9C1691F0-4194-4481-B59E-0AC279E075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6051359" y="1833417"/>
            <a:ext cx="1182253" cy="132388"/>
          </a:xfrm>
          <a:prstGeom prst="bentConnector3">
            <a:avLst>
              <a:gd name="adj1" fmla="val 72135"/>
            </a:avLst>
          </a:prstGeom>
          <a:ln w="63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83BBD2CA-441A-47A9-BF40-62A53F0B7EA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142620" y="2921332"/>
            <a:ext cx="999730" cy="132388"/>
          </a:xfrm>
          <a:prstGeom prst="bentConnector3">
            <a:avLst>
              <a:gd name="adj1" fmla="val 68478"/>
            </a:avLst>
          </a:prstGeom>
          <a:ln w="63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3378FC68-0D49-4A76-8290-C07E28426696}"/>
              </a:ext>
            </a:extLst>
          </p:cNvPr>
          <p:cNvCxnSpPr>
            <a:cxnSpLocks/>
          </p:cNvCxnSpPr>
          <p:nvPr/>
        </p:nvCxnSpPr>
        <p:spPr>
          <a:xfrm rot="5400000">
            <a:off x="5115408" y="1844193"/>
            <a:ext cx="1180715" cy="124693"/>
          </a:xfrm>
          <a:prstGeom prst="bentConnector3">
            <a:avLst>
              <a:gd name="adj1" fmla="val 71904"/>
            </a:avLst>
          </a:prstGeom>
          <a:ln w="63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E52AC907-8996-44C3-AF30-7B14DA51ED8A}"/>
              </a:ext>
            </a:extLst>
          </p:cNvPr>
          <p:cNvCxnSpPr>
            <a:cxnSpLocks/>
          </p:cNvCxnSpPr>
          <p:nvPr/>
        </p:nvCxnSpPr>
        <p:spPr>
          <a:xfrm rot="16200000" flipV="1">
            <a:off x="5202050" y="2929029"/>
            <a:ext cx="1007428" cy="124692"/>
          </a:xfrm>
          <a:prstGeom prst="bentConnector3">
            <a:avLst>
              <a:gd name="adj1" fmla="val 68948"/>
            </a:avLst>
          </a:prstGeom>
          <a:ln w="63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55578D8-9C56-4732-8D69-9D058CFAF7C0}"/>
              </a:ext>
            </a:extLst>
          </p:cNvPr>
          <p:cNvSpPr txBox="1"/>
          <p:nvPr/>
        </p:nvSpPr>
        <p:spPr>
          <a:xfrm>
            <a:off x="6292884" y="1310463"/>
            <a:ext cx="222130" cy="12311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HTS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16EEFC-7EAE-41C8-BD87-45616A764EBD}"/>
              </a:ext>
            </a:extLst>
          </p:cNvPr>
          <p:cNvSpPr txBox="1"/>
          <p:nvPr/>
        </p:nvSpPr>
        <p:spPr>
          <a:xfrm>
            <a:off x="6637026" y="1308484"/>
            <a:ext cx="222130" cy="12311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LTS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B56CFD1-AF37-4766-A31B-F407B1455A25}"/>
              </a:ext>
            </a:extLst>
          </p:cNvPr>
          <p:cNvCxnSpPr/>
          <p:nvPr/>
        </p:nvCxnSpPr>
        <p:spPr>
          <a:xfrm>
            <a:off x="9110260" y="1416201"/>
            <a:ext cx="0" cy="1859741"/>
          </a:xfrm>
          <a:prstGeom prst="line">
            <a:avLst/>
          </a:prstGeom>
          <a:ln w="63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C1919BD-3B08-48F5-9053-61B0C5064DB5}"/>
              </a:ext>
            </a:extLst>
          </p:cNvPr>
          <p:cNvCxnSpPr/>
          <p:nvPr/>
        </p:nvCxnSpPr>
        <p:spPr>
          <a:xfrm>
            <a:off x="9998490" y="1411583"/>
            <a:ext cx="0" cy="1859741"/>
          </a:xfrm>
          <a:prstGeom prst="line">
            <a:avLst/>
          </a:prstGeom>
          <a:ln w="63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12F4AAB-D9D7-47FD-90C9-CDD16396C953}"/>
              </a:ext>
            </a:extLst>
          </p:cNvPr>
          <p:cNvSpPr txBox="1"/>
          <p:nvPr/>
        </p:nvSpPr>
        <p:spPr>
          <a:xfrm>
            <a:off x="9714131" y="1458865"/>
            <a:ext cx="222130" cy="12311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HTS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8D8D019-FDD8-4CDD-8CE3-493950B70D61}"/>
              </a:ext>
            </a:extLst>
          </p:cNvPr>
          <p:cNvSpPr txBox="1"/>
          <p:nvPr/>
        </p:nvSpPr>
        <p:spPr>
          <a:xfrm>
            <a:off x="10058273" y="1456886"/>
            <a:ext cx="222130" cy="12311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LTS</a:t>
            </a: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9E875010-E4D3-4667-ADD4-ABC588941059}"/>
              </a:ext>
            </a:extLst>
          </p:cNvPr>
          <p:cNvSpPr/>
          <p:nvPr/>
        </p:nvSpPr>
        <p:spPr>
          <a:xfrm>
            <a:off x="1566053" y="1857944"/>
            <a:ext cx="1319226" cy="1307848"/>
          </a:xfrm>
          <a:prstGeom prst="arc">
            <a:avLst>
              <a:gd name="adj1" fmla="val 16742639"/>
              <a:gd name="adj2" fmla="val 38663"/>
            </a:avLst>
          </a:prstGeom>
          <a:ln w="63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44432143-D88B-45C2-AC81-59A25B192379}"/>
              </a:ext>
            </a:extLst>
          </p:cNvPr>
          <p:cNvSpPr/>
          <p:nvPr/>
        </p:nvSpPr>
        <p:spPr>
          <a:xfrm flipV="1">
            <a:off x="1554538" y="1834585"/>
            <a:ext cx="1330740" cy="1345778"/>
          </a:xfrm>
          <a:prstGeom prst="arc">
            <a:avLst>
              <a:gd name="adj1" fmla="val 16742639"/>
              <a:gd name="adj2" fmla="val 0"/>
            </a:avLst>
          </a:prstGeom>
          <a:ln w="63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2DF6DB92-5CB7-4CAD-91BE-8881CACDE5BD}"/>
              </a:ext>
            </a:extLst>
          </p:cNvPr>
          <p:cNvSpPr/>
          <p:nvPr/>
        </p:nvSpPr>
        <p:spPr>
          <a:xfrm rot="10800000" flipV="1">
            <a:off x="1619746" y="1854300"/>
            <a:ext cx="1383060" cy="1357385"/>
          </a:xfrm>
          <a:prstGeom prst="arc">
            <a:avLst>
              <a:gd name="adj1" fmla="val 16742639"/>
              <a:gd name="adj2" fmla="val 0"/>
            </a:avLst>
          </a:prstGeom>
          <a:ln w="63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DAA36BDB-2B26-497A-BBB5-94949853246D}"/>
              </a:ext>
            </a:extLst>
          </p:cNvPr>
          <p:cNvSpPr/>
          <p:nvPr/>
        </p:nvSpPr>
        <p:spPr>
          <a:xfrm rot="10800000">
            <a:off x="1617504" y="1826111"/>
            <a:ext cx="1323374" cy="1346966"/>
          </a:xfrm>
          <a:prstGeom prst="arc">
            <a:avLst>
              <a:gd name="adj1" fmla="val 16742639"/>
              <a:gd name="adj2" fmla="val 0"/>
            </a:avLst>
          </a:prstGeom>
          <a:ln w="63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EA06A9B-5DEE-44D3-9122-61D1C91C7462}"/>
              </a:ext>
            </a:extLst>
          </p:cNvPr>
          <p:cNvSpPr txBox="1"/>
          <p:nvPr/>
        </p:nvSpPr>
        <p:spPr>
          <a:xfrm>
            <a:off x="2148048" y="1928175"/>
            <a:ext cx="222130" cy="12311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HTS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86553FC-DABA-4DA6-BCDA-1A9874FADC14}"/>
              </a:ext>
            </a:extLst>
          </p:cNvPr>
          <p:cNvSpPr txBox="1"/>
          <p:nvPr/>
        </p:nvSpPr>
        <p:spPr>
          <a:xfrm>
            <a:off x="2449160" y="1661730"/>
            <a:ext cx="222130" cy="12311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LTS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CEE766-C076-48F3-B429-4ADEE233C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59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8" grpId="0" animBg="1"/>
      <p:bldP spid="39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0391E-9FAA-49D4-B2ED-5289CBD19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results presented at the Collaboration Meeting</a:t>
            </a:r>
            <a:br>
              <a:rPr lang="en-US" dirty="0"/>
            </a:br>
            <a:r>
              <a:rPr lang="en-US" dirty="0"/>
              <a:t>Optimization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C5A81-0532-4865-BBAC-1E52BF9AE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6D884-2488-412B-A90D-DAD9645C9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0C833-095C-4964-9A15-121B5DE0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5210CB-8A96-4198-A92A-AB4BAEF7E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835865"/>
            <a:ext cx="5664479" cy="318627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4E7AC-3647-4F30-BA38-071300A28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345" y="1835865"/>
            <a:ext cx="5664480" cy="318627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965872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6A64D-57CA-43C1-9B9B-1B6C89012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results presented at the Collaboration Meeting</a:t>
            </a:r>
            <a:br>
              <a:rPr lang="en-US" dirty="0"/>
            </a:br>
            <a:r>
              <a:rPr lang="en-US" dirty="0"/>
              <a:t>20 T  Mechanics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7DC1F-CD8F-4F6F-B7CE-77BBF4AA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"Summary on the 20 T and hybrid magnets working group activities"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80BF4E-2EFB-441F-ADC6-71C3E0111B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92" y="3834923"/>
            <a:ext cx="3282696" cy="246888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29B764-0F94-495B-A585-C9DF1A417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92" y="1288753"/>
            <a:ext cx="3282696" cy="246888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5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05CC437D-3B96-4D74-9941-FA3121F703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516" y="3834923"/>
            <a:ext cx="3282695" cy="246888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6" name="Content Placeholder 11" descr="A rainbow colored squares with black text&#10;&#10;Description automatically generated">
            <a:extLst>
              <a:ext uri="{FF2B5EF4-FFF2-40B4-BE49-F238E27FC236}">
                <a16:creationId xmlns:a16="http://schemas.microsoft.com/office/drawing/2014/main" id="{E0AE7F5A-6259-4C98-B8A5-17807BCA0B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516" y="1282321"/>
            <a:ext cx="3282694" cy="246888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7" name="Picture 16" descr="A screenshot of a graph&#10;&#10;Description automatically generated">
            <a:extLst>
              <a:ext uri="{FF2B5EF4-FFF2-40B4-BE49-F238E27FC236}">
                <a16:creationId xmlns:a16="http://schemas.microsoft.com/office/drawing/2014/main" id="{9D31513B-5E56-4904-8091-D5AD1DD6A5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5" t="5771" r="32078" b="5933"/>
          <a:stretch/>
        </p:blipFill>
        <p:spPr>
          <a:xfrm>
            <a:off x="8688288" y="3857783"/>
            <a:ext cx="1617892" cy="2423160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AF9951BF-F1DE-4713-B0BD-623C90AD2F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6" t="2806" r="32161" b="4878"/>
          <a:stretch/>
        </p:blipFill>
        <p:spPr>
          <a:xfrm>
            <a:off x="9130624" y="1283748"/>
            <a:ext cx="720080" cy="246887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60E0FE-62FB-4B8E-B55E-50E7A6D3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DC10ECEA-1E39-4415-B74A-3D00ED2981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6" y="3828467"/>
            <a:ext cx="3282696" cy="246888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D5F3C9-3C23-4CF4-BA88-CA0E0A279C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6" y="1307560"/>
            <a:ext cx="3282696" cy="246888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6C15B7-B598-42EF-9EA0-F1B2F3449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5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21CEA-76A1-4158-83C3-20A3DA0DE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results presented at the Collaboration Meeting</a:t>
            </a:r>
            <a:br>
              <a:rPr lang="en-US" dirty="0"/>
            </a:br>
            <a:r>
              <a:rPr lang="en-US" dirty="0"/>
              <a:t>20 T Quench protection (1 m long magnet)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69205-5DC6-493B-932B-ECADC4F87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E5E78-CA42-43DB-A590-5C66BEAD8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Ferracin, "Development of HTS/LTS Hybrid Dipole Magnets by the US Magnet Development Program"</a:t>
            </a:r>
            <a:endParaRPr lang="en-GB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F838AF5-34DF-4DFB-8780-94DA0E00423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186" y="4710952"/>
          <a:ext cx="3920062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3541">
                  <a:extLst>
                    <a:ext uri="{9D8B030D-6E8A-4147-A177-3AD203B41FA5}">
                      <a16:colId xmlns:a16="http://schemas.microsoft.com/office/drawing/2014/main" val="2444634201"/>
                    </a:ext>
                  </a:extLst>
                </a:gridCol>
                <a:gridCol w="1474471">
                  <a:extLst>
                    <a:ext uri="{9D8B030D-6E8A-4147-A177-3AD203B41FA5}">
                      <a16:colId xmlns:a16="http://schemas.microsoft.com/office/drawing/2014/main" val="3164382373"/>
                    </a:ext>
                  </a:extLst>
                </a:gridCol>
                <a:gridCol w="1032050">
                  <a:extLst>
                    <a:ext uri="{9D8B030D-6E8A-4147-A177-3AD203B41FA5}">
                      <a16:colId xmlns:a16="http://schemas.microsoft.com/office/drawing/2014/main" val="42754979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Hot-spot temperature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 voltage to ground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 CLIQ current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557697"/>
                  </a:ext>
                </a:extLst>
              </a:tr>
              <a:tr h="5041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optimized yet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74707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9F2DD63-70EA-46B1-9C51-56CFF710396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35969" y="4710952"/>
          <a:ext cx="3920062" cy="1022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3541">
                  <a:extLst>
                    <a:ext uri="{9D8B030D-6E8A-4147-A177-3AD203B41FA5}">
                      <a16:colId xmlns:a16="http://schemas.microsoft.com/office/drawing/2014/main" val="2444634201"/>
                    </a:ext>
                  </a:extLst>
                </a:gridCol>
                <a:gridCol w="1474471">
                  <a:extLst>
                    <a:ext uri="{9D8B030D-6E8A-4147-A177-3AD203B41FA5}">
                      <a16:colId xmlns:a16="http://schemas.microsoft.com/office/drawing/2014/main" val="3164382373"/>
                    </a:ext>
                  </a:extLst>
                </a:gridCol>
                <a:gridCol w="1032050">
                  <a:extLst>
                    <a:ext uri="{9D8B030D-6E8A-4147-A177-3AD203B41FA5}">
                      <a16:colId xmlns:a16="http://schemas.microsoft.com/office/drawing/2014/main" val="42754979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Hot-spot temperature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 voltage to ground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 CLIQ current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557697"/>
                  </a:ext>
                </a:extLst>
              </a:tr>
              <a:tr h="5041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4329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74707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D0CAC1F-D877-4E54-B9C6-C628635B561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84232" y="4710952"/>
          <a:ext cx="3920062" cy="1022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3541">
                  <a:extLst>
                    <a:ext uri="{9D8B030D-6E8A-4147-A177-3AD203B41FA5}">
                      <a16:colId xmlns:a16="http://schemas.microsoft.com/office/drawing/2014/main" val="2444634201"/>
                    </a:ext>
                  </a:extLst>
                </a:gridCol>
                <a:gridCol w="1474471">
                  <a:extLst>
                    <a:ext uri="{9D8B030D-6E8A-4147-A177-3AD203B41FA5}">
                      <a16:colId xmlns:a16="http://schemas.microsoft.com/office/drawing/2014/main" val="3164382373"/>
                    </a:ext>
                  </a:extLst>
                </a:gridCol>
                <a:gridCol w="1032050">
                  <a:extLst>
                    <a:ext uri="{9D8B030D-6E8A-4147-A177-3AD203B41FA5}">
                      <a16:colId xmlns:a16="http://schemas.microsoft.com/office/drawing/2014/main" val="42754979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Hot-spot temperature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 voltage to ground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 CLIQ current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557697"/>
                  </a:ext>
                </a:extLst>
              </a:tr>
              <a:tr h="5041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74707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3911E-24CC-45E3-9A2A-4D08E7805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16EEF0-79D1-4395-BD73-703D5FA940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400" y="1813999"/>
            <a:ext cx="3843345" cy="28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846146-E6A4-4852-A8D4-DD8444165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80" y="1813999"/>
            <a:ext cx="3843345" cy="288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1F3D73-436B-4346-ADD9-4C26B25B2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408" y="1813999"/>
            <a:ext cx="3843345" cy="2880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4B25810-CCF7-400E-990E-702580F3814F}"/>
              </a:ext>
            </a:extLst>
          </p:cNvPr>
          <p:cNvSpPr/>
          <p:nvPr/>
        </p:nvSpPr>
        <p:spPr>
          <a:xfrm>
            <a:off x="711428" y="1210652"/>
            <a:ext cx="2827020" cy="52244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Block-coil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CF8596-3810-4779-A974-805342AC671C}"/>
              </a:ext>
            </a:extLst>
          </p:cNvPr>
          <p:cNvSpPr/>
          <p:nvPr/>
        </p:nvSpPr>
        <p:spPr>
          <a:xfrm>
            <a:off x="4799856" y="1210652"/>
            <a:ext cx="2827020" cy="52244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Common-coil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601733-4754-40EA-A2A8-189FA34E20FA}"/>
              </a:ext>
            </a:extLst>
          </p:cNvPr>
          <p:cNvSpPr/>
          <p:nvPr/>
        </p:nvSpPr>
        <p:spPr>
          <a:xfrm>
            <a:off x="8880848" y="1210652"/>
            <a:ext cx="2827020" cy="52244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Cos-theta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V28_137</a:t>
            </a:r>
          </a:p>
        </p:txBody>
      </p:sp>
    </p:spTree>
    <p:extLst>
      <p:ext uri="{BB962C8B-B14F-4D97-AF65-F5344CB8AC3E}">
        <p14:creationId xmlns:p14="http://schemas.microsoft.com/office/powerpoint/2010/main" val="262577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3F43-D926-40B5-93EC-75FBD1661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results presented at the Collaboration Meeting</a:t>
            </a:r>
            <a:br>
              <a:rPr lang="en-US" dirty="0"/>
            </a:br>
            <a:r>
              <a:rPr lang="en-US" dirty="0"/>
              <a:t>20 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DDCDF-B912-4FC2-A652-DA5AFFD5A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912311"/>
            <a:ext cx="10972800" cy="35359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 now,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CT and CC </a:t>
            </a:r>
            <a:r>
              <a:rPr lang="en-US" dirty="0"/>
              <a:t>most analyzed: for 1 m, they meet the criteria (still some work on the corner peaks)</a:t>
            </a:r>
          </a:p>
          <a:p>
            <a:r>
              <a:rPr lang="en-US" dirty="0"/>
              <a:t>More work required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BL </a:t>
            </a:r>
            <a:r>
              <a:rPr lang="en-US" dirty="0"/>
              <a:t>for fair comparison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Mechanics: </a:t>
            </a:r>
            <a:r>
              <a:rPr lang="en-US" dirty="0"/>
              <a:t>stress management required in all directions; still very high stress in the mandrel/ribs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 </a:t>
            </a:r>
            <a:r>
              <a:rPr lang="en-US" dirty="0"/>
              <a:t>seems ok for 1 m magnets in all 3 designs</a:t>
            </a:r>
          </a:p>
          <a:p>
            <a:pPr lvl="1"/>
            <a:r>
              <a:rPr lang="en-US" dirty="0"/>
              <a:t>For longer new solutions to be considered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12D19-AB10-44D9-931D-E1C2F7934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Ferracin, "Development of HTS/LTS Hybrid Dipole Magnets by the US Magnet Development Program"</a:t>
            </a:r>
            <a:endParaRPr lang="en-GB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58CC252-A9AC-4FEF-A575-DB36686CA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208685"/>
            <a:ext cx="7286600" cy="170362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5B593-02C3-4422-91D3-0BF7B017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564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9B5AF-B9AE-4101-AE9C-F70CA5EC6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work/analysis</a:t>
            </a:r>
            <a:br>
              <a:rPr lang="en-US" dirty="0"/>
            </a:br>
            <a:r>
              <a:rPr lang="en-US" dirty="0"/>
              <a:t>Update of CT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FE30F-022E-4F83-A83F-DBBB8734A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r>
              <a:rPr lang="en-US" dirty="0"/>
              <a:t>Fine tune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overall improvement </a:t>
            </a:r>
            <a:r>
              <a:rPr lang="en-US" dirty="0"/>
              <a:t>in most of the aspects (margin/efficiency, mechanics, QP)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F210-7C61-4A79-97B5-78251452A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C40D0-CB0C-45AA-B47C-4FBA360E2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14ECA2-ABF9-4018-ADE2-DC34059FE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56" y="3429000"/>
            <a:ext cx="3316511" cy="1981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632739-719F-422F-8423-12C1FEBC9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178" y="3274761"/>
            <a:ext cx="3743268" cy="2395936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3F35C37D-F97E-46D3-AA30-0BB9EDAF4E67}"/>
              </a:ext>
            </a:extLst>
          </p:cNvPr>
          <p:cNvSpPr/>
          <p:nvPr/>
        </p:nvSpPr>
        <p:spPr>
          <a:xfrm>
            <a:off x="5517290" y="4293096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7A290-D43D-4741-9861-262599ACC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work/analysis</a:t>
            </a:r>
            <a:br>
              <a:rPr lang="en-US" dirty="0"/>
            </a:br>
            <a:r>
              <a:rPr lang="en-US" dirty="0"/>
              <a:t>Hybrid vs stand-alone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145C2-0EEA-41DF-9914-DBD01503D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We started to look not only at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hybrid conditions </a:t>
            </a:r>
            <a:r>
              <a:rPr lang="en-US" dirty="0"/>
              <a:t>but also at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stand-alone </a:t>
            </a:r>
            <a:r>
              <a:rPr lang="en-US" dirty="0"/>
              <a:t>ones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Example with the current CT</a:t>
            </a:r>
          </a:p>
          <a:p>
            <a:pPr lvl="1"/>
            <a:r>
              <a:rPr lang="en-US" dirty="0"/>
              <a:t>When operating at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(87% </a:t>
            </a:r>
            <a:r>
              <a:rPr lang="en-US" dirty="0"/>
              <a:t>of </a:t>
            </a:r>
            <a:r>
              <a:rPr lang="en-US" dirty="0" err="1"/>
              <a:t>I</a:t>
            </a:r>
            <a:r>
              <a:rPr lang="en-US" baseline="-25000" dirty="0" err="1"/>
              <a:t>ss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n-US" dirty="0"/>
              <a:t>, how much field is provided by HTS and LTS?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6 T</a:t>
            </a:r>
            <a:r>
              <a:rPr lang="en-US" dirty="0"/>
              <a:t> given by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HTS</a:t>
            </a:r>
            <a:r>
              <a:rPr lang="en-US" dirty="0"/>
              <a:t>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 T</a:t>
            </a:r>
            <a:r>
              <a:rPr lang="en-US" dirty="0"/>
              <a:t> given by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LTS</a:t>
            </a:r>
          </a:p>
          <a:p>
            <a:pPr lvl="1"/>
            <a:r>
              <a:rPr lang="en-US" dirty="0"/>
              <a:t>When operating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stand-alone (87%</a:t>
            </a:r>
            <a:r>
              <a:rPr lang="en-US" dirty="0"/>
              <a:t> of </a:t>
            </a:r>
            <a:r>
              <a:rPr lang="en-US" dirty="0" err="1"/>
              <a:t>I</a:t>
            </a:r>
            <a:r>
              <a:rPr lang="en-US" baseline="-25000" dirty="0" err="1"/>
              <a:t>ss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), </a:t>
            </a:r>
            <a:r>
              <a:rPr lang="en-US" dirty="0"/>
              <a:t>which bore field would the HTS and LTS generate?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9 T</a:t>
            </a:r>
            <a:r>
              <a:rPr lang="en-US" dirty="0"/>
              <a:t> for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HTS</a:t>
            </a:r>
            <a:r>
              <a:rPr lang="en-US" dirty="0"/>
              <a:t>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15 T</a:t>
            </a:r>
            <a:r>
              <a:rPr lang="en-US" dirty="0"/>
              <a:t> for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LTS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25C3B-14D9-4605-BF99-3853A082C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461A0-D156-4E19-838A-EA928EEC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FB037-B09C-4B40-8867-4C0008803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827" y="1965099"/>
            <a:ext cx="2450345" cy="146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469B7-C88D-4292-BBBB-DE04B6D0E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work/analysis</a:t>
            </a:r>
            <a:br>
              <a:rPr lang="en-US" dirty="0"/>
            </a:br>
            <a:r>
              <a:rPr lang="en-US" dirty="0"/>
              <a:t>Minimum HTS vs minimum coil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DDE3E-1B0A-467A-90F8-9714151E0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44823"/>
            <a:ext cx="5384800" cy="1872209"/>
          </a:xfrm>
        </p:spPr>
        <p:txBody>
          <a:bodyPr>
            <a:normAutofit fontScale="92500"/>
          </a:bodyPr>
          <a:lstStyle/>
          <a:p>
            <a:r>
              <a:rPr lang="en-US" dirty="0"/>
              <a:t>When operating at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(87%)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6 T</a:t>
            </a:r>
            <a:r>
              <a:rPr lang="en-US" dirty="0"/>
              <a:t> given by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HTS</a:t>
            </a:r>
            <a:r>
              <a:rPr lang="en-US" dirty="0"/>
              <a:t>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 T</a:t>
            </a:r>
            <a:r>
              <a:rPr lang="en-US" dirty="0"/>
              <a:t> given by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LTS</a:t>
            </a:r>
          </a:p>
          <a:p>
            <a:r>
              <a:rPr lang="en-US" dirty="0"/>
              <a:t>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stand-alone (87%)</a:t>
            </a:r>
            <a:endParaRPr lang="en-US" dirty="0"/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9 T</a:t>
            </a:r>
            <a:r>
              <a:rPr lang="en-US" dirty="0"/>
              <a:t> for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HTS</a:t>
            </a:r>
            <a:r>
              <a:rPr lang="en-US" dirty="0"/>
              <a:t>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15 T</a:t>
            </a:r>
            <a:r>
              <a:rPr lang="en-US" dirty="0"/>
              <a:t> for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06DD37-B50B-4BE3-A6CE-E9CB3FF9D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44823"/>
            <a:ext cx="5766308" cy="1872210"/>
          </a:xfrm>
        </p:spPr>
        <p:txBody>
          <a:bodyPr>
            <a:normAutofit fontScale="92500"/>
          </a:bodyPr>
          <a:lstStyle/>
          <a:p>
            <a:r>
              <a:rPr lang="en-US" dirty="0"/>
              <a:t>When operating at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(87%)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9.5 T</a:t>
            </a:r>
            <a:r>
              <a:rPr lang="en-US" dirty="0"/>
              <a:t> given by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HTS</a:t>
            </a:r>
            <a:r>
              <a:rPr lang="en-US" dirty="0"/>
              <a:t>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11.5 T</a:t>
            </a:r>
            <a:r>
              <a:rPr lang="en-US" dirty="0"/>
              <a:t> given by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LTS</a:t>
            </a:r>
          </a:p>
          <a:p>
            <a:r>
              <a:rPr lang="en-US" dirty="0"/>
              <a:t>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stand-alone (87%)</a:t>
            </a:r>
            <a:endParaRPr lang="en-US" dirty="0"/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11 T</a:t>
            </a:r>
            <a:r>
              <a:rPr lang="en-US" dirty="0"/>
              <a:t> for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HTS</a:t>
            </a:r>
            <a:r>
              <a:rPr lang="en-US" dirty="0"/>
              <a:t>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13 T</a:t>
            </a:r>
            <a:r>
              <a:rPr lang="en-US" dirty="0"/>
              <a:t> for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LTS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6108D-C320-4C48-BCCB-4BC20E26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0FD23-13A9-44CF-88C5-085AEEEB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DB82659D-DCF1-4B72-B3D0-6E7D99309D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06" y="3836459"/>
            <a:ext cx="3950187" cy="228600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98F5BB-B167-43B5-ACCC-376EBB098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836459"/>
            <a:ext cx="4108195" cy="237744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2F90FF-E61A-44DA-BD99-D4AEF7FEA7F3}"/>
              </a:ext>
            </a:extLst>
          </p:cNvPr>
          <p:cNvSpPr txBox="1">
            <a:spLocks/>
          </p:cNvSpPr>
          <p:nvPr/>
        </p:nvSpPr>
        <p:spPr>
          <a:xfrm>
            <a:off x="609600" y="1107542"/>
            <a:ext cx="10972800" cy="908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However, the current CT design is only one of the possible options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6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92E7E9-EB06-4CCC-B720-980B68D0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work/analysis</a:t>
            </a:r>
            <a:br>
              <a:rPr lang="en-US" dirty="0"/>
            </a:br>
            <a:r>
              <a:rPr lang="en-US" dirty="0"/>
              <a:t>Minimum HTS vs minimum coil size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840FB1-B37F-445A-85B4-2023057DE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difference</a:t>
            </a:r>
            <a:r>
              <a:rPr lang="en-US" dirty="0"/>
              <a:t> between the two approaches is that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A618-CAF1-4024-A7C8-39B644C11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54814-706E-4D78-A4D5-8CC009E6B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9F6A5C92-2D1D-48A0-951B-ABCBDCD1C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06" y="3825639"/>
            <a:ext cx="3950187" cy="228600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8D1F4C-83F4-49BC-AB61-49112FAB8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41" y="3836459"/>
            <a:ext cx="4108195" cy="237744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DE2F61C-DFD9-416C-8352-2E4C1E2D44F3}"/>
              </a:ext>
            </a:extLst>
          </p:cNvPr>
          <p:cNvSpPr txBox="1">
            <a:spLocks/>
          </p:cNvSpPr>
          <p:nvPr/>
        </p:nvSpPr>
        <p:spPr>
          <a:xfrm>
            <a:off x="609600" y="1988839"/>
            <a:ext cx="5384800" cy="17281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In one case we minimize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HTS coil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Focus on cost </a:t>
            </a:r>
            <a:r>
              <a:rPr lang="en-US" dirty="0"/>
              <a:t>(assuming HTS more expensive than LTS)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52F513A1-071F-4E1E-A1D5-7DDB7DEBA33A}"/>
              </a:ext>
            </a:extLst>
          </p:cNvPr>
          <p:cNvSpPr txBox="1">
            <a:spLocks/>
          </p:cNvSpPr>
          <p:nvPr/>
        </p:nvSpPr>
        <p:spPr>
          <a:xfrm>
            <a:off x="6197600" y="1988839"/>
            <a:ext cx="5766308" cy="172819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In the other case we minimize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overall coils size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Focus on size </a:t>
            </a:r>
            <a:r>
              <a:rPr lang="en-US" dirty="0"/>
              <a:t>(work in progress)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164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0E1FC-275B-45A7-87D2-7B3AE9DA2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2A7EA-51F9-4A6B-8ADC-27FAFCDCE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Introduction of 20 T working group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Key results presented at the Collaboration Meeting and recent work/analysis</a:t>
            </a:r>
          </a:p>
          <a:p>
            <a:pPr lvl="1"/>
            <a:r>
              <a:rPr lang="en-US" dirty="0"/>
              <a:t>20 T design study</a:t>
            </a:r>
          </a:p>
          <a:p>
            <a:pPr lvl="1"/>
            <a:r>
              <a:rPr lang="en-US" dirty="0"/>
              <a:t>Hybrid magnets development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7ABFD-B0B5-4CEC-9EA6-FF2E18877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6F8515-2AA3-4173-BA6D-57EFC0948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975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7F55-5C98-4CEB-822C-84A05D492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work/analysis</a:t>
            </a:r>
            <a:br>
              <a:rPr lang="en-US" dirty="0"/>
            </a:br>
            <a:r>
              <a:rPr lang="en-US" dirty="0"/>
              <a:t>Minimum HTS vs minimum coil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A97CD-4E32-4AB4-9CD9-348B00F9A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23650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 paper both approaches are valid and achievable, but one has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make a choice</a:t>
            </a:r>
            <a:r>
              <a:rPr lang="en-US" dirty="0"/>
              <a:t> </a:t>
            </a:r>
          </a:p>
          <a:p>
            <a:r>
              <a:rPr lang="en-US" dirty="0"/>
              <a:t>This is likely the explanation (again, work in progress) of the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CT_vs_CC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issue</a:t>
            </a:r>
          </a:p>
          <a:p>
            <a:pPr lvl="1"/>
            <a:r>
              <a:rPr lang="en-US" dirty="0"/>
              <a:t>CC has 50 % more HTS than CT but significant less LTS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85395-1646-4F3C-B892-5971F61A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BF17D-E2DC-44AB-A86A-3C4C9FC7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E5AF1D-8B97-4B8D-BF6F-B076244D2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12"/>
          <a:stretch/>
        </p:blipFill>
        <p:spPr>
          <a:xfrm>
            <a:off x="6375401" y="3723931"/>
            <a:ext cx="3104975" cy="249571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85583-60FD-4E7E-8540-2F1E933AF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348"/>
          <a:stretch/>
        </p:blipFill>
        <p:spPr>
          <a:xfrm>
            <a:off x="1838897" y="3723932"/>
            <a:ext cx="3698928" cy="249571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5414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20FF-BD28-4F6F-A0A9-3D378D520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work/analysis</a:t>
            </a:r>
            <a:br>
              <a:rPr lang="en-US" dirty="0"/>
            </a:br>
            <a:r>
              <a:rPr lang="en-US" dirty="0"/>
              <a:t>Hybrid vs all HTS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104675-B7F4-4733-A773-08C210C15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9114" y="4105165"/>
            <a:ext cx="2880320" cy="2090914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05D0E9-06B2-4855-980E-9D942792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E61DD-B976-45C1-8F3F-CBACC925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00B8D2-59A0-45E8-A170-737CC8F63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1902641"/>
            <a:ext cx="9014792" cy="210768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092B47-C99F-4F5E-AEB7-64141139F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4102587"/>
            <a:ext cx="2880320" cy="2093492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DE1D09-C142-417B-8FC7-099E4BC93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996" y="4088396"/>
            <a:ext cx="2900612" cy="2107683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B86AD49-409E-41A5-B725-3BD3DB030357}"/>
              </a:ext>
            </a:extLst>
          </p:cNvPr>
          <p:cNvSpPr txBox="1">
            <a:spLocks/>
          </p:cNvSpPr>
          <p:nvPr/>
        </p:nvSpPr>
        <p:spPr>
          <a:xfrm>
            <a:off x="609600" y="1368000"/>
            <a:ext cx="10972800" cy="5346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Let’s look at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load-lines</a:t>
            </a:r>
            <a:r>
              <a:rPr lang="en-US" dirty="0"/>
              <a:t>: all with a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en-US" i="1" baseline="-250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i="1" dirty="0"/>
              <a:t> </a:t>
            </a:r>
            <a:r>
              <a:rPr lang="en-US" dirty="0"/>
              <a:t>below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600 A/mm2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all HTS</a:t>
            </a:r>
            <a:r>
              <a:rPr lang="en-US" dirty="0">
                <a:sym typeface="Wingdings" panose="05000000000000000000" pitchFamily="2" charset="2"/>
              </a:rPr>
              <a:t>?</a:t>
            </a:r>
            <a:endParaRPr lang="en-US" baseline="-25000" dirty="0"/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63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523C0-C26A-442E-BA7B-FCD022B2E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work/analysis</a:t>
            </a:r>
            <a:br>
              <a:rPr lang="en-US" dirty="0"/>
            </a:br>
            <a:r>
              <a:rPr lang="en-US" dirty="0"/>
              <a:t>Hybrid vs all HTS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1463A5-2C6D-4F74-B174-2B7FE6EF8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09" y="4001690"/>
            <a:ext cx="3841911" cy="2223340"/>
          </a:xfrm>
          <a:ln w="3175">
            <a:solidFill>
              <a:schemeClr val="tx2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3D6B9-2AEB-4FF7-B1B9-CDA82538D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94CA7-A219-4657-8695-C7D7C5C3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78DA25-EEE1-40D9-8E9A-6419C88DF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4" y="4005130"/>
            <a:ext cx="3841911" cy="222334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67B836-5902-4F16-9B40-4014E70B1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006242"/>
            <a:ext cx="3841912" cy="222334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24B4B2-6251-4439-A436-277111A5A24C}"/>
              </a:ext>
            </a:extLst>
          </p:cNvPr>
          <p:cNvSpPr txBox="1">
            <a:spLocks/>
          </p:cNvSpPr>
          <p:nvPr/>
        </p:nvSpPr>
        <p:spPr>
          <a:xfrm>
            <a:off x="609600" y="1368001"/>
            <a:ext cx="10972800" cy="15569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third option </a:t>
            </a:r>
            <a:r>
              <a:rPr lang="en-US" dirty="0"/>
              <a:t>can be considered:  all HTS</a:t>
            </a:r>
          </a:p>
          <a:p>
            <a:pPr lvl="1"/>
            <a:r>
              <a:rPr lang="en-US" dirty="0"/>
              <a:t>Still to be fully analyzed, but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ok</a:t>
            </a:r>
            <a:r>
              <a:rPr lang="en-US" dirty="0"/>
              <a:t> in term of margin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2A3019-7A1B-4ECD-B0CE-1CCD91DBE1A8}"/>
              </a:ext>
            </a:extLst>
          </p:cNvPr>
          <p:cNvSpPr txBox="1"/>
          <p:nvPr/>
        </p:nvSpPr>
        <p:spPr>
          <a:xfrm>
            <a:off x="1199456" y="3429000"/>
            <a:ext cx="144016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Hybrid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Minimum HTS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DD4EC6-F247-4F67-A910-838264C676E0}"/>
              </a:ext>
            </a:extLst>
          </p:cNvPr>
          <p:cNvSpPr txBox="1"/>
          <p:nvPr/>
        </p:nvSpPr>
        <p:spPr>
          <a:xfrm>
            <a:off x="5280652" y="3385429"/>
            <a:ext cx="144016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Hybrid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Minimum overall coil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F2904F-6480-4008-A8B2-92C38C77BB4B}"/>
              </a:ext>
            </a:extLst>
          </p:cNvPr>
          <p:cNvSpPr txBox="1"/>
          <p:nvPr/>
        </p:nvSpPr>
        <p:spPr>
          <a:xfrm>
            <a:off x="9302084" y="3385429"/>
            <a:ext cx="144016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Hybrid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All HTS</a:t>
            </a:r>
          </a:p>
        </p:txBody>
      </p:sp>
    </p:spTree>
    <p:extLst>
      <p:ext uri="{BB962C8B-B14F-4D97-AF65-F5344CB8AC3E}">
        <p14:creationId xmlns:p14="http://schemas.microsoft.com/office/powerpoint/2010/main" val="3889949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ED74D-524F-4B08-A863-7860EBA0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work/analysis</a:t>
            </a:r>
            <a:br>
              <a:rPr lang="en-US" dirty="0"/>
            </a:br>
            <a:r>
              <a:rPr lang="en-US" dirty="0"/>
              <a:t>Hybrid vs all 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EAC6-A6F7-447B-BD8A-1F17CAD22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272039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All HTS option</a:t>
            </a:r>
            <a:r>
              <a:rPr lang="en-US" dirty="0"/>
              <a:t>: we are not yet taking advantage of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area</a:t>
            </a:r>
            <a:r>
              <a:rPr lang="en-US" dirty="0"/>
              <a:t> where LTS is better than HTS</a:t>
            </a:r>
          </a:p>
          <a:p>
            <a:pPr lvl="1"/>
            <a:r>
              <a:rPr lang="en-US" dirty="0"/>
              <a:t>Only marginally with the CC</a:t>
            </a:r>
          </a:p>
          <a:p>
            <a:r>
              <a:rPr lang="en-US" dirty="0"/>
              <a:t>Are we limited by the old “rule of thumb”?</a:t>
            </a:r>
          </a:p>
          <a:p>
            <a:pPr lvl="1"/>
            <a:r>
              <a:rPr lang="en-US" dirty="0"/>
              <a:t>“Accelerator magnets operate with a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en-US" i="1" baseline="-25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dirty="0"/>
              <a:t> not much higher than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~500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en-US" i="1" baseline="-250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dirty="0"/>
              <a:t> not much higher than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~750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/>
              <a:t>”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C3D78F-2850-4FC3-8A5C-9BF750886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A14CB-B185-4EFB-B8CE-DBD2187A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8C73B0C0-1182-4232-B171-F584773AA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14" y="4105165"/>
            <a:ext cx="2880320" cy="2090914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D9C4E-382A-4C20-91E8-109C517E2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4102587"/>
            <a:ext cx="2880320" cy="2093492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999A68-C4AC-476A-BF26-39D99A472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996" y="4088396"/>
            <a:ext cx="2900612" cy="2107683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86692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04F75-880B-40D1-8C86-1FCCE8091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work/analysis</a:t>
            </a:r>
            <a:br>
              <a:rPr lang="en-US" dirty="0"/>
            </a:br>
            <a:r>
              <a:rPr lang="en-US" dirty="0"/>
              <a:t>Seminar at CERN (remote)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89DAC-54F8-4E3E-A9C6-8EEA59276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952" y="1368000"/>
            <a:ext cx="6408712" cy="4641379"/>
          </a:xfrm>
        </p:spPr>
        <p:txBody>
          <a:bodyPr/>
          <a:lstStyle/>
          <a:p>
            <a:r>
              <a:rPr lang="en-US" dirty="0"/>
              <a:t>Among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feedbacks-comments</a:t>
            </a:r>
          </a:p>
          <a:p>
            <a:pPr lvl="1"/>
            <a:r>
              <a:rPr lang="en-US" dirty="0"/>
              <a:t>The approach has been so far a very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traditional</a:t>
            </a:r>
            <a:r>
              <a:rPr lang="en-US" dirty="0"/>
              <a:t> one</a:t>
            </a:r>
          </a:p>
          <a:p>
            <a:pPr lvl="2"/>
            <a:r>
              <a:rPr lang="en-US" dirty="0"/>
              <a:t>CT, BL, CC with Rutherford cables</a:t>
            </a:r>
          </a:p>
          <a:p>
            <a:pPr lvl="2"/>
            <a:r>
              <a:rPr lang="en-US" dirty="0"/>
              <a:t>Large and expensive coils/magnets</a:t>
            </a:r>
          </a:p>
          <a:p>
            <a:pPr lvl="1"/>
            <a:r>
              <a:rPr lang="en-US" dirty="0"/>
              <a:t>How about exploring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new options </a:t>
            </a:r>
            <a:r>
              <a:rPr lang="en-US" dirty="0"/>
              <a:t>(new paradigm)?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84987-3C7F-4242-8002-BA4B21FE1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12DFD-1584-4C7C-8BEB-9E18D0F7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9A14CF-19F1-4355-8D15-15ECFDB2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964" y="4674227"/>
            <a:ext cx="5702424" cy="133324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CA5A7-9609-41E8-B590-A21FA265A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44" t="9617" r="36416" b="50000"/>
          <a:stretch/>
        </p:blipFill>
        <p:spPr>
          <a:xfrm>
            <a:off x="47328" y="1988840"/>
            <a:ext cx="5443142" cy="317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6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1B18B-BF93-460C-837C-11310956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work/analysis</a:t>
            </a:r>
            <a:br>
              <a:rPr lang="en-US" dirty="0"/>
            </a:br>
            <a:r>
              <a:rPr lang="en-US" dirty="0"/>
              <a:t>New design study options: REBCO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7CBC2-8425-4BE8-A714-F0CCA4429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11699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“Advanced”</a:t>
            </a:r>
          </a:p>
          <a:p>
            <a:pPr lvl="1"/>
            <a:r>
              <a:rPr lang="en-US" dirty="0"/>
              <a:t>STAR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6-around-1</a:t>
            </a:r>
            <a:r>
              <a:rPr lang="en-US" dirty="0"/>
              <a:t> cable or CORC</a:t>
            </a:r>
          </a:p>
          <a:p>
            <a:pPr lvl="2"/>
            <a:r>
              <a:rPr lang="en-US" dirty="0"/>
              <a:t>“Familiar” cable but more work needed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1683F-C9C2-4906-8A32-1523C4FBA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8E5BB0-588F-4D8B-B7AC-4C5B1372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53AC87F4-F4A4-4DC7-83D5-5CE235B235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955" y="1937243"/>
            <a:ext cx="3816424" cy="228384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E225D9-10E1-4543-9C4E-57DDB352F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2537993"/>
            <a:ext cx="2605651" cy="141604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5BAB7E-FA85-4C5F-B4FA-34329A1E5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06"/>
          <a:stretch/>
        </p:blipFill>
        <p:spPr>
          <a:xfrm>
            <a:off x="695400" y="2537992"/>
            <a:ext cx="1532823" cy="141559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DC8194-9BBA-4CEE-9A6E-CEFC77314A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95" t="6987" r="11962"/>
          <a:stretch/>
        </p:blipFill>
        <p:spPr>
          <a:xfrm>
            <a:off x="2711920" y="2537992"/>
            <a:ext cx="1440160" cy="142995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43CBA7A-C597-4B8C-AF4C-13B1D68A831A}"/>
              </a:ext>
            </a:extLst>
          </p:cNvPr>
          <p:cNvSpPr txBox="1">
            <a:spLocks/>
          </p:cNvSpPr>
          <p:nvPr/>
        </p:nvSpPr>
        <p:spPr>
          <a:xfrm>
            <a:off x="666354" y="4221088"/>
            <a:ext cx="4109024" cy="1959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“More advanced”?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Twisted</a:t>
            </a:r>
            <a:r>
              <a:rPr lang="en-US" dirty="0"/>
              <a:t> stack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Aligned</a:t>
            </a:r>
            <a:r>
              <a:rPr lang="en-US" dirty="0"/>
              <a:t> stack</a:t>
            </a:r>
          </a:p>
          <a:p>
            <a:pPr lvl="2"/>
            <a:r>
              <a:rPr lang="en-US" dirty="0"/>
              <a:t>Take advantage of tape anisotropy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666414-7DFC-42E8-9A72-9EFF206EE4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625" t="41111" r="16875" b="15556"/>
          <a:stretch/>
        </p:blipFill>
        <p:spPr>
          <a:xfrm>
            <a:off x="8256164" y="4506736"/>
            <a:ext cx="3300984" cy="169392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1E4612-FE75-46D6-886F-ABD77B7A99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3970"/>
          <a:stretch/>
        </p:blipFill>
        <p:spPr bwMode="auto">
          <a:xfrm>
            <a:off x="4826399" y="4803215"/>
            <a:ext cx="2844800" cy="110097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687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892A1-7E84-481B-A0F9-2A0CE881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for the 20 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EDBED-2609-44B1-A91F-B035F58FB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For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hybrid designs with Bi2212</a:t>
            </a:r>
          </a:p>
          <a:p>
            <a:pPr lvl="1"/>
            <a:r>
              <a:rPr lang="en-US" dirty="0"/>
              <a:t>Explore the 3 options: minimum HTS, minimum overall coil, all HTS  </a:t>
            </a:r>
          </a:p>
          <a:p>
            <a:pPr lvl="1"/>
            <a:r>
              <a:rPr lang="en-US" dirty="0"/>
              <a:t>Always consider the stand alone fields</a:t>
            </a:r>
          </a:p>
          <a:p>
            <a:pPr lvl="2"/>
            <a:r>
              <a:rPr lang="en-US" dirty="0"/>
              <a:t>Relevant for future colliders</a:t>
            </a:r>
          </a:p>
          <a:p>
            <a:pPr lvl="3"/>
            <a:r>
              <a:rPr lang="en-US" dirty="0"/>
              <a:t>10 T all HTS…..16 T large aperture LTS</a:t>
            </a:r>
          </a:p>
          <a:p>
            <a:endParaRPr lang="en-US" dirty="0"/>
          </a:p>
          <a:p>
            <a:r>
              <a:rPr lang="en-US" dirty="0"/>
              <a:t>For the more advanced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hybrid designs with REBCO</a:t>
            </a:r>
          </a:p>
          <a:p>
            <a:pPr lvl="1"/>
            <a:r>
              <a:rPr lang="en-US" dirty="0"/>
              <a:t>Conceptual designs of REBCO hybrid magnets which meets the criteria</a:t>
            </a:r>
          </a:p>
          <a:p>
            <a:pPr lvl="2"/>
            <a:r>
              <a:rPr lang="en-US" dirty="0"/>
              <a:t>Major questions marks on mechanics (limited stress) and quench protection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F5989-D87D-43C7-91D8-5027EA4F4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A9823-6E0C-42CB-83F5-6AE258997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38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0E1FC-275B-45A7-87D2-7B3AE9DA2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2A7EA-51F9-4A6B-8ADC-27FAFCDCE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Introduction of 20 T working group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Key results presented at the Collaboration Meeting and recent work/analysis</a:t>
            </a:r>
          </a:p>
          <a:p>
            <a:pPr lvl="1"/>
            <a:r>
              <a:rPr lang="en-US" dirty="0"/>
              <a:t>20 T design study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Hybrid magnets development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7ABFD-B0B5-4CEC-9EA6-FF2E18877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6F8515-2AA3-4173-BA6D-57EFC0948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556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2112A-2474-47DD-A82E-DA1F3E138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results presented at the Collaboration Meeting</a:t>
            </a:r>
            <a:br>
              <a:rPr lang="en-US" dirty="0"/>
            </a:br>
            <a:r>
              <a:rPr lang="en-US" dirty="0"/>
              <a:t>Hybrid magnets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099B2-2FE3-4520-8BE7-732CE80CA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D95A45-CBBA-4A1B-B565-47CE31A3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6105C-B088-4BEA-AA3F-A343B6934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39AC2-B509-4E46-BD84-877248446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5" y="1196752"/>
            <a:ext cx="3657600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05D367-837A-4228-BE47-8F8591EE2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180" y="1196752"/>
            <a:ext cx="3657600" cy="205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AD7855-13CC-4C12-939D-4A8DAA4BE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872" y="1196752"/>
            <a:ext cx="3657600" cy="205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9580D-1D94-445D-9F6B-6738F9CE5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47" y="3557208"/>
            <a:ext cx="3657600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A35DAF-D3DC-4804-A125-7CFD34305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180" y="3555821"/>
            <a:ext cx="3657600" cy="2057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DA7289-DB5C-40BA-9346-4C29A37CC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984" y="35821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49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3D54E-1280-418B-BE0F-C2B230829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work/analysis</a:t>
            </a:r>
            <a:br>
              <a:rPr lang="en-US" dirty="0"/>
            </a:br>
            <a:r>
              <a:rPr lang="en-US" dirty="0"/>
              <a:t>Qualification of test facility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69CBC-01D3-43E6-BC4B-F7C12750B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2061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Upgrade of the LBNL test facility specifically to test hybrid magnets</a:t>
            </a:r>
          </a:p>
          <a:p>
            <a:pPr lvl="1"/>
            <a:r>
              <a:rPr lang="en-US" dirty="0"/>
              <a:t>Challenge: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two independent facilities </a:t>
            </a:r>
            <a:r>
              <a:rPr lang="en-US" dirty="0"/>
              <a:t>(PS, quench protection, header) in one facility</a:t>
            </a:r>
          </a:p>
          <a:p>
            <a:endParaRPr lang="en-US" dirty="0"/>
          </a:p>
          <a:p>
            <a:r>
              <a:rPr lang="en-US" dirty="0"/>
              <a:t>Successful test of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REBCO insert </a:t>
            </a:r>
            <a:r>
              <a:rPr lang="en-US" dirty="0"/>
              <a:t>(CORC demountable joint samples)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inside CCT5</a:t>
            </a:r>
          </a:p>
          <a:p>
            <a:pPr lvl="1"/>
            <a:r>
              <a:rPr lang="en-US" dirty="0"/>
              <a:t>First, 4.8 kA in the REBCO insert without back-ground field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qualification new PS and QP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Then, 2.4 kA in REBCO in 6 T background field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full qualification of the facility </a:t>
            </a:r>
            <a:r>
              <a:rPr lang="en-US" dirty="0">
                <a:sym typeface="Wingdings" panose="05000000000000000000" pitchFamily="2" charset="2"/>
              </a:rPr>
              <a:t> ready for Bin5-CCT5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3BC8F-83AB-4613-80C9-8936B840E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ADA7A4-A15F-4B9D-A300-3C4423AD6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C5FC7A-FAC5-4A77-BB90-5A3CC4040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06" t="26667" r="7347" b="16389"/>
          <a:stretch/>
        </p:blipFill>
        <p:spPr>
          <a:xfrm>
            <a:off x="218245" y="3356992"/>
            <a:ext cx="3034673" cy="268174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E727C-E25B-48C8-8374-FCF06FA02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425" y="3358938"/>
            <a:ext cx="2639912" cy="2693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C0FE8-C83C-4634-B866-DD235C580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704" y="3356992"/>
            <a:ext cx="3317577" cy="2693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8D35E-FCA0-4E23-A7FB-90C2FBF08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067" y="3358938"/>
            <a:ext cx="2194572" cy="26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8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F3C09-963A-4F01-9929-BE1BEC95F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Acknowledgement (20 T working group)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7F89B-51C5-4496-9128-A42069336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Members US MDP 20 T working group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LBNL</a:t>
            </a:r>
            <a:r>
              <a:rPr lang="en-US" dirty="0"/>
              <a:t>: D. Arbelaez, L. Brouwer, M. </a:t>
            </a:r>
            <a:r>
              <a:rPr lang="en-US" dirty="0" err="1"/>
              <a:t>D’Addazio</a:t>
            </a:r>
            <a:r>
              <a:rPr lang="en-US" dirty="0"/>
              <a:t>, L. Garcia Fajardo, J.L. Rudeiros Fernandez, M. Juchno, S. Prestemon, T. Shen, R. </a:t>
            </a:r>
            <a:r>
              <a:rPr lang="en-US" dirty="0" err="1"/>
              <a:t>Teyber</a:t>
            </a:r>
            <a:r>
              <a:rPr lang="en-US" dirty="0"/>
              <a:t>, G. Vallone, X. Wang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FNAL</a:t>
            </a:r>
            <a:r>
              <a:rPr lang="en-US" dirty="0"/>
              <a:t>: G. Ambrosio, M. Baldini, E. </a:t>
            </a:r>
            <a:r>
              <a:rPr lang="en-US" dirty="0" err="1"/>
              <a:t>Barzi</a:t>
            </a:r>
            <a:r>
              <a:rPr lang="en-US" dirty="0"/>
              <a:t>, S. Gourlay, V. </a:t>
            </a:r>
            <a:r>
              <a:rPr lang="en-US" dirty="0" err="1"/>
              <a:t>Kashikhin</a:t>
            </a:r>
            <a:r>
              <a:rPr lang="en-US" dirty="0"/>
              <a:t>, V. </a:t>
            </a:r>
            <a:r>
              <a:rPr lang="en-US" dirty="0" err="1"/>
              <a:t>Marinozzi</a:t>
            </a:r>
            <a:r>
              <a:rPr lang="en-US" dirty="0"/>
              <a:t>, I. </a:t>
            </a:r>
            <a:r>
              <a:rPr lang="en-US" dirty="0" err="1"/>
              <a:t>Novitski</a:t>
            </a:r>
            <a:r>
              <a:rPr lang="en-US" dirty="0"/>
              <a:t>, G. Velev, A. </a:t>
            </a:r>
            <a:r>
              <a:rPr lang="en-US" dirty="0" err="1"/>
              <a:t>Zlobin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NHMFL</a:t>
            </a:r>
            <a:r>
              <a:rPr lang="en-US" dirty="0"/>
              <a:t>: L. Cooley, D. </a:t>
            </a:r>
            <a:r>
              <a:rPr lang="en-US" dirty="0" err="1"/>
              <a:t>Larbalestier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BNL</a:t>
            </a:r>
            <a:r>
              <a:rPr lang="en-US" dirty="0"/>
              <a:t>: K. </a:t>
            </a:r>
            <a:r>
              <a:rPr lang="en-US" dirty="0" err="1"/>
              <a:t>Amm</a:t>
            </a:r>
            <a:r>
              <a:rPr lang="en-US" dirty="0"/>
              <a:t>, M. Anerella, J. Cozzolino, R. Gupta, F. Kurian, B. Yahia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European Contributors</a:t>
            </a:r>
          </a:p>
          <a:p>
            <a:pPr lvl="1"/>
            <a:r>
              <a:rPr lang="en-US" dirty="0"/>
              <a:t>Emmanuele Ravaioli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CERN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Douglas Martins Araujo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PSI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Etienne </a:t>
            </a:r>
            <a:r>
              <a:rPr lang="en-US" dirty="0" err="1"/>
              <a:t>Rochepault</a:t>
            </a:r>
            <a:r>
              <a:rPr lang="en-US" dirty="0"/>
              <a:t>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CEA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F7F28-DCD8-4291-8734-292A3258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D57D2-1811-4E79-87AC-3FE89372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406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A9DB2-E0B0-4781-9A21-DB01D42F6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work/analysis</a:t>
            </a:r>
            <a:br>
              <a:rPr lang="en-US" dirty="0"/>
            </a:br>
            <a:r>
              <a:rPr lang="en-US" dirty="0"/>
              <a:t>Hybrid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90500-D2A9-4CE0-B1D7-66F1A198F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options under consideration for “C4”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Next steps</a:t>
            </a:r>
            <a:r>
              <a:rPr lang="en-US" dirty="0"/>
              <a:t>: comparative analysis and “prioritization”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EE6F0-F49F-41A7-A624-C0006DCF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92B4C-D90A-4166-98AF-E25D425E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CA6042-2471-4B74-B785-D384A08A48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13" b="8452"/>
          <a:stretch/>
        </p:blipFill>
        <p:spPr>
          <a:xfrm>
            <a:off x="1703512" y="2420856"/>
            <a:ext cx="9099717" cy="387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95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581F-A386-419A-8EE0-6D63AEEB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work/analysis</a:t>
            </a:r>
            <a:br>
              <a:rPr lang="en-US" dirty="0"/>
            </a:br>
            <a:r>
              <a:rPr lang="en-US" dirty="0"/>
              <a:t>Overview of hybrid magnets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8AE87-9BA8-48F2-9E2D-B8BCA99A9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EF98F-3D2A-4A4C-AD11-A80D11720C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4698" r="16266" b="4693"/>
          <a:stretch/>
        </p:blipFill>
        <p:spPr>
          <a:xfrm>
            <a:off x="7062944" y="2645828"/>
            <a:ext cx="1481328" cy="148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40DE82-E63C-4CA7-92DA-F334E956D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" t="4767" r="853" b="4780"/>
          <a:stretch/>
        </p:blipFill>
        <p:spPr>
          <a:xfrm>
            <a:off x="551384" y="2472922"/>
            <a:ext cx="1819656" cy="1819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8E5750-8C7B-4095-96BB-E9C570FA46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9" t="4600" r="4006" b="4920"/>
          <a:stretch/>
        </p:blipFill>
        <p:spPr>
          <a:xfrm>
            <a:off x="9177484" y="2233990"/>
            <a:ext cx="2377440" cy="2390020"/>
          </a:xfrm>
          <a:prstGeom prst="rect">
            <a:avLst/>
          </a:prstGeo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7FB55BB2-BBDB-47E7-9710-DFEE95E5E0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8" t="4635" r="16209" b="4475"/>
          <a:stretch/>
        </p:blipFill>
        <p:spPr>
          <a:xfrm>
            <a:off x="5144990" y="2646901"/>
            <a:ext cx="1481328" cy="14939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42A6F59-0CD1-4C1A-9C31-3CC43570B12E}"/>
              </a:ext>
            </a:extLst>
          </p:cNvPr>
          <p:cNvSpPr txBox="1"/>
          <p:nvPr/>
        </p:nvSpPr>
        <p:spPr>
          <a:xfrm>
            <a:off x="1065550" y="1613167"/>
            <a:ext cx="75967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CCT5-Bin5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30 mm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9-10 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557170-CF45-4B5C-866B-B51466061052}"/>
              </a:ext>
            </a:extLst>
          </p:cNvPr>
          <p:cNvSpPr txBox="1"/>
          <p:nvPr/>
        </p:nvSpPr>
        <p:spPr>
          <a:xfrm>
            <a:off x="5378765" y="1592342"/>
            <a:ext cx="91440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COMB-SMCT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100 mm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11-12 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29A95B-92D2-49B5-88B8-07F49AA4871D}"/>
              </a:ext>
            </a:extLst>
          </p:cNvPr>
          <p:cNvSpPr txBox="1"/>
          <p:nvPr/>
        </p:nvSpPr>
        <p:spPr>
          <a:xfrm>
            <a:off x="7081697" y="1669286"/>
            <a:ext cx="123594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11T-Bi SMCT-SMCT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15 mm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14-16 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59AB48-A05E-4450-B81F-2515F1FAA93E}"/>
              </a:ext>
            </a:extLst>
          </p:cNvPr>
          <p:cNvSpPr txBox="1"/>
          <p:nvPr/>
        </p:nvSpPr>
        <p:spPr>
          <a:xfrm>
            <a:off x="9768408" y="1592342"/>
            <a:ext cx="107132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CCT6-BiCCT1-2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40 mm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16-18 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90491-3EA2-45BC-B771-55695733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44049C-6358-47BF-A643-8162C9C995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9" t="4506" r="1316" b="4582"/>
          <a:stretch/>
        </p:blipFill>
        <p:spPr>
          <a:xfrm>
            <a:off x="2837167" y="2427202"/>
            <a:ext cx="1819656" cy="18327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685A76-2123-4956-8956-A556971A3911}"/>
              </a:ext>
            </a:extLst>
          </p:cNvPr>
          <p:cNvSpPr txBox="1"/>
          <p:nvPr/>
        </p:nvSpPr>
        <p:spPr>
          <a:xfrm>
            <a:off x="3324156" y="1596345"/>
            <a:ext cx="75967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CCT5-C4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30 mm</a:t>
            </a:r>
          </a:p>
          <a:p>
            <a:pPr algn="ctr"/>
            <a:r>
              <a:rPr lang="en-US" sz="1000" b="1" dirty="0">
                <a:solidFill>
                  <a:schemeClr val="tx2"/>
                </a:solidFill>
              </a:rPr>
              <a:t>11-12</a:t>
            </a:r>
            <a:r>
              <a:rPr lang="en-US" sz="1000" dirty="0">
                <a:solidFill>
                  <a:schemeClr val="tx2"/>
                </a:solidFill>
              </a:rPr>
              <a:t> 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F0091B0-0BC0-4F95-A5A2-6D203647D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793139"/>
            <a:ext cx="10972800" cy="1216240"/>
          </a:xfrm>
        </p:spPr>
        <p:txBody>
          <a:bodyPr/>
          <a:lstStyle/>
          <a:p>
            <a:r>
              <a:rPr lang="en-US" dirty="0"/>
              <a:t>Next steps: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timeline</a:t>
            </a:r>
            <a:r>
              <a:rPr lang="en-US" dirty="0"/>
              <a:t> and more precise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field estimate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78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038BF-6813-456F-A38D-5CD2F7FAE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B2848-DA57-4C38-AC40-E26688EDF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D8F59-620D-49F7-8381-87569D2C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1394EE-B613-421F-ACB4-50880FA04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166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7D537-C097-4C86-AA3C-4E3FB651B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6EC31-0337-41D4-9334-EB74E10D5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1D4FA-2459-42CF-9CCC-3DB254BB2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E50198B-DD64-4B84-A75E-4937935F20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18" y="1782794"/>
            <a:ext cx="6874764" cy="381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39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513C-B49F-49F1-A54A-7E5324C65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B6C11-2A31-42DB-8802-D8DCED2C6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175032" cy="4641379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Coil and magnet parameters </a:t>
            </a:r>
          </a:p>
          <a:p>
            <a:pPr lvl="1"/>
            <a:r>
              <a:rPr lang="en-US" dirty="0"/>
              <a:t>Free coil aperture (diameter)		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50 mm</a:t>
            </a:r>
          </a:p>
          <a:p>
            <a:pPr lvl="1"/>
            <a:r>
              <a:rPr lang="en-US" dirty="0"/>
              <a:t>Operational bore field 			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</a:t>
            </a:r>
          </a:p>
          <a:p>
            <a:pPr lvl="1"/>
            <a:r>
              <a:rPr lang="en-US" dirty="0"/>
              <a:t>load-line fraction @ 1.9K: </a:t>
            </a:r>
            <a:r>
              <a:rPr lang="en-US" dirty="0" err="1"/>
              <a:t>I</a:t>
            </a:r>
            <a:r>
              <a:rPr lang="en-US" baseline="-25000" dirty="0" err="1"/>
              <a:t>op</a:t>
            </a:r>
            <a:r>
              <a:rPr lang="en-US" dirty="0"/>
              <a:t>/</a:t>
            </a:r>
            <a:r>
              <a:rPr lang="en-US" dirty="0" err="1"/>
              <a:t>I</a:t>
            </a:r>
            <a:r>
              <a:rPr lang="en-US" baseline="-25000" dirty="0" err="1"/>
              <a:t>ss</a:t>
            </a:r>
            <a:r>
              <a:rPr lang="en-US" baseline="-25000" dirty="0"/>
              <a:t> 	</a:t>
            </a:r>
            <a:r>
              <a:rPr lang="en-US" dirty="0"/>
              <a:t>	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&lt;= 87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%</a:t>
            </a:r>
          </a:p>
          <a:p>
            <a:pPr lvl="1"/>
            <a:r>
              <a:rPr lang="en-US" dirty="0"/>
              <a:t>2D Geometrical harmonics  		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&lt;3 units </a:t>
            </a:r>
            <a:r>
              <a:rPr lang="en-US" dirty="0"/>
              <a:t>for n&lt;10  (at </a:t>
            </a:r>
            <a:r>
              <a:rPr lang="en-US" dirty="0" err="1"/>
              <a:t>R</a:t>
            </a:r>
            <a:r>
              <a:rPr lang="en-US" baseline="-25000" dirty="0" err="1"/>
              <a:t>ref</a:t>
            </a:r>
            <a:r>
              <a:rPr lang="en-US" dirty="0"/>
              <a:t>=17 mm)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All coils powered in series</a:t>
            </a:r>
          </a:p>
          <a:p>
            <a:pPr lvl="1"/>
            <a:r>
              <a:rPr lang="en-US" dirty="0"/>
              <a:t>Maximum hot spot temperature	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350 K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Mechanics</a:t>
            </a:r>
          </a:p>
          <a:p>
            <a:pPr lvl="1"/>
            <a:r>
              <a:rPr lang="en-US" dirty="0"/>
              <a:t>Maximum Nb</a:t>
            </a:r>
            <a:r>
              <a:rPr lang="en-US" baseline="-25000" dirty="0"/>
              <a:t>3</a:t>
            </a:r>
            <a:r>
              <a:rPr lang="en-US" dirty="0"/>
              <a:t>Sn coil stress 		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&lt;180 (&lt;150) MPa </a:t>
            </a:r>
            <a:r>
              <a:rPr lang="en-US" dirty="0"/>
              <a:t>at 1.9 (293) K</a:t>
            </a:r>
          </a:p>
          <a:p>
            <a:pPr lvl="1"/>
            <a:r>
              <a:rPr lang="en-US" dirty="0"/>
              <a:t>For the HTS 				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&lt;120 MPa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C0C70-FE33-4C3E-8F0B-22436295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CB8DB-D460-4555-9BBB-B7A6B408F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60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B39E6-DDF0-44DE-A784-889872462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 criteria:</a:t>
            </a:r>
            <a:br>
              <a:rPr lang="en-US" dirty="0"/>
            </a:br>
            <a:r>
              <a:rPr lang="en-US" dirty="0"/>
              <a:t>some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5D191-14ED-4D31-AB5A-BD6B6F6B7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492937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Size</a:t>
            </a:r>
          </a:p>
          <a:p>
            <a:pPr lvl="1"/>
            <a:r>
              <a:rPr lang="en-US" dirty="0"/>
              <a:t>No limits or constraints set (request from the working group)</a:t>
            </a:r>
          </a:p>
          <a:p>
            <a:pPr lvl="1"/>
            <a:r>
              <a:rPr lang="en-US" dirty="0"/>
              <a:t>So far the goal has been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minimize coil size</a:t>
            </a:r>
            <a:r>
              <a:rPr lang="en-US" dirty="0"/>
              <a:t>, but not significant effort has been devoted to minimize the structure (next step)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We focus for now on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 m long magnet</a:t>
            </a:r>
            <a:r>
              <a:rPr lang="en-US" dirty="0"/>
              <a:t>, with CLIC/dump.</a:t>
            </a:r>
          </a:p>
          <a:p>
            <a:pPr lvl="1"/>
            <a:r>
              <a:rPr lang="en-US" dirty="0"/>
              <a:t>But we start considering also the issue of protecting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long accelerator magnet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Mechanics</a:t>
            </a:r>
          </a:p>
          <a:p>
            <a:pPr lvl="1"/>
            <a:r>
              <a:rPr lang="en-US" dirty="0"/>
              <a:t>Good knowledge of mechanical properties and limits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</a:t>
            </a:r>
            <a:r>
              <a:rPr lang="en-US" dirty="0"/>
              <a:t>, recent interesting results from Twente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</a:t>
            </a:r>
            <a:r>
              <a:rPr lang="en-US" dirty="0"/>
              <a:t>cables </a:t>
            </a:r>
            <a:r>
              <a:rPr lang="en-US" dirty="0">
                <a:sym typeface="Wingdings" panose="05000000000000000000" pitchFamily="2" charset="2"/>
              </a:rPr>
              <a:t> t</a:t>
            </a:r>
            <a:r>
              <a:rPr lang="en-US" dirty="0"/>
              <a:t>he assumptions seem reasonable</a:t>
            </a:r>
          </a:p>
          <a:p>
            <a:pPr lvl="1"/>
            <a:r>
              <a:rPr lang="en-US" dirty="0"/>
              <a:t>Much less knowledge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CORC/STAR </a:t>
            </a:r>
            <a:r>
              <a:rPr lang="en-US" dirty="0"/>
              <a:t>stress limits and properties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DEFC5-9161-4FB1-8312-FA055AFC9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7E348-39CC-4230-AFA7-6E16EACFB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0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C4966-3730-4907-893F-11754EA04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 criteria:</a:t>
            </a:r>
            <a:br>
              <a:rPr lang="en-US" dirty="0"/>
            </a:br>
            <a:r>
              <a:rPr lang="en-US" dirty="0"/>
              <a:t>Wires and cables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80708-9B62-417F-9E6F-093DFCF66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68000"/>
            <a:ext cx="9573977" cy="494132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</a:t>
            </a:r>
          </a:p>
          <a:p>
            <a:pPr lvl="1"/>
            <a:r>
              <a:rPr lang="en-US" dirty="0"/>
              <a:t>0.7 – 1.1 mm strands </a:t>
            </a:r>
          </a:p>
          <a:p>
            <a:pPr lvl="2"/>
            <a:r>
              <a:rPr lang="en-US" dirty="0"/>
              <a:t>Typical properties of 127 or 169 (</a:t>
            </a:r>
            <a:r>
              <a:rPr lang="en-US" b="1" i="1" dirty="0"/>
              <a:t>Bruker-OST</a:t>
            </a:r>
            <a:r>
              <a:rPr lang="en-US" dirty="0"/>
              <a:t>) RRP stacks</a:t>
            </a:r>
          </a:p>
          <a:p>
            <a:pPr lvl="1"/>
            <a:r>
              <a:rPr lang="en-US" dirty="0"/>
              <a:t>Rutherford cables: 8-26 mm wide,  1.3-2.0 mm thick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</a:t>
            </a:r>
          </a:p>
          <a:p>
            <a:pPr lvl="1"/>
            <a:r>
              <a:rPr lang="en-US" dirty="0"/>
              <a:t>Isotropic, round, multifilamentary</a:t>
            </a:r>
          </a:p>
          <a:p>
            <a:pPr lvl="2"/>
            <a:r>
              <a:rPr lang="en-US" b="1" i="1" dirty="0"/>
              <a:t>Bruker-OST</a:t>
            </a:r>
            <a:r>
              <a:rPr lang="en-US" dirty="0"/>
              <a:t> architecture 19 × 36, 37 × 18 or 55 × 18 for 0.8 mm diameter wires</a:t>
            </a:r>
          </a:p>
          <a:p>
            <a:pPr lvl="1"/>
            <a:r>
              <a:rPr lang="en-US" dirty="0"/>
              <a:t>On paper, possible same strand and Rutherford cable dimensions as Nb</a:t>
            </a:r>
            <a:r>
              <a:rPr lang="en-US" sz="2900" baseline="-25000" dirty="0"/>
              <a:t>3</a:t>
            </a:r>
            <a:r>
              <a:rPr lang="en-US" dirty="0"/>
              <a:t>Sn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</a:t>
            </a:r>
          </a:p>
          <a:p>
            <a:pPr lvl="1"/>
            <a:r>
              <a:rPr lang="en-US" dirty="0"/>
              <a:t>CORC (</a:t>
            </a:r>
            <a:r>
              <a:rPr lang="en-US" b="1" i="1" dirty="0"/>
              <a:t>ATC LLC</a:t>
            </a:r>
            <a:r>
              <a:rPr lang="en-US" dirty="0"/>
              <a:t>) cable and STAR (</a:t>
            </a:r>
            <a:r>
              <a:rPr lang="en-US" b="1" i="1" dirty="0" err="1"/>
              <a:t>AMPeers</a:t>
            </a:r>
            <a:r>
              <a:rPr lang="en-US" dirty="0"/>
              <a:t>) wires: </a:t>
            </a:r>
          </a:p>
          <a:p>
            <a:pPr lvl="2"/>
            <a:r>
              <a:rPr lang="en-US" dirty="0"/>
              <a:t>Tapes around Cu former</a:t>
            </a:r>
          </a:p>
          <a:p>
            <a:pPr lvl="3"/>
            <a:r>
              <a:rPr lang="en-US" dirty="0"/>
              <a:t>Diameter from 1.3 to 3.6 mm</a:t>
            </a:r>
          </a:p>
          <a:p>
            <a:pPr lvl="1"/>
            <a:r>
              <a:rPr lang="en-US" dirty="0"/>
              <a:t>6-around-1 STAR cable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593AA-8610-4D7B-B20B-7C4EB97F2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4053DB-2258-41C9-AB85-1E7646F13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77" t="40000" r="12167" b="17482"/>
          <a:stretch/>
        </p:blipFill>
        <p:spPr>
          <a:xfrm>
            <a:off x="10196423" y="2901503"/>
            <a:ext cx="1655554" cy="1645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BFCEB5-EA5E-485C-B5B9-5F8E1397D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234" y="1176586"/>
            <a:ext cx="1655555" cy="1666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1105C-9E89-4258-9C02-2C9108D8BB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t="6111" r="11108" b="6111"/>
          <a:stretch/>
        </p:blipFill>
        <p:spPr>
          <a:xfrm>
            <a:off x="10190758" y="4605368"/>
            <a:ext cx="1655031" cy="1703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D2AEF-7763-4C19-84CF-4C10F57F24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56"/>
          <a:stretch/>
        </p:blipFill>
        <p:spPr>
          <a:xfrm>
            <a:off x="7159500" y="5617029"/>
            <a:ext cx="2978505" cy="66389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3A508-61C3-41E4-9AD2-19E010CA4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A0E676-53CC-497F-88B2-C8C4005220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43806" r="10319" b="26334"/>
          <a:stretch/>
        </p:blipFill>
        <p:spPr>
          <a:xfrm>
            <a:off x="7159500" y="4637802"/>
            <a:ext cx="2978505" cy="93827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22763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7F5D-7AE7-48CD-A467-8D3E6225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Superconducting materials: </a:t>
            </a:r>
            <a:r>
              <a:rPr lang="en-US" i="1" dirty="0"/>
              <a:t>J</a:t>
            </a:r>
            <a:r>
              <a:rPr lang="en-US" i="1" baseline="-25000" dirty="0"/>
              <a:t>e</a:t>
            </a:r>
            <a:r>
              <a:rPr lang="en-US" dirty="0"/>
              <a:t> and </a:t>
            </a:r>
            <a:r>
              <a:rPr lang="en-US" i="1" dirty="0"/>
              <a:t>J</a:t>
            </a:r>
            <a:r>
              <a:rPr lang="en-US" i="1" baseline="-25000" dirty="0"/>
              <a:t>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1C567-B52A-47F2-9AA4-91D61B7FC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846440" cy="464137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Assumptions for magnetic analysis</a:t>
            </a:r>
          </a:p>
          <a:p>
            <a:pPr lvl="1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en-US" i="1" baseline="-25000" dirty="0">
                <a:solidFill>
                  <a:schemeClr val="accent6">
                    <a:lumMod val="75000"/>
                  </a:schemeClr>
                </a:solidFill>
              </a:rPr>
              <a:t>e </a:t>
            </a:r>
            <a:r>
              <a:rPr lang="en-US" dirty="0"/>
              <a:t>= Strand current / strand area</a:t>
            </a:r>
          </a:p>
          <a:p>
            <a:pPr lvl="2"/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en-US" i="1" baseline="-25000" dirty="0" err="1">
                <a:solidFill>
                  <a:schemeClr val="accent6">
                    <a:lumMod val="75000"/>
                  </a:schemeClr>
                </a:solidFill>
              </a:rPr>
              <a:t>e_LTS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i="1" dirty="0"/>
              <a:t>=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875 A/mm</a:t>
            </a:r>
            <a:r>
              <a:rPr lang="en-US" i="1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i="1" dirty="0"/>
              <a:t>(1.9 K, 16 T, 5% </a:t>
            </a:r>
            <a:r>
              <a:rPr lang="en-US" i="1" dirty="0" err="1"/>
              <a:t>degrad</a:t>
            </a:r>
            <a:r>
              <a:rPr lang="en-US" i="1" dirty="0"/>
              <a:t>.)</a:t>
            </a:r>
          </a:p>
          <a:p>
            <a:pPr lvl="3"/>
            <a:r>
              <a:rPr lang="en-US" i="1" dirty="0"/>
              <a:t>3000 A/mm</a:t>
            </a:r>
            <a:r>
              <a:rPr lang="en-US" i="1" baseline="30000" dirty="0"/>
              <a:t>2</a:t>
            </a:r>
            <a:r>
              <a:rPr lang="en-US" i="1" dirty="0"/>
              <a:t> </a:t>
            </a:r>
            <a:r>
              <a:rPr lang="en-US" i="1" dirty="0" err="1"/>
              <a:t>J</a:t>
            </a:r>
            <a:r>
              <a:rPr lang="en-US" i="1" baseline="-25000" dirty="0" err="1"/>
              <a:t>c</a:t>
            </a:r>
            <a:r>
              <a:rPr lang="en-US" i="1" dirty="0"/>
              <a:t> (4.2 K, 12 T, virgin)</a:t>
            </a:r>
          </a:p>
          <a:p>
            <a:pPr lvl="2"/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en-US" i="1" baseline="-25000" dirty="0" err="1">
                <a:solidFill>
                  <a:schemeClr val="accent6">
                    <a:lumMod val="75000"/>
                  </a:schemeClr>
                </a:solidFill>
              </a:rPr>
              <a:t>e_HTS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i="1" dirty="0"/>
              <a:t>=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740 A/mm</a:t>
            </a:r>
            <a:r>
              <a:rPr lang="en-US" i="1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i="1" dirty="0"/>
              <a:t>(20 T)</a:t>
            </a:r>
          </a:p>
          <a:p>
            <a:pPr lvl="3"/>
            <a:r>
              <a:rPr lang="en-US" dirty="0"/>
              <a:t>Bi2212 value</a:t>
            </a:r>
          </a:p>
          <a:p>
            <a:endParaRPr lang="en-US" dirty="0"/>
          </a:p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and HTS cross at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16.5 T</a:t>
            </a:r>
          </a:p>
          <a:p>
            <a:endParaRPr lang="en-US" dirty="0"/>
          </a:p>
          <a:p>
            <a:r>
              <a:rPr lang="en-US" dirty="0"/>
              <a:t>CORC/STAR wire still lower in </a:t>
            </a:r>
            <a:r>
              <a:rPr lang="en-US" i="1" dirty="0"/>
              <a:t>J</a:t>
            </a:r>
            <a:r>
              <a:rPr lang="en-US" i="1" baseline="-25000" dirty="0"/>
              <a:t>e</a:t>
            </a:r>
            <a:r>
              <a:rPr lang="en-US" dirty="0"/>
              <a:t> (</a:t>
            </a:r>
            <a:r>
              <a:rPr lang="en-US" i="1" dirty="0"/>
              <a:t>600 A/mm</a:t>
            </a:r>
            <a:r>
              <a:rPr lang="en-US" i="1" baseline="30000" dirty="0"/>
              <a:t>2</a:t>
            </a:r>
            <a:r>
              <a:rPr lang="en-US" i="1" dirty="0"/>
              <a:t>, 20 T)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7EA80-1A51-4514-8B43-FBA1399C4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0327A-8758-4316-ABAE-BD40637AA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62530A-427E-4FB6-9C62-7C9918A5D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552"/>
          <a:stretch/>
        </p:blipFill>
        <p:spPr>
          <a:xfrm>
            <a:off x="6384032" y="1264395"/>
            <a:ext cx="5646648" cy="4744984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18304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F86B6-3FDE-4711-B711-4716835E4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reference cross-sections</a:t>
            </a:r>
            <a:br>
              <a:rPr lang="en-US" dirty="0"/>
            </a:br>
            <a:r>
              <a:rPr lang="en-US" dirty="0"/>
              <a:t>Cos-theta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E45A0-4092-4922-AAAF-09F8AD3C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441243" cy="46413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Coil inner diameter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60 mm</a:t>
            </a:r>
            <a:endParaRPr lang="en-US" dirty="0"/>
          </a:p>
          <a:p>
            <a:pPr lvl="1"/>
            <a:r>
              <a:rPr lang="en-US" dirty="0"/>
              <a:t>Internal support structure</a:t>
            </a:r>
          </a:p>
          <a:p>
            <a:r>
              <a:rPr lang="en-US" dirty="0"/>
              <a:t>Design constraint: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double-layer coils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6 layers</a:t>
            </a:r>
            <a:r>
              <a:rPr lang="en-US" dirty="0"/>
              <a:t>, with cables 15 to 22 mm wide</a:t>
            </a:r>
          </a:p>
          <a:p>
            <a:pPr lvl="1"/>
            <a:r>
              <a:rPr lang="it-IT" dirty="0"/>
              <a:t>2 layer HTS, 4 layer LTS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HTS</a:t>
            </a:r>
            <a:r>
              <a:rPr lang="en-US" dirty="0"/>
              <a:t>: CCT-like or “single turn” SMCT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LTS</a:t>
            </a:r>
            <a:r>
              <a:rPr lang="en-US" dirty="0"/>
              <a:t>: SMCT design + CT</a:t>
            </a:r>
          </a:p>
          <a:p>
            <a:r>
              <a:rPr lang="en-US" dirty="0"/>
              <a:t>Field quality and margin in spec</a:t>
            </a:r>
          </a:p>
          <a:p>
            <a:r>
              <a:rPr lang="en-US" dirty="0"/>
              <a:t>j</a:t>
            </a:r>
            <a:r>
              <a:rPr lang="en-US" baseline="-25000" dirty="0"/>
              <a:t>e</a:t>
            </a:r>
            <a:r>
              <a:rPr lang="en-US" dirty="0"/>
              <a:t>= 450-600 A/mm</a:t>
            </a:r>
            <a:r>
              <a:rPr lang="en-US" baseline="30000" dirty="0"/>
              <a:t>2</a:t>
            </a:r>
            <a:r>
              <a:rPr lang="en-US" dirty="0"/>
              <a:t>, j</a:t>
            </a:r>
            <a:r>
              <a:rPr lang="en-US" baseline="-25000" dirty="0"/>
              <a:t>o</a:t>
            </a:r>
            <a:r>
              <a:rPr lang="en-US" dirty="0"/>
              <a:t>= 300-400 A/mm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OR coil: 165 mm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B9E5F1-3778-43A6-85A3-C059414F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1EB0D8-6BEA-4811-B387-2D0A0906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1E01FA-77E0-4A84-830B-FAC4F00BA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32" y="1344024"/>
            <a:ext cx="3314813" cy="198114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2C3E57C-8EA1-46EB-A2D2-E650D15C5B4B}"/>
              </a:ext>
            </a:extLst>
          </p:cNvPr>
          <p:cNvSpPr>
            <a:spLocks noChangeAspect="1"/>
          </p:cNvSpPr>
          <p:nvPr/>
        </p:nvSpPr>
        <p:spPr>
          <a:xfrm>
            <a:off x="9548815" y="2121745"/>
            <a:ext cx="455538" cy="4572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90C8AF7B-76E1-42A1-859F-A053444EBFEE}"/>
              </a:ext>
            </a:extLst>
          </p:cNvPr>
          <p:cNvSpPr/>
          <p:nvPr/>
        </p:nvSpPr>
        <p:spPr>
          <a:xfrm>
            <a:off x="9093289" y="1690648"/>
            <a:ext cx="1319226" cy="1307848"/>
          </a:xfrm>
          <a:prstGeom prst="arc">
            <a:avLst>
              <a:gd name="adj1" fmla="val 16742639"/>
              <a:gd name="adj2" fmla="val 38663"/>
            </a:avLst>
          </a:prstGeom>
          <a:ln w="63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5CCBA2F4-B39F-47CB-B89E-18503EB05BA8}"/>
              </a:ext>
            </a:extLst>
          </p:cNvPr>
          <p:cNvSpPr/>
          <p:nvPr/>
        </p:nvSpPr>
        <p:spPr>
          <a:xfrm flipV="1">
            <a:off x="9081774" y="1667289"/>
            <a:ext cx="1330740" cy="1345778"/>
          </a:xfrm>
          <a:prstGeom prst="arc">
            <a:avLst>
              <a:gd name="adj1" fmla="val 16742639"/>
              <a:gd name="adj2" fmla="val 0"/>
            </a:avLst>
          </a:prstGeom>
          <a:ln w="63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8236FD06-E6C9-4F55-BED1-493E4A04BF16}"/>
              </a:ext>
            </a:extLst>
          </p:cNvPr>
          <p:cNvSpPr/>
          <p:nvPr/>
        </p:nvSpPr>
        <p:spPr>
          <a:xfrm rot="10800000" flipV="1">
            <a:off x="9146982" y="1687004"/>
            <a:ext cx="1383060" cy="1357385"/>
          </a:xfrm>
          <a:prstGeom prst="arc">
            <a:avLst>
              <a:gd name="adj1" fmla="val 16742639"/>
              <a:gd name="adj2" fmla="val 0"/>
            </a:avLst>
          </a:prstGeom>
          <a:ln w="63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A54477A4-6FB1-4755-BF48-B38FD57F112E}"/>
              </a:ext>
            </a:extLst>
          </p:cNvPr>
          <p:cNvSpPr/>
          <p:nvPr/>
        </p:nvSpPr>
        <p:spPr>
          <a:xfrm rot="10800000">
            <a:off x="9144740" y="1658815"/>
            <a:ext cx="1323374" cy="1346966"/>
          </a:xfrm>
          <a:prstGeom prst="arc">
            <a:avLst>
              <a:gd name="adj1" fmla="val 16742639"/>
              <a:gd name="adj2" fmla="val 0"/>
            </a:avLst>
          </a:prstGeom>
          <a:ln w="63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0E31DF-A506-4AC6-950A-0616BBF983AB}"/>
              </a:ext>
            </a:extLst>
          </p:cNvPr>
          <p:cNvSpPr txBox="1"/>
          <p:nvPr/>
        </p:nvSpPr>
        <p:spPr>
          <a:xfrm>
            <a:off x="9675284" y="1760879"/>
            <a:ext cx="222130" cy="12311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HTS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C36FEF-0DA9-4C05-B182-7F0B4F87AEF9}"/>
              </a:ext>
            </a:extLst>
          </p:cNvPr>
          <p:cNvSpPr txBox="1"/>
          <p:nvPr/>
        </p:nvSpPr>
        <p:spPr>
          <a:xfrm>
            <a:off x="9976396" y="1494434"/>
            <a:ext cx="222130" cy="12311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LTS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1B54D4-5B28-4A32-8537-3F6EDF298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556" y="3462977"/>
            <a:ext cx="3314813" cy="2408018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491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BDC9D-005E-467E-BCFA-BC0D95068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reference cross-sections</a:t>
            </a:r>
            <a:br>
              <a:rPr lang="en-US" dirty="0"/>
            </a:br>
            <a:r>
              <a:rPr lang="en-US" dirty="0"/>
              <a:t>Cos-theta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3B1EA-0CFA-47C4-8B7A-11D77F852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8079931" cy="351066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4 out of 6 layers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stress management</a:t>
            </a:r>
          </a:p>
          <a:p>
            <a:pPr lvl="1"/>
            <a:r>
              <a:rPr lang="en-US" dirty="0"/>
              <a:t>Result of several iterations </a:t>
            </a:r>
          </a:p>
          <a:p>
            <a:r>
              <a:rPr lang="en-US" dirty="0"/>
              <a:t>First two layers (HTS) with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CCT-type design </a:t>
            </a:r>
          </a:p>
          <a:p>
            <a:pPr lvl="1"/>
            <a:r>
              <a:rPr lang="en-US" dirty="0"/>
              <a:t>Single cable in grove, with ribs and spar</a:t>
            </a:r>
          </a:p>
          <a:p>
            <a:r>
              <a:rPr lang="en-US" dirty="0"/>
              <a:t>Second two layers (LTS)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SMCT-type design </a:t>
            </a:r>
          </a:p>
          <a:p>
            <a:pPr lvl="1"/>
            <a:r>
              <a:rPr lang="en-US" dirty="0"/>
              <a:t>Single block in grove, with ribs and spar</a:t>
            </a:r>
          </a:p>
          <a:p>
            <a:r>
              <a:rPr lang="en-US" dirty="0"/>
              <a:t>Last two layers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traditional CT</a:t>
            </a:r>
          </a:p>
          <a:p>
            <a:r>
              <a:rPr lang="en-US" dirty="0"/>
              <a:t>Coil stress in spec </a:t>
            </a:r>
          </a:p>
          <a:p>
            <a:pPr lvl="1"/>
            <a:r>
              <a:rPr lang="en-US" dirty="0"/>
              <a:t>but very high stress in the mandrel (Inconel or </a:t>
            </a:r>
            <a:r>
              <a:rPr lang="en-US" dirty="0" err="1"/>
              <a:t>Nitronic</a:t>
            </a:r>
            <a:r>
              <a:rPr lang="en-US" dirty="0"/>
              <a:t>?)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67CA4-B5BD-4BE3-AED5-A932772A2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3CC02-3423-4A4D-AE71-225C6CA87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"Conceptual design of 20 T hybrid accelerator dipole magnets"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8A420-E9BD-4438-A80E-5A3889068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B6879A7C-0B51-43E7-921B-71FBB9FDF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4" t="1082" b="69086"/>
          <a:stretch/>
        </p:blipFill>
        <p:spPr>
          <a:xfrm>
            <a:off x="596798" y="4854694"/>
            <a:ext cx="5436870" cy="1289919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B2EB24DB-78D7-46DE-8DF9-A058D1265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6" t="31525" r="878" b="33937"/>
          <a:stretch/>
        </p:blipFill>
        <p:spPr>
          <a:xfrm>
            <a:off x="6386287" y="4893574"/>
            <a:ext cx="5063656" cy="1399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35B434-D1BE-41FB-A7E9-249A211048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705" r="14318" b="1309"/>
          <a:stretch/>
        </p:blipFill>
        <p:spPr>
          <a:xfrm>
            <a:off x="8737600" y="1329160"/>
            <a:ext cx="3096344" cy="3168353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2EA777EF-62CD-41E0-BE81-043429216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757" y="3776440"/>
            <a:ext cx="3282696" cy="246888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FC72A3-6F3D-4657-9D38-94990C4CE3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079" y="1234928"/>
            <a:ext cx="3282696" cy="246888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436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D414F-C81C-4436-BC62-F91AA0113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 </a:t>
            </a:r>
            <a:br>
              <a:rPr lang="en-US" dirty="0"/>
            </a:br>
            <a:r>
              <a:rPr lang="en-US" dirty="0"/>
              <a:t>Bi-weekly meetings (but recently weekly…)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EFDF7-8A60-4DB0-980D-2887F207B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66 meetings so far</a:t>
            </a:r>
          </a:p>
          <a:p>
            <a:pPr lvl="1"/>
            <a:r>
              <a:rPr lang="en-US" u="sng" dirty="0">
                <a:hlinkClick r:id="rId2"/>
              </a:rPr>
              <a:t>https://conferences.lbl.gov/category/100/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74497-C633-4477-9D44-D02622F40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"Summary on the 20 T and hybrid magnets working group activities"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61D045-EDED-4C87-BC8F-AD8BBA7E4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09" t="23193" r="42913" b="7672"/>
          <a:stretch/>
        </p:blipFill>
        <p:spPr>
          <a:xfrm>
            <a:off x="3791744" y="2495895"/>
            <a:ext cx="3240360" cy="352839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C97E55-7857-49D4-BEAC-457C1D79B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212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39D1-67C5-4907-A0A5-0E394CA0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reference cross-sections</a:t>
            </a:r>
            <a:br>
              <a:rPr lang="en-US" dirty="0"/>
            </a:br>
            <a:r>
              <a:rPr lang="en-US" dirty="0"/>
              <a:t>Block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BCC8D-3AD3-40A2-A4F2-4379F9F01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862664" cy="48693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Coil inner diameter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70 mm</a:t>
            </a:r>
            <a:endParaRPr lang="en-US" dirty="0"/>
          </a:p>
          <a:p>
            <a:pPr lvl="1"/>
            <a:r>
              <a:rPr lang="en-US" dirty="0"/>
              <a:t>Internal support structure</a:t>
            </a:r>
          </a:p>
          <a:p>
            <a:r>
              <a:rPr lang="en-US" dirty="0"/>
              <a:t>Design constraint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double-layer coils</a:t>
            </a:r>
            <a:endParaRPr lang="en-US" dirty="0"/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HD2/FRESCA2 </a:t>
            </a:r>
            <a:r>
              <a:rPr lang="en-US" dirty="0"/>
              <a:t>style coil</a:t>
            </a:r>
          </a:p>
          <a:p>
            <a:r>
              <a:rPr lang="en-US" dirty="0"/>
              <a:t>3 double-layer coils, with 15 mm wide cable</a:t>
            </a:r>
          </a:p>
          <a:p>
            <a:r>
              <a:rPr lang="en-US" dirty="0"/>
              <a:t>Field quality and margin in spec</a:t>
            </a:r>
          </a:p>
          <a:p>
            <a:r>
              <a:rPr lang="en-US" dirty="0"/>
              <a:t>j</a:t>
            </a:r>
            <a:r>
              <a:rPr lang="en-US" baseline="-25000" dirty="0"/>
              <a:t>e</a:t>
            </a:r>
            <a:r>
              <a:rPr lang="en-US" dirty="0"/>
              <a:t>= 450 A/mm</a:t>
            </a:r>
            <a:r>
              <a:rPr lang="en-US" baseline="30000" dirty="0"/>
              <a:t>2</a:t>
            </a:r>
            <a:r>
              <a:rPr lang="en-US" dirty="0"/>
              <a:t>, j</a:t>
            </a:r>
            <a:r>
              <a:rPr lang="en-US" baseline="-25000" dirty="0"/>
              <a:t>o</a:t>
            </a:r>
            <a:r>
              <a:rPr lang="en-US" dirty="0"/>
              <a:t>= 300 A/mm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OR coil: 130 mm</a:t>
            </a:r>
          </a:p>
          <a:p>
            <a:pPr lvl="1"/>
            <a:r>
              <a:rPr lang="en-US" dirty="0"/>
              <a:t>Less efficient than CT (50% more HTS, 15% more LTS), but less optimized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52025-F6E9-4B15-9DA4-2BA65F5B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FFB4D-3E45-4941-A264-C6B7C79ED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4976AD-5C37-401E-B50B-E3FBB505F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951" y="3789040"/>
            <a:ext cx="3129671" cy="2274125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4C765B-356F-483F-8B2F-1ADE6F68F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437" y="1362360"/>
            <a:ext cx="3122398" cy="230433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4444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5F53E-B09D-436D-A03F-5A4E3B9CF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reference cross-sections</a:t>
            </a:r>
            <a:br>
              <a:rPr lang="en-US" dirty="0"/>
            </a:br>
            <a:r>
              <a:rPr lang="en-US" dirty="0"/>
              <a:t>Block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006FC-C4AB-4A52-9F02-D915351E4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926560" cy="46413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10 mm thick winding pole</a:t>
            </a:r>
          </a:p>
          <a:p>
            <a:pPr lvl="1"/>
            <a:r>
              <a:rPr lang="en-US" dirty="0"/>
              <a:t>FRESCA2 style </a:t>
            </a:r>
          </a:p>
          <a:p>
            <a:r>
              <a:rPr lang="en-US" dirty="0"/>
              <a:t>Coils vertically separated by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horizontal plates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Vertical </a:t>
            </a:r>
            <a:r>
              <a:rPr lang="en-US" dirty="0"/>
              <a:t>stress management</a:t>
            </a:r>
          </a:p>
          <a:p>
            <a:r>
              <a:rPr lang="en-US" dirty="0"/>
              <a:t>HTS and LTS separated by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vertical ribs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Horizontal </a:t>
            </a:r>
            <a:r>
              <a:rPr lang="en-US" dirty="0"/>
              <a:t>stress management</a:t>
            </a:r>
          </a:p>
          <a:p>
            <a:r>
              <a:rPr lang="en-US" dirty="0"/>
              <a:t>Stress not yet in spec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Challenges</a:t>
            </a:r>
            <a:r>
              <a:rPr lang="en-US" dirty="0"/>
              <a:t>: “insertion” of HTS coil inside LTS coils, grading and splicing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6F424-56E2-442C-9CF2-1533AFCB3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CE796-81B4-491F-9D24-13CE684D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AEEB0EDA-066E-4F1B-9871-10BEC81F3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713"/>
          <a:stretch/>
        </p:blipFill>
        <p:spPr>
          <a:xfrm>
            <a:off x="8559034" y="1787760"/>
            <a:ext cx="3282844" cy="3282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13961-1299-4830-9B79-F4AD49F40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82" y="3688689"/>
            <a:ext cx="3282696" cy="246888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DCAA1-EA7E-47FB-82D1-918BD062D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82" y="1219809"/>
            <a:ext cx="3282696" cy="2468880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E9DF2-48B8-40F7-AC2D-56E03FF8E0F6}"/>
              </a:ext>
            </a:extLst>
          </p:cNvPr>
          <p:cNvGrpSpPr/>
          <p:nvPr/>
        </p:nvGrpSpPr>
        <p:grpSpPr>
          <a:xfrm>
            <a:off x="7320136" y="1787760"/>
            <a:ext cx="4871864" cy="3863815"/>
            <a:chOff x="191344" y="1196752"/>
            <a:chExt cx="7056784" cy="492338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4B46DED-AA5A-4245-8E85-746F53C93FA4}"/>
                </a:ext>
              </a:extLst>
            </p:cNvPr>
            <p:cNvSpPr/>
            <p:nvPr/>
          </p:nvSpPr>
          <p:spPr>
            <a:xfrm>
              <a:off x="191344" y="1196752"/>
              <a:ext cx="7056784" cy="481262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FD5EA"/>
                </a:solidFill>
              </a:endParaRPr>
            </a:p>
          </p:txBody>
        </p:sp>
        <p:pic>
          <p:nvPicPr>
            <p:cNvPr id="13" name="Image 9">
              <a:extLst>
                <a:ext uri="{FF2B5EF4-FFF2-40B4-BE49-F238E27FC236}">
                  <a16:creationId xmlns:a16="http://schemas.microsoft.com/office/drawing/2014/main" id="{F066B12C-09EB-4A51-B1A2-416D99EE4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2" t="22739" r="47000" b="16466"/>
            <a:stretch/>
          </p:blipFill>
          <p:spPr>
            <a:xfrm>
              <a:off x="371364" y="1368000"/>
              <a:ext cx="6876764" cy="4752133"/>
            </a:xfrm>
            <a:prstGeom prst="rect">
              <a:avLst/>
            </a:prstGeom>
            <a:ln w="317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6889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C96EB-1C48-47E8-A293-92F2F6857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reference cross-sections</a:t>
            </a:r>
            <a:br>
              <a:rPr lang="en-US" dirty="0"/>
            </a:br>
            <a:r>
              <a:rPr lang="en-US" dirty="0"/>
              <a:t>Common-coil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CFFF2-07E2-45B6-9A2A-0C42D9E69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7998"/>
            <a:ext cx="7718648" cy="549000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Coil inner diameter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50 mm</a:t>
            </a:r>
            <a:endParaRPr lang="en-US" dirty="0"/>
          </a:p>
          <a:p>
            <a:pPr lvl="1"/>
            <a:r>
              <a:rPr lang="en-US" dirty="0"/>
              <a:t>No internal support structure</a:t>
            </a:r>
          </a:p>
          <a:p>
            <a:r>
              <a:rPr lang="en-US" dirty="0"/>
              <a:t>Single layer coils allowed 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splice in the central pole</a:t>
            </a:r>
          </a:p>
          <a:p>
            <a:pPr lvl="1"/>
            <a:r>
              <a:rPr lang="en-US" dirty="0"/>
              <a:t>So, more vertical and horizontal flexibility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4 layers</a:t>
            </a:r>
            <a:r>
              <a:rPr lang="en-US" dirty="0"/>
              <a:t>, with cables 16 mm to 20 mm wide</a:t>
            </a:r>
          </a:p>
          <a:p>
            <a:pPr lvl="1"/>
            <a:r>
              <a:rPr lang="it-IT" dirty="0"/>
              <a:t>1 layer HTS (plus pole coils), 3 layer LTS</a:t>
            </a:r>
          </a:p>
          <a:p>
            <a:endParaRPr lang="en-US" dirty="0"/>
          </a:p>
          <a:p>
            <a:r>
              <a:rPr lang="en-US" dirty="0"/>
              <a:t>Field quality and margin in spec</a:t>
            </a:r>
          </a:p>
          <a:p>
            <a:r>
              <a:rPr lang="en-US" dirty="0"/>
              <a:t>j</a:t>
            </a:r>
            <a:r>
              <a:rPr lang="en-US" baseline="-25000" dirty="0"/>
              <a:t>e</a:t>
            </a:r>
            <a:r>
              <a:rPr lang="en-US" dirty="0"/>
              <a:t>= 550-650 A/mm</a:t>
            </a:r>
            <a:r>
              <a:rPr lang="en-US" baseline="30000" dirty="0"/>
              <a:t>2</a:t>
            </a:r>
            <a:r>
              <a:rPr lang="en-US" dirty="0"/>
              <a:t>, j</a:t>
            </a:r>
            <a:r>
              <a:rPr lang="en-US" baseline="-25000" dirty="0"/>
              <a:t>o</a:t>
            </a:r>
            <a:r>
              <a:rPr lang="en-US" dirty="0"/>
              <a:t>= 400-450 A/mm</a:t>
            </a:r>
            <a:r>
              <a:rPr lang="en-US" baseline="30000" dirty="0"/>
              <a:t>2</a:t>
            </a:r>
            <a:endParaRPr lang="en-US" dirty="0"/>
          </a:p>
          <a:p>
            <a:endParaRPr lang="en-US" dirty="0"/>
          </a:p>
          <a:p>
            <a:r>
              <a:rPr lang="en-US" dirty="0"/>
              <a:t>OR coil: 110 mm</a:t>
            </a:r>
          </a:p>
          <a:p>
            <a:pPr lvl="1"/>
            <a:r>
              <a:rPr lang="en-US" dirty="0"/>
              <a:t>~50% more HTS than CT, but ~50% less LTS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Overall smaller coil</a:t>
            </a:r>
            <a:r>
              <a:rPr lang="en-US" dirty="0"/>
              <a:t>, but at the expense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larger HTS coil</a:t>
            </a:r>
          </a:p>
          <a:p>
            <a:pPr lvl="1"/>
            <a:r>
              <a:rPr lang="en-US" dirty="0"/>
              <a:t>CT vs CC similar to Case II vs Case I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8FA254-B001-4A37-99D6-94F149523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4141B-932E-49EC-AA54-B793342C9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5E0C56-357B-4E73-97ED-EB09FEBD4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330" y="1124744"/>
            <a:ext cx="3411511" cy="2528443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E73976-65FC-4501-9AAB-AA72DC003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330" y="3773717"/>
            <a:ext cx="3411509" cy="2478918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9E65D53-A051-4660-AA5C-BCA88D574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" b="2329"/>
          <a:stretch/>
        </p:blipFill>
        <p:spPr bwMode="auto">
          <a:xfrm>
            <a:off x="8462330" y="1882918"/>
            <a:ext cx="3352446" cy="354053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49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00A59-1F95-4428-A816-D32EF1F9A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reference cross-sections</a:t>
            </a:r>
            <a:br>
              <a:rPr lang="en-US" dirty="0"/>
            </a:br>
            <a:r>
              <a:rPr lang="en-US" dirty="0"/>
              <a:t>Common-coil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C37AB-C658-49D2-942B-601B3C351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8443652" cy="4641379"/>
          </a:xfrm>
        </p:spPr>
        <p:txBody>
          <a:bodyPr>
            <a:normAutofit/>
          </a:bodyPr>
          <a:lstStyle/>
          <a:p>
            <a:r>
              <a:rPr lang="en-US" dirty="0"/>
              <a:t>No internal structure in innermost layer</a:t>
            </a:r>
          </a:p>
          <a:p>
            <a:r>
              <a:rPr lang="en-US" dirty="0"/>
              <a:t>Coils vertically separated by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horizontal plates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Vertical </a:t>
            </a:r>
            <a:r>
              <a:rPr lang="en-US" dirty="0"/>
              <a:t>stress management</a:t>
            </a:r>
          </a:p>
          <a:p>
            <a:r>
              <a:rPr lang="en-US" dirty="0"/>
              <a:t>HTS and LTS separated by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vertical ribs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Horizontal </a:t>
            </a:r>
            <a:r>
              <a:rPr lang="en-US" dirty="0"/>
              <a:t>stress management</a:t>
            </a:r>
          </a:p>
          <a:p>
            <a:r>
              <a:rPr lang="en-US" dirty="0"/>
              <a:t>Stress almost in spec</a:t>
            </a:r>
          </a:p>
          <a:p>
            <a:r>
              <a:rPr lang="en-US" dirty="0"/>
              <a:t>Challenge: pole turns</a:t>
            </a:r>
          </a:p>
          <a:p>
            <a:pPr lvl="1"/>
            <a:r>
              <a:rPr lang="en-US" dirty="0"/>
              <a:t>Avoidable with asymmetric coils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9B447-A952-47D2-AD76-E51990E18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FB3A9-7A10-4F24-999D-ADADEB987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43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F7D895-FCCD-4A66-A04C-FFB46796608D}"/>
              </a:ext>
            </a:extLst>
          </p:cNvPr>
          <p:cNvGrpSpPr/>
          <p:nvPr/>
        </p:nvGrpSpPr>
        <p:grpSpPr>
          <a:xfrm>
            <a:off x="9053252" y="1514278"/>
            <a:ext cx="2529147" cy="1835634"/>
            <a:chOff x="2234786" y="2001786"/>
            <a:chExt cx="4458114" cy="3235662"/>
          </a:xfrm>
        </p:grpSpPr>
        <p:pic>
          <p:nvPicPr>
            <p:cNvPr id="18" name="Picture 17" descr="A diagram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0D4C05B2-EB56-49C3-A51F-9A792F538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90" t="3889" r="44799" b="8333"/>
            <a:stretch/>
          </p:blipFill>
          <p:spPr>
            <a:xfrm>
              <a:off x="4437459" y="2001786"/>
              <a:ext cx="2255441" cy="3235662"/>
            </a:xfrm>
            <a:prstGeom prst="rect">
              <a:avLst/>
            </a:prstGeom>
            <a:ln w="3175">
              <a:solidFill>
                <a:schemeClr val="tx2"/>
              </a:solidFill>
            </a:ln>
          </p:spPr>
        </p:pic>
        <p:pic>
          <p:nvPicPr>
            <p:cNvPr id="19" name="Picture 18" descr="A diagram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A9663B27-DA25-4AE0-AF62-28C6BBC94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90" t="3889" r="44799" b="8333"/>
            <a:stretch/>
          </p:blipFill>
          <p:spPr>
            <a:xfrm flipH="1">
              <a:off x="2234786" y="2001786"/>
              <a:ext cx="2255441" cy="3235662"/>
            </a:xfrm>
            <a:prstGeom prst="rect">
              <a:avLst/>
            </a:prstGeom>
            <a:ln w="3175">
              <a:solidFill>
                <a:schemeClr val="tx2"/>
              </a:solidFill>
            </a:ln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B5F950F-E08E-4BC6-B9E5-BD4EAFCA9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150" y="3581129"/>
            <a:ext cx="2455231" cy="242825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E44CAC0-D666-4938-92BD-6F7ACE966FEA}"/>
              </a:ext>
            </a:extLst>
          </p:cNvPr>
          <p:cNvGrpSpPr/>
          <p:nvPr/>
        </p:nvGrpSpPr>
        <p:grpSpPr>
          <a:xfrm>
            <a:off x="8600290" y="1253384"/>
            <a:ext cx="3282695" cy="5021482"/>
            <a:chOff x="8472264" y="1282321"/>
            <a:chExt cx="3282695" cy="5021482"/>
          </a:xfrm>
        </p:grpSpPr>
        <p:pic>
          <p:nvPicPr>
            <p:cNvPr id="21" name="Content Placeholder 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3F8D4F45-7328-431F-AF6C-280BE85C0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264" y="3834923"/>
              <a:ext cx="3282695" cy="246888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Content Placeholder 11" descr="A rainbow colored squares with black text&#10;&#10;Description automatically generated">
              <a:extLst>
                <a:ext uri="{FF2B5EF4-FFF2-40B4-BE49-F238E27FC236}">
                  <a16:creationId xmlns:a16="http://schemas.microsoft.com/office/drawing/2014/main" id="{3A852CFB-8718-4077-BE38-6ABFB8F53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264" y="1282321"/>
              <a:ext cx="3282694" cy="246888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 descr="A screenshot of a graph&#10;&#10;Description automatically generated">
              <a:extLst>
                <a:ext uri="{FF2B5EF4-FFF2-40B4-BE49-F238E27FC236}">
                  <a16:creationId xmlns:a16="http://schemas.microsoft.com/office/drawing/2014/main" id="{8E252B6B-573F-4630-8903-AE5E02AB8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5" t="5771" r="32078" b="5933"/>
            <a:stretch/>
          </p:blipFill>
          <p:spPr>
            <a:xfrm>
              <a:off x="8933036" y="3857783"/>
              <a:ext cx="1617892" cy="2423160"/>
            </a:xfrm>
            <a:prstGeom prst="rect">
              <a:avLst/>
            </a:prstGeom>
          </p:spPr>
        </p:pic>
        <p:pic>
          <p:nvPicPr>
            <p:cNvPr id="24" name="Picture 2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43ECD8F-6713-49EE-969B-C0BE7130F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96" t="2806" r="32161" b="4878"/>
            <a:stretch/>
          </p:blipFill>
          <p:spPr>
            <a:xfrm>
              <a:off x="9375372" y="1283748"/>
              <a:ext cx="720080" cy="2468879"/>
            </a:xfrm>
            <a:prstGeom prst="rect">
              <a:avLst/>
            </a:prstGeom>
          </p:spPr>
        </p:pic>
      </p:grpSp>
      <p:pic>
        <p:nvPicPr>
          <p:cNvPr id="26" name="Picture 25" descr="C:\Users\gupta\AppData\Local\Microsoft\Windows\Temporary Internet Files\Content.Outlook\8V733T91\common coil cartoon2.jpg">
            <a:extLst>
              <a:ext uri="{FF2B5EF4-FFF2-40B4-BE49-F238E27FC236}">
                <a16:creationId xmlns:a16="http://schemas.microsoft.com/office/drawing/2014/main" id="{F002B71F-399B-47C4-9928-91E23F096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290" y="1250644"/>
            <a:ext cx="3352445" cy="494323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3E8F0B7-89F1-47A0-921A-A4C9AFF0D1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12653" r="33175" b="11157"/>
          <a:stretch/>
        </p:blipFill>
        <p:spPr>
          <a:xfrm>
            <a:off x="9268727" y="1247674"/>
            <a:ext cx="2189148" cy="494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7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44A38-638F-4997-A0BF-CDBE5A83C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reference cross-sections</a:t>
            </a:r>
            <a:br>
              <a:rPr lang="en-US" dirty="0"/>
            </a:br>
            <a:r>
              <a:rPr lang="en-US" dirty="0"/>
              <a:t>Quench protection (more than 1 m length)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151B4-BD82-4B45-AE47-29348A8A1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98088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Without new solutions, hard to go beyond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3-4 m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Longer lengths </a:t>
            </a:r>
            <a:r>
              <a:rPr lang="en-US" dirty="0"/>
              <a:t>protectable with ESC (Energy Shift with Coupling)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C054E-DE63-44A1-83A0-D7F5850E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AB9C19-F604-431F-A414-C9954685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F3D773-D86B-49EA-B83B-6C85DE17F6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31704" y="2348881"/>
            <a:ext cx="5112568" cy="383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6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30BFE-E22D-40EA-8015-F39FC3F90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err="1"/>
              <a:t>outserts</a:t>
            </a:r>
            <a:br>
              <a:rPr lang="en-US" dirty="0"/>
            </a:br>
            <a:r>
              <a:rPr lang="en-US" dirty="0"/>
              <a:t>Canted-Cos</a:t>
            </a:r>
            <a:r>
              <a:rPr lang="en-US" dirty="0">
                <a:sym typeface="Symbol" panose="05050102010706020507" pitchFamily="18" charset="2"/>
              </a:rPr>
              <a:t>: </a:t>
            </a:r>
            <a:r>
              <a:rPr lang="en-US" dirty="0"/>
              <a:t>CCT5 and CCT6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82BDB-AFF7-411A-AA14-F8A59FDC8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4917"/>
            <a:ext cx="6058157" cy="31982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CCT5</a:t>
            </a:r>
          </a:p>
          <a:p>
            <a:pPr lvl="1"/>
            <a:r>
              <a:rPr lang="en-US" dirty="0"/>
              <a:t>Tested in 2019</a:t>
            </a:r>
          </a:p>
          <a:p>
            <a:pPr lvl="1"/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8.5 T in 90 mm </a:t>
            </a:r>
            <a:r>
              <a:rPr lang="en-US" u="sng" dirty="0"/>
              <a:t>ap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Ready to be used</a:t>
            </a:r>
          </a:p>
          <a:p>
            <a:pPr marL="457200" lvl="1" indent="0">
              <a:buNone/>
            </a:pPr>
            <a:r>
              <a:rPr lang="en-US" dirty="0"/>
              <a:t>    as </a:t>
            </a:r>
            <a:r>
              <a:rPr lang="en-US" dirty="0" err="1"/>
              <a:t>outsert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240FF-F70E-40D4-83F6-D57BC5F35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AC9C1D-9E09-4ADD-8069-18A556D9E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006" y="1368642"/>
            <a:ext cx="3267834" cy="237451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433F04-0DE9-411C-A210-E472A1648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767" y="1356647"/>
            <a:ext cx="1787923" cy="2377440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4F5A80-0E00-481A-A480-191AE95436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05"/>
          <a:stretch/>
        </p:blipFill>
        <p:spPr>
          <a:xfrm>
            <a:off x="4217921" y="1365721"/>
            <a:ext cx="2556570" cy="2377440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05E8EC-81BB-47D6-A31A-698D6E1BF1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0" b="33105"/>
          <a:stretch/>
        </p:blipFill>
        <p:spPr>
          <a:xfrm>
            <a:off x="6753033" y="3876947"/>
            <a:ext cx="5271082" cy="228558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E2562DF-2820-42B9-BD85-275037F038E6}"/>
              </a:ext>
            </a:extLst>
          </p:cNvPr>
          <p:cNvSpPr txBox="1">
            <a:spLocks/>
          </p:cNvSpPr>
          <p:nvPr/>
        </p:nvSpPr>
        <p:spPr>
          <a:xfrm>
            <a:off x="762000" y="4149081"/>
            <a:ext cx="5622032" cy="2012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CCT6</a:t>
            </a:r>
          </a:p>
          <a:p>
            <a:pPr lvl="1"/>
            <a:r>
              <a:rPr lang="en-US" dirty="0"/>
              <a:t>Mandrel under fabrication</a:t>
            </a:r>
          </a:p>
          <a:p>
            <a:pPr lvl="1"/>
            <a:r>
              <a:rPr lang="en-US" dirty="0"/>
              <a:t>LD1 (HD2) and MQXF cable </a:t>
            </a:r>
          </a:p>
          <a:p>
            <a:pPr lvl="1"/>
            <a:r>
              <a:rPr lang="en-US" dirty="0"/>
              <a:t>Design: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15 T</a:t>
            </a:r>
            <a:r>
              <a:rPr lang="en-US" dirty="0"/>
              <a:t> (1.9 K, 80% </a:t>
            </a:r>
            <a:r>
              <a:rPr lang="en-US" dirty="0" err="1"/>
              <a:t>I</a:t>
            </a:r>
            <a:r>
              <a:rPr lang="en-US" baseline="-25000" dirty="0" err="1"/>
              <a:t>ss</a:t>
            </a:r>
            <a:r>
              <a:rPr lang="en-US" dirty="0"/>
              <a:t>)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120 mm </a:t>
            </a:r>
            <a:r>
              <a:rPr lang="en-US" dirty="0"/>
              <a:t>aperture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30872-025D-4658-A552-849202D18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45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AA95B1-2E30-4C88-AF3B-D5CB00538DE9}"/>
              </a:ext>
            </a:extLst>
          </p:cNvPr>
          <p:cNvGrpSpPr/>
          <p:nvPr/>
        </p:nvGrpSpPr>
        <p:grpSpPr>
          <a:xfrm>
            <a:off x="4295800" y="1453911"/>
            <a:ext cx="522225" cy="523646"/>
            <a:chOff x="4325827" y="2326132"/>
            <a:chExt cx="1161288" cy="116444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66662F4-911D-47BC-B582-AB84B6012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70" t="4390" r="1105" b="4748"/>
            <a:stretch/>
          </p:blipFill>
          <p:spPr>
            <a:xfrm>
              <a:off x="4325827" y="2326132"/>
              <a:ext cx="1161288" cy="1164448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D1A998D-F905-4834-987C-0303C3F72360}"/>
                </a:ext>
              </a:extLst>
            </p:cNvPr>
            <p:cNvSpPr/>
            <p:nvPr/>
          </p:nvSpPr>
          <p:spPr>
            <a:xfrm>
              <a:off x="4654443" y="2656328"/>
              <a:ext cx="504056" cy="504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227145-215F-466E-A6D7-5CA4E5CF3EED}"/>
              </a:ext>
            </a:extLst>
          </p:cNvPr>
          <p:cNvGrpSpPr/>
          <p:nvPr/>
        </p:nvGrpSpPr>
        <p:grpSpPr>
          <a:xfrm>
            <a:off x="6820157" y="3930694"/>
            <a:ext cx="1069122" cy="1080000"/>
            <a:chOff x="4134838" y="3835521"/>
            <a:chExt cx="2377440" cy="24016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C347C95-97C5-434D-A3EA-053A1DE2E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4838" y="3835521"/>
              <a:ext cx="2377440" cy="2401629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41A7B17-3280-48C4-82A6-A46512AED8E8}"/>
                </a:ext>
              </a:extLst>
            </p:cNvPr>
            <p:cNvSpPr/>
            <p:nvPr/>
          </p:nvSpPr>
          <p:spPr>
            <a:xfrm>
              <a:off x="4936339" y="4662289"/>
              <a:ext cx="806770" cy="8067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075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17747-5B82-403F-A273-65B59EF3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err="1"/>
              <a:t>outserts</a:t>
            </a:r>
            <a:br>
              <a:rPr lang="en-US" dirty="0"/>
            </a:br>
            <a:r>
              <a:rPr lang="en-US" dirty="0"/>
              <a:t>Stress Management Cos</a:t>
            </a:r>
            <a:r>
              <a:rPr lang="en-US" dirty="0">
                <a:sym typeface="Symbol" panose="05050102010706020507" pitchFamily="18" charset="2"/>
              </a:rPr>
              <a:t> (SMCT)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74A93-B999-47A9-A491-C9AC1D82D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538568"/>
            <a:ext cx="7488831" cy="201931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SMCT </a:t>
            </a:r>
          </a:p>
          <a:p>
            <a:pPr lvl="1"/>
            <a:r>
              <a:rPr lang="en-US" dirty="0"/>
              <a:t>Stress management at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conductor-block</a:t>
            </a:r>
            <a:r>
              <a:rPr lang="en-US" dirty="0"/>
              <a:t> level</a:t>
            </a:r>
          </a:p>
          <a:p>
            <a:pPr lvl="1"/>
            <a:r>
              <a:rPr lang="en-US" dirty="0"/>
              <a:t>Target: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11 T </a:t>
            </a:r>
            <a:r>
              <a:rPr lang="en-US" u="sng" dirty="0"/>
              <a:t>in </a:t>
            </a:r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120 mm </a:t>
            </a:r>
            <a:r>
              <a:rPr lang="en-US" u="sng" dirty="0"/>
              <a:t>aperture</a:t>
            </a:r>
          </a:p>
          <a:p>
            <a:pPr lvl="1"/>
            <a:r>
              <a:rPr lang="en-US" dirty="0"/>
              <a:t>Coil tested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mirror, </a:t>
            </a:r>
            <a:r>
              <a:rPr lang="en-US" dirty="0"/>
              <a:t>both with and without inner coil of the MDPCT1</a:t>
            </a:r>
            <a:endParaRPr lang="en-US" u="sn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389F0-4721-4EE6-A3BD-DE4998B47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A28232-0389-4E4E-89BD-5E6A4FFA5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0" t="41581" r="60335" b="4462"/>
          <a:stretch/>
        </p:blipFill>
        <p:spPr>
          <a:xfrm>
            <a:off x="407368" y="3657190"/>
            <a:ext cx="2825276" cy="1753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9D1EA5-8218-4F2F-AB9B-9E666D61C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4"/>
          <a:stretch/>
        </p:blipFill>
        <p:spPr>
          <a:xfrm>
            <a:off x="3310979" y="3662332"/>
            <a:ext cx="3649117" cy="257895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40227C-B0A6-44AC-932F-EA235161B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69" b="64888"/>
          <a:stretch/>
        </p:blipFill>
        <p:spPr>
          <a:xfrm>
            <a:off x="407368" y="5496917"/>
            <a:ext cx="2880320" cy="744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EC2B339-6F33-4B1A-8B86-E478F87B8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6480" y="1182675"/>
            <a:ext cx="1092601" cy="22613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91510C-CB86-451C-8F57-E45458F3C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184" y="1182676"/>
            <a:ext cx="2355435" cy="2261325"/>
          </a:xfrm>
          <a:prstGeom prst="rect">
            <a:avLst/>
          </a:prstGeom>
          <a:ln w="9525">
            <a:solidFill>
              <a:schemeClr val="tx2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E9C5C-C4F4-41C5-B24E-7782A739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46</a:t>
            </a:fld>
            <a:endParaRPr lang="en-GB"/>
          </a:p>
        </p:txBody>
      </p:sp>
      <p:pic>
        <p:nvPicPr>
          <p:cNvPr id="15" name="object 14">
            <a:extLst>
              <a:ext uri="{FF2B5EF4-FFF2-40B4-BE49-F238E27FC236}">
                <a16:creationId xmlns:a16="http://schemas.microsoft.com/office/drawing/2014/main" id="{61034E87-1761-4DB5-BE58-EC6352874CC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14893" y="3662332"/>
            <a:ext cx="2571783" cy="2576462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200A943-D0F2-483D-A685-92807C768241}"/>
              </a:ext>
            </a:extLst>
          </p:cNvPr>
          <p:cNvGrpSpPr/>
          <p:nvPr/>
        </p:nvGrpSpPr>
        <p:grpSpPr>
          <a:xfrm>
            <a:off x="7001602" y="3662331"/>
            <a:ext cx="2571784" cy="2576463"/>
            <a:chOff x="3863752" y="292028"/>
            <a:chExt cx="5616624" cy="5626844"/>
          </a:xfrm>
        </p:grpSpPr>
        <p:pic>
          <p:nvPicPr>
            <p:cNvPr id="16" name="object 14">
              <a:extLst>
                <a:ext uri="{FF2B5EF4-FFF2-40B4-BE49-F238E27FC236}">
                  <a16:creationId xmlns:a16="http://schemas.microsoft.com/office/drawing/2014/main" id="{A0BB0DD7-CFF3-4D82-8868-220E855B520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63752" y="292028"/>
              <a:ext cx="5616624" cy="5626844"/>
            </a:xfrm>
            <a:prstGeom prst="rect">
              <a:avLst/>
            </a:prstGeom>
            <a:ln w="3175">
              <a:solidFill>
                <a:schemeClr val="tx2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3BAA3A0-CE36-4638-ADF7-E03BF0ACB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8698"/>
            <a:stretch/>
          </p:blipFill>
          <p:spPr>
            <a:xfrm>
              <a:off x="6095884" y="2527809"/>
              <a:ext cx="1152244" cy="591122"/>
            </a:xfrm>
            <a:prstGeom prst="rect">
              <a:avLst/>
            </a:prstGeom>
            <a:ln w="317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7493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153823-6618-41C1-9A79-354C27C96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9" t="7688" r="10473" b="5187"/>
          <a:stretch/>
        </p:blipFill>
        <p:spPr>
          <a:xfrm>
            <a:off x="96915" y="2984353"/>
            <a:ext cx="4270893" cy="3302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FD2540-205E-4901-8038-7AFF22C1B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416" y="2612319"/>
            <a:ext cx="5132012" cy="3965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413EE3-36DD-42FB-A165-28CC98140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err="1"/>
              <a:t>outserts</a:t>
            </a:r>
            <a:br>
              <a:rPr lang="en-US" dirty="0"/>
            </a:br>
            <a:r>
              <a:rPr lang="en-US" dirty="0"/>
              <a:t>Stress Management Cos</a:t>
            </a:r>
            <a:r>
              <a:rPr lang="en-US" dirty="0">
                <a:sym typeface="Symbol" panose="05050102010706020507" pitchFamily="18" charset="2"/>
              </a:rPr>
              <a:t> (SMCT)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255EA87-648E-4227-962C-DE30EA5E6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41216"/>
            <a:ext cx="5384800" cy="174313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SMCTM1</a:t>
            </a:r>
          </a:p>
          <a:p>
            <a:pPr lvl="1"/>
            <a:r>
              <a:rPr lang="en-US" dirty="0"/>
              <a:t>14.3 kA, 87 % </a:t>
            </a:r>
            <a:r>
              <a:rPr lang="en-US" dirty="0" err="1"/>
              <a:t>I</a:t>
            </a:r>
            <a:r>
              <a:rPr lang="en-US" baseline="-25000" dirty="0" err="1"/>
              <a:t>ss</a:t>
            </a:r>
            <a:r>
              <a:rPr lang="en-US" baseline="-25000" dirty="0"/>
              <a:t> </a:t>
            </a:r>
            <a:r>
              <a:rPr lang="en-US" dirty="0"/>
              <a:t>reached in 24 quenches</a:t>
            </a:r>
            <a:endParaRPr lang="en-US" baseline="-25000" dirty="0"/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12.7 T </a:t>
            </a:r>
            <a:r>
              <a:rPr lang="en-US" dirty="0"/>
              <a:t>conductor peak field</a:t>
            </a:r>
          </a:p>
          <a:p>
            <a:pPr lvl="1"/>
            <a:r>
              <a:rPr lang="en-US" dirty="0"/>
              <a:t>No memory after thermocycle</a:t>
            </a:r>
          </a:p>
          <a:p>
            <a:pPr lvl="1"/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177A4FB-03FD-4F0A-B5FD-670AAD1AD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41216"/>
            <a:ext cx="5384800" cy="4884954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SMCTM1b</a:t>
            </a:r>
          </a:p>
          <a:p>
            <a:pPr lvl="1"/>
            <a:r>
              <a:rPr lang="en-US" dirty="0"/>
              <a:t>Highest current was 11.46 kA, 82 % </a:t>
            </a:r>
            <a:r>
              <a:rPr lang="en-US" dirty="0" err="1"/>
              <a:t>I</a:t>
            </a:r>
            <a:r>
              <a:rPr lang="en-US" baseline="-25000" dirty="0" err="1"/>
              <a:t>ss</a:t>
            </a:r>
            <a:r>
              <a:rPr lang="en-US" baseline="-25000" dirty="0"/>
              <a:t> </a:t>
            </a:r>
            <a:endParaRPr lang="en-US" dirty="0"/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14.5 T </a:t>
            </a:r>
            <a:r>
              <a:rPr lang="en-US" dirty="0"/>
              <a:t>conductor peak field in the inner coil 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A03305-F8B3-4891-A8A4-713D40C26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B411E-C9F7-4A1D-B9C2-C460D21F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6" name="object 14">
            <a:extLst>
              <a:ext uri="{FF2B5EF4-FFF2-40B4-BE49-F238E27FC236}">
                <a16:creationId xmlns:a16="http://schemas.microsoft.com/office/drawing/2014/main" id="{6DEF7405-7B93-44D4-A9BE-42EAFCEE6B7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3361" y="3069936"/>
            <a:ext cx="1482239" cy="148493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BCC096-3F48-47DA-9633-A3181AFD19D7}"/>
              </a:ext>
            </a:extLst>
          </p:cNvPr>
          <p:cNvGrpSpPr/>
          <p:nvPr/>
        </p:nvGrpSpPr>
        <p:grpSpPr>
          <a:xfrm>
            <a:off x="4246577" y="3144378"/>
            <a:ext cx="1482239" cy="1484936"/>
            <a:chOff x="3863752" y="292028"/>
            <a:chExt cx="5616624" cy="5626844"/>
          </a:xfrm>
        </p:grpSpPr>
        <p:pic>
          <p:nvPicPr>
            <p:cNvPr id="8" name="object 14">
              <a:extLst>
                <a:ext uri="{FF2B5EF4-FFF2-40B4-BE49-F238E27FC236}">
                  <a16:creationId xmlns:a16="http://schemas.microsoft.com/office/drawing/2014/main" id="{30AF7A37-1CF0-4E1E-B48E-09E6674ECA0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63752" y="292028"/>
              <a:ext cx="5616624" cy="5626844"/>
            </a:xfrm>
            <a:prstGeom prst="rect">
              <a:avLst/>
            </a:prstGeom>
            <a:ln w="3175">
              <a:solidFill>
                <a:schemeClr val="tx2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264552-BAB9-4009-BDA4-53EA5C7F6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8698"/>
            <a:stretch/>
          </p:blipFill>
          <p:spPr>
            <a:xfrm>
              <a:off x="6095884" y="2527809"/>
              <a:ext cx="1152244" cy="591122"/>
            </a:xfrm>
            <a:prstGeom prst="rect">
              <a:avLst/>
            </a:prstGeom>
            <a:ln w="317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6192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4B576-BBFE-42DF-9961-9ECE812A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err="1"/>
              <a:t>outserts</a:t>
            </a:r>
            <a:br>
              <a:rPr lang="en-US" dirty="0"/>
            </a:br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11444-B519-45E6-9B0C-9A006D938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84647-00D8-41B5-A70D-6156A70F5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A0CCB-DEDD-4A0C-8191-391924C28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Hybrid Dipole Magnets for Particle Accelerators by the US Magnet Development Program"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A632A-115D-4F39-9C11-B696FE3A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48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39AB77-42CF-4449-9FA9-39B74225D506}"/>
              </a:ext>
            </a:extLst>
          </p:cNvPr>
          <p:cNvGrpSpPr/>
          <p:nvPr/>
        </p:nvGrpSpPr>
        <p:grpSpPr>
          <a:xfrm>
            <a:off x="1711159" y="1822384"/>
            <a:ext cx="1161288" cy="1164448"/>
            <a:chOff x="4325827" y="2326132"/>
            <a:chExt cx="1161288" cy="11644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21A990-9882-4D56-B898-557826DD1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70" t="4390" r="1105" b="4748"/>
            <a:stretch/>
          </p:blipFill>
          <p:spPr>
            <a:xfrm>
              <a:off x="4325827" y="2326132"/>
              <a:ext cx="1161288" cy="116444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5E033C-BC8E-42C0-A82B-6A6125BA56A3}"/>
                </a:ext>
              </a:extLst>
            </p:cNvPr>
            <p:cNvSpPr/>
            <p:nvPr/>
          </p:nvSpPr>
          <p:spPr>
            <a:xfrm>
              <a:off x="4654443" y="2656328"/>
              <a:ext cx="504056" cy="504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0A7B6A-76B3-4F57-9022-53573CD3AE87}"/>
              </a:ext>
            </a:extLst>
          </p:cNvPr>
          <p:cNvGrpSpPr/>
          <p:nvPr/>
        </p:nvGrpSpPr>
        <p:grpSpPr>
          <a:xfrm>
            <a:off x="4907280" y="1203794"/>
            <a:ext cx="2377440" cy="2401629"/>
            <a:chOff x="4134838" y="3835521"/>
            <a:chExt cx="2377440" cy="24016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7331B1-96FE-4FE4-98FD-E650E5991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4838" y="3835521"/>
              <a:ext cx="2377440" cy="2401629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6E10D9-25ED-4BAB-A1C5-7D36DD62B749}"/>
                </a:ext>
              </a:extLst>
            </p:cNvPr>
            <p:cNvSpPr/>
            <p:nvPr/>
          </p:nvSpPr>
          <p:spPr>
            <a:xfrm>
              <a:off x="4936339" y="4662289"/>
              <a:ext cx="806770" cy="8067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162E56-FF11-4EB6-8171-13C49A1301CE}"/>
              </a:ext>
            </a:extLst>
          </p:cNvPr>
          <p:cNvGrpSpPr/>
          <p:nvPr/>
        </p:nvGrpSpPr>
        <p:grpSpPr>
          <a:xfrm>
            <a:off x="1382406" y="4094623"/>
            <a:ext cx="1819656" cy="1819656"/>
            <a:chOff x="9716700" y="1196752"/>
            <a:chExt cx="1819656" cy="18196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F7CB2AB-2BC3-494C-9722-FEC382DA82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63" t="4767" r="853" b="4780"/>
            <a:stretch/>
          </p:blipFill>
          <p:spPr>
            <a:xfrm>
              <a:off x="9716700" y="1196752"/>
              <a:ext cx="1819656" cy="1819656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19BFB8-2B9C-4FE6-B8A0-CE4A318E71B2}"/>
                </a:ext>
              </a:extLst>
            </p:cNvPr>
            <p:cNvSpPr/>
            <p:nvPr/>
          </p:nvSpPr>
          <p:spPr>
            <a:xfrm>
              <a:off x="10525957" y="1999834"/>
              <a:ext cx="200280" cy="21070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FE2DAF-CDB1-47CD-986A-8CCDB3F27A87}"/>
              </a:ext>
            </a:extLst>
          </p:cNvPr>
          <p:cNvGrpSpPr/>
          <p:nvPr/>
        </p:nvGrpSpPr>
        <p:grpSpPr>
          <a:xfrm>
            <a:off x="4907280" y="3919691"/>
            <a:ext cx="2377440" cy="2377440"/>
            <a:chOff x="9437808" y="3683581"/>
            <a:chExt cx="2377440" cy="23774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B8F656-5C58-42C0-9509-8B61A12C1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20" t="4722" r="1954" b="4520"/>
            <a:stretch/>
          </p:blipFill>
          <p:spPr>
            <a:xfrm>
              <a:off x="9437808" y="3683581"/>
              <a:ext cx="2377440" cy="2377440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C2E953C-ABCC-4C34-86E1-715433B0F4C1}"/>
                </a:ext>
              </a:extLst>
            </p:cNvPr>
            <p:cNvSpPr/>
            <p:nvPr/>
          </p:nvSpPr>
          <p:spPr>
            <a:xfrm>
              <a:off x="10472705" y="4720504"/>
              <a:ext cx="301827" cy="2953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0DF8CFC-1611-47E4-89BB-356D62F9F7D0}"/>
              </a:ext>
            </a:extLst>
          </p:cNvPr>
          <p:cNvSpPr txBox="1"/>
          <p:nvPr/>
        </p:nvSpPr>
        <p:spPr>
          <a:xfrm>
            <a:off x="11260765" y="756493"/>
            <a:ext cx="63131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in scale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74B7D3-65BF-4878-BC7D-68A1E70D3CAE}"/>
              </a:ext>
            </a:extLst>
          </p:cNvPr>
          <p:cNvSpPr txBox="1"/>
          <p:nvPr/>
        </p:nvSpPr>
        <p:spPr>
          <a:xfrm>
            <a:off x="1079842" y="1197954"/>
            <a:ext cx="63131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CCT5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90 mm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8.5 T</a:t>
            </a:r>
          </a:p>
        </p:txBody>
      </p:sp>
      <p:pic>
        <p:nvPicPr>
          <p:cNvPr id="21" name="Content Placeholder 7">
            <a:extLst>
              <a:ext uri="{FF2B5EF4-FFF2-40B4-BE49-F238E27FC236}">
                <a16:creationId xmlns:a16="http://schemas.microsoft.com/office/drawing/2014/main" id="{ECF8EABA-78EE-4705-9FF9-2A3544F85D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8" t="4635" r="16209" b="4475"/>
          <a:stretch/>
        </p:blipFill>
        <p:spPr>
          <a:xfrm>
            <a:off x="9022308" y="4357336"/>
            <a:ext cx="1481328" cy="14939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A8B0331-4FFB-4161-A5DB-E125DD15D86E}"/>
              </a:ext>
            </a:extLst>
          </p:cNvPr>
          <p:cNvGrpSpPr/>
          <p:nvPr/>
        </p:nvGrpSpPr>
        <p:grpSpPr>
          <a:xfrm>
            <a:off x="8951003" y="1686002"/>
            <a:ext cx="1572768" cy="1581704"/>
            <a:chOff x="8951003" y="1686002"/>
            <a:chExt cx="1572768" cy="15817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AE7C094-CB36-40DA-BAB6-6573623DF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0" t="4326" r="15664" b="3989"/>
            <a:stretch/>
          </p:blipFill>
          <p:spPr>
            <a:xfrm>
              <a:off x="8951003" y="1686002"/>
              <a:ext cx="1572768" cy="1581704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7B15EA-17EC-4D60-B71C-1839940E2B66}"/>
                </a:ext>
              </a:extLst>
            </p:cNvPr>
            <p:cNvSpPr/>
            <p:nvPr/>
          </p:nvSpPr>
          <p:spPr>
            <a:xfrm>
              <a:off x="9304544" y="2040875"/>
              <a:ext cx="858516" cy="8620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3984FCD4-5CC2-4669-99B9-7FFE619E5CBF}"/>
              </a:ext>
            </a:extLst>
          </p:cNvPr>
          <p:cNvSpPr/>
          <p:nvPr/>
        </p:nvSpPr>
        <p:spPr>
          <a:xfrm>
            <a:off x="9593802" y="4938858"/>
            <a:ext cx="322555" cy="3196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8C7DDD-5F22-4377-A7F4-19CB6AB56686}"/>
              </a:ext>
            </a:extLst>
          </p:cNvPr>
          <p:cNvSpPr txBox="1"/>
          <p:nvPr/>
        </p:nvSpPr>
        <p:spPr>
          <a:xfrm>
            <a:off x="4271352" y="1203794"/>
            <a:ext cx="63131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CCT6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120 mm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15 T 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(design)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FF8319-468B-41FE-869D-36EA72395EBA}"/>
              </a:ext>
            </a:extLst>
          </p:cNvPr>
          <p:cNvSpPr txBox="1"/>
          <p:nvPr/>
        </p:nvSpPr>
        <p:spPr>
          <a:xfrm>
            <a:off x="8388551" y="1212829"/>
            <a:ext cx="63131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SMCT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120 mm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11 T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(design)</a:t>
            </a:r>
          </a:p>
        </p:txBody>
      </p:sp>
    </p:spTree>
    <p:extLst>
      <p:ext uri="{BB962C8B-B14F-4D97-AF65-F5344CB8AC3E}">
        <p14:creationId xmlns:p14="http://schemas.microsoft.com/office/powerpoint/2010/main" val="5259266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8538-46A5-44E1-AD99-57BDE292F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D5952-B64A-4D0F-99AA-2BC390362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Introduction and motivations</a:t>
            </a:r>
          </a:p>
          <a:p>
            <a:pPr lvl="1"/>
            <a:r>
              <a:rPr lang="en-US" dirty="0"/>
              <a:t>US Magnet Development Program and the 20 T working group</a:t>
            </a:r>
          </a:p>
          <a:p>
            <a:pPr lvl="1"/>
            <a:r>
              <a:rPr lang="en-US" dirty="0"/>
              <a:t>Why hybrid and why 20 T</a:t>
            </a:r>
          </a:p>
          <a:p>
            <a:r>
              <a:rPr lang="en-US" dirty="0"/>
              <a:t>20 T design</a:t>
            </a:r>
          </a:p>
          <a:p>
            <a:pPr lvl="1"/>
            <a:r>
              <a:rPr lang="en-US" dirty="0"/>
              <a:t>Design criteria</a:t>
            </a:r>
          </a:p>
          <a:p>
            <a:pPr lvl="1"/>
            <a:r>
              <a:rPr lang="en-US" dirty="0"/>
              <a:t>Preliminary considerations based on sector coils</a:t>
            </a:r>
          </a:p>
          <a:p>
            <a:pPr lvl="1"/>
            <a:r>
              <a:rPr lang="en-US" dirty="0"/>
              <a:t>Current reference cross-sections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Overview of hybrid activities</a:t>
            </a:r>
          </a:p>
          <a:p>
            <a:pPr lvl="1"/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err="1"/>
              <a:t>outserts</a:t>
            </a:r>
            <a:endParaRPr lang="en-US" dirty="0"/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HTS inserts</a:t>
            </a:r>
          </a:p>
          <a:p>
            <a:r>
              <a:rPr lang="en-US" dirty="0"/>
              <a:t>Conclusions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11E1-C98B-417B-8DAA-4E1E3A96D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201F0-A367-419E-98AD-89A25843D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838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0566-E8EB-4EBF-AE54-5071D7D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  <a:br>
              <a:rPr lang="en-US" dirty="0"/>
            </a:br>
            <a:r>
              <a:rPr lang="en-US" dirty="0"/>
              <a:t>Goals of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1CB4-B144-4FB5-9DBC-8F2546852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132" y="1340768"/>
            <a:ext cx="11111491" cy="4641379"/>
          </a:xfrm>
        </p:spPr>
        <p:txBody>
          <a:bodyPr>
            <a:normAutofit/>
          </a:bodyPr>
          <a:lstStyle/>
          <a:p>
            <a:r>
              <a:rPr lang="en-US" dirty="0"/>
              <a:t>Conceptual 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hybrid HTS-LTS magnet</a:t>
            </a:r>
          </a:p>
          <a:p>
            <a:pPr lvl="1"/>
            <a:r>
              <a:rPr lang="en-US" dirty="0"/>
              <a:t>Comparative analysis of different design options for a 20 T hybrid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coil design (</a:t>
            </a:r>
            <a:r>
              <a:rPr lang="en-US" i="1" dirty="0">
                <a:sym typeface="Symbol" panose="05050102010706020507" pitchFamily="18" charset="2"/>
              </a:rPr>
              <a:t>block with flared ends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 (</a:t>
            </a:r>
            <a:r>
              <a:rPr lang="en-US" i="1" dirty="0">
                <a:sym typeface="Symbol" panose="05050102010706020507" pitchFamily="18" charset="2"/>
              </a:rPr>
              <a:t>block with racetrack coils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Review and follow-up </a:t>
            </a:r>
            <a:r>
              <a:rPr lang="en-US" dirty="0">
                <a:sym typeface="Symbol" panose="05050102010706020507" pitchFamily="18" charset="2"/>
              </a:rPr>
              <a:t>of current work on hybrid magnets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Collect and organize information </a:t>
            </a:r>
            <a:r>
              <a:rPr lang="en-US" dirty="0">
                <a:sym typeface="Symbol" panose="05050102010706020507" pitchFamily="18" charset="2"/>
              </a:rPr>
              <a:t>to provide inputs for 20 T hybrid design and feed-backs to hybrid program</a:t>
            </a:r>
          </a:p>
          <a:p>
            <a:endParaRPr lang="en-US" dirty="0"/>
          </a:p>
          <a:p>
            <a:endParaRPr lang="en-US" dirty="0">
              <a:sym typeface="Symbol" panose="05050102010706020507" pitchFamily="18" charset="2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49AC-7DDA-4315-9458-DA7A6017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"Summary on the 20 T and hybrid magnets working group activities"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CD854-D78E-4F4F-BFE8-C68463E82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464FDB-1153-4402-8052-851516BD16BB}"/>
              </a:ext>
            </a:extLst>
          </p:cNvPr>
          <p:cNvSpPr/>
          <p:nvPr/>
        </p:nvSpPr>
        <p:spPr>
          <a:xfrm>
            <a:off x="983432" y="1338512"/>
            <a:ext cx="3168352" cy="64807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00CBCB-4E95-43EE-9417-4457599B9351}"/>
              </a:ext>
            </a:extLst>
          </p:cNvPr>
          <p:cNvSpPr/>
          <p:nvPr/>
        </p:nvSpPr>
        <p:spPr>
          <a:xfrm>
            <a:off x="6384032" y="4365104"/>
            <a:ext cx="4176464" cy="64807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D1B55-CE38-4903-9259-744365FE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Bi2212 inserts</a:t>
            </a:r>
            <a:br>
              <a:rPr lang="en-US" dirty="0"/>
            </a:br>
            <a:r>
              <a:rPr lang="en-US" dirty="0"/>
              <a:t>Canted-Cos</a:t>
            </a:r>
            <a:r>
              <a:rPr lang="en-US" dirty="0">
                <a:sym typeface="Symbol" panose="05050102010706020507" pitchFamily="18" charset="2"/>
              </a:rPr>
              <a:t>: </a:t>
            </a:r>
            <a:r>
              <a:rPr lang="en-US" dirty="0"/>
              <a:t>Bin5, BiCCT1, and BiCCT2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3491D-7F36-49A5-962C-21C54D7E8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Bin5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1.6 T </a:t>
            </a:r>
            <a:r>
              <a:rPr lang="en-US" dirty="0"/>
              <a:t>in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31 mm </a:t>
            </a:r>
            <a:r>
              <a:rPr lang="en-US" dirty="0"/>
              <a:t>aperture </a:t>
            </a:r>
          </a:p>
          <a:p>
            <a:pPr lvl="1"/>
            <a:r>
              <a:rPr lang="en-US" dirty="0"/>
              <a:t>Successfully tested in stand alone</a:t>
            </a:r>
          </a:p>
          <a:p>
            <a:pPr lvl="1"/>
            <a:r>
              <a:rPr lang="en-US" dirty="0"/>
              <a:t>Ready to be tested in CCT5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BiCCT1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 T </a:t>
            </a:r>
            <a:r>
              <a:rPr lang="en-US" dirty="0"/>
              <a:t>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40 mm aperture</a:t>
            </a:r>
          </a:p>
          <a:p>
            <a:pPr lvl="1"/>
            <a:r>
              <a:rPr lang="en-US" dirty="0"/>
              <a:t>Coil wound and ready for reaction</a:t>
            </a:r>
          </a:p>
          <a:p>
            <a:pPr lvl="1"/>
            <a:r>
              <a:rPr lang="en-US" dirty="0"/>
              <a:t>To be tested in CCT6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BiCCT2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7 T</a:t>
            </a:r>
            <a:r>
              <a:rPr lang="en-US" dirty="0"/>
              <a:t>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40 mm </a:t>
            </a:r>
            <a:r>
              <a:rPr lang="en-US" dirty="0"/>
              <a:t>aperture</a:t>
            </a:r>
          </a:p>
          <a:p>
            <a:pPr lvl="1"/>
            <a:r>
              <a:rPr lang="en-US" dirty="0"/>
              <a:t>12 mm cable fabricated</a:t>
            </a:r>
          </a:p>
          <a:p>
            <a:pPr lvl="1"/>
            <a:r>
              <a:rPr lang="en-US" dirty="0"/>
              <a:t>To be tested in CCT6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A16D7-6FA2-45E5-93EA-9359BBAF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A67C92-14DE-4482-A470-CAE9A37A4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21" t="37260" r="47911" b="48311"/>
          <a:stretch/>
        </p:blipFill>
        <p:spPr>
          <a:xfrm>
            <a:off x="6023992" y="1328449"/>
            <a:ext cx="4333674" cy="1080000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20977A-648F-450F-B339-A2794969C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84"/>
          <a:stretch/>
        </p:blipFill>
        <p:spPr>
          <a:xfrm>
            <a:off x="10415368" y="1330541"/>
            <a:ext cx="1270830" cy="107790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7EA619-D405-41ED-97A3-E5A9D9E99B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5"/>
          <a:stretch/>
        </p:blipFill>
        <p:spPr>
          <a:xfrm>
            <a:off x="9870539" y="2876856"/>
            <a:ext cx="1807455" cy="155448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8C7FBB-1954-466F-BE83-7662FCE2D7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04" r="2026" b="69049"/>
          <a:stretch/>
        </p:blipFill>
        <p:spPr>
          <a:xfrm>
            <a:off x="7140557" y="2890802"/>
            <a:ext cx="2615903" cy="155448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D32A9A-62A1-4910-A2B0-20085B1CBA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5" t="3062" r="54998" b="32540"/>
          <a:stretch/>
        </p:blipFill>
        <p:spPr>
          <a:xfrm>
            <a:off x="5985680" y="2890802"/>
            <a:ext cx="1047585" cy="155448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B253F6-4435-457B-9E01-F3824E58E9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5811" y="4841650"/>
            <a:ext cx="1459181" cy="109438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280E8D-48D4-4F24-8910-C3AFBB2AEC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3763" b="68959"/>
          <a:stretch/>
        </p:blipFill>
        <p:spPr>
          <a:xfrm>
            <a:off x="9107650" y="4659251"/>
            <a:ext cx="2532910" cy="145918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21349-7D04-4A32-9035-77E03139C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89EA94-B13D-4D75-8922-EEACB77CC9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4659251"/>
            <a:ext cx="1852749" cy="148171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20270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1F07-4B9C-456A-884F-D39BB72EE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Bi2212 inserts</a:t>
            </a:r>
            <a:br>
              <a:rPr lang="en-US" dirty="0"/>
            </a:br>
            <a:r>
              <a:rPr lang="en-US" dirty="0"/>
              <a:t>Stress Management Cos</a:t>
            </a:r>
            <a:r>
              <a:rPr lang="en-US" dirty="0">
                <a:sym typeface="Symbol" panose="05050102010706020507" pitchFamily="18" charset="2"/>
              </a:rPr>
              <a:t> (SMCT)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72B14-EA3B-445A-A5FF-3EF8359E5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02" y="1340769"/>
            <a:ext cx="8280920" cy="2679844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SMCT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1-2 T </a:t>
            </a:r>
            <a:r>
              <a:rPr lang="en-US" dirty="0"/>
              <a:t>in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15 mm </a:t>
            </a:r>
            <a:r>
              <a:rPr lang="en-US" dirty="0"/>
              <a:t>aperture </a:t>
            </a:r>
          </a:p>
          <a:p>
            <a:pPr lvl="1"/>
            <a:r>
              <a:rPr lang="en-US" dirty="0"/>
              <a:t>Winding test performed with plastic parts</a:t>
            </a:r>
          </a:p>
          <a:p>
            <a:pPr lvl="1"/>
            <a:r>
              <a:rPr lang="en-US" dirty="0"/>
              <a:t>Fabrication of Inconel 3D printed mandrel in progress</a:t>
            </a:r>
          </a:p>
          <a:p>
            <a:pPr lvl="1"/>
            <a:r>
              <a:rPr lang="en-US" dirty="0"/>
              <a:t>To be tested in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4L (CT from 15T magnet + SMCT </a:t>
            </a:r>
            <a:r>
              <a:rPr lang="en-US" dirty="0"/>
              <a:t>coil)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2C449-2314-46A4-8CC5-9E4E59A89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8812F-E307-46FD-930D-92F9E89BA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7" b="34042"/>
          <a:stretch/>
        </p:blipFill>
        <p:spPr>
          <a:xfrm>
            <a:off x="505956" y="4128554"/>
            <a:ext cx="2950923" cy="199989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AAE68-B6DE-4CA3-B159-3488FD51D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941" r="34521"/>
          <a:stretch/>
        </p:blipFill>
        <p:spPr>
          <a:xfrm>
            <a:off x="3536499" y="4131375"/>
            <a:ext cx="5328000" cy="201112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35BB52-3BF2-4312-9A64-E92AD6950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2478" y="1176396"/>
            <a:ext cx="2950923" cy="2689908"/>
          </a:xfrm>
          <a:prstGeom prst="rect">
            <a:avLst/>
          </a:prstGeom>
          <a:ln w="9525">
            <a:solidFill>
              <a:schemeClr val="tx2"/>
            </a:solidFill>
          </a:ln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9C76532D-2DDD-4C56-B789-43D9AD65A4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19" y="4135752"/>
            <a:ext cx="2656934" cy="1992701"/>
          </a:xfrm>
          <a:prstGeom prst="rect">
            <a:avLst/>
          </a:prstGeom>
          <a:ln w="9525">
            <a:solidFill>
              <a:schemeClr val="tx2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2FD40-B72A-4174-A230-46497E4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E10B-BD43-4182-988D-05E204F70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REBCO inserts</a:t>
            </a:r>
            <a:br>
              <a:rPr lang="en-US" dirty="0"/>
            </a:br>
            <a:r>
              <a:rPr lang="en-US" dirty="0"/>
              <a:t>Canted-Cos</a:t>
            </a:r>
            <a:r>
              <a:rPr lang="en-US" dirty="0">
                <a:sym typeface="Symbol" panose="05050102010706020507" pitchFamily="18" charset="2"/>
              </a:rPr>
              <a:t> (“C” series)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E4801-CAF1-4BB7-9CE2-E52AD7607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4930461" cy="4641379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C2</a:t>
            </a:r>
            <a:r>
              <a:rPr lang="en-US" dirty="0"/>
              <a:t>: stand-alone test in 2020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2.9 T </a:t>
            </a:r>
            <a:r>
              <a:rPr lang="en-US" dirty="0"/>
              <a:t>in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65 mm </a:t>
            </a:r>
            <a:r>
              <a:rPr lang="en-US" dirty="0"/>
              <a:t>aperture</a:t>
            </a:r>
          </a:p>
          <a:p>
            <a:pPr lvl="1"/>
            <a:r>
              <a:rPr lang="en-US" dirty="0"/>
              <a:t>Fundamental step towards development CORC CCT inserts</a:t>
            </a:r>
          </a:p>
          <a:p>
            <a:endParaRPr lang="en-US" dirty="0"/>
          </a:p>
          <a:p>
            <a:r>
              <a:rPr lang="en-US" dirty="0"/>
              <a:t>Next step: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C3</a:t>
            </a:r>
          </a:p>
          <a:p>
            <a:pPr lvl="1"/>
            <a:r>
              <a:rPr lang="en-US" dirty="0"/>
              <a:t>Target: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 T</a:t>
            </a:r>
            <a:r>
              <a:rPr lang="en-US" dirty="0"/>
              <a:t>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60 mm </a:t>
            </a:r>
            <a:r>
              <a:rPr lang="en-US" dirty="0"/>
              <a:t>aperture</a:t>
            </a:r>
          </a:p>
          <a:p>
            <a:pPr lvl="1"/>
            <a:r>
              <a:rPr lang="en-US" dirty="0"/>
              <a:t>Under fabrication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F5325-2075-435E-8753-970CC8BF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4DAEC-E234-4498-B025-03E40D6B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CE583D-DD4A-4CF3-B382-53ECD43A1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18" y="2001003"/>
            <a:ext cx="2152164" cy="151038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D06469-5A39-44E2-A55B-EAA39B2EA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291"/>
          <a:stretch/>
        </p:blipFill>
        <p:spPr>
          <a:xfrm>
            <a:off x="7844071" y="1990479"/>
            <a:ext cx="1991116" cy="151038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07DC19-1EE9-4BE7-B8BA-7E0A76084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953" y="1990479"/>
            <a:ext cx="1598844" cy="153143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303F0B6-B7C8-4D88-A782-67D04427CC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31" r="8562"/>
          <a:stretch/>
        </p:blipFill>
        <p:spPr>
          <a:xfrm>
            <a:off x="10046450" y="4145124"/>
            <a:ext cx="1546907" cy="13716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46DC3-1064-45AF-B158-0E27D0F9A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9117" y="4145124"/>
            <a:ext cx="1828800" cy="13716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7E1CF1-724E-42D0-8E65-CED8E33C17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536" r="10261" b="14503"/>
          <a:stretch/>
        </p:blipFill>
        <p:spPr>
          <a:xfrm>
            <a:off x="5540061" y="4145124"/>
            <a:ext cx="2379790" cy="137160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98040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392A7-9801-41AC-9631-F08BD5F4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REBCO inserts</a:t>
            </a:r>
            <a:br>
              <a:rPr lang="en-US" dirty="0"/>
            </a:br>
            <a:r>
              <a:rPr lang="en-US" dirty="0"/>
              <a:t>The COMB (Conductor on Molded Barrel)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07961-65C4-4EAD-BA16-003862195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368000"/>
            <a:ext cx="5035523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COMB insert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Target: 2-3 T </a:t>
            </a:r>
            <a:r>
              <a:rPr lang="en-US" dirty="0"/>
              <a:t>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100 mm </a:t>
            </a:r>
            <a:r>
              <a:rPr lang="en-US" dirty="0"/>
              <a:t>aperture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CORC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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wire</a:t>
            </a:r>
          </a:p>
          <a:p>
            <a:pPr lvl="1"/>
            <a:r>
              <a:rPr lang="en-US" dirty="0"/>
              <a:t>To be tested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SMCT </a:t>
            </a:r>
            <a:r>
              <a:rPr lang="en-US" dirty="0"/>
              <a:t>after stand alone test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Test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STAR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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wire </a:t>
            </a:r>
            <a:r>
              <a:rPr lang="en-US" dirty="0"/>
              <a:t>at both 77 K and 4.5 K </a:t>
            </a:r>
          </a:p>
          <a:p>
            <a:pPr lvl="2"/>
            <a:r>
              <a:rPr lang="en-US" dirty="0"/>
              <a:t>1.5 T bore field reached</a:t>
            </a:r>
          </a:p>
          <a:p>
            <a:pPr lvl="2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DD1E0-FB5F-4A4B-8C4E-B732F2F6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39152-2851-4965-B522-6E9C41276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12" y="1558399"/>
            <a:ext cx="3747195" cy="192841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F366DB-C320-4D3C-8E96-515F98886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160" y="1556792"/>
            <a:ext cx="2376264" cy="193828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B9CE1F-CCC4-4BF5-968C-A1F68DEAD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912" y="3791165"/>
            <a:ext cx="3280584" cy="198640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A12AAA-0FD6-4A79-9D31-4D2704592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3768" y="3789993"/>
            <a:ext cx="2932656" cy="198758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F9D5C-4BC3-4FCA-BFF9-438980D8A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21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4B576-BBFE-42DF-9961-9ECE812A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Bi2212 and REBCO inserts</a:t>
            </a:r>
            <a:br>
              <a:rPr lang="en-US" dirty="0"/>
            </a:br>
            <a:r>
              <a:rPr lang="en-US" dirty="0"/>
              <a:t>Summary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A0CCB-DEDD-4A0C-8191-391924C28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DF8CFC-1611-47E4-89BB-356D62F9F7D0}"/>
              </a:ext>
            </a:extLst>
          </p:cNvPr>
          <p:cNvSpPr txBox="1"/>
          <p:nvPr/>
        </p:nvSpPr>
        <p:spPr>
          <a:xfrm>
            <a:off x="11260765" y="756493"/>
            <a:ext cx="63131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in scale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74B7D3-65BF-4878-BC7D-68A1E70D3CAE}"/>
              </a:ext>
            </a:extLst>
          </p:cNvPr>
          <p:cNvSpPr txBox="1"/>
          <p:nvPr/>
        </p:nvSpPr>
        <p:spPr>
          <a:xfrm>
            <a:off x="816797" y="2132856"/>
            <a:ext cx="63131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SMCT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15 mm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1-2 T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(target)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984FCD4-5CC2-4669-99B9-7FFE619E5CBF}"/>
              </a:ext>
            </a:extLst>
          </p:cNvPr>
          <p:cNvSpPr/>
          <p:nvPr/>
        </p:nvSpPr>
        <p:spPr>
          <a:xfrm>
            <a:off x="9593802" y="4938858"/>
            <a:ext cx="322555" cy="3196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8C7DDD-5F22-4377-A7F4-19CB6AB56686}"/>
              </a:ext>
            </a:extLst>
          </p:cNvPr>
          <p:cNvSpPr txBox="1"/>
          <p:nvPr/>
        </p:nvSpPr>
        <p:spPr>
          <a:xfrm>
            <a:off x="6098285" y="2145330"/>
            <a:ext cx="63131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BiCCT1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40 mm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3 T 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(target)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FF8319-468B-41FE-869D-36EA72395EBA}"/>
              </a:ext>
            </a:extLst>
          </p:cNvPr>
          <p:cNvSpPr txBox="1"/>
          <p:nvPr/>
        </p:nvSpPr>
        <p:spPr>
          <a:xfrm>
            <a:off x="8987292" y="2145330"/>
            <a:ext cx="63131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BiCCT2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40 mm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5 T 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(target)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E17A3A6-B2C7-46A8-8589-284979D89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88" t="31662" r="31697" b="32016"/>
          <a:stretch/>
        </p:blipFill>
        <p:spPr>
          <a:xfrm>
            <a:off x="9789505" y="1602955"/>
            <a:ext cx="1719072" cy="1731619"/>
          </a:xfrm>
          <a:prstGeom prst="ellipse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7F47EA-C82A-42F4-940F-9CC291F1BE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90" t="34863" r="34711" b="34651"/>
          <a:stretch/>
        </p:blipFill>
        <p:spPr>
          <a:xfrm>
            <a:off x="6846108" y="1727703"/>
            <a:ext cx="1463040" cy="1482124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B4E070A-5862-4636-AEFD-7E547ED5F5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30" t="30531" r="28984" b="30975"/>
          <a:stretch/>
        </p:blipFill>
        <p:spPr>
          <a:xfrm>
            <a:off x="4093234" y="1974990"/>
            <a:ext cx="987552" cy="987550"/>
          </a:xfrm>
          <a:prstGeom prst="ellipse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146024-9B7F-42EC-9AF4-D471BEB6E8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1" t="24788" r="30766" b="24758"/>
          <a:stretch/>
        </p:blipFill>
        <p:spPr>
          <a:xfrm>
            <a:off x="4983664" y="4175409"/>
            <a:ext cx="1773936" cy="1742482"/>
          </a:xfrm>
          <a:prstGeom prst="ellipse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C8942F7-3582-4A03-844B-968326DA11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2" t="28230" r="33645" b="28833"/>
          <a:stretch/>
        </p:blipFill>
        <p:spPr>
          <a:xfrm>
            <a:off x="1559496" y="2021087"/>
            <a:ext cx="914400" cy="895354"/>
          </a:xfrm>
          <a:prstGeom prst="ellipse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C05DB00-DE53-496E-B4AB-7B01A1AB34AF}"/>
              </a:ext>
            </a:extLst>
          </p:cNvPr>
          <p:cNvSpPr/>
          <p:nvPr/>
        </p:nvSpPr>
        <p:spPr>
          <a:xfrm>
            <a:off x="227348" y="1353523"/>
            <a:ext cx="11737304" cy="2291501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9CCE02A-9F07-4913-B4F4-B6E6C788445A}"/>
              </a:ext>
            </a:extLst>
          </p:cNvPr>
          <p:cNvSpPr/>
          <p:nvPr/>
        </p:nvSpPr>
        <p:spPr>
          <a:xfrm>
            <a:off x="227348" y="3879979"/>
            <a:ext cx="11737304" cy="2291501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5F3A9B-6E2F-4782-A362-0DC5E1B3373C}"/>
              </a:ext>
            </a:extLst>
          </p:cNvPr>
          <p:cNvSpPr txBox="1"/>
          <p:nvPr/>
        </p:nvSpPr>
        <p:spPr>
          <a:xfrm>
            <a:off x="3347604" y="2191765"/>
            <a:ext cx="63131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Bin5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31 mm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1.6 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D4B6E5-4FF2-47F4-B9BA-E65AF472536A}"/>
              </a:ext>
            </a:extLst>
          </p:cNvPr>
          <p:cNvSpPr txBox="1"/>
          <p:nvPr/>
        </p:nvSpPr>
        <p:spPr>
          <a:xfrm>
            <a:off x="4271351" y="4692707"/>
            <a:ext cx="63131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COMB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100 mm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2-3 T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(target)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52A058-387F-43CE-8E5A-D2EAAF2D4FE0}"/>
              </a:ext>
            </a:extLst>
          </p:cNvPr>
          <p:cNvSpPr txBox="1"/>
          <p:nvPr/>
        </p:nvSpPr>
        <p:spPr>
          <a:xfrm>
            <a:off x="293941" y="1381097"/>
            <a:ext cx="914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Bi2212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E0AD3E-2BA5-4E69-90E6-37D76BF9480C}"/>
              </a:ext>
            </a:extLst>
          </p:cNvPr>
          <p:cNvSpPr txBox="1"/>
          <p:nvPr/>
        </p:nvSpPr>
        <p:spPr>
          <a:xfrm>
            <a:off x="293941" y="3922774"/>
            <a:ext cx="914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REBCO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F9AC3-EFB5-40E4-8AFD-13D857ED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2693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581F-A386-419A-8EE0-6D63AEEB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planned MDP hybrid magnets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8AE87-9BA8-48F2-9E2D-B8BCA99A9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EF98F-3D2A-4A4C-AD11-A80D11720C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4698" r="16266" b="4693"/>
          <a:stretch/>
        </p:blipFill>
        <p:spPr>
          <a:xfrm>
            <a:off x="7062944" y="2645828"/>
            <a:ext cx="1481328" cy="148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40DE82-E63C-4CA7-92DA-F334E956D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" t="4767" r="853" b="4780"/>
          <a:stretch/>
        </p:blipFill>
        <p:spPr>
          <a:xfrm>
            <a:off x="551384" y="2472922"/>
            <a:ext cx="1819656" cy="1819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8E5750-8C7B-4095-96BB-E9C570FA46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9" t="4600" r="4006" b="4920"/>
          <a:stretch/>
        </p:blipFill>
        <p:spPr>
          <a:xfrm>
            <a:off x="9177484" y="2233990"/>
            <a:ext cx="2377440" cy="2390020"/>
          </a:xfrm>
          <a:prstGeom prst="rect">
            <a:avLst/>
          </a:prstGeo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7FB55BB2-BBDB-47E7-9710-DFEE95E5E0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8" t="4635" r="16209" b="4475"/>
          <a:stretch/>
        </p:blipFill>
        <p:spPr>
          <a:xfrm>
            <a:off x="5144990" y="2646901"/>
            <a:ext cx="1481328" cy="14939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42A6F59-0CD1-4C1A-9C31-3CC43570B12E}"/>
              </a:ext>
            </a:extLst>
          </p:cNvPr>
          <p:cNvSpPr txBox="1"/>
          <p:nvPr/>
        </p:nvSpPr>
        <p:spPr>
          <a:xfrm>
            <a:off x="1449972" y="1592342"/>
            <a:ext cx="75967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CCT5-Bin5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30 mm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9-10 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557170-CF45-4B5C-866B-B51466061052}"/>
              </a:ext>
            </a:extLst>
          </p:cNvPr>
          <p:cNvSpPr txBox="1"/>
          <p:nvPr/>
        </p:nvSpPr>
        <p:spPr>
          <a:xfrm>
            <a:off x="5378765" y="1592342"/>
            <a:ext cx="91440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COMB-SMCT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100 mm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11-12 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29A95B-92D2-49B5-88B8-07F49AA4871D}"/>
              </a:ext>
            </a:extLst>
          </p:cNvPr>
          <p:cNvSpPr txBox="1"/>
          <p:nvPr/>
        </p:nvSpPr>
        <p:spPr>
          <a:xfrm>
            <a:off x="7081697" y="1669286"/>
            <a:ext cx="123594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11T-Bi SMCT-SMCT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15 mm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14-16 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59AB48-A05E-4450-B81F-2515F1FAA93E}"/>
              </a:ext>
            </a:extLst>
          </p:cNvPr>
          <p:cNvSpPr txBox="1"/>
          <p:nvPr/>
        </p:nvSpPr>
        <p:spPr>
          <a:xfrm>
            <a:off x="9768408" y="1592342"/>
            <a:ext cx="107132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CCT6-BiCCT1-2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40 mm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16-18 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90491-3EA2-45BC-B771-55695733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55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44049C-6358-47BF-A643-8162C9C995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9" t="4506" r="1316" b="4582"/>
          <a:stretch/>
        </p:blipFill>
        <p:spPr>
          <a:xfrm>
            <a:off x="2837167" y="2427202"/>
            <a:ext cx="1819656" cy="18327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685A76-2123-4956-8956-A556971A3911}"/>
              </a:ext>
            </a:extLst>
          </p:cNvPr>
          <p:cNvSpPr txBox="1"/>
          <p:nvPr/>
        </p:nvSpPr>
        <p:spPr>
          <a:xfrm>
            <a:off x="3324156" y="1596345"/>
            <a:ext cx="75967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CCT5-C4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30 mm</a:t>
            </a:r>
          </a:p>
          <a:p>
            <a:pPr algn="ctr"/>
            <a:r>
              <a:rPr lang="en-US" sz="1000" b="1" dirty="0">
                <a:solidFill>
                  <a:schemeClr val="tx2"/>
                </a:solidFill>
              </a:rPr>
              <a:t>11-12</a:t>
            </a:r>
            <a:r>
              <a:rPr lang="en-US" sz="1000" dirty="0">
                <a:solidFill>
                  <a:schemeClr val="tx2"/>
                </a:solidFill>
              </a:rPr>
              <a:t> T</a:t>
            </a:r>
          </a:p>
        </p:txBody>
      </p:sp>
    </p:spTree>
    <p:extLst>
      <p:ext uri="{BB962C8B-B14F-4D97-AF65-F5344CB8AC3E}">
        <p14:creationId xmlns:p14="http://schemas.microsoft.com/office/powerpoint/2010/main" val="20283117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8538-46A5-44E1-AD99-57BDE292F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D5952-B64A-4D0F-99AA-2BC390362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Introduction and motivations</a:t>
            </a:r>
          </a:p>
          <a:p>
            <a:pPr lvl="1"/>
            <a:r>
              <a:rPr lang="en-US" dirty="0"/>
              <a:t>US Magnet Development Program and the 20 T working group</a:t>
            </a:r>
          </a:p>
          <a:p>
            <a:pPr lvl="1"/>
            <a:r>
              <a:rPr lang="en-US" dirty="0"/>
              <a:t>Why hybrid and why 20 T</a:t>
            </a:r>
          </a:p>
          <a:p>
            <a:r>
              <a:rPr lang="en-US" dirty="0"/>
              <a:t>20 T design</a:t>
            </a:r>
          </a:p>
          <a:p>
            <a:pPr lvl="1"/>
            <a:r>
              <a:rPr lang="en-US" dirty="0"/>
              <a:t>Design criteria</a:t>
            </a:r>
          </a:p>
          <a:p>
            <a:pPr lvl="1"/>
            <a:r>
              <a:rPr lang="en-US" dirty="0"/>
              <a:t>Preliminary considerations based on sector coils</a:t>
            </a:r>
          </a:p>
          <a:p>
            <a:pPr lvl="1"/>
            <a:r>
              <a:rPr lang="en-US" dirty="0"/>
              <a:t>Current reference cross-sections</a:t>
            </a:r>
          </a:p>
          <a:p>
            <a:r>
              <a:rPr lang="en-US" dirty="0"/>
              <a:t>Overview of hybrid activities</a:t>
            </a:r>
          </a:p>
          <a:p>
            <a:pPr lvl="1"/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err="1"/>
              <a:t>outserts</a:t>
            </a:r>
            <a:endParaRPr lang="en-US" dirty="0"/>
          </a:p>
          <a:p>
            <a:pPr lvl="1"/>
            <a:r>
              <a:rPr lang="en-US" dirty="0"/>
              <a:t>HTS inserts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Conclusions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11E1-C98B-417B-8DAA-4E1E3A96D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201F0-A367-419E-98AD-89A25843D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5296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BC88-30D5-4744-A4EB-E0D391384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70E6B-63E1-41AA-989D-920A548C0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US MDP</a:t>
            </a:r>
            <a:r>
              <a:rPr lang="en-US" dirty="0"/>
              <a:t> pursuing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LTS-HTS hybrids magnets </a:t>
            </a:r>
            <a:r>
              <a:rPr lang="en-US" dirty="0"/>
              <a:t>program towards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</a:t>
            </a:r>
          </a:p>
          <a:p>
            <a:pPr lvl="1"/>
            <a:r>
              <a:rPr lang="en-US" dirty="0"/>
              <a:t>Excellent tool to perform R&amp;D on various materials and magnets 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design study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Coil size </a:t>
            </a:r>
            <a:r>
              <a:rPr lang="en-US" dirty="0"/>
              <a:t>ranging from 120 to 160 mm OR depending on design options and assumptions (HTS vs overall)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Stress management </a:t>
            </a:r>
            <a:r>
              <a:rPr lang="en-US" dirty="0"/>
              <a:t>required in particular in the innermost layers </a:t>
            </a:r>
          </a:p>
          <a:p>
            <a:pPr lvl="1"/>
            <a:r>
              <a:rPr lang="en-US" dirty="0"/>
              <a:t>Up to 3-4 m length can be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protected</a:t>
            </a:r>
            <a:r>
              <a:rPr lang="en-US" dirty="0"/>
              <a:t>, beyond new solutions required </a:t>
            </a:r>
          </a:p>
          <a:p>
            <a:endParaRPr lang="en-US" dirty="0"/>
          </a:p>
          <a:p>
            <a:r>
              <a:rPr lang="en-US" dirty="0"/>
              <a:t>Large aperture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outserts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under development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stress management</a:t>
            </a:r>
            <a:r>
              <a:rPr lang="en-US" dirty="0"/>
              <a:t> concepts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CCT</a:t>
            </a:r>
            <a:r>
              <a:rPr lang="en-US" dirty="0"/>
              <a:t>: “5” is ready, “6” under develop.,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SMCT</a:t>
            </a:r>
            <a:r>
              <a:rPr lang="en-US" dirty="0"/>
              <a:t> first coil being tested in mirror configuration</a:t>
            </a:r>
          </a:p>
          <a:p>
            <a:r>
              <a:rPr lang="en-US" dirty="0"/>
              <a:t>HTS inserts</a:t>
            </a:r>
          </a:p>
          <a:p>
            <a:pPr lvl="1"/>
            <a:r>
              <a:rPr lang="en-US" dirty="0"/>
              <a:t>Successful test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</a:t>
            </a:r>
            <a:r>
              <a:rPr lang="en-US" dirty="0"/>
              <a:t> Bin5</a:t>
            </a:r>
          </a:p>
          <a:p>
            <a:pPr lvl="1"/>
            <a:r>
              <a:rPr lang="en-US" dirty="0"/>
              <a:t>Both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</a:t>
            </a:r>
            <a:r>
              <a:rPr lang="en-US" dirty="0"/>
              <a:t> CCT and COMB insert designs validated with CORC</a:t>
            </a:r>
            <a:r>
              <a:rPr lang="en-US" baseline="30000" dirty="0">
                <a:sym typeface="Symbol" panose="05050102010706020507" pitchFamily="18" charset="2"/>
              </a:rPr>
              <a:t></a:t>
            </a:r>
            <a:r>
              <a:rPr lang="en-US" dirty="0"/>
              <a:t> and STAR</a:t>
            </a:r>
            <a:r>
              <a:rPr lang="en-US" baseline="30000" dirty="0">
                <a:sym typeface="Symbol" panose="05050102010706020507" pitchFamily="18" charset="2"/>
              </a:rPr>
              <a:t></a:t>
            </a:r>
            <a:r>
              <a:rPr lang="en-US" dirty="0"/>
              <a:t> wires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First hybrid test</a:t>
            </a:r>
            <a:r>
              <a:rPr lang="en-US" dirty="0"/>
              <a:t> (9-11 T field level) expected in 2024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7A90E2-7584-4B59-9DB8-EA75D4DA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B2F7A-F5C7-44BB-9962-1ACCE9A2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53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EE2C7-54F2-414D-94F1-FB55547FC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51143-BB16-4476-B279-1ACDF650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D9E777-A035-4D78-8874-3AC58C598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CCAA2-FB62-4794-A50C-14A90518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5991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76680-8F79-473F-8675-7979C7D6F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Motivations of a 20 T hybrid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DCCC8-A058-4251-95AA-BD7F04F17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769475"/>
          </a:xfrm>
        </p:spPr>
        <p:txBody>
          <a:bodyPr>
            <a:normAutofit/>
          </a:bodyPr>
          <a:lstStyle/>
          <a:p>
            <a:r>
              <a:rPr lang="en-US" dirty="0"/>
              <a:t>…also….the “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4 T step</a:t>
            </a:r>
            <a:r>
              <a:rPr lang="en-US" dirty="0"/>
              <a:t>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2FC76-562F-4F71-8BAB-D31AB1716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1E3237-C516-40E8-B02E-BD54222C0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916832"/>
            <a:ext cx="1371600" cy="1370944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579FEC-E85E-4AB9-9AE8-1CAE615FFA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92" y="2884425"/>
            <a:ext cx="1371600" cy="1371600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62FC62-6D35-46ED-B556-0F32CC2A2B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09" t="36926" r="70531" b="31641"/>
          <a:stretch/>
        </p:blipFill>
        <p:spPr>
          <a:xfrm>
            <a:off x="9294662" y="3789273"/>
            <a:ext cx="1371600" cy="1357829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BDB96F-8790-497A-9C5C-87FAD1936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0532" y="4720525"/>
            <a:ext cx="1280160" cy="1288854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ECCF55-E5DD-4D72-91C9-CA23FA74B50D}"/>
              </a:ext>
            </a:extLst>
          </p:cNvPr>
          <p:cNvSpPr txBox="1"/>
          <p:nvPr/>
        </p:nvSpPr>
        <p:spPr>
          <a:xfrm>
            <a:off x="3287688" y="486916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0FF661D-8218-4B11-B38E-03CED20AEA05}"/>
              </a:ext>
            </a:extLst>
          </p:cNvPr>
          <p:cNvSpPr txBox="1">
            <a:spLocks/>
          </p:cNvSpPr>
          <p:nvPr/>
        </p:nvSpPr>
        <p:spPr>
          <a:xfrm>
            <a:off x="650759" y="2152383"/>
            <a:ext cx="5877289" cy="9504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8 T</a:t>
            </a:r>
          </a:p>
          <a:p>
            <a:pPr lvl="2"/>
            <a:r>
              <a:rPr lang="en-US" dirty="0" err="1"/>
              <a:t>Nb-Ti</a:t>
            </a:r>
            <a:r>
              <a:rPr lang="en-US" dirty="0"/>
              <a:t> “limit” (LHC)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8B7E4A3-239A-44B7-A6F9-32AA3807DCD5}"/>
              </a:ext>
            </a:extLst>
          </p:cNvPr>
          <p:cNvSpPr txBox="1">
            <a:spLocks/>
          </p:cNvSpPr>
          <p:nvPr/>
        </p:nvSpPr>
        <p:spPr>
          <a:xfrm>
            <a:off x="650759" y="3140968"/>
            <a:ext cx="5877289" cy="9504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12 T</a:t>
            </a:r>
          </a:p>
          <a:p>
            <a:pPr lvl="2"/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(HL-LHC)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6976D29-9983-4852-BD91-37E6419E5E9C}"/>
              </a:ext>
            </a:extLst>
          </p:cNvPr>
          <p:cNvSpPr txBox="1">
            <a:spLocks/>
          </p:cNvSpPr>
          <p:nvPr/>
        </p:nvSpPr>
        <p:spPr>
          <a:xfrm>
            <a:off x="650759" y="4041615"/>
            <a:ext cx="5877289" cy="9504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16 T</a:t>
            </a:r>
          </a:p>
          <a:p>
            <a:pPr lvl="2"/>
            <a:r>
              <a:rPr lang="en-US" dirty="0"/>
              <a:t>Limits of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D546E4E-4A9A-41DC-B98D-F5A9051EEA02}"/>
              </a:ext>
            </a:extLst>
          </p:cNvPr>
          <p:cNvSpPr txBox="1">
            <a:spLocks/>
          </p:cNvSpPr>
          <p:nvPr/>
        </p:nvSpPr>
        <p:spPr>
          <a:xfrm>
            <a:off x="650759" y="4956994"/>
            <a:ext cx="5877289" cy="9504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</a:t>
            </a:r>
          </a:p>
          <a:p>
            <a:pPr lvl="2"/>
            <a:r>
              <a:rPr lang="en-US" dirty="0"/>
              <a:t>HTS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FA297-1386-4724-B52D-AF6FCAEB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59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81C4AE-8FA8-4995-88BE-68CA1EFBB6E6}"/>
              </a:ext>
            </a:extLst>
          </p:cNvPr>
          <p:cNvSpPr/>
          <p:nvPr/>
        </p:nvSpPr>
        <p:spPr>
          <a:xfrm>
            <a:off x="839416" y="3068960"/>
            <a:ext cx="5400600" cy="294041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D326-3E4E-42FA-9F9F-171DF170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Magnet development </a:t>
            </a:r>
            <a:r>
              <a:rPr lang="en-US"/>
              <a:t>program roadmap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35482-F686-4F75-9B96-55BC0FC4D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692848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Road-map</a:t>
            </a:r>
            <a:r>
              <a:rPr lang="en-US" dirty="0"/>
              <a:t> updated in 2020</a:t>
            </a:r>
          </a:p>
          <a:p>
            <a:pPr lvl="1"/>
            <a:r>
              <a:rPr lang="en-US" dirty="0"/>
              <a:t>and to be updated again in by the end 2024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21ED7-6797-4739-897B-455B4F47F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A1789-2D11-4827-9DA0-AD7EE0CAA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4D5835-52E1-44DC-9EC9-3283D595A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185" y="2132856"/>
            <a:ext cx="5456103" cy="3668173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06B27A-99B5-42CA-9E07-BD2A11AB16A7}"/>
              </a:ext>
            </a:extLst>
          </p:cNvPr>
          <p:cNvSpPr txBox="1"/>
          <p:nvPr/>
        </p:nvSpPr>
        <p:spPr>
          <a:xfrm>
            <a:off x="4445858" y="5862883"/>
            <a:ext cx="3300284" cy="461661"/>
          </a:xfrm>
          <a:prstGeom prst="rect">
            <a:avLst/>
          </a:prstGeom>
          <a:noFill/>
          <a:ln w="12700" cap="flat">
            <a:solidFill>
              <a:schemeClr val="tx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https://arxiv.org/abs/2011.09539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F2DE45-BC2D-4D1C-A958-0C351D46DD57}"/>
              </a:ext>
            </a:extLst>
          </p:cNvPr>
          <p:cNvSpPr/>
          <p:nvPr/>
        </p:nvSpPr>
        <p:spPr>
          <a:xfrm>
            <a:off x="5596208" y="3783469"/>
            <a:ext cx="2948064" cy="22159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943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0391E-9FAA-49D4-B2ED-5289CBD19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reference cross-sections</a:t>
            </a:r>
            <a:br>
              <a:rPr lang="en-US" dirty="0"/>
            </a:br>
            <a:r>
              <a:rPr lang="en-US" dirty="0"/>
              <a:t>Optimization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C5A81-0532-4865-BBAC-1E52BF9AE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6D884-2488-412B-A90D-DAD9645C9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0C833-095C-4964-9A15-121B5DE0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5210CB-8A96-4198-A92A-AB4BAEF7E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835865"/>
            <a:ext cx="5664479" cy="318627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4E7AC-3647-4F30-BA38-071300A28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345" y="1835865"/>
            <a:ext cx="5664480" cy="3186270"/>
          </a:xfrm>
          <a:prstGeom prst="rect">
            <a:avLst/>
          </a:prstGeom>
          <a:ln w="31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6926132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4">
            <a:extLst>
              <a:ext uri="{FF2B5EF4-FFF2-40B4-BE49-F238E27FC236}">
                <a16:creationId xmlns:a16="http://schemas.microsoft.com/office/drawing/2014/main" id="{21FB8B16-A05A-459E-BC6E-51DCE7CBB06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114887" y="957361"/>
          <a:ext cx="6991423" cy="2997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4D02CC68-0F1C-4923-974A-49FB28E767A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114887" y="3801438"/>
          <a:ext cx="6991423" cy="3100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3848359-27DD-4E6A-8546-7955D053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94" y="203128"/>
            <a:ext cx="10110000" cy="641019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C00000"/>
                </a:solidFill>
                <a:latin typeface="+mn-lt"/>
              </a:rPr>
              <a:t>Critical current versus transverse stress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B6640F-E9B5-465F-85A2-AF6A7F5AD101}"/>
              </a:ext>
            </a:extLst>
          </p:cNvPr>
          <p:cNvSpPr txBox="1"/>
          <p:nvPr/>
        </p:nvSpPr>
        <p:spPr>
          <a:xfrm>
            <a:off x="305253" y="1097688"/>
            <a:ext cx="424619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Applied field 11 T, data normalized to initial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2.70 kA (sample 3), and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4.07 kA (sample 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 sequence: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MPa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MPa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MPa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MPa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MPa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MPa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5% degradation reached at: 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170-200 MPa in sample 3 and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120-150 MPa in sample 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98F378-2F1B-4B52-BE09-72CED7C43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nl-NL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0BFA3F-C426-4E3C-A796-28DB5537E408}"/>
              </a:ext>
            </a:extLst>
          </p:cNvPr>
          <p:cNvSpPr txBox="1"/>
          <p:nvPr/>
        </p:nvSpPr>
        <p:spPr>
          <a:xfrm>
            <a:off x="10777535" y="1325345"/>
            <a:ext cx="10480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GB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11 T</a:t>
            </a:r>
          </a:p>
        </p:txBody>
      </p:sp>
      <p:pic>
        <p:nvPicPr>
          <p:cNvPr id="8" name="Picture 7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F50C5248-4A68-4F20-9D2F-41FA586429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845D52B-642B-4711-806C-6ADE0AC76D11}"/>
              </a:ext>
            </a:extLst>
          </p:cNvPr>
          <p:cNvSpPr txBox="1"/>
          <p:nvPr/>
        </p:nvSpPr>
        <p:spPr>
          <a:xfrm>
            <a:off x="8655698" y="862609"/>
            <a:ext cx="327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3: LBNL1109 (Dec 2022)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8065781-13F6-4A40-8EE9-FBC6947D30A6}"/>
              </a:ext>
            </a:extLst>
          </p:cNvPr>
          <p:cNvSpPr txBox="1"/>
          <p:nvPr/>
        </p:nvSpPr>
        <p:spPr>
          <a:xfrm>
            <a:off x="8655698" y="3795779"/>
            <a:ext cx="353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4: LBNL2002 (June 2023)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54F949A6-7F3D-40AD-A144-9ECD9F17D196}"/>
              </a:ext>
            </a:extLst>
          </p:cNvPr>
          <p:cNvSpPr txBox="1"/>
          <p:nvPr/>
        </p:nvSpPr>
        <p:spPr>
          <a:xfrm>
            <a:off x="10777535" y="4258515"/>
            <a:ext cx="10480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GB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11 T</a:t>
            </a:r>
          </a:p>
        </p:txBody>
      </p:sp>
    </p:spTree>
    <p:extLst>
      <p:ext uri="{BB962C8B-B14F-4D97-AF65-F5344CB8AC3E}">
        <p14:creationId xmlns:p14="http://schemas.microsoft.com/office/powerpoint/2010/main" val="17871171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C60B6-6D90-40AD-8EA4-5188A96E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38FDE-6425-485C-A127-1D0B52C9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1FEC3-636B-42E9-ABBD-D500EAD14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62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84F1A8E-7DFD-490D-93B6-F2FEB2594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69" y="1196752"/>
            <a:ext cx="12018853" cy="45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609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7A9F-E7AA-47E5-8AC1-D212216E1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48E4DF-0B69-44EA-9D19-2AF637E43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38" t="23969" r="51313" b="63489"/>
          <a:stretch/>
        </p:blipFill>
        <p:spPr>
          <a:xfrm>
            <a:off x="119336" y="1484784"/>
            <a:ext cx="11737304" cy="167675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414F6-D447-460D-8D51-76853B31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9A9F9-C142-4297-91BD-CE3878C0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63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E8426F-82A9-4894-931A-307D1E07AB6D}"/>
              </a:ext>
            </a:extLst>
          </p:cNvPr>
          <p:cNvSpPr/>
          <p:nvPr/>
        </p:nvSpPr>
        <p:spPr>
          <a:xfrm>
            <a:off x="479376" y="403383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CCT5_Bin5: coil_OR_329</a:t>
            </a:r>
          </a:p>
          <a:p>
            <a:r>
              <a:rPr lang="en-US" dirty="0"/>
              <a:t>CCT5_Bin5: magnet_coil_OR_76</a:t>
            </a:r>
          </a:p>
          <a:p>
            <a:endParaRPr lang="en-US" dirty="0"/>
          </a:p>
          <a:p>
            <a:r>
              <a:rPr lang="en-US" dirty="0"/>
              <a:t>CCT6-BiCCT2 : coil_OR_158</a:t>
            </a:r>
          </a:p>
          <a:p>
            <a:r>
              <a:rPr lang="en-US" dirty="0"/>
              <a:t>CCT6_BiCCT2 : magnet _OR_430</a:t>
            </a:r>
          </a:p>
        </p:txBody>
      </p:sp>
    </p:spTree>
    <p:extLst>
      <p:ext uri="{BB962C8B-B14F-4D97-AF65-F5344CB8AC3E}">
        <p14:creationId xmlns:p14="http://schemas.microsoft.com/office/powerpoint/2010/main" val="22469464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57BA-9889-47FB-8255-F13D5830C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Magnetic analysis</a:t>
            </a:r>
            <a:br>
              <a:rPr lang="en-US" dirty="0"/>
            </a:br>
            <a:r>
              <a:rPr lang="en-US" dirty="0"/>
              <a:t>“Traditional” Cos</a:t>
            </a:r>
            <a:r>
              <a:rPr lang="en-US" dirty="0">
                <a:sym typeface="Symbol" panose="05050102010706020507" pitchFamily="18" charset="2"/>
              </a:rPr>
              <a:t> (without stress management)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5CF05-1485-4D21-A074-9452921A9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646640" cy="464137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See talk from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Marinozzi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6 layers</a:t>
            </a:r>
            <a:r>
              <a:rPr lang="en-US" dirty="0"/>
              <a:t>, with cables 13 mm to 21 mm wide</a:t>
            </a:r>
          </a:p>
          <a:p>
            <a:pPr lvl="1"/>
            <a:r>
              <a:rPr lang="en-US" dirty="0"/>
              <a:t>Double-layer coils with internal splice and not graded</a:t>
            </a:r>
          </a:p>
          <a:p>
            <a:endParaRPr lang="en-US" dirty="0"/>
          </a:p>
          <a:p>
            <a:r>
              <a:rPr lang="en-US" dirty="0"/>
              <a:t>Two options considered</a:t>
            </a:r>
          </a:p>
          <a:p>
            <a:pPr lvl="1"/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4 layer HTS</a:t>
            </a:r>
            <a:r>
              <a:rPr lang="it-IT" dirty="0"/>
              <a:t>, 2 layer LTS or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2 layer HTS</a:t>
            </a:r>
            <a:r>
              <a:rPr lang="it-IT" dirty="0"/>
              <a:t>, 4 layer LTS</a:t>
            </a:r>
          </a:p>
          <a:p>
            <a:pPr lvl="1"/>
            <a:endParaRPr lang="it-IT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Field quality requirements met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Margin to be optimized</a:t>
            </a:r>
          </a:p>
          <a:p>
            <a:r>
              <a:rPr lang="en-US" dirty="0">
                <a:sym typeface="Wingdings" panose="05000000000000000000" pitchFamily="2" charset="2"/>
              </a:rPr>
              <a:t>Quench protection addressed (</a:t>
            </a:r>
            <a:r>
              <a:rPr lang="en-US" i="1" dirty="0">
                <a:sym typeface="Wingdings" panose="05000000000000000000" pitchFamily="2" charset="2"/>
              </a:rPr>
              <a:t>J </a:t>
            </a:r>
            <a:r>
              <a:rPr lang="en-US" dirty="0">
                <a:sym typeface="Wingdings" panose="05000000000000000000" pitchFamily="2" charset="2"/>
              </a:rPr>
              <a:t>in Cu)</a:t>
            </a:r>
          </a:p>
          <a:p>
            <a:r>
              <a:rPr lang="en-US" dirty="0"/>
              <a:t>Stress requirements partially addressed</a:t>
            </a:r>
          </a:p>
          <a:p>
            <a:pPr lvl="1"/>
            <a:r>
              <a:rPr lang="en-US" dirty="0"/>
              <a:t>Accumulated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150-160 MPa</a:t>
            </a:r>
          </a:p>
          <a:p>
            <a:pPr lvl="1"/>
            <a:r>
              <a:rPr lang="en-US" dirty="0"/>
              <a:t>Accumulated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r</a:t>
            </a:r>
            <a:r>
              <a:rPr lang="en-US" dirty="0">
                <a:sym typeface="Wingdings" panose="05000000000000000000" pitchFamily="2" charset="2"/>
              </a:rPr>
              <a:t> approaching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200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4FEE0-8CB4-4FE5-AFB0-0B185D5C9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D185B3-960E-4A9C-9991-94DC3264D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6" b="9000"/>
          <a:stretch/>
        </p:blipFill>
        <p:spPr>
          <a:xfrm>
            <a:off x="8112223" y="3111715"/>
            <a:ext cx="3960439" cy="2605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B9D9C8-1FC0-40C7-8564-41A03704A6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5" r="12554"/>
          <a:stretch/>
        </p:blipFill>
        <p:spPr>
          <a:xfrm>
            <a:off x="8345752" y="1124152"/>
            <a:ext cx="3510888" cy="219258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00A8AD-71B4-4636-81F3-021B05A2FEBB}"/>
              </a:ext>
            </a:extLst>
          </p:cNvPr>
          <p:cNvCxnSpPr/>
          <p:nvPr/>
        </p:nvCxnSpPr>
        <p:spPr>
          <a:xfrm>
            <a:off x="12216680" y="1388811"/>
            <a:ext cx="0" cy="4424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A468A425-35B9-4531-9B1E-B4094AB06BCA}"/>
              </a:ext>
            </a:extLst>
          </p:cNvPr>
          <p:cNvSpPr/>
          <p:nvPr/>
        </p:nvSpPr>
        <p:spPr>
          <a:xfrm>
            <a:off x="9264352" y="1388811"/>
            <a:ext cx="45719" cy="5168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73F9041B-9072-416F-AB41-42820FDEF414}"/>
              </a:ext>
            </a:extLst>
          </p:cNvPr>
          <p:cNvSpPr/>
          <p:nvPr/>
        </p:nvSpPr>
        <p:spPr>
          <a:xfrm>
            <a:off x="8904312" y="1005400"/>
            <a:ext cx="2325023" cy="2311342"/>
          </a:xfrm>
          <a:prstGeom prst="arc">
            <a:avLst>
              <a:gd name="adj1" fmla="val 18811694"/>
              <a:gd name="adj2" fmla="val 2675803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7F63E467-3FAE-4BDE-8F35-64310BF66CEC}"/>
              </a:ext>
            </a:extLst>
          </p:cNvPr>
          <p:cNvSpPr/>
          <p:nvPr/>
        </p:nvSpPr>
        <p:spPr>
          <a:xfrm rot="10800000">
            <a:off x="8965732" y="980729"/>
            <a:ext cx="2325023" cy="2311342"/>
          </a:xfrm>
          <a:prstGeom prst="arc">
            <a:avLst>
              <a:gd name="adj1" fmla="val 18811694"/>
              <a:gd name="adj2" fmla="val 2675803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41BA0015-2BF7-42EA-B87E-330DE2C768D2}"/>
              </a:ext>
            </a:extLst>
          </p:cNvPr>
          <p:cNvSpPr/>
          <p:nvPr/>
        </p:nvSpPr>
        <p:spPr>
          <a:xfrm>
            <a:off x="9219588" y="3563224"/>
            <a:ext cx="1672816" cy="1662973"/>
          </a:xfrm>
          <a:prstGeom prst="arc">
            <a:avLst>
              <a:gd name="adj1" fmla="val 17898562"/>
              <a:gd name="adj2" fmla="val 3689604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CACE4456-A01B-4A34-A7B7-84E8CD72A61A}"/>
              </a:ext>
            </a:extLst>
          </p:cNvPr>
          <p:cNvSpPr/>
          <p:nvPr/>
        </p:nvSpPr>
        <p:spPr>
          <a:xfrm rot="10800000">
            <a:off x="9310071" y="3576431"/>
            <a:ext cx="1672816" cy="1662973"/>
          </a:xfrm>
          <a:prstGeom prst="arc">
            <a:avLst>
              <a:gd name="adj1" fmla="val 17898562"/>
              <a:gd name="adj2" fmla="val 3689604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A920B34-1079-4FB5-BF4A-606407C56908}"/>
              </a:ext>
            </a:extLst>
          </p:cNvPr>
          <p:cNvCxnSpPr>
            <a:cxnSpLocks/>
          </p:cNvCxnSpPr>
          <p:nvPr/>
        </p:nvCxnSpPr>
        <p:spPr>
          <a:xfrm>
            <a:off x="9358877" y="5707490"/>
            <a:ext cx="1516541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026BBB9-E992-42FF-BDE5-8E3A7CECB011}"/>
              </a:ext>
            </a:extLst>
          </p:cNvPr>
          <p:cNvCxnSpPr>
            <a:cxnSpLocks/>
          </p:cNvCxnSpPr>
          <p:nvPr/>
        </p:nvCxnSpPr>
        <p:spPr>
          <a:xfrm flipV="1">
            <a:off x="10957182" y="5700463"/>
            <a:ext cx="661628" cy="394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703E485-7987-4163-82CC-BF3DB0D68705}"/>
              </a:ext>
            </a:extLst>
          </p:cNvPr>
          <p:cNvCxnSpPr>
            <a:cxnSpLocks/>
          </p:cNvCxnSpPr>
          <p:nvPr/>
        </p:nvCxnSpPr>
        <p:spPr>
          <a:xfrm flipH="1">
            <a:off x="8642922" y="5714565"/>
            <a:ext cx="636558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607B008-8A46-4EEF-9D06-D7E46AFF6B17}"/>
              </a:ext>
            </a:extLst>
          </p:cNvPr>
          <p:cNvSpPr txBox="1"/>
          <p:nvPr/>
        </p:nvSpPr>
        <p:spPr>
          <a:xfrm>
            <a:off x="9744919" y="5514046"/>
            <a:ext cx="76014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Bi2212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E53C95-1928-4921-9AF0-347FB1842B42}"/>
              </a:ext>
            </a:extLst>
          </p:cNvPr>
          <p:cNvSpPr txBox="1"/>
          <p:nvPr/>
        </p:nvSpPr>
        <p:spPr>
          <a:xfrm>
            <a:off x="11269475" y="5521522"/>
            <a:ext cx="70724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Nb</a:t>
            </a:r>
            <a:r>
              <a:rPr lang="en-US" sz="1600" b="1" baseline="-25000" dirty="0">
                <a:solidFill>
                  <a:schemeClr val="tx2"/>
                </a:solidFill>
              </a:rPr>
              <a:t>3</a:t>
            </a:r>
            <a:r>
              <a:rPr lang="en-US" sz="1600" b="1" dirty="0">
                <a:solidFill>
                  <a:schemeClr val="tx2"/>
                </a:solidFill>
              </a:rPr>
              <a:t>Sn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C045C1-D9BD-4E7C-A449-85065A9827C4}"/>
              </a:ext>
            </a:extLst>
          </p:cNvPr>
          <p:cNvSpPr txBox="1"/>
          <p:nvPr/>
        </p:nvSpPr>
        <p:spPr>
          <a:xfrm>
            <a:off x="8132751" y="5514046"/>
            <a:ext cx="70724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Nb</a:t>
            </a:r>
            <a:r>
              <a:rPr lang="en-US" sz="1600" b="1" baseline="-25000" dirty="0">
                <a:solidFill>
                  <a:schemeClr val="tx2"/>
                </a:solidFill>
              </a:rPr>
              <a:t>3</a:t>
            </a:r>
            <a:r>
              <a:rPr lang="en-US" sz="1600" b="1" dirty="0">
                <a:solidFill>
                  <a:schemeClr val="tx2"/>
                </a:solidFill>
              </a:rPr>
              <a:t>Sn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03EB9C-0C5D-4586-B96E-F4FB4FE40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9695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30BFE-E22D-40EA-8015-F39FC3F90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R&amp;D towards 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err="1"/>
              <a:t>outserts</a:t>
            </a:r>
            <a:br>
              <a:rPr lang="en-US" dirty="0"/>
            </a:br>
            <a:r>
              <a:rPr lang="en-US" dirty="0"/>
              <a:t>Canted-Cos</a:t>
            </a:r>
            <a:r>
              <a:rPr lang="en-US" dirty="0">
                <a:sym typeface="Symbol" panose="05050102010706020507" pitchFamily="18" charset="2"/>
              </a:rPr>
              <a:t>:</a:t>
            </a:r>
            <a:r>
              <a:rPr lang="en-US" dirty="0"/>
              <a:t> subscales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82BDB-AFF7-411A-AA14-F8A59FDC8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23658" cy="464137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Development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sub-scale CCT </a:t>
            </a:r>
            <a:r>
              <a:rPr lang="en-US" dirty="0"/>
              <a:t>for material/training study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5.5 T</a:t>
            </a:r>
            <a:r>
              <a:rPr lang="en-US" dirty="0"/>
              <a:t>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50 mm </a:t>
            </a:r>
            <a:r>
              <a:rPr lang="en-US" dirty="0"/>
              <a:t>aperture</a:t>
            </a:r>
          </a:p>
          <a:p>
            <a:pPr lvl="1"/>
            <a:r>
              <a:rPr lang="en-US" dirty="0"/>
              <a:t>Focus on impregnation material</a:t>
            </a:r>
          </a:p>
          <a:p>
            <a:r>
              <a:rPr lang="en-US" dirty="0"/>
              <a:t>Sub_2 to Sub_6: from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Mix-61 </a:t>
            </a:r>
            <a:r>
              <a:rPr lang="en-US" dirty="0"/>
              <a:t>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wax</a:t>
            </a:r>
          </a:p>
          <a:p>
            <a:pPr lvl="1"/>
            <a:r>
              <a:rPr lang="en-US" dirty="0"/>
              <a:t>Excellent training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no training</a:t>
            </a:r>
            <a:r>
              <a:rPr lang="en-US" dirty="0"/>
              <a:t>) performance</a:t>
            </a:r>
          </a:p>
          <a:p>
            <a:pPr lvl="1"/>
            <a:r>
              <a:rPr lang="en-US" dirty="0"/>
              <a:t>Stable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plateau</a:t>
            </a:r>
            <a:r>
              <a:rPr lang="en-US" dirty="0"/>
              <a:t> and holding</a:t>
            </a:r>
          </a:p>
          <a:p>
            <a:r>
              <a:rPr lang="en-US" dirty="0"/>
              <a:t>Currently under development: Sub_7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Filled wax</a:t>
            </a:r>
          </a:p>
          <a:p>
            <a:pPr lvl="2"/>
            <a:r>
              <a:rPr lang="en-US" dirty="0"/>
              <a:t>Based on PSI box test, same training performance as wax, better mech properties</a:t>
            </a:r>
          </a:p>
          <a:p>
            <a:pPr lvl="2"/>
            <a:r>
              <a:rPr lang="en-US" dirty="0"/>
              <a:t>Better candidate for higher stress </a:t>
            </a:r>
            <a:r>
              <a:rPr lang="en-US" dirty="0" err="1"/>
              <a:t>outsert</a:t>
            </a:r>
            <a:r>
              <a:rPr lang="en-US" dirty="0"/>
              <a:t> magnets</a:t>
            </a:r>
          </a:p>
          <a:p>
            <a:pPr lvl="1"/>
            <a:r>
              <a:rPr lang="en-US" dirty="0"/>
              <a:t>Coil fabricated, magnet assembly in progress, test expected in the summer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240FF-F70E-40D4-83F6-D57BC5F35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24B2BF-0785-446A-9AB2-E69FEEBA8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628" y="2787482"/>
            <a:ext cx="4780099" cy="347002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9FB523-A4A5-407E-A6A8-BE5B016C5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258" y="1142729"/>
            <a:ext cx="2119338" cy="1589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A990B9-BB4F-4B12-AEAA-61297AA38A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6" r="27520"/>
          <a:stretch/>
        </p:blipFill>
        <p:spPr>
          <a:xfrm rot="5400000">
            <a:off x="10253482" y="1183243"/>
            <a:ext cx="1589504" cy="15084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19AB1-89F9-4A74-B75F-B32A17CA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0439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581F-A386-419A-8EE0-6D63AEEB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53CDE-7D6E-4B51-AD8D-0C015958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09/13/2023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8AE87-9BA8-48F2-9E2D-B8BCA99A9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Hybrid Dipole Magnets for Particle Accelerators by the US Magnet Development Program"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35730-ACC0-4B90-82C5-74E9C257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66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BBA77F-B796-4BEB-B3C8-2C07FC5A8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4542" r="1526" b="4714"/>
          <a:stretch/>
        </p:blipFill>
        <p:spPr>
          <a:xfrm>
            <a:off x="5398000" y="3742695"/>
            <a:ext cx="2377440" cy="23828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D15AFE-2C60-48D6-8B9E-2E146014A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830" y="1235848"/>
            <a:ext cx="2377440" cy="23877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32799A-D556-4C88-AF33-5CA24600A1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0" t="4390" r="1105" b="4748"/>
          <a:stretch/>
        </p:blipFill>
        <p:spPr>
          <a:xfrm>
            <a:off x="1674446" y="1795133"/>
            <a:ext cx="1161288" cy="11644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51F646-F975-4BF5-A11E-DC9EE27332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15" b="4775"/>
          <a:stretch/>
        </p:blipFill>
        <p:spPr>
          <a:xfrm>
            <a:off x="1674446" y="4361890"/>
            <a:ext cx="1161288" cy="1144440"/>
          </a:xfrm>
          <a:prstGeom prst="rect">
            <a:avLst/>
          </a:prstGeom>
        </p:spPr>
      </p:pic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367F37B9-7077-480D-BFF2-A7C0E27D25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2" t="4383" r="15794" b="4626"/>
          <a:stretch/>
        </p:blipFill>
        <p:spPr>
          <a:xfrm>
            <a:off x="3354514" y="1593232"/>
            <a:ext cx="1572768" cy="1568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0AB572-4301-4725-B186-E1E3E88FA2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t="4326" r="15664" b="3989"/>
          <a:stretch/>
        </p:blipFill>
        <p:spPr>
          <a:xfrm>
            <a:off x="3375921" y="4143258"/>
            <a:ext cx="1572768" cy="15817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807CB5-A420-4E52-A354-0454AC06FE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 t="4407" r="16164" b="4292"/>
          <a:stretch/>
        </p:blipFill>
        <p:spPr>
          <a:xfrm>
            <a:off x="47328" y="1906289"/>
            <a:ext cx="932688" cy="942133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948738B-B3B7-4632-96BD-F6EEA85BE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 t="4662" r="15875" b="4609"/>
          <a:stretch/>
        </p:blipFill>
        <p:spPr>
          <a:xfrm>
            <a:off x="8544272" y="2377355"/>
            <a:ext cx="2688336" cy="2676226"/>
          </a:xfrm>
        </p:spPr>
      </p:pic>
    </p:spTree>
    <p:extLst>
      <p:ext uri="{BB962C8B-B14F-4D97-AF65-F5344CB8AC3E}">
        <p14:creationId xmlns:p14="http://schemas.microsoft.com/office/powerpoint/2010/main" val="927354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D6D18-399E-4500-B9A7-809E13EF7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Motivations of a 20 T hybrid design</a:t>
            </a:r>
            <a:br>
              <a:rPr lang="en-US" dirty="0"/>
            </a:br>
            <a:r>
              <a:rPr lang="en-US" dirty="0"/>
              <a:t>Previous work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11994-7681-4720-A19A-F07F95D38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6BECD2-1554-4EAA-AB5B-16AD27767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91345" y="1110196"/>
            <a:ext cx="1097280" cy="1111400"/>
          </a:xfrm>
          <a:prstGeom prst="ellipse">
            <a:avLst/>
          </a:prstGeom>
          <a:ln w="3175">
            <a:solidFill>
              <a:schemeClr val="tx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5243DA-FADE-474B-B317-33609CE5C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34" t="47900" r="70672" b="27951"/>
          <a:stretch/>
        </p:blipFill>
        <p:spPr>
          <a:xfrm>
            <a:off x="200073" y="1543285"/>
            <a:ext cx="1097280" cy="1147158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15AC97-888B-41C9-BFB3-506D176D7E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56" t="35275" r="38396" b="25851"/>
          <a:stretch/>
        </p:blipFill>
        <p:spPr>
          <a:xfrm>
            <a:off x="191345" y="2078582"/>
            <a:ext cx="1097280" cy="11083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EFDB3C-0883-4273-9885-3A616709ED95}"/>
              </a:ext>
            </a:extLst>
          </p:cNvPr>
          <p:cNvSpPr txBox="1"/>
          <p:nvPr/>
        </p:nvSpPr>
        <p:spPr>
          <a:xfrm>
            <a:off x="1297353" y="1231713"/>
            <a:ext cx="9273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2005, </a:t>
            </a:r>
            <a:r>
              <a:rPr lang="en-US" sz="2400" u="sng" dirty="0">
                <a:solidFill>
                  <a:srgbClr val="1F497D"/>
                </a:solidFill>
              </a:rPr>
              <a:t>P. McIntyre</a:t>
            </a:r>
            <a:r>
              <a:rPr lang="en-US" sz="2400" dirty="0">
                <a:solidFill>
                  <a:srgbClr val="1F497D"/>
                </a:solidFill>
              </a:rPr>
              <a:t>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24 T hybrid </a:t>
            </a:r>
            <a:r>
              <a:rPr lang="en-US" sz="3200" dirty="0">
                <a:solidFill>
                  <a:srgbClr val="1F497D"/>
                </a:solidFill>
              </a:rPr>
              <a:t>for LHC </a:t>
            </a:r>
            <a:r>
              <a:rPr lang="en-US" sz="3200" dirty="0" err="1">
                <a:solidFill>
                  <a:srgbClr val="1F497D"/>
                </a:solidFill>
              </a:rPr>
              <a:t>tripler</a:t>
            </a:r>
            <a:r>
              <a:rPr lang="en-US" sz="3200" dirty="0">
                <a:solidFill>
                  <a:srgbClr val="1F497D"/>
                </a:solidFill>
              </a:rPr>
              <a:t> (TAMU)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0F5EEA-64E5-43F2-9A2C-107A104FBF7F}"/>
              </a:ext>
            </a:extLst>
          </p:cNvPr>
          <p:cNvSpPr txBox="1"/>
          <p:nvPr/>
        </p:nvSpPr>
        <p:spPr>
          <a:xfrm>
            <a:off x="1279897" y="1724427"/>
            <a:ext cx="10183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2011, 2014, </a:t>
            </a:r>
            <a:r>
              <a:rPr lang="en-US" sz="2400" u="sng" dirty="0">
                <a:solidFill>
                  <a:srgbClr val="1F497D"/>
                </a:solidFill>
              </a:rPr>
              <a:t>E. Todesco</a:t>
            </a:r>
            <a:r>
              <a:rPr lang="en-US" sz="2400" dirty="0">
                <a:solidFill>
                  <a:srgbClr val="1F497D"/>
                </a:solidFill>
              </a:rPr>
              <a:t>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20 T hybrid </a:t>
            </a:r>
            <a:r>
              <a:rPr lang="en-US" sz="3200" dirty="0">
                <a:solidFill>
                  <a:srgbClr val="1F497D"/>
                </a:solidFill>
              </a:rPr>
              <a:t>for LHC upgrade (CERN)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D2373F-D1C9-4A39-A330-1BAF7D88105C}"/>
              </a:ext>
            </a:extLst>
          </p:cNvPr>
          <p:cNvSpPr txBox="1"/>
          <p:nvPr/>
        </p:nvSpPr>
        <p:spPr>
          <a:xfrm>
            <a:off x="1288625" y="2247153"/>
            <a:ext cx="10252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2015, </a:t>
            </a:r>
            <a:r>
              <a:rPr lang="en-US" sz="2400" u="sng" dirty="0">
                <a:solidFill>
                  <a:srgbClr val="1F497D"/>
                </a:solidFill>
              </a:rPr>
              <a:t>G. Sabbi</a:t>
            </a:r>
            <a:r>
              <a:rPr lang="en-US" sz="2400" dirty="0">
                <a:solidFill>
                  <a:srgbClr val="1F497D"/>
                </a:solidFill>
              </a:rPr>
              <a:t>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20 T hybrid </a:t>
            </a:r>
            <a:r>
              <a:rPr lang="en-US" sz="3200" dirty="0">
                <a:solidFill>
                  <a:srgbClr val="1F497D"/>
                </a:solidFill>
              </a:rPr>
              <a:t>for SPPC China and FCC (LBNL)</a:t>
            </a:r>
            <a:endParaRPr lang="en-US" sz="3200" i="1" dirty="0">
              <a:solidFill>
                <a:srgbClr val="1F497D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584F82-C6DD-4EC1-A8A2-66BC3AAFFFCB}"/>
              </a:ext>
            </a:extLst>
          </p:cNvPr>
          <p:cNvSpPr txBox="1"/>
          <p:nvPr/>
        </p:nvSpPr>
        <p:spPr>
          <a:xfrm>
            <a:off x="1288625" y="3356992"/>
            <a:ext cx="839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2016, </a:t>
            </a:r>
            <a:r>
              <a:rPr lang="en-US" sz="2400" u="sng" dirty="0">
                <a:solidFill>
                  <a:srgbClr val="1F497D"/>
                </a:solidFill>
              </a:rPr>
              <a:t>Q. Xu</a:t>
            </a:r>
            <a:r>
              <a:rPr lang="en-US" sz="2400" dirty="0">
                <a:solidFill>
                  <a:srgbClr val="1F497D"/>
                </a:solidFill>
              </a:rPr>
              <a:t>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20 T hybrid </a:t>
            </a:r>
            <a:r>
              <a:rPr lang="en-US" sz="3200" dirty="0">
                <a:solidFill>
                  <a:srgbClr val="1F497D"/>
                </a:solidFill>
              </a:rPr>
              <a:t>for SPPC China (IHEP)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D40F23-7EAB-446B-865A-63554D61ACB1}"/>
              </a:ext>
            </a:extLst>
          </p:cNvPr>
          <p:cNvSpPr txBox="1"/>
          <p:nvPr/>
        </p:nvSpPr>
        <p:spPr>
          <a:xfrm>
            <a:off x="1279893" y="3891834"/>
            <a:ext cx="1099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2018, </a:t>
            </a:r>
            <a:r>
              <a:rPr lang="en-US" sz="2400" u="sng" dirty="0">
                <a:solidFill>
                  <a:srgbClr val="1F497D"/>
                </a:solidFill>
              </a:rPr>
              <a:t>J. van </a:t>
            </a:r>
            <a:r>
              <a:rPr lang="en-US" sz="2400" u="sng" dirty="0" err="1">
                <a:solidFill>
                  <a:srgbClr val="1F497D"/>
                </a:solidFill>
              </a:rPr>
              <a:t>Nugteren</a:t>
            </a:r>
            <a:r>
              <a:rPr lang="en-US" sz="2400" dirty="0">
                <a:solidFill>
                  <a:srgbClr val="1F497D"/>
                </a:solidFill>
              </a:rPr>
              <a:t>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20+ T HTS </a:t>
            </a:r>
            <a:r>
              <a:rPr lang="en-US" sz="3200" dirty="0">
                <a:solidFill>
                  <a:srgbClr val="1F497D"/>
                </a:solidFill>
              </a:rPr>
              <a:t>for LHC upgrade or FCC (CERN)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5C0ED6-9998-4FC9-8FD4-C63705E16094}"/>
              </a:ext>
            </a:extLst>
          </p:cNvPr>
          <p:cNvSpPr txBox="1"/>
          <p:nvPr/>
        </p:nvSpPr>
        <p:spPr>
          <a:xfrm>
            <a:off x="1269625" y="4448655"/>
            <a:ext cx="10919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2020, </a:t>
            </a:r>
            <a:r>
              <a:rPr lang="en-US" sz="2400" u="sng" dirty="0">
                <a:solidFill>
                  <a:srgbClr val="1F497D"/>
                </a:solidFill>
              </a:rPr>
              <a:t>D. Martins Araujo 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towards 20 T </a:t>
            </a:r>
            <a:r>
              <a:rPr lang="en-US" sz="3200" dirty="0">
                <a:solidFill>
                  <a:srgbClr val="1F497D"/>
                </a:solidFill>
              </a:rPr>
              <a:t>FRESCA2+Feather (CERN)</a:t>
            </a:r>
            <a:endParaRPr lang="en-US" sz="3200" i="1" dirty="0">
              <a:solidFill>
                <a:srgbClr val="1F497D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D9C61C-A772-4F46-800B-825D361985B8}"/>
              </a:ext>
            </a:extLst>
          </p:cNvPr>
          <p:cNvSpPr txBox="1"/>
          <p:nvPr/>
        </p:nvSpPr>
        <p:spPr>
          <a:xfrm>
            <a:off x="1269625" y="4998858"/>
            <a:ext cx="6743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2021, </a:t>
            </a:r>
            <a:r>
              <a:rPr lang="en-US" sz="2400" u="sng" dirty="0">
                <a:solidFill>
                  <a:srgbClr val="1F497D"/>
                </a:solidFill>
              </a:rPr>
              <a:t>J.S. Rogers</a:t>
            </a:r>
            <a:r>
              <a:rPr lang="en-US" sz="2400" dirty="0">
                <a:solidFill>
                  <a:srgbClr val="1F497D"/>
                </a:solidFill>
              </a:rPr>
              <a:t>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18 T hybrid </a:t>
            </a:r>
            <a:r>
              <a:rPr lang="en-US" sz="3200" dirty="0">
                <a:solidFill>
                  <a:srgbClr val="1F497D"/>
                </a:solidFill>
              </a:rPr>
              <a:t>(TAMU)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45EDDD-91B9-4C91-9CEB-0932BC5CA4A4}"/>
              </a:ext>
            </a:extLst>
          </p:cNvPr>
          <p:cNvSpPr txBox="1"/>
          <p:nvPr/>
        </p:nvSpPr>
        <p:spPr>
          <a:xfrm>
            <a:off x="1279893" y="5577301"/>
            <a:ext cx="944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2022, </a:t>
            </a:r>
            <a:r>
              <a:rPr lang="en-US" sz="2400" u="sng" dirty="0">
                <a:solidFill>
                  <a:srgbClr val="1F497D"/>
                </a:solidFill>
              </a:rPr>
              <a:t>P. Ferracin</a:t>
            </a:r>
            <a:r>
              <a:rPr lang="en-US" sz="2400" dirty="0">
                <a:solidFill>
                  <a:srgbClr val="1F497D"/>
                </a:solidFill>
              </a:rPr>
              <a:t>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20 T hybrid </a:t>
            </a:r>
            <a:r>
              <a:rPr lang="en-US" sz="3200" dirty="0">
                <a:solidFill>
                  <a:srgbClr val="1F497D"/>
                </a:solidFill>
              </a:rPr>
              <a:t>demonstrator (US MDP)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8251E0-C5A2-450E-8F9A-17AFF90A7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17" y="2648735"/>
            <a:ext cx="1106592" cy="8596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CCC4743-695A-4E42-8F02-8370FF22936A}"/>
              </a:ext>
            </a:extLst>
          </p:cNvPr>
          <p:cNvSpPr txBox="1"/>
          <p:nvPr/>
        </p:nvSpPr>
        <p:spPr>
          <a:xfrm>
            <a:off x="1297353" y="2817974"/>
            <a:ext cx="9036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2015, R. </a:t>
            </a:r>
            <a:r>
              <a:rPr lang="en-US" sz="2400" u="sng" dirty="0">
                <a:solidFill>
                  <a:srgbClr val="1F497D"/>
                </a:solidFill>
              </a:rPr>
              <a:t>Gupta</a:t>
            </a:r>
            <a:r>
              <a:rPr lang="en-US" sz="2400" dirty="0">
                <a:solidFill>
                  <a:srgbClr val="1F497D"/>
                </a:solidFill>
              </a:rPr>
              <a:t>, </a:t>
            </a:r>
            <a:r>
              <a:rPr lang="en-US" sz="2400" i="1" dirty="0">
                <a:solidFill>
                  <a:srgbClr val="1F497D"/>
                </a:solidFill>
              </a:rPr>
              <a:t>et al., 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20 T hybrid </a:t>
            </a:r>
            <a:r>
              <a:rPr lang="en-US" sz="3200" dirty="0">
                <a:solidFill>
                  <a:srgbClr val="1F497D"/>
                </a:solidFill>
              </a:rPr>
              <a:t>for LHC upgrade (BNL)</a:t>
            </a:r>
            <a:endParaRPr lang="en-US" sz="3200" i="1" dirty="0">
              <a:solidFill>
                <a:srgbClr val="1F497D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8D6A92-7ED7-49D4-92B5-FECC24C39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5" y="3094461"/>
            <a:ext cx="1097280" cy="1104732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F82566-772B-492A-A687-079C81D702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500" t="39111" r="37917" b="45038"/>
          <a:stretch/>
        </p:blipFill>
        <p:spPr>
          <a:xfrm>
            <a:off x="191345" y="3663136"/>
            <a:ext cx="1097280" cy="844668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CAF42D2F-67B5-446E-AB8E-7E2BC0F52D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4146456"/>
            <a:ext cx="1097280" cy="1097280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26FA89-3895-4F42-A823-ACE5F8CBF6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345" y="4911666"/>
            <a:ext cx="1097280" cy="749582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034764-1C3D-402A-9250-F884614AA6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6" b="9000"/>
          <a:stretch/>
        </p:blipFill>
        <p:spPr>
          <a:xfrm>
            <a:off x="191345" y="5515326"/>
            <a:ext cx="1097280" cy="721986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A93C8-7ACF-4AC2-8E7B-6C2443D7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11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7F636-5D90-4D99-BE5E-A0E1C0EC5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Motivations of a 20 T hybrid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AA951-3B75-4FB2-B730-E02C845FA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368000"/>
            <a:ext cx="7940935" cy="46413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Relevant to…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FCC-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hh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r>
              <a:rPr lang="en-US" dirty="0"/>
              <a:t>“high-field superconducting magnets: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14-20 T</a:t>
            </a:r>
            <a:r>
              <a:rPr lang="en-US" dirty="0"/>
              <a:t>”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Muon colliders</a:t>
            </a:r>
          </a:p>
          <a:p>
            <a:pPr lvl="2"/>
            <a:r>
              <a:rPr lang="en-US" dirty="0"/>
              <a:t>Collider ring dipole</a:t>
            </a:r>
          </a:p>
          <a:p>
            <a:pPr lvl="3"/>
            <a:r>
              <a:rPr lang="en-US" dirty="0"/>
              <a:t>Large aperture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100-160 mm</a:t>
            </a:r>
            <a:r>
              <a:rPr lang="en-US" dirty="0"/>
              <a:t>),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12-16 T</a:t>
            </a:r>
          </a:p>
          <a:p>
            <a:pPr lvl="4"/>
            <a:r>
              <a:rPr lang="en-US" dirty="0"/>
              <a:t>Similar to the </a:t>
            </a:r>
            <a:r>
              <a:rPr lang="en-US" dirty="0" err="1"/>
              <a:t>outsert</a:t>
            </a:r>
            <a:r>
              <a:rPr lang="en-US" dirty="0"/>
              <a:t> of a 20 T hybrid</a:t>
            </a:r>
          </a:p>
          <a:p>
            <a:pPr lvl="2"/>
            <a:r>
              <a:rPr lang="en-US" dirty="0"/>
              <a:t>IR quadrupole magnets</a:t>
            </a:r>
          </a:p>
          <a:p>
            <a:pPr lvl="3"/>
            <a:r>
              <a:rPr lang="en-US" dirty="0"/>
              <a:t>“…with a peak field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</a:t>
            </a:r>
            <a:r>
              <a:rPr lang="en-US" dirty="0"/>
              <a:t>, also associated with, large apertures, up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300 mm</a:t>
            </a:r>
            <a:r>
              <a:rPr lang="en-US" dirty="0"/>
              <a:t>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E8E77D-9C40-4FF2-947D-F7BD28E20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98A938-7C2B-42C6-B20D-CAEE272EC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5A9238-3BF5-4138-923E-D7BCAF997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96" y="1497168"/>
            <a:ext cx="3719735" cy="2092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8B3D0A-89B2-412A-8882-D7D7747852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21"/>
          <a:stretch/>
        </p:blipFill>
        <p:spPr>
          <a:xfrm>
            <a:off x="8323796" y="4833435"/>
            <a:ext cx="3672408" cy="1395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1AC1DA-60A6-48F3-A32C-A4EFC6616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96" y="3910202"/>
            <a:ext cx="3719736" cy="9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3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6EA4D-87A9-45FF-BF03-2F4A898A2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Motivations</a:t>
            </a:r>
            <a:br>
              <a:rPr lang="en-US" dirty="0"/>
            </a:br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28A33-FD8B-4686-B176-0E94325D8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Hybrid magnets development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HTS/LTS hybrids</a:t>
            </a:r>
            <a:r>
              <a:rPr lang="en-US" dirty="0"/>
              <a:t> are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very effective tool </a:t>
            </a:r>
            <a:r>
              <a:rPr lang="en-US" dirty="0"/>
              <a:t>to </a:t>
            </a:r>
            <a:r>
              <a:rPr lang="en-US" b="1" dirty="0"/>
              <a:t>perform R&amp;D </a:t>
            </a:r>
            <a:r>
              <a:rPr lang="en-US" dirty="0"/>
              <a:t>on a broad spectrum magnets similar to those considered for FCC-</a:t>
            </a:r>
            <a:r>
              <a:rPr lang="en-US" dirty="0" err="1"/>
              <a:t>hh</a:t>
            </a:r>
            <a:r>
              <a:rPr lang="en-US" dirty="0"/>
              <a:t> or Muon Colliders </a:t>
            </a:r>
          </a:p>
          <a:p>
            <a:pPr lvl="1"/>
            <a:r>
              <a:rPr lang="en-US" dirty="0"/>
              <a:t>So far, it is also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economically viable option </a:t>
            </a:r>
            <a:r>
              <a:rPr lang="en-US" dirty="0"/>
              <a:t>to explore the very high field </a:t>
            </a:r>
          </a:p>
          <a:p>
            <a:pPr lvl="2"/>
            <a:r>
              <a:rPr lang="en-US" dirty="0"/>
              <a:t>16+ T range</a:t>
            </a:r>
          </a:p>
          <a:p>
            <a:pPr lvl="1"/>
            <a:r>
              <a:rPr lang="en-US" dirty="0"/>
              <a:t>It forces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HTS and LTS teams </a:t>
            </a:r>
            <a:r>
              <a:rPr lang="en-US" dirty="0"/>
              <a:t>to work together on integrated designs</a:t>
            </a:r>
          </a:p>
          <a:p>
            <a:endParaRPr lang="en-US" dirty="0"/>
          </a:p>
          <a:p>
            <a:r>
              <a:rPr lang="en-US" b="1" dirty="0"/>
              <a:t>20 T design study</a:t>
            </a:r>
          </a:p>
          <a:p>
            <a:pPr lvl="1"/>
            <a:r>
              <a:rPr lang="en-US" dirty="0"/>
              <a:t>Very effective way of </a:t>
            </a:r>
            <a:r>
              <a:rPr lang="en-US" b="1" dirty="0"/>
              <a:t>perform studies/analysis</a:t>
            </a:r>
            <a:r>
              <a:rPr lang="en-US" dirty="0"/>
              <a:t> on a broad spectrum magnets similar to those considered for FCC-</a:t>
            </a:r>
            <a:r>
              <a:rPr lang="en-US" dirty="0" err="1"/>
              <a:t>hh</a:t>
            </a:r>
            <a:r>
              <a:rPr lang="en-US" dirty="0"/>
              <a:t> or Muon Colliders </a:t>
            </a:r>
          </a:p>
          <a:p>
            <a:pPr lvl="1"/>
            <a:r>
              <a:rPr lang="en-US" dirty="0"/>
              <a:t>On a side note (but still important)</a:t>
            </a:r>
          </a:p>
          <a:p>
            <a:pPr lvl="2"/>
            <a:r>
              <a:rPr lang="en-US" dirty="0"/>
              <a:t>It is a very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interesting and fun </a:t>
            </a:r>
            <a:r>
              <a:rPr lang="en-US" dirty="0"/>
              <a:t>problem for magnet designers</a:t>
            </a:r>
          </a:p>
          <a:p>
            <a:pPr lvl="1"/>
            <a:r>
              <a:rPr lang="en-US" dirty="0"/>
              <a:t>Excellent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case study </a:t>
            </a:r>
            <a:r>
              <a:rPr lang="en-US" dirty="0"/>
              <a:t>for students and Postdocs</a:t>
            </a:r>
          </a:p>
          <a:p>
            <a:pPr lvl="2"/>
            <a:r>
              <a:rPr lang="en-US" dirty="0"/>
              <a:t>It contains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almost everything</a:t>
            </a:r>
            <a:r>
              <a:rPr lang="en-US" dirty="0"/>
              <a:t>: different SC materials…different cable geometries…magnetics… mechanics…quench detection and protection…..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EEED9-5B99-434F-AB67-DCE929A1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Ferracin, "Development of HTS/LTS Hybrid Dipole Magnets by the US Magnet Development Program"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5FD1C-24E0-4CE2-A7DE-FD2E4B7C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92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104473</TotalTime>
  <Words>5087</Words>
  <Application>Microsoft Office PowerPoint</Application>
  <PresentationFormat>Widescreen</PresentationFormat>
  <Paragraphs>715</Paragraphs>
  <Slides>66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ＭＳ Ｐゴシック</vt:lpstr>
      <vt:lpstr>Arial</vt:lpstr>
      <vt:lpstr>Calibri</vt:lpstr>
      <vt:lpstr>Calibri Light</vt:lpstr>
      <vt:lpstr>Symbol</vt:lpstr>
      <vt:lpstr>Wingdings</vt:lpstr>
      <vt:lpstr>Office Theme</vt:lpstr>
      <vt:lpstr>Kantoorthema</vt:lpstr>
      <vt:lpstr> Updates on 20 T working group activities</vt:lpstr>
      <vt:lpstr>Outline</vt:lpstr>
      <vt:lpstr>Acknowledgement (20 T working group)</vt:lpstr>
      <vt:lpstr>Introduction  Bi-weekly meetings (but recently weekly…)</vt:lpstr>
      <vt:lpstr>Introduction Goals of working group</vt:lpstr>
      <vt:lpstr>US Magnet development program roadmap</vt:lpstr>
      <vt:lpstr>Motivations of a 20 T hybrid design Previous work</vt:lpstr>
      <vt:lpstr>Motivations of a 20 T hybrid design</vt:lpstr>
      <vt:lpstr>Motivations Summary</vt:lpstr>
      <vt:lpstr>Outline</vt:lpstr>
      <vt:lpstr>Key results presented at the Collaboration Meeting Current 20 T reference cross-sections</vt:lpstr>
      <vt:lpstr>Key results presented at the Collaboration Meeting Optimization process</vt:lpstr>
      <vt:lpstr>Key results presented at the Collaboration Meeting 20 T  Mechanics</vt:lpstr>
      <vt:lpstr>Key results presented at the Collaboration Meeting 20 T Quench protection (1 m long magnet)</vt:lpstr>
      <vt:lpstr>Key results presented at the Collaboration Meeting 20 T Summary</vt:lpstr>
      <vt:lpstr>Recent work/analysis Update of CT design</vt:lpstr>
      <vt:lpstr>Recent work/analysis Hybrid vs stand-alone</vt:lpstr>
      <vt:lpstr>Recent work/analysis Minimum HTS vs minimum coil size</vt:lpstr>
      <vt:lpstr>Recent work/analysis Minimum HTS vs minimum coil size</vt:lpstr>
      <vt:lpstr>Recent work/analysis Minimum HTS vs minimum coil size</vt:lpstr>
      <vt:lpstr>Recent work/analysis Hybrid vs all HTS</vt:lpstr>
      <vt:lpstr>Recent work/analysis Hybrid vs all HTS</vt:lpstr>
      <vt:lpstr>Recent work/analysis Hybrid vs all HTS</vt:lpstr>
      <vt:lpstr>Recent work/analysis Seminar at CERN (remote)</vt:lpstr>
      <vt:lpstr>Recent work/analysis New design study options: REBCO</vt:lpstr>
      <vt:lpstr>Next steps for the 20 T analysis</vt:lpstr>
      <vt:lpstr>Outline</vt:lpstr>
      <vt:lpstr>Key results presented at the Collaboration Meeting Hybrid magnets activities</vt:lpstr>
      <vt:lpstr>Recent work/analysis Qualification of test facility upgrade</vt:lpstr>
      <vt:lpstr>Recent work/analysis Hybrid work</vt:lpstr>
      <vt:lpstr>Recent work/analysis Overview of hybrid magnets</vt:lpstr>
      <vt:lpstr>Appendix</vt:lpstr>
      <vt:lpstr>PowerPoint Presentation</vt:lpstr>
      <vt:lpstr>Design criteria</vt:lpstr>
      <vt:lpstr>Design criteria: some comments</vt:lpstr>
      <vt:lpstr>Design criteria: Wires and cables</vt:lpstr>
      <vt:lpstr>Superconducting materials: Je and Jo</vt:lpstr>
      <vt:lpstr>Current reference cross-sections Cos-theta</vt:lpstr>
      <vt:lpstr>Current reference cross-sections Cos-theta</vt:lpstr>
      <vt:lpstr>Current reference cross-sections Block</vt:lpstr>
      <vt:lpstr>Current reference cross-sections Block</vt:lpstr>
      <vt:lpstr>Current reference cross-sections Common-coil</vt:lpstr>
      <vt:lpstr>Current reference cross-sections Common-coil</vt:lpstr>
      <vt:lpstr>Current reference cross-sections Quench protection (more than 1 m length)</vt:lpstr>
      <vt:lpstr>Nb3Sn outserts Canted-Cos: CCT5 and CCT6</vt:lpstr>
      <vt:lpstr>Nb3Sn outserts Stress Management Cos (SMCT)</vt:lpstr>
      <vt:lpstr>Nb3Sn outserts Stress Management Cos (SMCT)</vt:lpstr>
      <vt:lpstr>Nb3Sn outserts Summary</vt:lpstr>
      <vt:lpstr>Outline</vt:lpstr>
      <vt:lpstr>Bi2212 inserts Canted-Cos: Bin5, BiCCT1, and BiCCT2</vt:lpstr>
      <vt:lpstr>Bi2212 inserts Stress Management Cos (SMCT)</vt:lpstr>
      <vt:lpstr>REBCO inserts Canted-Cos (“C” series)</vt:lpstr>
      <vt:lpstr>REBCO inserts The COMB (Conductor on Molded Barrel) series</vt:lpstr>
      <vt:lpstr>Bi2212 and REBCO inserts Summary</vt:lpstr>
      <vt:lpstr>Overview of planned MDP hybrid magnets </vt:lpstr>
      <vt:lpstr>Outline</vt:lpstr>
      <vt:lpstr>Conclusions</vt:lpstr>
      <vt:lpstr>Appendix</vt:lpstr>
      <vt:lpstr>Motivations of a 20 T hybrid design</vt:lpstr>
      <vt:lpstr>Current reference cross-sections Optimization process</vt:lpstr>
      <vt:lpstr>Critical current versus transverse stress</vt:lpstr>
      <vt:lpstr>Appendix</vt:lpstr>
      <vt:lpstr>PowerPoint Presentation</vt:lpstr>
      <vt:lpstr>Magnetic analysis “Traditional” Cos (without stress management)</vt:lpstr>
      <vt:lpstr>R&amp;D towards Nb3Sn outserts Canted-Cos: subscales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Paolo Ferracin</cp:lastModifiedBy>
  <cp:revision>1632</cp:revision>
  <cp:lastPrinted>2024-07-09T15:29:18Z</cp:lastPrinted>
  <dcterms:created xsi:type="dcterms:W3CDTF">2013-02-14T18:56:39Z</dcterms:created>
  <dcterms:modified xsi:type="dcterms:W3CDTF">2024-07-17T19:58:11Z</dcterms:modified>
</cp:coreProperties>
</file>