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27"/>
  </p:notesMasterIdLst>
  <p:handoutMasterIdLst>
    <p:handoutMasterId r:id="rId28"/>
  </p:handoutMasterIdLst>
  <p:sldIdLst>
    <p:sldId id="523" r:id="rId2"/>
    <p:sldId id="526" r:id="rId3"/>
    <p:sldId id="527" r:id="rId4"/>
    <p:sldId id="524" r:id="rId5"/>
    <p:sldId id="525" r:id="rId6"/>
    <p:sldId id="529" r:id="rId7"/>
    <p:sldId id="528" r:id="rId8"/>
    <p:sldId id="551" r:id="rId9"/>
    <p:sldId id="550" r:id="rId10"/>
    <p:sldId id="559" r:id="rId11"/>
    <p:sldId id="539" r:id="rId12"/>
    <p:sldId id="552" r:id="rId13"/>
    <p:sldId id="554" r:id="rId14"/>
    <p:sldId id="538" r:id="rId15"/>
    <p:sldId id="555" r:id="rId16"/>
    <p:sldId id="562" r:id="rId17"/>
    <p:sldId id="547" r:id="rId18"/>
    <p:sldId id="548" r:id="rId19"/>
    <p:sldId id="561" r:id="rId20"/>
    <p:sldId id="556" r:id="rId21"/>
    <p:sldId id="544" r:id="rId22"/>
    <p:sldId id="530" r:id="rId23"/>
    <p:sldId id="549" r:id="rId24"/>
    <p:sldId id="553" r:id="rId25"/>
    <p:sldId id="558" r:id="rId26"/>
  </p:sldIdLst>
  <p:sldSz cx="9144000" cy="6858000" type="overhead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FF3300"/>
    <a:srgbClr val="339966"/>
    <a:srgbClr val="66FFFF"/>
    <a:srgbClr val="FFCC99"/>
    <a:srgbClr val="800000"/>
    <a:srgbClr val="333333"/>
    <a:srgbClr val="0080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22"/>
    <p:restoredTop sz="93662"/>
  </p:normalViewPr>
  <p:slideViewPr>
    <p:cSldViewPr snapToGrid="0">
      <p:cViewPr varScale="1">
        <p:scale>
          <a:sx n="127" d="100"/>
          <a:sy n="127" d="100"/>
        </p:scale>
        <p:origin x="13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78" tIns="46388" rIns="92778" bIns="46388" numCol="1" anchor="t" anchorCtr="0" compatLnSpc="1">
            <a:prstTxWarp prst="textNoShape">
              <a:avLst/>
            </a:prstTxWarp>
          </a:bodyPr>
          <a:lstStyle>
            <a:lvl1pPr defTabSz="928688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altLang="x-none"/>
              <a:t>Spencer Klein &amp; Joakim Nystrand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9225" y="0"/>
            <a:ext cx="3025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78" tIns="46388" rIns="92778" bIns="46388" numCol="1" anchor="t" anchorCtr="0" compatLnSpc="1">
            <a:prstTxWarp prst="textNoShape">
              <a:avLst/>
            </a:prstTxWarp>
          </a:bodyPr>
          <a:lstStyle>
            <a:lvl1pPr algn="r" defTabSz="928688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559C9346-D529-3545-8DAA-617D16416836}" type="datetime1">
              <a:rPr lang="en-US" altLang="x-none" smtClean="0"/>
              <a:t>1/7/19</a:t>
            </a:fld>
            <a:endParaRPr lang="en-US" altLang="x-none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78" tIns="46388" rIns="92778" bIns="46388" numCol="1" anchor="b" anchorCtr="0" compatLnSpc="1">
            <a:prstTxWarp prst="textNoShape">
              <a:avLst/>
            </a:prstTxWarp>
          </a:bodyPr>
          <a:lstStyle>
            <a:lvl1pPr defTabSz="928688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altLang="x-none"/>
              <a:t>Interference in Vector Meson Production in Heavy Ion Collisions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9225" y="8816975"/>
            <a:ext cx="3025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78" tIns="46388" rIns="92778" bIns="46388" numCol="1" anchor="b" anchorCtr="0" compatLnSpc="1">
            <a:prstTxWarp prst="textNoShape">
              <a:avLst/>
            </a:prstTxWarp>
          </a:bodyPr>
          <a:lstStyle>
            <a:lvl1pPr algn="r" defTabSz="928688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D84CF8BC-46F2-1149-9103-AB67B09ED26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78" tIns="46388" rIns="92778" bIns="46388" numCol="1" anchor="t" anchorCtr="0" compatLnSpc="1">
            <a:prstTxWarp prst="textNoShape">
              <a:avLst/>
            </a:prstTxWarp>
          </a:bodyPr>
          <a:lstStyle>
            <a:lvl1pPr defTabSz="928688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4339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77925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21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78" tIns="46388" rIns="92778" bIns="463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78" tIns="46388" rIns="92778" bIns="46388" numCol="1" anchor="t" anchorCtr="0" compatLnSpc="1">
            <a:prstTxWarp prst="textNoShape">
              <a:avLst/>
            </a:prstTxWarp>
          </a:bodyPr>
          <a:lstStyle>
            <a:lvl1pPr algn="r" defTabSz="928688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7EB0A793-9064-7A46-B555-5C7A3604FFBA}" type="datetime1">
              <a:rPr lang="en-US" altLang="x-none" smtClean="0"/>
              <a:t>1/7/19</a:t>
            </a:fld>
            <a:endParaRPr lang="en-US" altLang="x-none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78" tIns="46388" rIns="92778" bIns="46388" numCol="1" anchor="b" anchorCtr="0" compatLnSpc="1">
            <a:prstTxWarp prst="textNoShape">
              <a:avLst/>
            </a:prstTxWarp>
          </a:bodyPr>
          <a:lstStyle>
            <a:lvl1pPr defTabSz="928688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16975"/>
            <a:ext cx="3025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78" tIns="46388" rIns="92778" bIns="46388" numCol="1" anchor="b" anchorCtr="0" compatLnSpc="1">
            <a:prstTxWarp prst="textNoShape">
              <a:avLst/>
            </a:prstTxWarp>
          </a:bodyPr>
          <a:lstStyle>
            <a:lvl1pPr algn="r" defTabSz="928688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602C808F-6CC1-F24F-83D2-A311770351C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EB0A793-9064-7A46-B555-5C7A3604FFBA}" type="datetime1">
              <a:rPr lang="en-US" altLang="x-none" smtClean="0"/>
              <a:t>1/7/19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2C808F-6CC1-F24F-83D2-A311770351C1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7361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F77A1C3-9C61-484A-8A95-F5B89BE4631B}" type="datetime1">
              <a:rPr lang="en-US" altLang="x-none" smtClean="0"/>
              <a:t>1/7/19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2C808F-6CC1-F24F-83D2-A311770351C1}" type="slidenum">
              <a:rPr lang="en-US" altLang="x-none" smtClean="0"/>
              <a:pPr>
                <a:defRPr/>
              </a:pPr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01444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F77A1C3-9C61-484A-8A95-F5B89BE4631B}" type="datetime1">
              <a:rPr lang="en-US" altLang="x-none" smtClean="0"/>
              <a:t>1/7/19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2C808F-6CC1-F24F-83D2-A311770351C1}" type="slidenum">
              <a:rPr lang="en-US" altLang="x-none" smtClean="0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804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47BE48-67C2-B249-9676-67EAC133CBEB}" type="datetime1">
              <a:rPr lang="en-US" altLang="x-none" smtClean="0"/>
              <a:t>1/7/19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2C808F-6CC1-F24F-83D2-A311770351C1}" type="slidenum">
              <a:rPr lang="en-US" altLang="x-none" smtClean="0"/>
              <a:pPr>
                <a:defRPr/>
              </a:pPr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9135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872371A-1182-C542-800C-BB6FB74B585D}" type="datetime1">
              <a:rPr lang="en-US" altLang="x-none" smtClean="0"/>
              <a:t>1/7/19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2C808F-6CC1-F24F-83D2-A311770351C1}" type="slidenum">
              <a:rPr lang="en-US" altLang="x-none" smtClean="0"/>
              <a:pPr>
                <a:defRPr/>
              </a:pPr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6430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838200" y="2362200"/>
            <a:ext cx="914876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533400" y="0"/>
            <a:ext cx="88376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n-US" altLang="x-none" noProof="0"/>
              <a:t>Click to edit Master title style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2286000"/>
            <a:ext cx="4572000" cy="1752600"/>
          </a:xfrm>
        </p:spPr>
        <p:txBody>
          <a:bodyPr/>
          <a:lstStyle>
            <a:lvl1pPr marL="0" indent="0">
              <a:buFont typeface="Monotype Sorts" charset="2"/>
              <a:buNone/>
              <a:defRPr sz="2400"/>
            </a:lvl1pPr>
          </a:lstStyle>
          <a:p>
            <a:pPr lvl="0"/>
            <a:r>
              <a:rPr lang="en-US" altLang="x-none" noProof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ED393-3A77-054C-99CF-B49ABA0C65A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87481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8800B-D119-C947-9109-5D07DB7FEAC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499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304800"/>
            <a:ext cx="20764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0769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3C01-9515-314A-9468-B2D0AC1C2D3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68025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05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860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22860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6AD56-2858-5B4C-BF2B-BB97994CA5A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4646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7D7-368C-FF41-8899-E295AF84271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88952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F0CFB-AD34-7A4E-BB27-6EE3371237A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428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22860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F5DC6-BB6E-FF42-9FCB-97FC90AAE10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1793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1F549-55AE-134A-BBF7-1CD47B806C7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014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1220-ED13-8F47-941C-92EF9C43750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15474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AFB85-BCE0-4648-A930-16FB1FCB865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0853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6B41E-A084-6A40-9D0C-3326069C5CF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9111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6270C-D143-F442-93F9-EEE0DDB88E9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8304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305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860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D5429BFD-8628-E446-819D-EAF91E23686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charset="2"/>
        <a:buChar char="n"/>
        <a:defRPr kumimoji="1" sz="2800" kern="1200">
          <a:solidFill>
            <a:srgbClr val="FF33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2"/>
        <a:buChar char="u"/>
        <a:defRPr kumimoji="1" sz="26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charset="2"/>
        <a:buChar char="F"/>
        <a:defRPr kumimoji="1"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 kern="1200">
          <a:solidFill>
            <a:srgbClr val="666633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5096" y="-142875"/>
            <a:ext cx="8648700" cy="1828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x-none" dirty="0">
                <a:latin typeface="+mn-lt"/>
                <a:ea typeface="Symbol" charset="2"/>
                <a:cs typeface="Symbol" charset="2"/>
              </a:rPr>
              <a:t>Vector mesons and more at an EIC</a:t>
            </a:r>
            <a:endParaRPr lang="en-US" altLang="x-none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096" y="2472070"/>
            <a:ext cx="7791450" cy="4095750"/>
          </a:xfrm>
        </p:spPr>
        <p:txBody>
          <a:bodyPr/>
          <a:lstStyle/>
          <a:p>
            <a:pPr>
              <a:defRPr/>
            </a:pPr>
            <a:r>
              <a:rPr lang="en-US" altLang="x-none" dirty="0"/>
              <a:t>Motivation:</a:t>
            </a:r>
          </a:p>
          <a:p>
            <a:pPr lvl="1">
              <a:defRPr/>
            </a:pPr>
            <a:r>
              <a:rPr lang="en-US" altLang="x-none" dirty="0"/>
              <a:t>Partons and nuclear shadowing</a:t>
            </a:r>
          </a:p>
          <a:p>
            <a:pPr lvl="1">
              <a:defRPr/>
            </a:pPr>
            <a:r>
              <a:rPr lang="en-US" altLang="x-none" dirty="0"/>
              <a:t>Nuclear imaging with vector mesons</a:t>
            </a:r>
          </a:p>
          <a:p>
            <a:pPr>
              <a:defRPr/>
            </a:pPr>
            <a:r>
              <a:rPr lang="en-US" altLang="x-none" dirty="0"/>
              <a:t>Vector mesons at an EIC</a:t>
            </a:r>
          </a:p>
          <a:p>
            <a:pPr>
              <a:defRPr/>
            </a:pPr>
            <a:r>
              <a:rPr lang="en-US" altLang="x-none" dirty="0"/>
              <a:t>The </a:t>
            </a:r>
            <a:r>
              <a:rPr lang="en-US" altLang="x-none" dirty="0" err="1"/>
              <a:t>eSTARlight</a:t>
            </a:r>
            <a:r>
              <a:rPr lang="en-US" altLang="x-none" dirty="0"/>
              <a:t> Monte Carlo</a:t>
            </a:r>
          </a:p>
          <a:p>
            <a:pPr>
              <a:defRPr/>
            </a:pPr>
            <a:r>
              <a:rPr lang="en-US" altLang="x-none" dirty="0"/>
              <a:t>Vector meson rates and kinematics</a:t>
            </a:r>
          </a:p>
          <a:p>
            <a:pPr>
              <a:defRPr/>
            </a:pPr>
            <a:r>
              <a:rPr lang="en-US" altLang="x-none" dirty="0"/>
              <a:t>Beyond vector mesons: the a</a:t>
            </a:r>
            <a:r>
              <a:rPr lang="en-US" altLang="x-none" baseline="-25000" dirty="0"/>
              <a:t>2</a:t>
            </a:r>
            <a:r>
              <a:rPr lang="en-US" altLang="x-none" baseline="30000" dirty="0"/>
              <a:t>+</a:t>
            </a:r>
            <a:r>
              <a:rPr lang="en-US" altLang="x-none" dirty="0"/>
              <a:t>(1320) and </a:t>
            </a:r>
            <a:r>
              <a:rPr lang="en-US" altLang="x-none" dirty="0" err="1"/>
              <a:t>Z</a:t>
            </a:r>
            <a:r>
              <a:rPr lang="en-US" altLang="x-none" baseline="-25000" dirty="0" err="1"/>
              <a:t>c</a:t>
            </a:r>
            <a:r>
              <a:rPr lang="en-US" altLang="x-none" baseline="30000" dirty="0"/>
              <a:t>+</a:t>
            </a:r>
          </a:p>
          <a:p>
            <a:pPr>
              <a:defRPr/>
            </a:pPr>
            <a:endParaRPr lang="en-US" altLang="x-none" dirty="0"/>
          </a:p>
          <a:p>
            <a:pPr>
              <a:defRPr/>
            </a:pPr>
            <a:endParaRPr lang="en-US" altLang="x-none" dirty="0"/>
          </a:p>
          <a:p>
            <a:pPr>
              <a:defRPr/>
            </a:pPr>
            <a:endParaRPr lang="en-US" altLang="x-none" sz="2200" dirty="0"/>
          </a:p>
          <a:p>
            <a:pPr lvl="1">
              <a:defRPr/>
            </a:pPr>
            <a:endParaRPr lang="en-US" altLang="x-none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380387" y="1285875"/>
            <a:ext cx="5137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993300"/>
                </a:solidFill>
              </a:rPr>
              <a:t>Spencer Klein &amp; </a:t>
            </a:r>
            <a:r>
              <a:rPr lang="en-US" altLang="x-none" b="1" dirty="0" err="1">
                <a:solidFill>
                  <a:srgbClr val="993300"/>
                </a:solidFill>
              </a:rPr>
              <a:t>Ya</a:t>
            </a:r>
            <a:r>
              <a:rPr lang="en-US" altLang="x-none" b="1" dirty="0">
                <a:solidFill>
                  <a:srgbClr val="993300"/>
                </a:solidFill>
              </a:rPr>
              <a:t>-Ping </a:t>
            </a:r>
            <a:r>
              <a:rPr lang="en-US" altLang="x-none" b="1" dirty="0" err="1">
                <a:solidFill>
                  <a:srgbClr val="993300"/>
                </a:solidFill>
              </a:rPr>
              <a:t>Xie</a:t>
            </a:r>
            <a:endParaRPr lang="en-US" altLang="x-none" b="1" dirty="0">
              <a:solidFill>
                <a:srgbClr val="993300"/>
              </a:solidFill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0387" y="1784941"/>
            <a:ext cx="5137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chemeClr val="bg2"/>
                </a:solidFill>
              </a:rPr>
              <a:t>NSD Tuesday Meeting, Jan. 8, 2019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40D1-8E0E-D84E-9C3E-BFE9735C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" y="0"/>
            <a:ext cx="8305800" cy="1143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eSTARlight</a:t>
            </a:r>
            <a:r>
              <a:rPr lang="en-US" dirty="0"/>
              <a:t> Monte Carlo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9CC93-86C2-3E48-9B7B-2E60C067E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" y="731520"/>
            <a:ext cx="8985504" cy="5974080"/>
          </a:xfrm>
        </p:spPr>
        <p:txBody>
          <a:bodyPr/>
          <a:lstStyle/>
          <a:p>
            <a:r>
              <a:rPr lang="en-US" sz="2300" dirty="0"/>
              <a:t>Collides electrons with ions (of any A,Z) at arbitrary energy</a:t>
            </a:r>
          </a:p>
          <a:p>
            <a:r>
              <a:rPr lang="en-US" sz="2300" dirty="0"/>
              <a:t>Diverse final states: </a:t>
            </a:r>
            <a:r>
              <a:rPr lang="en-US" sz="2300" dirty="0">
                <a:latin typeface="Symbol" pitchFamily="2" charset="2"/>
              </a:rPr>
              <a:t>r,</a:t>
            </a:r>
            <a:r>
              <a:rPr lang="en-US" sz="2300" dirty="0"/>
              <a:t> </a:t>
            </a:r>
            <a:r>
              <a:rPr lang="en-US" sz="2300" dirty="0">
                <a:latin typeface="Symbol" pitchFamily="2" charset="2"/>
              </a:rPr>
              <a:t>w</a:t>
            </a:r>
            <a:r>
              <a:rPr lang="en-US" sz="2300" dirty="0"/>
              <a:t>, </a:t>
            </a:r>
            <a:r>
              <a:rPr lang="en-US" sz="2300" dirty="0">
                <a:latin typeface="Symbol" pitchFamily="2" charset="2"/>
              </a:rPr>
              <a:t>f</a:t>
            </a:r>
            <a:r>
              <a:rPr lang="en-US" sz="2300" dirty="0"/>
              <a:t>, </a:t>
            </a:r>
            <a:r>
              <a:rPr lang="en-US" sz="2300" dirty="0">
                <a:latin typeface="Symbol" pitchFamily="2" charset="2"/>
              </a:rPr>
              <a:t>r</a:t>
            </a:r>
            <a:r>
              <a:rPr lang="en-US" sz="2300" dirty="0"/>
              <a:t>’, J/</a:t>
            </a:r>
            <a:r>
              <a:rPr lang="en-US" sz="2300" dirty="0">
                <a:latin typeface="Symbol" pitchFamily="2" charset="2"/>
              </a:rPr>
              <a:t>y</a:t>
            </a:r>
            <a:r>
              <a:rPr lang="en-US" sz="2300" dirty="0"/>
              <a:t>, </a:t>
            </a:r>
            <a:r>
              <a:rPr lang="en-US" sz="2300" dirty="0">
                <a:latin typeface="Symbol" pitchFamily="2" charset="2"/>
              </a:rPr>
              <a:t>y</a:t>
            </a:r>
            <a:r>
              <a:rPr lang="en-US" sz="2300" dirty="0"/>
              <a:t>’, </a:t>
            </a:r>
            <a:r>
              <a:rPr lang="en-US" sz="2300" dirty="0">
                <a:latin typeface="Symbol" pitchFamily="2" charset="2"/>
              </a:rPr>
              <a:t>U</a:t>
            </a:r>
            <a:r>
              <a:rPr lang="en-US" sz="2300" dirty="0"/>
              <a:t>(1S),</a:t>
            </a:r>
            <a:r>
              <a:rPr lang="en-US" sz="2300" dirty="0">
                <a:latin typeface="Symbol" pitchFamily="2" charset="2"/>
              </a:rPr>
              <a:t> U</a:t>
            </a:r>
            <a:r>
              <a:rPr lang="en-US" sz="2300" dirty="0"/>
              <a:t>(2S),</a:t>
            </a:r>
            <a:r>
              <a:rPr lang="en-US" sz="2300" dirty="0">
                <a:latin typeface="Symbol" pitchFamily="2" charset="2"/>
              </a:rPr>
              <a:t> U</a:t>
            </a:r>
            <a:r>
              <a:rPr lang="en-US" sz="2300" dirty="0"/>
              <a:t>(3S)</a:t>
            </a:r>
          </a:p>
          <a:p>
            <a:pPr lvl="1"/>
            <a:r>
              <a:rPr lang="en-US" sz="2100" dirty="0"/>
              <a:t>Simple (two-prong) decays correctly account for photon polarization</a:t>
            </a:r>
          </a:p>
          <a:p>
            <a:pPr lvl="2"/>
            <a:r>
              <a:rPr lang="en-US" dirty="0"/>
              <a:t>Real photons are transversely polarized</a:t>
            </a:r>
          </a:p>
          <a:p>
            <a:pPr lvl="2"/>
            <a:r>
              <a:rPr lang="en-US" dirty="0"/>
              <a:t>Virtual photons can be longitudinally polarized</a:t>
            </a:r>
          </a:p>
          <a:p>
            <a:pPr lvl="3"/>
            <a:r>
              <a:rPr lang="en-US" dirty="0"/>
              <a:t>Fraction scales with increasing Q</a:t>
            </a:r>
            <a:r>
              <a:rPr lang="en-US" baseline="30000" dirty="0"/>
              <a:t>2</a:t>
            </a:r>
          </a:p>
          <a:p>
            <a:pPr lvl="1"/>
            <a:r>
              <a:rPr lang="en-US" sz="2100" dirty="0"/>
              <a:t>Complex decays via Pythia 8</a:t>
            </a:r>
          </a:p>
          <a:p>
            <a:r>
              <a:rPr lang="en-US" sz="2200" dirty="0"/>
              <a:t>Based on parameterized HERA data</a:t>
            </a:r>
          </a:p>
          <a:p>
            <a:pPr lvl="1"/>
            <a:r>
              <a:rPr lang="en-US" sz="2100" dirty="0"/>
              <a:t>Judicious extrapolations/analogies needed.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D523C-E3B4-3646-A591-9FB40570B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EA55BC-A68E-3943-9D1C-6BA8CC03C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88" y="4400981"/>
            <a:ext cx="5169267" cy="1858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17AA9F-E2F5-E64E-A510-6E472EF7841F}"/>
              </a:ext>
            </a:extLst>
          </p:cNvPr>
          <p:cNvSpPr txBox="1"/>
          <p:nvPr/>
        </p:nvSpPr>
        <p:spPr>
          <a:xfrm>
            <a:off x="152400" y="6445250"/>
            <a:ext cx="91837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Michael </a:t>
            </a:r>
            <a:r>
              <a:rPr lang="en-US" sz="1500" dirty="0" err="1">
                <a:solidFill>
                  <a:schemeClr val="bg2"/>
                </a:solidFill>
              </a:rPr>
              <a:t>Lomnitz</a:t>
            </a:r>
            <a:r>
              <a:rPr lang="en-US" sz="1500" dirty="0">
                <a:solidFill>
                  <a:schemeClr val="bg2"/>
                </a:solidFill>
              </a:rPr>
              <a:t> and SK, arXiv:1803.06420, to appear in Phys. Rev. C</a:t>
            </a:r>
          </a:p>
        </p:txBody>
      </p:sp>
    </p:spTree>
    <p:extLst>
      <p:ext uri="{BB962C8B-B14F-4D97-AF65-F5344CB8AC3E}">
        <p14:creationId xmlns:p14="http://schemas.microsoft.com/office/powerpoint/2010/main" val="375926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/>
              <a:t>Framework for production of </a:t>
            </a:r>
            <a:br>
              <a:rPr lang="en-US"/>
            </a:br>
            <a:r>
              <a:rPr lang="en-US"/>
              <a:t>vector mesons </a:t>
            </a:r>
            <a:r>
              <a:rPr lang="en-US" dirty="0"/>
              <a:t>in ep scattering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5" y="1520952"/>
            <a:ext cx="8944584" cy="4953000"/>
          </a:xfrm>
        </p:spPr>
        <p:txBody>
          <a:bodyPr/>
          <a:lstStyle/>
          <a:p>
            <a:pPr>
              <a:buSzPct val="80000"/>
              <a:buFont typeface="Wingdings" charset="2"/>
              <a:buChar char="Ø"/>
            </a:pPr>
            <a:r>
              <a:rPr lang="en-US" sz="2300" dirty="0"/>
              <a:t>In ep scattering, we calculate the vector meson cross section: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SzPct val="80000"/>
              <a:buFont typeface="Wingdings" charset="2"/>
              <a:buChar char="Ø"/>
            </a:pPr>
            <a:r>
              <a:rPr lang="en-US" dirty="0"/>
              <a:t>The cross section of photon-proton interaction is</a:t>
            </a:r>
          </a:p>
          <a:p>
            <a:endParaRPr lang="en-US" dirty="0"/>
          </a:p>
          <a:p>
            <a:endParaRPr lang="en-US" dirty="0"/>
          </a:p>
          <a:p>
            <a:pPr>
              <a:buSzPct val="80000"/>
              <a:buFont typeface="Wingdings" charset="2"/>
              <a:buChar char="Ø"/>
            </a:pPr>
            <a:endParaRPr lang="en-US" dirty="0"/>
          </a:p>
          <a:p>
            <a:pPr>
              <a:buSzPct val="80000"/>
              <a:buFont typeface="Wingdings" charset="2"/>
              <a:buChar char="Ø"/>
            </a:pPr>
            <a:r>
              <a:rPr lang="en-US" b="0" dirty="0" err="1"/>
              <a:t>eSTARlight</a:t>
            </a:r>
            <a:r>
              <a:rPr lang="en-US" b="0" dirty="0"/>
              <a:t> refactorizes this, and uses lookup tables and rejection sampling to generate events from these distributions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2416755"/>
            <a:ext cx="6286500" cy="839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59" y="4278361"/>
            <a:ext cx="5146427" cy="5499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11</a:t>
            </a:fld>
            <a:endParaRPr lang="en-US" alt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5E9313-44C4-6D4D-A2A2-0BCA31F918AA}"/>
              </a:ext>
            </a:extLst>
          </p:cNvPr>
          <p:cNvSpPr txBox="1"/>
          <p:nvPr/>
        </p:nvSpPr>
        <p:spPr>
          <a:xfrm>
            <a:off x="5751097" y="1920548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600" dirty="0" err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1600" dirty="0" err="1">
                <a:solidFill>
                  <a:srgbClr val="C00000"/>
                </a:solidFill>
              </a:rPr>
              <a:t>p</a:t>
            </a:r>
            <a:r>
              <a:rPr lang="en-US" sz="1600" dirty="0">
                <a:solidFill>
                  <a:srgbClr val="C00000"/>
                </a:solidFill>
              </a:rPr>
              <a:t> Cross-section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DF9081-1CAF-AF4C-BFF7-8563B35C56FE}"/>
              </a:ext>
            </a:extLst>
          </p:cNvPr>
          <p:cNvSpPr/>
          <p:nvPr/>
        </p:nvSpPr>
        <p:spPr bwMode="auto">
          <a:xfrm>
            <a:off x="4407408" y="2310384"/>
            <a:ext cx="1402080" cy="1072896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C5C8E-9CCB-0D45-8076-FD8F6C839F6A}"/>
              </a:ext>
            </a:extLst>
          </p:cNvPr>
          <p:cNvSpPr/>
          <p:nvPr/>
        </p:nvSpPr>
        <p:spPr bwMode="auto">
          <a:xfrm>
            <a:off x="3163824" y="4156488"/>
            <a:ext cx="1322832" cy="821632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7867B1-CFD5-5C48-86EC-3EF304F01E9C}"/>
              </a:ext>
            </a:extLst>
          </p:cNvPr>
          <p:cNvSpPr txBox="1"/>
          <p:nvPr/>
        </p:nvSpPr>
        <p:spPr>
          <a:xfrm>
            <a:off x="4364736" y="197510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Photon flux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773F170-1845-554F-85AD-3B74462425ED}"/>
              </a:ext>
            </a:extLst>
          </p:cNvPr>
          <p:cNvSpPr/>
          <p:nvPr/>
        </p:nvSpPr>
        <p:spPr bwMode="auto">
          <a:xfrm>
            <a:off x="5809488" y="2299812"/>
            <a:ext cx="1770513" cy="1072896"/>
          </a:xfrm>
          <a:prstGeom prst="ellipse">
            <a:avLst/>
          </a:prstGeom>
          <a:noFill/>
          <a:ln w="12700" cap="sq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5706D9-0375-8C41-BDC1-3671AC9119EC}"/>
              </a:ext>
            </a:extLst>
          </p:cNvPr>
          <p:cNvSpPr txBox="1"/>
          <p:nvPr/>
        </p:nvSpPr>
        <p:spPr>
          <a:xfrm>
            <a:off x="2882381" y="3931873"/>
            <a:ext cx="1604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</a:t>
            </a:r>
            <a:r>
              <a:rPr lang="en-US" sz="1600" baseline="30000" dirty="0"/>
              <a:t>2</a:t>
            </a:r>
            <a:r>
              <a:rPr lang="en-US" sz="1600" dirty="0"/>
              <a:t> dependence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FCFC14A-C549-5346-8E4B-471B6806D471}"/>
              </a:ext>
            </a:extLst>
          </p:cNvPr>
          <p:cNvSpPr/>
          <p:nvPr/>
        </p:nvSpPr>
        <p:spPr bwMode="auto">
          <a:xfrm>
            <a:off x="4364736" y="4170085"/>
            <a:ext cx="1749552" cy="783443"/>
          </a:xfrm>
          <a:prstGeom prst="ellipse">
            <a:avLst/>
          </a:prstGeom>
          <a:noFill/>
          <a:ln w="12700" cap="sq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0D78E7-65D1-0A44-8D0E-89D7369CCC71}"/>
              </a:ext>
            </a:extLst>
          </p:cNvPr>
          <p:cNvSpPr/>
          <p:nvPr/>
        </p:nvSpPr>
        <p:spPr bwMode="auto">
          <a:xfrm>
            <a:off x="6104647" y="4200565"/>
            <a:ext cx="758475" cy="658197"/>
          </a:xfrm>
          <a:prstGeom prst="ellipse">
            <a:avLst/>
          </a:prstGeom>
          <a:noFill/>
          <a:ln w="12700" cap="sq" cmpd="sng" algn="ctr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65007F-6EE3-B943-91D4-E4C37DB4FF8F}"/>
              </a:ext>
            </a:extLst>
          </p:cNvPr>
          <p:cNvSpPr txBox="1"/>
          <p:nvPr/>
        </p:nvSpPr>
        <p:spPr>
          <a:xfrm>
            <a:off x="4683379" y="3867561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Symbol" pitchFamily="2" charset="2"/>
              </a:rPr>
              <a:t>s</a:t>
            </a:r>
            <a:r>
              <a:rPr lang="en-US" sz="1600" dirty="0">
                <a:solidFill>
                  <a:srgbClr val="C00000"/>
                </a:solidFill>
              </a:rPr>
              <a:t>(Q</a:t>
            </a:r>
            <a:r>
              <a:rPr lang="en-US" sz="1600" baseline="30000" dirty="0">
                <a:solidFill>
                  <a:srgbClr val="C00000"/>
                </a:solidFill>
              </a:rPr>
              <a:t>2</a:t>
            </a:r>
            <a:r>
              <a:rPr lang="en-US" sz="1600" dirty="0">
                <a:solidFill>
                  <a:srgbClr val="C00000"/>
                </a:solidFill>
              </a:rPr>
              <a:t>=0)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7BA46C-012A-F946-ABE3-E06FCC96D848}"/>
              </a:ext>
            </a:extLst>
          </p:cNvPr>
          <p:cNvSpPr txBox="1"/>
          <p:nvPr/>
        </p:nvSpPr>
        <p:spPr>
          <a:xfrm>
            <a:off x="5831230" y="3654688"/>
            <a:ext cx="1462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Meson width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sz="1600" dirty="0" err="1">
                <a:solidFill>
                  <a:srgbClr val="002060"/>
                </a:solidFill>
                <a:latin typeface="+mn-lt"/>
              </a:rPr>
              <a:t>Breit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-Wigner)</a:t>
            </a:r>
          </a:p>
        </p:txBody>
      </p:sp>
    </p:spTree>
    <p:extLst>
      <p:ext uri="{BB962C8B-B14F-4D97-AF65-F5344CB8AC3E}">
        <p14:creationId xmlns:p14="http://schemas.microsoft.com/office/powerpoint/2010/main" val="173317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86" y="0"/>
            <a:ext cx="83058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Mechanisms for photoproduction </a:t>
            </a:r>
            <a:br>
              <a:rPr lang="en-US" dirty="0"/>
            </a:br>
            <a:r>
              <a:rPr lang="en-US" dirty="0"/>
              <a:t>of vector mesons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224" y="1241909"/>
            <a:ext cx="6292670" cy="4786009"/>
          </a:xfrm>
        </p:spPr>
        <p:txBody>
          <a:bodyPr/>
          <a:lstStyle/>
          <a:p>
            <a:r>
              <a:rPr lang="en-US" sz="2300" dirty="0"/>
              <a:t>In light vector meson photoproduction,  Pomeron exchange and </a:t>
            </a:r>
            <a:r>
              <a:rPr lang="en-US" sz="2300" dirty="0" err="1"/>
              <a:t>Reggeon</a:t>
            </a:r>
            <a:r>
              <a:rPr lang="en-US" sz="2300" dirty="0"/>
              <a:t> exchange both contribute to the total cross section.</a:t>
            </a:r>
          </a:p>
          <a:p>
            <a:pPr lvl="1"/>
            <a:r>
              <a:rPr lang="en-US" sz="2100" dirty="0"/>
              <a:t>In </a:t>
            </a:r>
            <a:r>
              <a:rPr lang="en-US" sz="2100" dirty="0" err="1"/>
              <a:t>pQCD</a:t>
            </a:r>
            <a:r>
              <a:rPr lang="en-US" sz="2100" dirty="0"/>
              <a:t>, Pomeron is a gluon ladder</a:t>
            </a:r>
          </a:p>
          <a:p>
            <a:pPr lvl="1"/>
            <a:r>
              <a:rPr lang="en-US" sz="2100" dirty="0" err="1"/>
              <a:t>Reggeon</a:t>
            </a:r>
            <a:r>
              <a:rPr lang="en-US" sz="2100" dirty="0"/>
              <a:t> represents meson exchange</a:t>
            </a:r>
          </a:p>
          <a:p>
            <a:pPr lvl="2"/>
            <a:r>
              <a:rPr lang="en-US" dirty="0"/>
              <a:t>Summed over multiple mesons</a:t>
            </a:r>
          </a:p>
          <a:p>
            <a:pPr lvl="2"/>
            <a:r>
              <a:rPr lang="en-US" dirty="0"/>
              <a:t>High quark content</a:t>
            </a:r>
          </a:p>
          <a:p>
            <a:pPr lvl="1"/>
            <a:r>
              <a:rPr lang="en-US" sz="2100" dirty="0"/>
              <a:t>Near threshold, the </a:t>
            </a:r>
            <a:r>
              <a:rPr lang="en-US" sz="2100" dirty="0" err="1"/>
              <a:t>Reggeon</a:t>
            </a:r>
            <a:r>
              <a:rPr lang="en-US" sz="2100" dirty="0"/>
              <a:t> exchange contributions are dominant.</a:t>
            </a:r>
          </a:p>
          <a:p>
            <a:r>
              <a:rPr lang="en-US" sz="2300" dirty="0"/>
              <a:t>For heavy quarkonium (including the </a:t>
            </a:r>
            <a:r>
              <a:rPr lang="en-US" sz="2300" dirty="0">
                <a:latin typeface="Symbol" pitchFamily="2" charset="2"/>
              </a:rPr>
              <a:t>f</a:t>
            </a:r>
            <a:r>
              <a:rPr lang="en-US" sz="2300" dirty="0"/>
              <a:t>), only the Pomeron contributes to the total cross section</a:t>
            </a:r>
          </a:p>
          <a:p>
            <a:pPr lvl="1"/>
            <a:r>
              <a:rPr lang="en-US" sz="2100" dirty="0"/>
              <a:t>No c, few s quarks in nucleon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079" y="4069313"/>
            <a:ext cx="2456414" cy="2440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933" y="1132830"/>
            <a:ext cx="2268707" cy="22539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04451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3B7F6-6434-FA4D-9489-77406C50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Cross sections for vector meson photoproduction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90A0FA-0BC3-F647-9659-47D0EE8522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07471"/>
                <a:ext cx="4194048" cy="4114800"/>
              </a:xfrm>
            </p:spPr>
            <p:txBody>
              <a:bodyPr/>
              <a:lstStyle/>
              <a:p>
                <a:r>
                  <a:rPr lang="en-US" dirty="0"/>
                  <a:t>The cross-section for 𝛾p-&gt;</a:t>
                </a:r>
                <a:r>
                  <a:rPr lang="en-US" dirty="0" err="1"/>
                  <a:t>Vp</a:t>
                </a:r>
                <a:r>
                  <a:rPr lang="en-US" dirty="0"/>
                  <a:t> has a simple form: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Light vector mesons: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𝑊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𝑋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∊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𝑌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η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bg2">
                        <a:lumMod val="50000"/>
                        <a:lumOff val="50000"/>
                      </a:schemeClr>
                    </a:solidFill>
                  </a:rPr>
                  <a:t>Heavy vector mesons: 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𝑊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𝑋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∊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X term is from </a:t>
                </a:r>
                <a:r>
                  <a:rPr lang="en-US" dirty="0" err="1"/>
                  <a:t>Pomeron</a:t>
                </a:r>
                <a:r>
                  <a:rPr lang="en-US" dirty="0"/>
                  <a:t> exchange</a:t>
                </a:r>
              </a:p>
              <a:p>
                <a:pPr lvl="1"/>
                <a:r>
                  <a:rPr lang="en-US" dirty="0"/>
                  <a:t>Y term is from </a:t>
                </a:r>
                <a:r>
                  <a:rPr lang="en-US" dirty="0" err="1"/>
                  <a:t>Reggeon</a:t>
                </a:r>
                <a:r>
                  <a:rPr lang="en-US" dirty="0"/>
                  <a:t> exchange</a:t>
                </a:r>
              </a:p>
              <a:p>
                <a:pPr lvl="2"/>
                <a:r>
                  <a:rPr lang="en-US" dirty="0"/>
                  <a:t>Only for light mesons</a:t>
                </a:r>
              </a:p>
              <a:p>
                <a:pPr lvl="1"/>
                <a:r>
                  <a:rPr lang="en-US" dirty="0">
                    <a:latin typeface="Symbol" pitchFamily="2" charset="2"/>
                  </a:rPr>
                  <a:t>e</a:t>
                </a:r>
                <a:r>
                  <a:rPr lang="en-US" dirty="0"/>
                  <a:t> increases with increasing meson mass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90A0FA-0BC3-F647-9659-47D0EE852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07471"/>
                <a:ext cx="4194048" cy="4114800"/>
              </a:xfrm>
              <a:blipFill>
                <a:blip r:embed="rId3"/>
                <a:stretch>
                  <a:fillRect t="-923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E2E2230-707D-5942-9BBD-74C07F03793E}"/>
              </a:ext>
            </a:extLst>
          </p:cNvPr>
          <p:cNvSpPr txBox="1"/>
          <p:nvPr/>
        </p:nvSpPr>
        <p:spPr>
          <a:xfrm>
            <a:off x="5173287" y="3334131"/>
            <a:ext cx="3042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J</a:t>
            </a:r>
            <a:r>
              <a:rPr lang="en-US" dirty="0">
                <a:solidFill>
                  <a:schemeClr val="bg2"/>
                </a:solidFill>
                <a:latin typeface="Symbol" pitchFamily="2" charset="2"/>
              </a:rPr>
              <a:t>/y</a:t>
            </a:r>
            <a:r>
              <a:rPr lang="en-US" dirty="0">
                <a:solidFill>
                  <a:schemeClr val="bg2"/>
                </a:solidFill>
              </a:rPr>
              <a:t> photoproduction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  <p:pic>
        <p:nvPicPr>
          <p:cNvPr id="1026" name="Picture 2" descr="Image result for HERA vector mesons">
            <a:extLst>
              <a:ext uri="{FF2B5EF4-FFF2-40B4-BE49-F238E27FC236}">
                <a16:creationId xmlns:a16="http://schemas.microsoft.com/office/drawing/2014/main" id="{114AD306-C6C6-1946-B81D-8E8BD6024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1377696"/>
            <a:ext cx="4815840" cy="481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7AA9F-E2F5-E64E-A510-6E472EF7841F}"/>
              </a:ext>
            </a:extLst>
          </p:cNvPr>
          <p:cNvSpPr txBox="1"/>
          <p:nvPr/>
        </p:nvSpPr>
        <p:spPr>
          <a:xfrm>
            <a:off x="453851" y="6428232"/>
            <a:ext cx="91837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arXiv:0709.2178</a:t>
            </a:r>
          </a:p>
        </p:txBody>
      </p:sp>
    </p:spTree>
    <p:extLst>
      <p:ext uri="{BB962C8B-B14F-4D97-AF65-F5344CB8AC3E}">
        <p14:creationId xmlns:p14="http://schemas.microsoft.com/office/powerpoint/2010/main" val="2954670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268"/>
            <a:ext cx="8305800" cy="1143000"/>
          </a:xfrm>
        </p:spPr>
        <p:txBody>
          <a:bodyPr/>
          <a:lstStyle/>
          <a:p>
            <a:r>
              <a:rPr lang="en-US" dirty="0" err="1"/>
              <a:t>eSTARlight</a:t>
            </a:r>
            <a:r>
              <a:rPr lang="en-US" dirty="0"/>
              <a:t> compared with HERA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16" y="1167268"/>
                <a:ext cx="4562683" cy="5208133"/>
              </a:xfrm>
            </p:spPr>
            <p:txBody>
              <a:bodyPr/>
              <a:lstStyle/>
              <a:p>
                <a:pPr>
                  <a:buSzPct val="80000"/>
                  <a:buFont typeface="Wingdings" charset="2"/>
                  <a:buChar char="Ø"/>
                </a:pPr>
                <a:r>
                  <a:rPr lang="en-US" dirty="0"/>
                  <a:t>We use </a:t>
                </a:r>
                <a:r>
                  <a:rPr lang="en-US" dirty="0" err="1"/>
                  <a:t>eSTARlight</a:t>
                </a:r>
                <a:r>
                  <a:rPr lang="en-US" dirty="0"/>
                  <a:t>  to calculate the total cross section as a function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   </m:t>
                    </m:r>
                  </m:oMath>
                </a14:m>
                <a:r>
                  <a:rPr lang="en-US" b="0" dirty="0"/>
                  <a:t>and W</a:t>
                </a:r>
                <a:r>
                  <a:rPr lang="en-US" dirty="0"/>
                  <a:t>. </a:t>
                </a:r>
              </a:p>
              <a:p>
                <a:pPr>
                  <a:buSzPct val="80000"/>
                  <a:buFont typeface="Wingdings" charset="2"/>
                  <a:buChar char="Ø"/>
                </a:pPr>
                <a:r>
                  <a:rPr lang="en-US" dirty="0"/>
                  <a:t>It shows good agreement with HERA data</a:t>
                </a:r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16" y="1167268"/>
                <a:ext cx="4562683" cy="5208133"/>
              </a:xfrm>
              <a:blipFill>
                <a:blip r:embed="rId2"/>
                <a:stretch>
                  <a:fillRect l="-556" t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4" y="3809665"/>
            <a:ext cx="4010030" cy="2537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31" y="1156635"/>
            <a:ext cx="4516253" cy="24588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D10A4-9E39-9C44-A9DC-1F10E7895ABB}"/>
              </a:ext>
            </a:extLst>
          </p:cNvPr>
          <p:cNvSpPr txBox="1"/>
          <p:nvPr/>
        </p:nvSpPr>
        <p:spPr>
          <a:xfrm>
            <a:off x="5935510" y="872958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Symbol" pitchFamily="2" charset="2"/>
              </a:rPr>
              <a:t>s</a:t>
            </a:r>
            <a:r>
              <a:rPr lang="en-US" sz="1600" dirty="0">
                <a:solidFill>
                  <a:schemeClr val="bg2"/>
                </a:solidFill>
              </a:rPr>
              <a:t> (</a:t>
            </a:r>
            <a:r>
              <a:rPr lang="en-US" sz="1600" dirty="0" err="1">
                <a:solidFill>
                  <a:schemeClr val="bg2"/>
                </a:solidFill>
                <a:latin typeface="Symbol" pitchFamily="2" charset="2"/>
              </a:rPr>
              <a:t>g</a:t>
            </a:r>
            <a:r>
              <a:rPr lang="en-US" sz="1600" dirty="0" err="1">
                <a:solidFill>
                  <a:schemeClr val="bg2"/>
                </a:solidFill>
              </a:rPr>
              <a:t>p</a:t>
            </a:r>
            <a:r>
              <a:rPr lang="en-US" sz="1600" dirty="0">
                <a:solidFill>
                  <a:schemeClr val="bg2"/>
                </a:solidFill>
              </a:rPr>
              <a:t>-&gt;</a:t>
            </a:r>
            <a:r>
              <a:rPr lang="en-US" sz="1600" dirty="0" err="1">
                <a:solidFill>
                  <a:schemeClr val="bg2"/>
                </a:solidFill>
                <a:latin typeface="Symbol" pitchFamily="2" charset="2"/>
              </a:rPr>
              <a:t>f</a:t>
            </a:r>
            <a:r>
              <a:rPr lang="en-US" sz="1600" dirty="0" err="1">
                <a:solidFill>
                  <a:schemeClr val="bg2"/>
                </a:solidFill>
              </a:rPr>
              <a:t>p</a:t>
            </a:r>
            <a:r>
              <a:rPr lang="en-US" sz="16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B855-4CEB-BA44-B10D-141D782A0BB0}"/>
              </a:ext>
            </a:extLst>
          </p:cNvPr>
          <p:cNvSpPr txBox="1"/>
          <p:nvPr/>
        </p:nvSpPr>
        <p:spPr>
          <a:xfrm>
            <a:off x="1731850" y="3725372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Symbol" pitchFamily="2" charset="2"/>
              </a:rPr>
              <a:t>s</a:t>
            </a:r>
            <a:r>
              <a:rPr lang="en-US" sz="1600" dirty="0">
                <a:solidFill>
                  <a:schemeClr val="bg2"/>
                </a:solidFill>
              </a:rPr>
              <a:t> (</a:t>
            </a:r>
            <a:r>
              <a:rPr lang="en-US" sz="1600" dirty="0" err="1">
                <a:solidFill>
                  <a:schemeClr val="bg2"/>
                </a:solidFill>
                <a:latin typeface="Symbol" pitchFamily="2" charset="2"/>
              </a:rPr>
              <a:t>g</a:t>
            </a:r>
            <a:r>
              <a:rPr lang="en-US" sz="1600" dirty="0" err="1">
                <a:solidFill>
                  <a:schemeClr val="bg2"/>
                </a:solidFill>
              </a:rPr>
              <a:t>p</a:t>
            </a:r>
            <a:r>
              <a:rPr lang="en-US" sz="1600" dirty="0">
                <a:solidFill>
                  <a:schemeClr val="bg2"/>
                </a:solidFill>
              </a:rPr>
              <a:t>-&gt;</a:t>
            </a:r>
            <a:r>
              <a:rPr lang="en-US" sz="1600" dirty="0" err="1">
                <a:solidFill>
                  <a:schemeClr val="bg2"/>
                </a:solidFill>
                <a:latin typeface="Symbol" pitchFamily="2" charset="2"/>
              </a:rPr>
              <a:t>r</a:t>
            </a:r>
            <a:r>
              <a:rPr lang="en-US" sz="1600" dirty="0" err="1">
                <a:solidFill>
                  <a:schemeClr val="bg2"/>
                </a:solidFill>
              </a:rPr>
              <a:t>p</a:t>
            </a:r>
            <a:r>
              <a:rPr lang="en-US" sz="16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3358EC-250D-644B-94C2-0F8D653F74E9}"/>
              </a:ext>
            </a:extLst>
          </p:cNvPr>
          <p:cNvSpPr txBox="1"/>
          <p:nvPr/>
        </p:nvSpPr>
        <p:spPr>
          <a:xfrm>
            <a:off x="1531898" y="5130360"/>
            <a:ext cx="8540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2"/>
                </a:solidFill>
              </a:rPr>
              <a:t>eSTARlight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17AA9F-E2F5-E64E-A510-6E472EF7841F}"/>
              </a:ext>
            </a:extLst>
          </p:cNvPr>
          <p:cNvSpPr txBox="1"/>
          <p:nvPr/>
        </p:nvSpPr>
        <p:spPr>
          <a:xfrm>
            <a:off x="152400" y="6445250"/>
            <a:ext cx="91837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Michael </a:t>
            </a:r>
            <a:r>
              <a:rPr lang="en-US" sz="1500" dirty="0" err="1">
                <a:solidFill>
                  <a:schemeClr val="bg2"/>
                </a:solidFill>
              </a:rPr>
              <a:t>Lomnitz</a:t>
            </a:r>
            <a:r>
              <a:rPr lang="en-US" sz="1500" dirty="0">
                <a:solidFill>
                  <a:schemeClr val="bg2"/>
                </a:solidFill>
              </a:rPr>
              <a:t> and SK, arXiv:1803.06420, to appear in Phys. Rev. 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8BAD0A-47C9-C346-A40D-AA7671804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674" y="3978942"/>
            <a:ext cx="3689939" cy="23684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2D5C97-2CBC-A144-9973-99A1D89E11B1}"/>
              </a:ext>
            </a:extLst>
          </p:cNvPr>
          <p:cNvSpPr txBox="1"/>
          <p:nvPr/>
        </p:nvSpPr>
        <p:spPr>
          <a:xfrm>
            <a:off x="5790736" y="5382376"/>
            <a:ext cx="83067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2"/>
                </a:solidFill>
              </a:rPr>
              <a:t>eSTARlight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6E16B4-7D1C-0943-B20D-9C6E48F7AB1B}"/>
              </a:ext>
            </a:extLst>
          </p:cNvPr>
          <p:cNvSpPr txBox="1"/>
          <p:nvPr/>
        </p:nvSpPr>
        <p:spPr>
          <a:xfrm>
            <a:off x="6144264" y="3746717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Symbol" pitchFamily="2" charset="2"/>
              </a:rPr>
              <a:t>s</a:t>
            </a:r>
            <a:r>
              <a:rPr lang="en-US" sz="1600" dirty="0">
                <a:solidFill>
                  <a:schemeClr val="bg2"/>
                </a:solidFill>
              </a:rPr>
              <a:t> (</a:t>
            </a:r>
            <a:r>
              <a:rPr lang="en-US" sz="1600" dirty="0" err="1">
                <a:solidFill>
                  <a:schemeClr val="bg2"/>
                </a:solidFill>
                <a:latin typeface="Symbol" pitchFamily="2" charset="2"/>
              </a:rPr>
              <a:t>g</a:t>
            </a:r>
            <a:r>
              <a:rPr lang="en-US" sz="1600" dirty="0" err="1">
                <a:solidFill>
                  <a:schemeClr val="bg2"/>
                </a:solidFill>
              </a:rPr>
              <a:t>p</a:t>
            </a:r>
            <a:r>
              <a:rPr lang="en-US" sz="1600" dirty="0">
                <a:solidFill>
                  <a:schemeClr val="bg2"/>
                </a:solidFill>
              </a:rPr>
              <a:t>-&gt;</a:t>
            </a:r>
            <a:r>
              <a:rPr lang="en-US" sz="1600" dirty="0">
                <a:solidFill>
                  <a:schemeClr val="bg2"/>
                </a:solidFill>
                <a:latin typeface="+mn-lt"/>
              </a:rPr>
              <a:t>J</a:t>
            </a:r>
            <a:r>
              <a:rPr lang="en-US" sz="1600" dirty="0">
                <a:solidFill>
                  <a:schemeClr val="bg2"/>
                </a:solidFill>
                <a:latin typeface="Symbol" pitchFamily="2" charset="2"/>
              </a:rPr>
              <a:t>/</a:t>
            </a:r>
            <a:r>
              <a:rPr lang="en-US" sz="1600" dirty="0" err="1">
                <a:solidFill>
                  <a:schemeClr val="bg2"/>
                </a:solidFill>
                <a:latin typeface="Symbol" pitchFamily="2" charset="2"/>
              </a:rPr>
              <a:t>y</a:t>
            </a:r>
            <a:r>
              <a:rPr lang="en-US" sz="1600" dirty="0" err="1">
                <a:solidFill>
                  <a:schemeClr val="bg2"/>
                </a:solidFill>
              </a:rPr>
              <a:t>p</a:t>
            </a:r>
            <a:r>
              <a:rPr lang="en-US" sz="1600" dirty="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0869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79CC59-1227-BF4C-96F7-FFBBC5A121F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88175" y="0"/>
                <a:ext cx="8305800" cy="92271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𝝆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and J/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charset="0"/>
                      </a:rPr>
                      <m:t>ψ</m:t>
                    </m:r>
                  </m:oMath>
                </a14:m>
                <a:r>
                  <a:rPr lang="en-US" dirty="0"/>
                  <a:t> cross section in ep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79CC59-1227-BF4C-96F7-FFBBC5A121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88175" y="0"/>
                <a:ext cx="8305800" cy="922713"/>
              </a:xfrm>
              <a:blipFill>
                <a:blip r:embed="rId2"/>
                <a:stretch>
                  <a:fillRect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BBE9E-B81B-3F40-9D67-4D36D8FC1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1" y="773083"/>
            <a:ext cx="9080269" cy="4114800"/>
          </a:xfrm>
        </p:spPr>
        <p:txBody>
          <a:bodyPr/>
          <a:lstStyle/>
          <a:p>
            <a:r>
              <a:rPr lang="en-US" dirty="0"/>
              <a:t>We use </a:t>
            </a:r>
            <a:r>
              <a:rPr lang="en-US" dirty="0" err="1"/>
              <a:t>eSTARlight</a:t>
            </a:r>
            <a:r>
              <a:rPr lang="en-US" dirty="0"/>
              <a:t> to find d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/</a:t>
            </a:r>
            <a:r>
              <a:rPr lang="en-US" dirty="0" err="1"/>
              <a:t>dy</a:t>
            </a:r>
            <a:r>
              <a:rPr lang="en-US" dirty="0"/>
              <a:t> at proposed EICs</a:t>
            </a:r>
          </a:p>
          <a:p>
            <a:pPr lvl="1"/>
            <a:r>
              <a:rPr lang="en-US" dirty="0">
                <a:solidFill>
                  <a:srgbClr val="FF3300"/>
                </a:solidFill>
              </a:rPr>
              <a:t>d</a:t>
            </a:r>
            <a:r>
              <a:rPr lang="en-US" dirty="0">
                <a:solidFill>
                  <a:srgbClr val="FF3300"/>
                </a:solidFill>
                <a:latin typeface="Symbol" pitchFamily="2" charset="2"/>
              </a:rPr>
              <a:t>s</a:t>
            </a:r>
            <a:r>
              <a:rPr lang="en-US" dirty="0">
                <a:solidFill>
                  <a:srgbClr val="FF3300"/>
                </a:solidFill>
              </a:rPr>
              <a:t>/</a:t>
            </a:r>
            <a:r>
              <a:rPr lang="en-US" dirty="0" err="1">
                <a:solidFill>
                  <a:srgbClr val="FF3300"/>
                </a:solidFill>
              </a:rPr>
              <a:t>dy</a:t>
            </a:r>
            <a:r>
              <a:rPr lang="en-US" dirty="0">
                <a:solidFill>
                  <a:srgbClr val="FF3300"/>
                </a:solidFill>
              </a:rPr>
              <a:t> distribution is very broad</a:t>
            </a:r>
          </a:p>
          <a:p>
            <a:pPr lvl="1"/>
            <a:r>
              <a:rPr lang="en-US" dirty="0">
                <a:solidFill>
                  <a:srgbClr val="FF3300"/>
                </a:solidFill>
                <a:latin typeface="Symbol" pitchFamily="2" charset="2"/>
              </a:rPr>
              <a:t>r</a:t>
            </a:r>
            <a:r>
              <a:rPr lang="en-US" baseline="30000" dirty="0">
                <a:solidFill>
                  <a:srgbClr val="FF3300"/>
                </a:solidFill>
              </a:rPr>
              <a:t>0</a:t>
            </a:r>
            <a:r>
              <a:rPr lang="en-US" dirty="0">
                <a:solidFill>
                  <a:srgbClr val="FF3300"/>
                </a:solidFill>
              </a:rPr>
              <a:t> - two peaks correspond to </a:t>
            </a:r>
            <a:r>
              <a:rPr lang="en-US" dirty="0" err="1">
                <a:solidFill>
                  <a:srgbClr val="FF3300"/>
                </a:solidFill>
              </a:rPr>
              <a:t>Reggeon</a:t>
            </a:r>
            <a:r>
              <a:rPr lang="en-US" dirty="0">
                <a:solidFill>
                  <a:srgbClr val="FF3300"/>
                </a:solidFill>
              </a:rPr>
              <a:t> exchange (near threshold) and Pomeron exchange</a:t>
            </a:r>
          </a:p>
          <a:p>
            <a:pPr lvl="1"/>
            <a:r>
              <a:rPr lang="en-US" dirty="0">
                <a:solidFill>
                  <a:srgbClr val="FF3300"/>
                </a:solidFill>
              </a:rPr>
              <a:t>J/</a:t>
            </a:r>
            <a:r>
              <a:rPr lang="en-US" dirty="0">
                <a:solidFill>
                  <a:srgbClr val="FF3300"/>
                </a:solidFill>
                <a:latin typeface="Symbol" pitchFamily="2" charset="2"/>
              </a:rPr>
              <a:t>y</a:t>
            </a:r>
            <a:r>
              <a:rPr lang="en-US" dirty="0">
                <a:solidFill>
                  <a:srgbClr val="FF3300"/>
                </a:solidFill>
              </a:rPr>
              <a:t> single peak due to Pomeron exchange</a:t>
            </a:r>
          </a:p>
          <a:p>
            <a:r>
              <a:rPr lang="en-US" dirty="0"/>
              <a:t>Need a wide acceptance detector to study full energy range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DC4C5-9C1C-0340-ABAB-4A2DDF61B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9" y="3394564"/>
            <a:ext cx="4057120" cy="2837273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E3F772FC-134E-0A4A-95BA-09DC190D3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630190" y="3352068"/>
            <a:ext cx="4197926" cy="29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15</a:t>
            </a:fld>
            <a:endParaRPr lang="en-US" alt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55C7FD-E706-F749-B69A-CE444B84FE54}"/>
              </a:ext>
            </a:extLst>
          </p:cNvPr>
          <p:cNvSpPr txBox="1"/>
          <p:nvPr/>
        </p:nvSpPr>
        <p:spPr>
          <a:xfrm>
            <a:off x="2165509" y="3578876"/>
            <a:ext cx="89639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ep-&gt;</a:t>
            </a:r>
            <a:r>
              <a:rPr lang="en-US" sz="1500" dirty="0" err="1">
                <a:solidFill>
                  <a:schemeClr val="bg2"/>
                </a:solidFill>
              </a:rPr>
              <a:t>ep</a:t>
            </a:r>
            <a:r>
              <a:rPr lang="en-US" sz="1500" dirty="0" err="1">
                <a:solidFill>
                  <a:schemeClr val="bg2"/>
                </a:solidFill>
                <a:latin typeface="Symbol" pitchFamily="2" charset="2"/>
              </a:rPr>
              <a:t>r</a:t>
            </a:r>
            <a:endParaRPr lang="en-US" sz="1500" dirty="0">
              <a:solidFill>
                <a:schemeClr val="bg2"/>
              </a:solidFill>
              <a:latin typeface="Symbol" pitchFamily="2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E30AC-26C1-8047-BB5B-94784625D600}"/>
              </a:ext>
            </a:extLst>
          </p:cNvPr>
          <p:cNvSpPr txBox="1"/>
          <p:nvPr/>
        </p:nvSpPr>
        <p:spPr>
          <a:xfrm>
            <a:off x="5326230" y="3590988"/>
            <a:ext cx="1071127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ep-&gt;</a:t>
            </a:r>
            <a:r>
              <a:rPr lang="en-US" sz="1500" dirty="0" err="1">
                <a:solidFill>
                  <a:schemeClr val="bg2"/>
                </a:solidFill>
              </a:rPr>
              <a:t>epJ</a:t>
            </a:r>
            <a:r>
              <a:rPr lang="en-US" sz="1500" dirty="0">
                <a:solidFill>
                  <a:schemeClr val="bg2"/>
                </a:solidFill>
              </a:rPr>
              <a:t>/</a:t>
            </a:r>
            <a:r>
              <a:rPr lang="en-US" sz="1500" dirty="0">
                <a:solidFill>
                  <a:schemeClr val="bg2"/>
                </a:solidFill>
                <a:latin typeface="Symbol" pitchFamily="2" charset="2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30774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AA50-4330-3A4E-89C7-2F1C96B1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78" y="0"/>
            <a:ext cx="8305800" cy="1143000"/>
          </a:xfrm>
        </p:spPr>
        <p:txBody>
          <a:bodyPr/>
          <a:lstStyle/>
          <a:p>
            <a:r>
              <a:rPr lang="en-US" dirty="0"/>
              <a:t>Detector acceptance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5D04F-5229-0245-ADFF-DB646A7FC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89" y="995516"/>
            <a:ext cx="8927691" cy="4114800"/>
          </a:xfrm>
        </p:spPr>
        <p:txBody>
          <a:bodyPr/>
          <a:lstStyle/>
          <a:p>
            <a:r>
              <a:rPr lang="en-US" dirty="0"/>
              <a:t>Vector meson acceptance depends on the </a:t>
            </a:r>
            <a:r>
              <a:rPr lang="en-US" dirty="0" err="1"/>
              <a:t>chargedparticle</a:t>
            </a:r>
            <a:r>
              <a:rPr lang="en-US" dirty="0"/>
              <a:t> </a:t>
            </a:r>
            <a:r>
              <a:rPr lang="en-US" dirty="0" err="1"/>
              <a:t>pseudorapidity</a:t>
            </a:r>
            <a:r>
              <a:rPr lang="en-US" dirty="0"/>
              <a:t> coverage of the detector.</a:t>
            </a:r>
          </a:p>
          <a:p>
            <a:pPr lvl="1"/>
            <a:r>
              <a:rPr lang="en-US" dirty="0"/>
              <a:t>In 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dirty="0"/>
              <a:t>-&gt;</a:t>
            </a:r>
            <a:r>
              <a:rPr lang="en-US" dirty="0" err="1">
                <a:latin typeface="Symbol" pitchFamily="2" charset="2"/>
              </a:rPr>
              <a:t>p</a:t>
            </a:r>
            <a:r>
              <a:rPr lang="en-US" baseline="30000" dirty="0" err="1"/>
              <a:t>+</a:t>
            </a:r>
            <a:r>
              <a:rPr lang="en-US" dirty="0" err="1">
                <a:latin typeface="Symbol" pitchFamily="2" charset="2"/>
              </a:rPr>
              <a:t>p</a:t>
            </a:r>
            <a:r>
              <a:rPr lang="en-US" baseline="30000" dirty="0"/>
              <a:t>-</a:t>
            </a:r>
            <a:r>
              <a:rPr lang="en-US" dirty="0"/>
              <a:t>, J/</a:t>
            </a:r>
            <a:r>
              <a:rPr lang="en-US" dirty="0">
                <a:latin typeface="Symbol" pitchFamily="2" charset="2"/>
              </a:rPr>
              <a:t>y</a:t>
            </a:r>
            <a:r>
              <a:rPr lang="en-US" dirty="0"/>
              <a:t>-&gt;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, the final state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/e particle </a:t>
            </a:r>
            <a:r>
              <a:rPr lang="en-US" dirty="0" err="1"/>
              <a:t>pseudorapidity</a:t>
            </a:r>
            <a:r>
              <a:rPr lang="en-US" dirty="0"/>
              <a:t> (</a:t>
            </a:r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) is correlated with the vector meson rapidity (y)</a:t>
            </a:r>
          </a:p>
          <a:p>
            <a:pPr lvl="1"/>
            <a:r>
              <a:rPr lang="en-US" dirty="0"/>
              <a:t>The plots show vector meson efficiency for 3 toy detectors, with charged particles detection </a:t>
            </a:r>
            <a:r>
              <a:rPr lang="en-US"/>
              <a:t>over  </a:t>
            </a:r>
            <a:r>
              <a:rPr lang="en-US" dirty="0"/>
              <a:t>|</a:t>
            </a:r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|&lt;1, |</a:t>
            </a:r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|&lt;2 and |</a:t>
            </a:r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|&lt;3</a:t>
            </a:r>
          </a:p>
          <a:p>
            <a:r>
              <a:rPr lang="en-US" dirty="0"/>
              <a:t>A wide-acceptance detector is needed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E3CC-7145-DC4A-8766-4F6A458C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5186" y="6248400"/>
            <a:ext cx="930213" cy="457200"/>
          </a:xfrm>
        </p:spPr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16</a:t>
            </a:fld>
            <a:endParaRPr lang="en-US" alt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330326-017B-454F-B8CA-FF1E9FCAC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526" y="3770671"/>
            <a:ext cx="3879752" cy="2679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D03F46-AFEA-9449-9216-8E250F63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56" y="3858217"/>
            <a:ext cx="3825977" cy="2728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0454F6-CE87-7549-B2F6-D45F52B2DF0F}"/>
              </a:ext>
            </a:extLst>
          </p:cNvPr>
          <p:cNvSpPr txBox="1"/>
          <p:nvPr/>
        </p:nvSpPr>
        <p:spPr>
          <a:xfrm>
            <a:off x="6086007" y="6248400"/>
            <a:ext cx="14988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J/</a:t>
            </a:r>
            <a:r>
              <a:rPr lang="en-US" sz="1600" dirty="0">
                <a:solidFill>
                  <a:schemeClr val="bg2"/>
                </a:solidFill>
                <a:latin typeface="Symbol" pitchFamily="2" charset="2"/>
              </a:rPr>
              <a:t>y</a:t>
            </a:r>
            <a:r>
              <a:rPr lang="en-US" sz="1600" dirty="0">
                <a:solidFill>
                  <a:schemeClr val="bg2"/>
                </a:solidFill>
              </a:rPr>
              <a:t> rapidity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C6B7A-380E-0A43-B356-8FA768FC1C3C}"/>
              </a:ext>
            </a:extLst>
          </p:cNvPr>
          <p:cNvSpPr txBox="1"/>
          <p:nvPr/>
        </p:nvSpPr>
        <p:spPr>
          <a:xfrm>
            <a:off x="2173574" y="6248400"/>
            <a:ext cx="12675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Symbol" pitchFamily="2" charset="2"/>
              </a:rPr>
              <a:t>r</a:t>
            </a:r>
            <a:r>
              <a:rPr lang="en-US" sz="1600" dirty="0">
                <a:solidFill>
                  <a:schemeClr val="bg2"/>
                </a:solidFill>
              </a:rPr>
              <a:t> rapidity     </a:t>
            </a:r>
          </a:p>
        </p:txBody>
      </p:sp>
    </p:spTree>
    <p:extLst>
      <p:ext uri="{BB962C8B-B14F-4D97-AF65-F5344CB8AC3E}">
        <p14:creationId xmlns:p14="http://schemas.microsoft.com/office/powerpoint/2010/main" val="2092567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21" y="-190500"/>
            <a:ext cx="8305800" cy="1143000"/>
          </a:xfrm>
        </p:spPr>
        <p:txBody>
          <a:bodyPr/>
          <a:lstStyle/>
          <a:p>
            <a:r>
              <a:rPr lang="en-US" sz="3400" dirty="0"/>
              <a:t>d</a:t>
            </a:r>
            <a:r>
              <a:rPr lang="en-US" sz="3400" dirty="0">
                <a:latin typeface="Symbol" pitchFamily="2" charset="2"/>
              </a:rPr>
              <a:t>s</a:t>
            </a:r>
            <a:r>
              <a:rPr lang="en-US" sz="3400" dirty="0"/>
              <a:t>/</a:t>
            </a:r>
            <a:r>
              <a:rPr lang="en-US" sz="3400" dirty="0" err="1"/>
              <a:t>dy</a:t>
            </a:r>
            <a:r>
              <a:rPr lang="en-US" sz="3400" dirty="0"/>
              <a:t> vs. photon energy and Bjorken-x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638689"/>
                <a:ext cx="9144000" cy="4300770"/>
              </a:xfrm>
            </p:spPr>
            <p:txBody>
              <a:bodyPr/>
              <a:lstStyle/>
              <a:p>
                <a:pPr>
                  <a:spcBef>
                    <a:spcPts val="400"/>
                  </a:spcBef>
                </a:pPr>
                <a:r>
                  <a:rPr lang="en-US" sz="2300" dirty="0"/>
                  <a:t>Photon energy increases, and Bjorken-x values decrease with increasing rapidity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charset="0"/>
                      </a:rPr>
                      <m:t>.   </m:t>
                    </m:r>
                    <m:r>
                      <a:rPr lang="en-US" sz="2300" b="0" i="1" smtClean="0">
                        <a:solidFill>
                          <a:srgbClr val="00206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2300" b="0" i="1" smtClean="0">
                        <a:solidFill>
                          <a:srgbClr val="00206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3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0" i="1" smtClean="0">
                            <a:solidFill>
                              <a:srgbClr val="002060"/>
                            </a:solidFill>
                            <a:latin typeface="Cambria Math" charset="0"/>
                          </a:rPr>
                          <m:t>𝑀</m:t>
                        </m:r>
                      </m:num>
                      <m:den>
                        <m:r>
                          <a:rPr lang="en-US" sz="2300" b="0" i="1" smtClean="0">
                            <a:solidFill>
                              <a:srgbClr val="00206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2300" b="0" i="0" smtClean="0">
                        <a:solidFill>
                          <a:srgbClr val="002060"/>
                        </a:solidFill>
                        <a:latin typeface="Cambria Math" charset="0"/>
                      </a:rPr>
                      <m:t>exp</m:t>
                    </m:r>
                    <m:d>
                      <m:dPr>
                        <m:ctrlPr>
                          <a:rPr lang="en-US" sz="23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300" b="0" i="0" smtClean="0">
                            <a:solidFill>
                              <a:srgbClr val="002060"/>
                            </a:solidFill>
                            <a:latin typeface="Cambria Math" charset="0"/>
                          </a:rPr>
                          <m:t>y</m:t>
                        </m:r>
                      </m:e>
                    </m:d>
                    <m:r>
                      <a:rPr lang="en-US" sz="2300" b="0" i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300" dirty="0"/>
                  <a:t> and  </a:t>
                </a:r>
                <a14:m>
                  <m:oMath xmlns:m="http://schemas.openxmlformats.org/officeDocument/2006/math">
                    <m:r>
                      <a:rPr lang="en-US" sz="2300" b="0" i="1" dirty="0" smtClean="0">
                        <a:solidFill>
                          <a:schemeClr val="accent5">
                            <a:lumMod val="10000"/>
                          </a:schemeClr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300" b="0" i="1" dirty="0" smtClean="0">
                        <a:solidFill>
                          <a:schemeClr val="accent5">
                            <a:lumMod val="10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300" b="0" i="1" dirty="0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0" i="1" dirty="0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𝑀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300" b="0" i="1" dirty="0" smtClean="0">
                                <a:solidFill>
                                  <a:schemeClr val="accent5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300" b="0" i="1" dirty="0" smtClean="0">
                                <a:solidFill>
                                  <a:schemeClr val="accent5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𝑠</m:t>
                            </m:r>
                          </m:e>
                        </m:rad>
                      </m:den>
                    </m:f>
                    <m:r>
                      <m:rPr>
                        <m:sty m:val="p"/>
                      </m:rPr>
                      <a:rPr lang="en-US" sz="2300" b="0" i="0" dirty="0" smtClean="0">
                        <a:solidFill>
                          <a:schemeClr val="accent5">
                            <a:lumMod val="10000"/>
                          </a:schemeClr>
                        </a:solidFill>
                        <a:latin typeface="Cambria Math" charset="0"/>
                      </a:rPr>
                      <m:t>exp</m:t>
                    </m:r>
                    <m:r>
                      <a:rPr lang="en-US" sz="2300" b="0" i="1" dirty="0" smtClean="0">
                        <a:solidFill>
                          <a:schemeClr val="accent5">
                            <a:lumMod val="10000"/>
                          </a:schemeClr>
                        </a:solidFill>
                        <a:latin typeface="Cambria Math" charset="0"/>
                      </a:rPr>
                      <m:t>⁡(−</m:t>
                    </m:r>
                    <m:r>
                      <a:rPr lang="en-US" sz="2300" b="0" i="1" dirty="0" smtClean="0">
                        <a:solidFill>
                          <a:schemeClr val="accent5">
                            <a:lumMod val="10000"/>
                          </a:schemeClr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2300" b="0" i="1" dirty="0" smtClean="0">
                        <a:solidFill>
                          <a:schemeClr val="accent5">
                            <a:lumMod val="1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300" dirty="0">
                    <a:solidFill>
                      <a:schemeClr val="accent5">
                        <a:lumMod val="10000"/>
                      </a:schemeClr>
                    </a:solidFill>
                  </a:rPr>
                  <a:t>  </a:t>
                </a:r>
                <a:endParaRPr lang="en-US" sz="2300" dirty="0"/>
              </a:p>
              <a:p>
                <a:pPr>
                  <a:spcBef>
                    <a:spcPts val="400"/>
                  </a:spcBef>
                </a:pPr>
                <a:r>
                  <a:rPr lang="en-US" sz="2300" dirty="0"/>
                  <a:t>The most ‘interesting’ collisions are those with the highest photon energy/lowest Bjorken-x.  These occur at large rapidity</a:t>
                </a:r>
                <a:r>
                  <a:rPr lang="en-US" dirty="0"/>
                  <a:t>.  </a:t>
                </a:r>
                <a:endParaRPr lang="en-US" sz="2100" dirty="0"/>
              </a:p>
              <a:p>
                <a:pPr>
                  <a:spcBef>
                    <a:spcPts val="400"/>
                  </a:spcBef>
                </a:pPr>
                <a:r>
                  <a:rPr lang="en-US" sz="2300" dirty="0"/>
                  <a:t>Low photon energies occur at negative rapidity.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en-US" dirty="0"/>
                  <a:t>Key to understanding threshold effects and </a:t>
                </a:r>
                <a:r>
                  <a:rPr lang="en-US" dirty="0" err="1"/>
                  <a:t>Reggeon</a:t>
                </a:r>
                <a:r>
                  <a:rPr lang="en-US" dirty="0"/>
                  <a:t> exchange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en-US" dirty="0"/>
                  <a:t>J/</a:t>
                </a:r>
                <a:r>
                  <a:rPr lang="en-US" dirty="0">
                    <a:latin typeface="Symbol" pitchFamily="2" charset="2"/>
                  </a:rPr>
                  <a:t>y</a:t>
                </a:r>
                <a:r>
                  <a:rPr lang="en-US" dirty="0"/>
                  <a:t> production via 3-gluon exchange may occur near threshold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dirty="0"/>
                  <a:t>Detector should have good forward and backward acceptance, including particle identification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38689"/>
                <a:ext cx="9144000" cy="4300770"/>
              </a:xfrm>
              <a:blipFill>
                <a:blip r:embed="rId2"/>
                <a:stretch>
                  <a:fillRect t="-882" r="-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39" y="4369579"/>
            <a:ext cx="3393123" cy="2368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300" y="4311697"/>
            <a:ext cx="3581183" cy="2468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2606995" y="4628687"/>
            <a:ext cx="1039084" cy="13088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45726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04800" y="40922"/>
                <a:ext cx="8305800" cy="1143000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𝑸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-dependent cross section of </a:t>
                </a:r>
                <a:br>
                  <a:rPr lang="en-US" dirty="0"/>
                </a:br>
                <a:r>
                  <a:rPr lang="en-US" dirty="0"/>
                  <a:t>vector mesons in ep scattering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40922"/>
                <a:ext cx="8305800" cy="1143000"/>
              </a:xfrm>
              <a:blipFill>
                <a:blip r:embed="rId2"/>
                <a:stretch>
                  <a:fillRect t="-7692" b="-17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447800"/>
                <a:ext cx="9144000" cy="5410200"/>
              </a:xfrm>
            </p:spPr>
            <p:txBody>
              <a:bodyPr/>
              <a:lstStyle/>
              <a:p>
                <a:r>
                  <a:rPr lang="en-US" dirty="0"/>
                  <a:t>We also investigate the contribution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dirty="0"/>
                  <a:t> of photon to the production of vector mesons in ep scattering</a:t>
                </a:r>
              </a:p>
              <a:p>
                <a:pPr lvl="1"/>
                <a:r>
                  <a:rPr lang="en-US" dirty="0"/>
                  <a:t>As Q</a:t>
                </a:r>
                <a:r>
                  <a:rPr lang="en-US" baseline="30000" dirty="0"/>
                  <a:t>2</a:t>
                </a:r>
                <a:r>
                  <a:rPr lang="en-US" dirty="0"/>
                  <a:t> increases, threshold shifts slightly toward larger rapidity</a:t>
                </a:r>
              </a:p>
              <a:p>
                <a:pPr lvl="1"/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47800"/>
                <a:ext cx="9144000" cy="5410200"/>
              </a:xfrm>
              <a:blipFill>
                <a:blip r:embed="rId3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6" y="3132004"/>
            <a:ext cx="4404954" cy="3090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00" y="3132004"/>
            <a:ext cx="4658014" cy="31716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49896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682A-8A02-7D4A-89AE-4C007316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167"/>
            <a:ext cx="928933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400" dirty="0"/>
              <a:t>Mechanics for photoproduction of charged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C19E32-8FB8-394F-B75E-811C228BF5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02906"/>
                <a:ext cx="6899564" cy="6486535"/>
              </a:xfrm>
            </p:spPr>
            <p:txBody>
              <a:bodyPr/>
              <a:lstStyle/>
              <a:p>
                <a:r>
                  <a:rPr lang="en-US" sz="2300" dirty="0"/>
                  <a:t>Reggeons can be charged or neutral</a:t>
                </a:r>
              </a:p>
              <a:p>
                <a:pPr lvl="1"/>
                <a:r>
                  <a:rPr lang="en-US" sz="2100" dirty="0"/>
                  <a:t>Trajectories of charged mesons, like </a:t>
                </a:r>
                <a:r>
                  <a:rPr lang="en-US" sz="2100" dirty="0">
                    <a:latin typeface="Symbol" pitchFamily="2" charset="2"/>
                  </a:rPr>
                  <a:t>p</a:t>
                </a:r>
                <a:r>
                  <a:rPr lang="en-US" sz="2100" baseline="30000" dirty="0"/>
                  <a:t>+</a:t>
                </a:r>
              </a:p>
              <a:p>
                <a:pPr lvl="1"/>
                <a:r>
                  <a:rPr lang="en-US" sz="2100" dirty="0"/>
                  <a:t>Wider range of spin/parity states than the Pomeron</a:t>
                </a:r>
              </a:p>
              <a:p>
                <a:r>
                  <a:rPr lang="en-US" sz="2300" dirty="0"/>
                  <a:t>Greatly extends the range of particles that can   be studied with photoproduction</a:t>
                </a:r>
              </a:p>
              <a:p>
                <a:pPr lvl="1"/>
                <a:r>
                  <a:rPr lang="en-US" sz="2100" dirty="0"/>
                  <a:t>Both standard 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100" dirty="0"/>
                  <a:t>mesons and exotica</a:t>
                </a:r>
              </a:p>
              <a:p>
                <a:r>
                  <a:rPr lang="en-US" dirty="0"/>
                  <a:t>Example: The a</a:t>
                </a:r>
                <a:r>
                  <a:rPr lang="en-US" baseline="-25000" dirty="0"/>
                  <a:t>2</a:t>
                </a:r>
                <a:r>
                  <a:rPr lang="en-US" baseline="30000" dirty="0"/>
                  <a:t>+</a:t>
                </a:r>
                <a:r>
                  <a:rPr lang="en-US" dirty="0"/>
                  <a:t> is a ‘standard candle’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dirty="0"/>
                  <a:t> meson</a:t>
                </a:r>
                <a:r>
                  <a:rPr lang="en-US" sz="2300" dirty="0"/>
                  <a:t>:  </a:t>
                </a:r>
                <a:r>
                  <a:rPr lang="en-US" sz="2100" dirty="0" err="1">
                    <a:latin typeface="Symbol" pitchFamily="2" charset="2"/>
                  </a:rPr>
                  <a:t>g</a:t>
                </a:r>
                <a:r>
                  <a:rPr lang="en-US" sz="2100" dirty="0" err="1"/>
                  <a:t>p</a:t>
                </a:r>
                <a:r>
                  <a:rPr lang="en-US" sz="2100" dirty="0"/>
                  <a:t>-&gt;a</a:t>
                </a:r>
                <a:r>
                  <a:rPr lang="en-US" sz="2100" baseline="-25000" dirty="0"/>
                  <a:t>2</a:t>
                </a:r>
                <a:r>
                  <a:rPr lang="en-US" sz="2100" dirty="0"/>
                  <a:t>(1320)</a:t>
                </a:r>
                <a:r>
                  <a:rPr lang="en-US" sz="2100" baseline="30000" dirty="0"/>
                  <a:t>+</a:t>
                </a:r>
                <a:r>
                  <a:rPr lang="en-US" sz="2100" dirty="0"/>
                  <a:t> n</a:t>
                </a:r>
              </a:p>
              <a:p>
                <a:pPr lvl="1"/>
                <a:r>
                  <a:rPr lang="en-US" dirty="0"/>
                  <a:t>Large branching ratio to </a:t>
                </a:r>
                <a:r>
                  <a:rPr lang="en-US" dirty="0" err="1">
                    <a:latin typeface="Symbol" pitchFamily="2" charset="2"/>
                  </a:rPr>
                  <a:t>p</a:t>
                </a:r>
                <a:r>
                  <a:rPr lang="en-US" baseline="30000" dirty="0" err="1"/>
                  <a:t>+</a:t>
                </a:r>
                <a:r>
                  <a:rPr lang="en-US" dirty="0" err="1">
                    <a:latin typeface="Symbol" pitchFamily="2" charset="2"/>
                  </a:rPr>
                  <a:t>p</a:t>
                </a:r>
                <a:r>
                  <a:rPr lang="en-US" baseline="30000" dirty="0" err="1"/>
                  <a:t>-</a:t>
                </a:r>
                <a:r>
                  <a:rPr lang="en-US" dirty="0" err="1">
                    <a:latin typeface="Symbol" pitchFamily="2" charset="2"/>
                  </a:rPr>
                  <a:t>p</a:t>
                </a:r>
                <a:r>
                  <a:rPr lang="en-US" baseline="30000" dirty="0"/>
                  <a:t>+</a:t>
                </a:r>
              </a:p>
              <a:p>
                <a:pPr lvl="2"/>
                <a:r>
                  <a:rPr lang="en-US" dirty="0"/>
                  <a:t>Easy to reconstruct</a:t>
                </a:r>
              </a:p>
              <a:p>
                <a:pPr lvl="1"/>
                <a:r>
                  <a:rPr lang="en-US" sz="2100" dirty="0"/>
                  <a:t>Limited Q</a:t>
                </a:r>
                <a:r>
                  <a:rPr lang="en-US" sz="2100" baseline="30000" dirty="0"/>
                  <a:t>2</a:t>
                </a:r>
                <a:r>
                  <a:rPr lang="en-US" sz="2100" dirty="0"/>
                  <a:t>=0 data from fixed-target experiments</a:t>
                </a:r>
              </a:p>
              <a:p>
                <a:r>
                  <a:rPr lang="en-US" sz="2300" dirty="0"/>
                  <a:t>Then look at more exotic objects </a:t>
                </a:r>
              </a:p>
              <a:p>
                <a:pPr lvl="1"/>
                <a:r>
                  <a:rPr lang="en-US" sz="2100" dirty="0"/>
                  <a:t>Photoproduction cross-section depends on their nature: tetraquark, </a:t>
                </a:r>
                <a:r>
                  <a:rPr lang="en-US" sz="2100" dirty="0" err="1"/>
                  <a:t>mesonic</a:t>
                </a:r>
                <a:r>
                  <a:rPr lang="en-US" sz="2100" dirty="0"/>
                  <a:t> molecule or ???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C19E32-8FB8-394F-B75E-811C228BF5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02906"/>
                <a:ext cx="6899564" cy="6486535"/>
              </a:xfrm>
              <a:blipFill>
                <a:blip r:embed="rId3"/>
                <a:stretch>
                  <a:fillRect t="-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FE1318D-BBAD-9045-8AB8-743FA8983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277" y="2201346"/>
            <a:ext cx="2321246" cy="20769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19</a:t>
            </a:fld>
            <a:endParaRPr lang="en-US" alt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81C4C-469B-6246-9B27-3B8F3EE2A7AE}"/>
              </a:ext>
            </a:extLst>
          </p:cNvPr>
          <p:cNvSpPr txBox="1"/>
          <p:nvPr/>
        </p:nvSpPr>
        <p:spPr>
          <a:xfrm>
            <a:off x="1026789" y="6519446"/>
            <a:ext cx="4212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IJMPA(30)1530002, PRD(77)094005</a:t>
            </a:r>
          </a:p>
        </p:txBody>
      </p:sp>
    </p:spTree>
    <p:extLst>
      <p:ext uri="{BB962C8B-B14F-4D97-AF65-F5344CB8AC3E}">
        <p14:creationId xmlns:p14="http://schemas.microsoft.com/office/powerpoint/2010/main" val="278112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 result for gluon distribution">
            <a:extLst>
              <a:ext uri="{FF2B5EF4-FFF2-40B4-BE49-F238E27FC236}">
                <a16:creationId xmlns:a16="http://schemas.microsoft.com/office/drawing/2014/main" id="{FFBD5A7B-F74C-F244-9536-DDC2B44C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26" y="2705245"/>
            <a:ext cx="2908652" cy="27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BBF410-3DC2-514D-9C56-2E77CFAD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8455" y="-36917"/>
            <a:ext cx="8305800" cy="1143000"/>
          </a:xfrm>
        </p:spPr>
        <p:txBody>
          <a:bodyPr/>
          <a:lstStyle/>
          <a:p>
            <a:r>
              <a:rPr lang="en-US" dirty="0"/>
              <a:t>Parton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C2BA9-2E8D-E440-9097-D378D6294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487" y="771300"/>
            <a:ext cx="6498513" cy="5874047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300" dirty="0"/>
              <a:t>The quarks and gluons abundances in a nucleon at a given momentum fraction are the parton distributions</a:t>
            </a:r>
          </a:p>
          <a:p>
            <a:pPr lvl="1">
              <a:spcBef>
                <a:spcPts val="400"/>
              </a:spcBef>
            </a:pPr>
            <a:r>
              <a:rPr lang="en-US" sz="2100" dirty="0"/>
              <a:t>u(x,Q</a:t>
            </a:r>
            <a:r>
              <a:rPr lang="en-US" sz="2100" baseline="30000" dirty="0"/>
              <a:t>2</a:t>
            </a:r>
            <a:r>
              <a:rPr lang="en-US" sz="2100" dirty="0"/>
              <a:t>), d(x,Q</a:t>
            </a:r>
            <a:r>
              <a:rPr lang="en-US" sz="2100" baseline="30000" dirty="0"/>
              <a:t>2</a:t>
            </a:r>
            <a:r>
              <a:rPr lang="en-US" sz="2100" dirty="0"/>
              <a:t>), g(x,Q</a:t>
            </a:r>
            <a:r>
              <a:rPr lang="en-US" sz="2100" baseline="30000" dirty="0"/>
              <a:t>2</a:t>
            </a:r>
            <a:r>
              <a:rPr lang="en-US" sz="2100" dirty="0"/>
              <a:t>), etc.</a:t>
            </a:r>
          </a:p>
          <a:p>
            <a:pPr lvl="1">
              <a:spcBef>
                <a:spcPts val="400"/>
              </a:spcBef>
            </a:pPr>
            <a:r>
              <a:rPr lang="en-US" sz="2100" dirty="0"/>
              <a:t>x is momentum fraction in infinite       momentum frame</a:t>
            </a:r>
          </a:p>
          <a:p>
            <a:pPr lvl="1">
              <a:spcBef>
                <a:spcPts val="400"/>
              </a:spcBef>
            </a:pPr>
            <a:r>
              <a:rPr lang="en-US" sz="2100" dirty="0"/>
              <a:t>Q</a:t>
            </a:r>
            <a:r>
              <a:rPr lang="en-US" sz="2100" baseline="30000" dirty="0"/>
              <a:t>2</a:t>
            </a:r>
            <a:r>
              <a:rPr lang="en-US" sz="2100" dirty="0"/>
              <a:t> is photon </a:t>
            </a:r>
            <a:r>
              <a:rPr lang="en-US" sz="2100" dirty="0" err="1"/>
              <a:t>virtuality</a:t>
            </a:r>
            <a:r>
              <a:rPr lang="en-US" sz="2100" dirty="0"/>
              <a:t> (effective mass)</a:t>
            </a:r>
          </a:p>
          <a:p>
            <a:pPr lvl="2">
              <a:spcBef>
                <a:spcPts val="400"/>
              </a:spcBef>
            </a:pPr>
            <a:r>
              <a:rPr lang="en-US" sz="1900" dirty="0"/>
              <a:t>1/photon (dipole) size</a:t>
            </a:r>
          </a:p>
          <a:p>
            <a:pPr>
              <a:spcBef>
                <a:spcPts val="400"/>
              </a:spcBef>
            </a:pPr>
            <a:r>
              <a:rPr lang="en-US" sz="2300" dirty="0"/>
              <a:t>3 valence quarks + gluons + sea quarks</a:t>
            </a:r>
          </a:p>
          <a:p>
            <a:pPr lvl="1">
              <a:spcBef>
                <a:spcPts val="400"/>
              </a:spcBef>
            </a:pPr>
            <a:r>
              <a:rPr lang="en-US" sz="2100" dirty="0"/>
              <a:t>Gluons split into quarks, etc.</a:t>
            </a:r>
          </a:p>
          <a:p>
            <a:pPr>
              <a:spcBef>
                <a:spcPts val="400"/>
              </a:spcBef>
            </a:pPr>
            <a:r>
              <a:rPr lang="en-US" sz="2300" dirty="0"/>
              <a:t>Mostly measured in deep inelastic scattering</a:t>
            </a:r>
          </a:p>
          <a:p>
            <a:pPr>
              <a:spcBef>
                <a:spcPts val="400"/>
              </a:spcBef>
            </a:pPr>
            <a:r>
              <a:rPr lang="en-US" sz="2300" dirty="0"/>
              <a:t>g(x,Q</a:t>
            </a:r>
            <a:r>
              <a:rPr lang="en-US" sz="2300" baseline="30000" dirty="0"/>
              <a:t>2</a:t>
            </a:r>
            <a:r>
              <a:rPr lang="en-US" sz="2300" dirty="0"/>
              <a:t>) increases with decreasing x</a:t>
            </a:r>
          </a:p>
          <a:p>
            <a:pPr lvl="1">
              <a:spcBef>
                <a:spcPts val="400"/>
              </a:spcBef>
            </a:pPr>
            <a:r>
              <a:rPr lang="en-US" sz="2100" dirty="0"/>
              <a:t>Valence quarks follow</a:t>
            </a:r>
          </a:p>
          <a:p>
            <a:pPr lvl="1">
              <a:spcBef>
                <a:spcPts val="400"/>
              </a:spcBef>
            </a:pPr>
            <a:r>
              <a:rPr lang="en-US" sz="2100" dirty="0" err="1"/>
              <a:t>xg</a:t>
            </a:r>
            <a:r>
              <a:rPr lang="en-US" sz="2100" dirty="0"/>
              <a:t>(x,Q</a:t>
            </a:r>
            <a:r>
              <a:rPr lang="en-US" sz="2100" baseline="30000" dirty="0"/>
              <a:t>2</a:t>
            </a:r>
            <a:r>
              <a:rPr lang="en-US" sz="2100" dirty="0"/>
              <a:t>) ~ x</a:t>
            </a:r>
            <a:r>
              <a:rPr lang="en-US" sz="2100" baseline="30000" dirty="0"/>
              <a:t>-</a:t>
            </a:r>
            <a:r>
              <a:rPr lang="en-US" sz="2100" baseline="30000" dirty="0">
                <a:latin typeface="Symbol" pitchFamily="2" charset="2"/>
              </a:rPr>
              <a:t>l  </a:t>
            </a:r>
            <a:r>
              <a:rPr lang="en-US" sz="2100" dirty="0"/>
              <a:t> ~~~ power law</a:t>
            </a:r>
          </a:p>
          <a:p>
            <a:pPr>
              <a:spcBef>
                <a:spcPts val="400"/>
              </a:spcBef>
            </a:pPr>
            <a:r>
              <a:rPr lang="en-US" sz="2300" dirty="0"/>
              <a:t>At sufficiently small x, the gluon density should reach a limit-&gt; ‘saturation’</a:t>
            </a:r>
          </a:p>
          <a:p>
            <a:pPr lvl="1">
              <a:spcBef>
                <a:spcPts val="400"/>
              </a:spcBef>
            </a:pPr>
            <a:endParaRPr lang="en-US" sz="2100" dirty="0"/>
          </a:p>
          <a:p>
            <a:pPr lvl="2">
              <a:spcBef>
                <a:spcPts val="400"/>
              </a:spcBef>
            </a:pPr>
            <a:endParaRPr lang="en-US" sz="1900" dirty="0"/>
          </a:p>
          <a:p>
            <a:pPr lvl="1">
              <a:spcBef>
                <a:spcPts val="400"/>
              </a:spcBef>
            </a:pPr>
            <a:endParaRPr lang="en-US" sz="2100" dirty="0"/>
          </a:p>
          <a:p>
            <a:pPr lvl="1">
              <a:spcBef>
                <a:spcPts val="400"/>
              </a:spcBef>
            </a:pPr>
            <a:r>
              <a:rPr lang="en-US" sz="2100" dirty="0"/>
              <a:t>No high-energy </a:t>
            </a:r>
            <a:r>
              <a:rPr lang="en-US" sz="2100" dirty="0" err="1"/>
              <a:t>eA</a:t>
            </a:r>
            <a:r>
              <a:rPr lang="en-US" sz="2100" dirty="0"/>
              <a:t> collider</a:t>
            </a:r>
          </a:p>
          <a:p>
            <a:pPr lvl="1">
              <a:spcBef>
                <a:spcPts val="400"/>
              </a:spcBef>
            </a:pPr>
            <a:endParaRPr lang="en-US" sz="2100" dirty="0"/>
          </a:p>
          <a:p>
            <a:pPr lvl="1">
              <a:spcBef>
                <a:spcPts val="400"/>
              </a:spcBef>
            </a:pPr>
            <a:endParaRPr lang="en-US" sz="2100" dirty="0"/>
          </a:p>
          <a:p>
            <a:pPr lvl="1">
              <a:spcBef>
                <a:spcPts val="400"/>
              </a:spcBef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2058" name="Picture 10" descr="Image result for quarks and gluons in a proton">
            <a:extLst>
              <a:ext uri="{FF2B5EF4-FFF2-40B4-BE49-F238E27FC236}">
                <a16:creationId xmlns:a16="http://schemas.microsoft.com/office/drawing/2014/main" id="{7F524208-1D06-C247-AFAD-C7623F74A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28" y="254221"/>
            <a:ext cx="1852649" cy="18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84076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682A-8A02-7D4A-89AE-4C007316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43"/>
            <a:ext cx="88392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The </a:t>
            </a:r>
            <a:r>
              <a:rPr lang="en-US" dirty="0" err="1"/>
              <a:t>Z</a:t>
            </a:r>
            <a:r>
              <a:rPr lang="en-US" baseline="-25000" dirty="0" err="1"/>
              <a:t>c</a:t>
            </a:r>
            <a:r>
              <a:rPr lang="en-US" baseline="30000" dirty="0"/>
              <a:t>+</a:t>
            </a:r>
            <a:r>
              <a:rPr lang="en-US" dirty="0"/>
              <a:t>(4430)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C19E32-8FB8-394F-B75E-811C228BF5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123240"/>
                <a:ext cx="6899564" cy="6018702"/>
              </a:xfrm>
            </p:spPr>
            <p:txBody>
              <a:bodyPr/>
              <a:lstStyle/>
              <a:p>
                <a:r>
                  <a:rPr lang="en-US" dirty="0"/>
                  <a:t>Observed in Belle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𝐾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1" smtClean="0">
                        <a:latin typeface="Cambria Math" charset="0"/>
                      </a:rPr>
                      <m:t>π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Decays to J/</a:t>
                </a:r>
                <a:r>
                  <a:rPr lang="en-US" dirty="0" err="1">
                    <a:latin typeface="Symbol" pitchFamily="2" charset="2"/>
                  </a:rPr>
                  <a:t>yp</a:t>
                </a:r>
                <a:r>
                  <a:rPr lang="en-US" baseline="30000" dirty="0"/>
                  <a:t>+</a:t>
                </a:r>
                <a:r>
                  <a:rPr lang="en-US" dirty="0"/>
                  <a:t>, </a:t>
                </a:r>
                <a:r>
                  <a:rPr lang="en-US" dirty="0" err="1">
                    <a:latin typeface="Symbol" pitchFamily="2" charset="2"/>
                  </a:rPr>
                  <a:t>y’p</a:t>
                </a:r>
                <a:r>
                  <a:rPr lang="en-US" baseline="30000" dirty="0">
                    <a:latin typeface="Symbol" pitchFamily="2" charset="2"/>
                  </a:rPr>
                  <a:t>+</a:t>
                </a:r>
              </a:p>
              <a:p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charset="0"/>
                          </a:rPr>
                          <m:t>c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is charged, so cannot be a quark-antiquark meson.  Nature is unknown</a:t>
                </a:r>
              </a:p>
              <a:p>
                <a:pPr lvl="1"/>
                <a:r>
                  <a:rPr lang="en-US" dirty="0"/>
                  <a:t>tetraquark (c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𝑐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𝑑</m:t>
                        </m:r>
                      </m:e>
                    </m:acc>
                    <m:r>
                      <a:rPr lang="en-US" b="0" i="0" dirty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charset="0"/>
                      </a:rPr>
                      <m:t>or</m:t>
                    </m:r>
                    <m:r>
                      <a:rPr lang="en-US" b="0" i="0" dirty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charset="0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charset="0"/>
                          </a:rPr>
                          <m:t>c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charset="0"/>
                          </a:rPr>
                          <m:t>u</m:t>
                        </m:r>
                      </m:e>
                    </m:acc>
                    <m:r>
                      <m:rPr>
                        <m:sty m:val="p"/>
                      </m:rPr>
                      <a:rPr lang="en-US" b="0" i="0" dirty="0" smtClean="0">
                        <a:latin typeface="Cambria Math" charset="0"/>
                      </a:rPr>
                      <m:t>d</m:t>
                    </m:r>
                  </m:oMath>
                </a14:m>
                <a:r>
                  <a:rPr lang="en-US" dirty="0"/>
                  <a:t>)?</a:t>
                </a:r>
              </a:p>
              <a:p>
                <a:pPr lvl="1"/>
                <a:r>
                  <a:rPr lang="en-US" dirty="0" err="1"/>
                  <a:t>Mesonic</a:t>
                </a:r>
                <a:r>
                  <a:rPr lang="en-US" dirty="0"/>
                  <a:t> molecule (2 loosely bound mesons)?</a:t>
                </a:r>
              </a:p>
              <a:p>
                <a:pPr lvl="1"/>
                <a:r>
                  <a:rPr lang="en-US" dirty="0"/>
                  <a:t>Hadro-</a:t>
                </a:r>
                <a:r>
                  <a:rPr lang="en-US" dirty="0" err="1"/>
                  <a:t>charmonium</a:t>
                </a:r>
                <a:r>
                  <a:rPr lang="en-US" dirty="0"/>
                  <a:t>?</a:t>
                </a:r>
              </a:p>
              <a:p>
                <a:r>
                  <a:rPr lang="en-US" dirty="0"/>
                  <a:t>These three hypotheses should lead to different photoproduction cross-sections</a:t>
                </a:r>
              </a:p>
              <a:p>
                <a:pPr lvl="1"/>
                <a:r>
                  <a:rPr lang="en-US" dirty="0"/>
                  <a:t>Today: focus on published tetraquark model cross-section</a:t>
                </a:r>
              </a:p>
              <a:p>
                <a:r>
                  <a:rPr lang="en-US" dirty="0"/>
                  <a:t>Similar arguments apply for the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c</a:t>
                </a:r>
                <a:r>
                  <a:rPr lang="en-US" baseline="30000" dirty="0"/>
                  <a:t>+</a:t>
                </a:r>
                <a:r>
                  <a:rPr lang="en-US" dirty="0"/>
                  <a:t>(3900)</a:t>
                </a:r>
              </a:p>
              <a:p>
                <a:pPr lvl="1"/>
                <a:r>
                  <a:rPr lang="en-US" dirty="0"/>
                  <a:t>Lighter -&gt; higher photoproduction rates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C19E32-8FB8-394F-B75E-811C228BF5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23240"/>
                <a:ext cx="6899564" cy="6018702"/>
              </a:xfrm>
              <a:blipFill>
                <a:blip r:embed="rId3"/>
                <a:stretch>
                  <a:fillRect t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FE1318D-BBAD-9045-8AB8-743FA8983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646" y="1347298"/>
            <a:ext cx="2321246" cy="2076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468AE7-B215-D04A-9876-F7AFABF8D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921" y="4063133"/>
            <a:ext cx="2285193" cy="221264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0326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6971"/>
            <a:ext cx="8305800" cy="114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Cross section of charged particles in </a:t>
            </a:r>
            <a:r>
              <a:rPr lang="en-US" dirty="0" err="1"/>
              <a:t>photoproduction</a:t>
            </a:r>
            <a:r>
              <a:rPr lang="en-US" dirty="0"/>
              <a:t>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911" y="1470226"/>
            <a:ext cx="9144000" cy="4953000"/>
          </a:xfrm>
        </p:spPr>
        <p:txBody>
          <a:bodyPr/>
          <a:lstStyle/>
          <a:p>
            <a:pPr>
              <a:buSzPct val="80000"/>
              <a:buFont typeface="Wingdings" charset="2"/>
              <a:buChar char="Ø"/>
            </a:pPr>
            <a:r>
              <a:rPr lang="en-US" dirty="0"/>
              <a:t>Use data or calculations of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(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 err="1"/>
              <a:t>p</a:t>
            </a:r>
            <a:r>
              <a:rPr lang="en-US" dirty="0"/>
              <a:t>-&gt;</a:t>
            </a:r>
            <a:r>
              <a:rPr lang="en-US" dirty="0" err="1"/>
              <a:t>X+n</a:t>
            </a:r>
            <a:r>
              <a:rPr lang="en-US" dirty="0"/>
              <a:t>) as input to </a:t>
            </a:r>
            <a:r>
              <a:rPr lang="en-US" dirty="0" err="1"/>
              <a:t>eSTARlight</a:t>
            </a:r>
            <a:r>
              <a:rPr lang="en-US" dirty="0"/>
              <a:t> to predict d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/</a:t>
            </a:r>
            <a:r>
              <a:rPr lang="en-US" dirty="0" err="1"/>
              <a:t>dy</a:t>
            </a:r>
            <a:r>
              <a:rPr lang="en-US" dirty="0"/>
              <a:t> for the same process in EIC collisions.  </a:t>
            </a:r>
            <a:endParaRPr lang="en-US" dirty="0">
              <a:solidFill>
                <a:schemeClr val="accent5">
                  <a:lumMod val="10000"/>
                </a:schemeClr>
              </a:solidFill>
            </a:endParaRPr>
          </a:p>
          <a:p>
            <a:pPr lvl="1">
              <a:buSzPct val="80000"/>
              <a:buFont typeface="Wingdings" charset="2"/>
              <a:buChar char="Ø"/>
            </a:pPr>
            <a:r>
              <a:rPr lang="en-US" dirty="0"/>
              <a:t>Assume the same Q</a:t>
            </a:r>
            <a:r>
              <a:rPr lang="en-US" baseline="30000" dirty="0"/>
              <a:t>2</a:t>
            </a:r>
            <a:r>
              <a:rPr lang="en-US" dirty="0"/>
              <a:t> scaling as similar vector mesons.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/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600" b="0" i="1" dirty="0">
              <a:latin typeface="Cambria Math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1600" b="0" i="1" dirty="0">
              <a:latin typeface="Cambria Math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313" y="2709785"/>
            <a:ext cx="4430062" cy="3464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21" y="2797626"/>
            <a:ext cx="4257284" cy="3430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12" y="6087595"/>
            <a:ext cx="1089595" cy="264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034" y="6027035"/>
            <a:ext cx="1023187" cy="248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33" y="4187952"/>
            <a:ext cx="420376" cy="812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939" y="4290801"/>
            <a:ext cx="500747" cy="79173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21</a:t>
            </a:fld>
            <a:endParaRPr lang="en-US" alt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1F02F-E042-B044-8ADF-994310EE069D}"/>
              </a:ext>
            </a:extLst>
          </p:cNvPr>
          <p:cNvSpPr txBox="1"/>
          <p:nvPr/>
        </p:nvSpPr>
        <p:spPr>
          <a:xfrm>
            <a:off x="229986" y="6519446"/>
            <a:ext cx="3453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PRD(93)074016  &amp; 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</a:rPr>
              <a:t>PRC(83)065203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C3CC09-53B5-B74C-8365-99B0DA635283}"/>
              </a:ext>
            </a:extLst>
          </p:cNvPr>
          <p:cNvSpPr txBox="1"/>
          <p:nvPr/>
        </p:nvSpPr>
        <p:spPr>
          <a:xfrm>
            <a:off x="2049738" y="3386546"/>
            <a:ext cx="22476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2"/>
                </a:solidFill>
                <a:latin typeface="Symbol" pitchFamily="2" charset="2"/>
              </a:rPr>
              <a:t>g</a:t>
            </a:r>
            <a:r>
              <a:rPr lang="en-US" sz="1800" dirty="0" err="1">
                <a:solidFill>
                  <a:schemeClr val="bg2"/>
                </a:solidFill>
              </a:rPr>
              <a:t>p</a:t>
            </a:r>
            <a:r>
              <a:rPr lang="en-US" sz="1800" dirty="0">
                <a:solidFill>
                  <a:schemeClr val="bg2"/>
                </a:solidFill>
              </a:rPr>
              <a:t>-&gt;a</a:t>
            </a:r>
            <a:r>
              <a:rPr lang="en-US" sz="1800" baseline="-25000" dirty="0">
                <a:solidFill>
                  <a:schemeClr val="bg2"/>
                </a:solidFill>
              </a:rPr>
              <a:t>2</a:t>
            </a:r>
            <a:r>
              <a:rPr lang="en-US" sz="1800" dirty="0">
                <a:solidFill>
                  <a:schemeClr val="bg2"/>
                </a:solidFill>
              </a:rPr>
              <a:t>(1320)</a:t>
            </a:r>
            <a:r>
              <a:rPr lang="en-US" sz="1800" baseline="30000" dirty="0">
                <a:solidFill>
                  <a:schemeClr val="bg2"/>
                </a:solidFill>
              </a:rPr>
              <a:t>+</a:t>
            </a:r>
            <a:r>
              <a:rPr lang="en-US" sz="1800" dirty="0">
                <a:solidFill>
                  <a:schemeClr val="bg2"/>
                </a:solidFill>
              </a:rPr>
              <a:t> n</a:t>
            </a:r>
          </a:p>
          <a:p>
            <a:r>
              <a:rPr lang="en-US" sz="1800" dirty="0" err="1">
                <a:solidFill>
                  <a:schemeClr val="bg2"/>
                </a:solidFill>
              </a:rPr>
              <a:t>Reggeon</a:t>
            </a:r>
            <a:r>
              <a:rPr lang="en-US" sz="1800" dirty="0">
                <a:solidFill>
                  <a:schemeClr val="bg2"/>
                </a:solidFill>
              </a:rPr>
              <a:t> inspired fit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6B4F07-8629-B644-A705-95FF62EB10B7}"/>
              </a:ext>
            </a:extLst>
          </p:cNvPr>
          <p:cNvSpPr txBox="1"/>
          <p:nvPr/>
        </p:nvSpPr>
        <p:spPr>
          <a:xfrm>
            <a:off x="6740853" y="3241209"/>
            <a:ext cx="20313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chemeClr val="bg2"/>
                </a:solidFill>
                <a:latin typeface="Symbol" pitchFamily="2" charset="2"/>
              </a:rPr>
              <a:t>g</a:t>
            </a:r>
            <a:r>
              <a:rPr lang="en-US" sz="1800" dirty="0" err="1">
                <a:solidFill>
                  <a:schemeClr val="bg2"/>
                </a:solidFill>
              </a:rPr>
              <a:t>p</a:t>
            </a:r>
            <a:r>
              <a:rPr lang="en-US" sz="1800" dirty="0">
                <a:solidFill>
                  <a:schemeClr val="bg2"/>
                </a:solidFill>
              </a:rPr>
              <a:t>-&gt;Z</a:t>
            </a:r>
            <a:r>
              <a:rPr lang="en-US" sz="1800" baseline="-25000" dirty="0">
                <a:solidFill>
                  <a:schemeClr val="bg2"/>
                </a:solidFill>
              </a:rPr>
              <a:t>C</a:t>
            </a:r>
            <a:r>
              <a:rPr lang="en-US" sz="1800" dirty="0">
                <a:solidFill>
                  <a:schemeClr val="bg2"/>
                </a:solidFill>
              </a:rPr>
              <a:t>(4430)</a:t>
            </a:r>
            <a:r>
              <a:rPr lang="en-US" sz="1800" baseline="30000" dirty="0">
                <a:solidFill>
                  <a:schemeClr val="bg2"/>
                </a:solidFill>
              </a:rPr>
              <a:t>+</a:t>
            </a:r>
            <a:r>
              <a:rPr lang="en-US" sz="1800" dirty="0">
                <a:solidFill>
                  <a:schemeClr val="bg2"/>
                </a:solidFill>
              </a:rPr>
              <a:t> n</a:t>
            </a:r>
          </a:p>
          <a:p>
            <a:r>
              <a:rPr lang="en-US" sz="1800" dirty="0">
                <a:solidFill>
                  <a:schemeClr val="bg2"/>
                </a:solidFill>
              </a:rPr>
              <a:t>Fit to theory curve</a:t>
            </a:r>
          </a:p>
        </p:txBody>
      </p:sp>
    </p:spTree>
    <p:extLst>
      <p:ext uri="{BB962C8B-B14F-4D97-AF65-F5344CB8AC3E}">
        <p14:creationId xmlns:p14="http://schemas.microsoft.com/office/powerpoint/2010/main" val="456100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86" y="1118058"/>
            <a:ext cx="4389313" cy="27559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0" y="1574801"/>
                <a:ext cx="3228975" cy="4720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charset="2"/>
                  <a:buChar char="Ø"/>
                </a:pPr>
                <a:r>
                  <a:rPr lang="en-US" dirty="0">
                    <a:solidFill>
                      <a:srgbClr val="FF3300"/>
                    </a:solidFill>
                  </a:rPr>
                  <a:t>We compute rapidity distributions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  <m:sup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b="1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𝟏𝟑𝟐𝟎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3300"/>
                    </a:solidFill>
                  </a:rPr>
                  <a:t> in ep scattering in proposed EICs. The electron is moving in the positive  y direction.</a:t>
                </a:r>
              </a:p>
              <a:p>
                <a:endParaRPr lang="en-US" dirty="0">
                  <a:solidFill>
                    <a:srgbClr val="FF3300"/>
                  </a:solidFill>
                </a:endParaRPr>
              </a:p>
              <a:p>
                <a:pPr marL="342900" indent="-342900">
                  <a:buFont typeface="Wingdings" charset="2"/>
                  <a:buChar char="Ø"/>
                </a:pPr>
                <a:r>
                  <a:rPr lang="en-US" dirty="0">
                    <a:solidFill>
                      <a:srgbClr val="FF3300"/>
                    </a:solidFill>
                  </a:rPr>
                  <a:t>The</a:t>
                </a:r>
                <a:r>
                  <a:rPr lang="en-US" b="1" dirty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  <m:sup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b="1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𝟏𝟑𝟐𝟎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3300"/>
                    </a:solidFill>
                  </a:rPr>
                  <a:t> is mainly in the negative rapidity region, and there is a large rate in EICs. It is easy to measure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  <m:sup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b="1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3300"/>
                            </a:solidFill>
                            <a:latin typeface="Cambria Math" charset="0"/>
                          </a:rPr>
                          <m:t>𝟏𝟑𝟐𝟎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3300"/>
                    </a:solidFill>
                  </a:rPr>
                  <a:t> in </a:t>
                </a:r>
                <a:r>
                  <a:rPr lang="en-US" dirty="0" err="1">
                    <a:solidFill>
                      <a:srgbClr val="FF3300"/>
                    </a:solidFill>
                  </a:rPr>
                  <a:t>EicC</a:t>
                </a:r>
                <a:r>
                  <a:rPr lang="en-US" dirty="0">
                    <a:solidFill>
                      <a:srgbClr val="FF3300"/>
                    </a:solidFill>
                  </a:rPr>
                  <a:t>  at small rapidity regions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4801"/>
                <a:ext cx="3228975" cy="4720331"/>
              </a:xfrm>
              <a:prstGeom prst="rect">
                <a:avLst/>
              </a:prstGeom>
              <a:blipFill rotWithShape="0">
                <a:blip r:embed="rId3"/>
                <a:stretch>
                  <a:fillRect l="-1698" t="-516" r="-3396" b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101" y="3873958"/>
            <a:ext cx="4258081" cy="29840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𝟐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charset="0"/>
                          </a:rPr>
                          <m:t>𝟏𝟑𝟐𝟎</m:t>
                        </m:r>
                      </m:e>
                    </m:d>
                    <m:r>
                      <a:rPr lang="en-US" b="1" i="0" smtClean="0">
                        <a:latin typeface="Cambria Math" charset="0"/>
                      </a:rPr>
                      <m:t> </m:t>
                    </m:r>
                    <m:r>
                      <a:rPr lang="en-US" b="1" i="0" smtClean="0">
                        <a:latin typeface="Cambria Math" charset="0"/>
                      </a:rPr>
                      <m:t>𝐚</m:t>
                    </m:r>
                  </m:oMath>
                </a14:m>
                <a:r>
                  <a:rPr lang="en-US" dirty="0" err="1"/>
                  <a:t>nd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𝒁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𝒄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𝟒𝟒𝟑𝟎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 production in ep scattering for proposed EICs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6"/>
                <a:stretch>
                  <a:fillRect t="-9574" r="-587" b="-7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79115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99582" y="332618"/>
                <a:ext cx="83058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𝒁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𝒄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𝟒𝟒𝟑𝟎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𝟐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𝟏𝟑𝟐𝟎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1" i="0" smtClean="0">
                        <a:latin typeface="Cambria Math" charset="0"/>
                      </a:rPr>
                      <m:t>𝐩𝐫𝐨𝐝𝐮𝐜𝐭𝐢𝐨𝐧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 in </a:t>
                </a:r>
                <a:r>
                  <a:rPr lang="en-US" b="1" dirty="0" err="1"/>
                  <a:t>pA</a:t>
                </a:r>
                <a:r>
                  <a:rPr lang="en-US" b="1" dirty="0"/>
                  <a:t> UPCs at RHIC and LHC</a:t>
                </a:r>
                <a:br>
                  <a:rPr lang="en-US" b="1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99582" y="332618"/>
                <a:ext cx="8305800" cy="1143000"/>
              </a:xfrm>
              <a:blipFill rotWithShape="0">
                <a:blip r:embed="rId3"/>
                <a:stretch>
                  <a:fillRect t="-26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31559"/>
            <a:ext cx="4322017" cy="5626441"/>
          </a:xfrm>
        </p:spPr>
        <p:txBody>
          <a:bodyPr/>
          <a:lstStyle/>
          <a:p>
            <a:pPr>
              <a:buClr>
                <a:srgbClr val="00B050"/>
              </a:buClr>
              <a:buSzPct val="80000"/>
              <a:buFont typeface="Wingdings" charset="2"/>
              <a:buChar char="Ø"/>
            </a:pPr>
            <a:r>
              <a:rPr lang="en-US" sz="2000" dirty="0"/>
              <a:t>Ultra-peripheral collisions means that two nuclear collide with each other in a large impact parameter.</a:t>
            </a:r>
          </a:p>
          <a:p>
            <a:pPr lvl="1">
              <a:buClr>
                <a:srgbClr val="00B050"/>
              </a:buClr>
              <a:buSzPct val="80000"/>
              <a:buFont typeface="Wingdings" charset="2"/>
              <a:buChar char="Ø"/>
            </a:pPr>
            <a:r>
              <a:rPr lang="en-US" sz="1800" dirty="0"/>
              <a:t>Strong interaction is suppressed</a:t>
            </a:r>
          </a:p>
          <a:p>
            <a:pPr lvl="1">
              <a:buClr>
                <a:srgbClr val="00B050"/>
              </a:buClr>
              <a:buSzPct val="80000"/>
              <a:buFont typeface="Wingdings" charset="2"/>
              <a:buChar char="Ø"/>
            </a:pPr>
            <a:r>
              <a:rPr lang="en-US" sz="1800" dirty="0"/>
              <a:t>Electromagnetic interactions</a:t>
            </a:r>
            <a:r>
              <a:rPr lang="en-US" sz="2000" dirty="0"/>
              <a:t>.</a:t>
            </a:r>
          </a:p>
          <a:p>
            <a:pPr>
              <a:buClr>
                <a:srgbClr val="00B050"/>
              </a:buClr>
              <a:buSzPct val="80000"/>
              <a:buFont typeface="Wingdings" charset="2"/>
              <a:buChar char="Ø"/>
            </a:pPr>
            <a:r>
              <a:rPr lang="en-US" sz="2000" dirty="0"/>
              <a:t>We also compute the two charged particles production in </a:t>
            </a:r>
            <a:r>
              <a:rPr lang="en-US" sz="2000" dirty="0" err="1"/>
              <a:t>pA</a:t>
            </a:r>
            <a:r>
              <a:rPr lang="en-US" sz="2000" dirty="0"/>
              <a:t> UPCs. The cross-section is:</a:t>
            </a:r>
          </a:p>
          <a:p>
            <a:pPr>
              <a:buClr>
                <a:srgbClr val="00B050"/>
              </a:buClr>
              <a:buSzPct val="80000"/>
              <a:buFont typeface="Wingdings" charset="2"/>
              <a:buChar char="Ø"/>
            </a:pPr>
            <a:endParaRPr lang="en-US" sz="2000" dirty="0"/>
          </a:p>
          <a:p>
            <a:pPr>
              <a:buClr>
                <a:srgbClr val="00B050"/>
              </a:buClr>
              <a:buSzPct val="80000"/>
              <a:buFont typeface="Wingdings" charset="2"/>
              <a:buChar char="Ø"/>
            </a:pPr>
            <a:endParaRPr lang="en-US" sz="2000" dirty="0"/>
          </a:p>
          <a:p>
            <a:pPr>
              <a:buClr>
                <a:srgbClr val="00B050"/>
              </a:buClr>
              <a:buSzPct val="80000"/>
              <a:buFont typeface="Wingdings" charset="2"/>
              <a:buChar char="Ø"/>
            </a:pPr>
            <a:r>
              <a:rPr lang="en-US" sz="2000" dirty="0"/>
              <a:t>The photon flux from protons is much smaller that photon flux from heavy ions. The 𝛄-p cross-section is dominant in p-A UPCs.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81" y="3960888"/>
            <a:ext cx="3426051" cy="575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015" y="1140487"/>
            <a:ext cx="3809573" cy="2820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96" y="3960888"/>
            <a:ext cx="3909613" cy="24547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0040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event rate for vector mesons, a2+(1320) and ZC+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28100" cy="4318000"/>
          </a:xfrm>
        </p:spPr>
        <p:txBody>
          <a:bodyPr/>
          <a:lstStyle/>
          <a:p>
            <a:r>
              <a:rPr lang="en-US" dirty="0"/>
              <a:t> Total cross sections and expected events for vector mesons and two charged particles on EICs, RHIC and LHC </a:t>
            </a:r>
          </a:p>
          <a:p>
            <a:pPr lvl="1"/>
            <a:r>
              <a:rPr lang="en-US" dirty="0"/>
              <a:t>For ~ 1 year (for HLLHC – all of Run period 3 &amp; 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2" y="5620395"/>
            <a:ext cx="9144000" cy="1217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7712"/>
            <a:ext cx="9144000" cy="27497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24</a:t>
            </a:fld>
            <a:endParaRPr lang="en-US" altLang="x-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4C819-FC84-0F49-B41F-2C152C562310}"/>
              </a:ext>
            </a:extLst>
          </p:cNvPr>
          <p:cNvSpPr/>
          <p:nvPr/>
        </p:nvSpPr>
        <p:spPr bwMode="auto">
          <a:xfrm>
            <a:off x="1268362" y="3654323"/>
            <a:ext cx="855406" cy="603045"/>
          </a:xfrm>
          <a:prstGeom prst="rect">
            <a:avLst/>
          </a:prstGeom>
          <a:solidFill>
            <a:srgbClr val="CCECFF">
              <a:alpha val="7451"/>
            </a:srgbClr>
          </a:solidFill>
          <a:ln w="19050" cap="sq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21C70E-9FE5-8649-BB1D-4872B3DA06F2}"/>
              </a:ext>
            </a:extLst>
          </p:cNvPr>
          <p:cNvSpPr/>
          <p:nvPr/>
        </p:nvSpPr>
        <p:spPr bwMode="auto">
          <a:xfrm>
            <a:off x="3111910" y="3654323"/>
            <a:ext cx="855406" cy="603045"/>
          </a:xfrm>
          <a:prstGeom prst="rect">
            <a:avLst/>
          </a:prstGeom>
          <a:solidFill>
            <a:srgbClr val="CCECFF">
              <a:alpha val="7451"/>
            </a:srgbClr>
          </a:solidFill>
          <a:ln w="19050" cap="sq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CB890E-D537-1A46-A070-8A639B84268E}"/>
              </a:ext>
            </a:extLst>
          </p:cNvPr>
          <p:cNvSpPr/>
          <p:nvPr/>
        </p:nvSpPr>
        <p:spPr bwMode="auto">
          <a:xfrm>
            <a:off x="1007808" y="6248400"/>
            <a:ext cx="771831" cy="530122"/>
          </a:xfrm>
          <a:prstGeom prst="rect">
            <a:avLst/>
          </a:prstGeom>
          <a:solidFill>
            <a:srgbClr val="CCECFF">
              <a:alpha val="7451"/>
            </a:srgbClr>
          </a:solidFill>
          <a:ln w="19050" cap="sq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D28007-8194-DF47-B8FA-AC2A27891F89}"/>
              </a:ext>
            </a:extLst>
          </p:cNvPr>
          <p:cNvSpPr/>
          <p:nvPr/>
        </p:nvSpPr>
        <p:spPr bwMode="auto">
          <a:xfrm>
            <a:off x="4186084" y="6248400"/>
            <a:ext cx="848032" cy="530122"/>
          </a:xfrm>
          <a:prstGeom prst="rect">
            <a:avLst/>
          </a:prstGeom>
          <a:solidFill>
            <a:srgbClr val="CCECFF">
              <a:alpha val="7451"/>
            </a:srgbClr>
          </a:solidFill>
          <a:ln w="19050" cap="sq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584919-F5F2-8343-BF9E-A33A126396C4}"/>
              </a:ext>
            </a:extLst>
          </p:cNvPr>
          <p:cNvSpPr/>
          <p:nvPr/>
        </p:nvSpPr>
        <p:spPr bwMode="auto">
          <a:xfrm>
            <a:off x="7440561" y="6211939"/>
            <a:ext cx="848033" cy="530122"/>
          </a:xfrm>
          <a:prstGeom prst="rect">
            <a:avLst/>
          </a:prstGeom>
          <a:solidFill>
            <a:srgbClr val="CCECFF">
              <a:alpha val="7451"/>
            </a:srgbClr>
          </a:solidFill>
          <a:ln w="19050" cap="sq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58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2A7DF-8259-434E-867B-3ABFF7408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0"/>
            <a:ext cx="8305800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44CD5-3083-184A-9F49-E64148D6B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1187"/>
            <a:ext cx="9144000" cy="5976256"/>
          </a:xfrm>
        </p:spPr>
        <p:txBody>
          <a:bodyPr/>
          <a:lstStyle/>
          <a:p>
            <a:r>
              <a:rPr lang="en-US" dirty="0"/>
              <a:t>Vector meson photoproduction is an attractive way to image the partons in the nucleus. </a:t>
            </a:r>
          </a:p>
          <a:p>
            <a:pPr lvl="1"/>
            <a:r>
              <a:rPr lang="en-US" dirty="0"/>
              <a:t>Data from ultra-peripheral collisions points to moderate shadowing in heavy ions for 10</a:t>
            </a:r>
            <a:r>
              <a:rPr lang="en-US" baseline="30000" dirty="0"/>
              <a:t>-3</a:t>
            </a:r>
            <a:r>
              <a:rPr lang="en-US" dirty="0"/>
              <a:t> &lt; x &lt; 10</a:t>
            </a:r>
            <a:r>
              <a:rPr lang="en-US" baseline="30000" dirty="0"/>
              <a:t>-2</a:t>
            </a:r>
            <a:r>
              <a:rPr lang="en-US" dirty="0"/>
              <a:t> &amp; moderate Q</a:t>
            </a:r>
            <a:r>
              <a:rPr lang="en-US" baseline="30000" dirty="0"/>
              <a:t>2</a:t>
            </a:r>
          </a:p>
          <a:p>
            <a:r>
              <a:rPr lang="en-US" dirty="0"/>
              <a:t>An electron-ion collider will allow precise measurements of shadowing as a function of Q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High rates for </a:t>
            </a:r>
            <a:r>
              <a:rPr lang="en-US" dirty="0" err="1">
                <a:latin typeface="Symbol" pitchFamily="2" charset="2"/>
              </a:rPr>
              <a:t>r,r</a:t>
            </a:r>
            <a:r>
              <a:rPr lang="en-US" dirty="0"/>
              <a:t>’, J/</a:t>
            </a:r>
            <a:r>
              <a:rPr lang="en-US" dirty="0">
                <a:latin typeface="Symbol" pitchFamily="2" charset="2"/>
              </a:rPr>
              <a:t>y, y</a:t>
            </a:r>
            <a:r>
              <a:rPr lang="en-US" dirty="0"/>
              <a:t>’; moderate rates for the </a:t>
            </a:r>
            <a:r>
              <a:rPr lang="en-US" dirty="0">
                <a:latin typeface="Symbol" pitchFamily="2" charset="2"/>
              </a:rPr>
              <a:t>U</a:t>
            </a:r>
            <a:r>
              <a:rPr lang="en-US" dirty="0"/>
              <a:t>(1S)</a:t>
            </a:r>
          </a:p>
          <a:p>
            <a:r>
              <a:rPr lang="en-US" dirty="0"/>
              <a:t>The </a:t>
            </a:r>
            <a:r>
              <a:rPr lang="en-US" dirty="0" err="1"/>
              <a:t>eSTARlight</a:t>
            </a:r>
            <a:r>
              <a:rPr lang="en-US" dirty="0"/>
              <a:t> Monte Carlo can simulate the production of different vector mesons in ep and </a:t>
            </a:r>
            <a:r>
              <a:rPr lang="en-US" dirty="0" err="1"/>
              <a:t>eA</a:t>
            </a:r>
            <a:r>
              <a:rPr lang="en-US" dirty="0"/>
              <a:t> collisions.</a:t>
            </a:r>
          </a:p>
          <a:p>
            <a:r>
              <a:rPr lang="en-US" dirty="0"/>
              <a:t>To reach the lowest possible Bjorken-x requires a forward detector.</a:t>
            </a:r>
          </a:p>
          <a:p>
            <a:r>
              <a:rPr lang="en-US" dirty="0"/>
              <a:t>ep and </a:t>
            </a:r>
            <a:r>
              <a:rPr lang="en-US" dirty="0" err="1"/>
              <a:t>pA</a:t>
            </a:r>
            <a:r>
              <a:rPr lang="en-US" dirty="0"/>
              <a:t> UPCs also produce charged mesons, via charged </a:t>
            </a:r>
            <a:r>
              <a:rPr lang="en-US" dirty="0" err="1"/>
              <a:t>Reggeon</a:t>
            </a:r>
            <a:r>
              <a:rPr lang="en-US" dirty="0"/>
              <a:t> exchange.  The a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(1320) is a ‘standard candle’.</a:t>
            </a:r>
          </a:p>
          <a:p>
            <a:pPr lvl="1"/>
            <a:r>
              <a:rPr lang="en-US" dirty="0"/>
              <a:t>This is a way to determine the nature of exotic mesons like the </a:t>
            </a:r>
            <a:r>
              <a:rPr lang="en-US" dirty="0" err="1"/>
              <a:t>Z</a:t>
            </a:r>
            <a:r>
              <a:rPr lang="en-US" baseline="-25000" dirty="0" err="1"/>
              <a:t>c</a:t>
            </a:r>
            <a:r>
              <a:rPr lang="en-US" baseline="30000" dirty="0"/>
              <a:t>+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25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0511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F410-3DC2-514D-9C56-2E77CFAD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8455" y="-36917"/>
            <a:ext cx="8305800" cy="1143000"/>
          </a:xfrm>
        </p:spPr>
        <p:txBody>
          <a:bodyPr/>
          <a:lstStyle/>
          <a:p>
            <a:r>
              <a:rPr lang="en-US" dirty="0"/>
              <a:t>Nuclear shadowing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C2BA9-2E8D-E440-9097-D378D6294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6362"/>
            <a:ext cx="6305107" cy="5849238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200" dirty="0"/>
              <a:t>When</a:t>
            </a:r>
            <a:r>
              <a:rPr lang="en-US" sz="2300" dirty="0"/>
              <a:t> a proton or neutron is inserted into a nucleus, the parton distributions may change</a:t>
            </a:r>
            <a:endParaRPr lang="en-US" sz="2100" dirty="0"/>
          </a:p>
          <a:p>
            <a:pPr lvl="1">
              <a:spcBef>
                <a:spcPts val="400"/>
              </a:spcBef>
            </a:pPr>
            <a:r>
              <a:rPr lang="en-US" sz="2100" dirty="0"/>
              <a:t>Quark/gluon exchange</a:t>
            </a:r>
          </a:p>
          <a:p>
            <a:pPr lvl="1">
              <a:spcBef>
                <a:spcPts val="400"/>
              </a:spcBef>
            </a:pPr>
            <a:r>
              <a:rPr lang="en-US" sz="2100" dirty="0"/>
              <a:t>Multiple scattering</a:t>
            </a:r>
          </a:p>
          <a:p>
            <a:pPr lvl="1">
              <a:spcBef>
                <a:spcPts val="400"/>
              </a:spcBef>
            </a:pPr>
            <a:r>
              <a:rPr lang="en-US" sz="2100" dirty="0"/>
              <a:t>Higher parton densities –&gt; gluon fusion, etc.</a:t>
            </a:r>
          </a:p>
          <a:p>
            <a:pPr lvl="2">
              <a:spcBef>
                <a:spcPts val="400"/>
              </a:spcBef>
            </a:pPr>
            <a:r>
              <a:rPr lang="en-US" sz="1900" dirty="0"/>
              <a:t>expected at higher x values than in isolated protons</a:t>
            </a:r>
          </a:p>
          <a:p>
            <a:pPr lvl="3">
              <a:spcBef>
                <a:spcPts val="400"/>
              </a:spcBef>
            </a:pPr>
            <a:r>
              <a:rPr lang="en-US" sz="1700" dirty="0"/>
              <a:t>Scaling arguments give </a:t>
            </a:r>
            <a:r>
              <a:rPr lang="en-US" sz="1700" dirty="0" err="1"/>
              <a:t>x</a:t>
            </a:r>
            <a:r>
              <a:rPr lang="en-US" sz="1700" baseline="-25000" dirty="0" err="1"/>
              <a:t>s</a:t>
            </a:r>
            <a:r>
              <a:rPr lang="en-US" sz="1700" dirty="0"/>
              <a:t>~ A </a:t>
            </a:r>
            <a:r>
              <a:rPr lang="en-US" sz="1700" baseline="30000" dirty="0"/>
              <a:t>1/3</a:t>
            </a:r>
            <a:endParaRPr lang="en-US" sz="1700" dirty="0"/>
          </a:p>
          <a:p>
            <a:pPr>
              <a:spcBef>
                <a:spcPts val="400"/>
              </a:spcBef>
            </a:pPr>
            <a:r>
              <a:rPr lang="en-US" sz="2300" dirty="0"/>
              <a:t>Data shows complex behavior, with   multiple regions</a:t>
            </a:r>
          </a:p>
          <a:p>
            <a:pPr>
              <a:spcBef>
                <a:spcPts val="400"/>
              </a:spcBef>
            </a:pPr>
            <a:r>
              <a:rPr lang="en-US" sz="2300" dirty="0"/>
              <a:t>Current nuclear-target data (mostly)             at large x</a:t>
            </a:r>
          </a:p>
          <a:p>
            <a:pPr lvl="1">
              <a:spcBef>
                <a:spcPts val="400"/>
              </a:spcBef>
            </a:pPr>
            <a:r>
              <a:rPr lang="en-US" sz="2100" dirty="0"/>
              <a:t>An EIC can map out parton densities in          a wide range of x, Q</a:t>
            </a:r>
            <a:r>
              <a:rPr lang="en-US" sz="2100" baseline="30000" dirty="0"/>
              <a:t>2</a:t>
            </a:r>
            <a:r>
              <a:rPr lang="en-US" sz="2100" dirty="0"/>
              <a:t> in diverse nuclei</a:t>
            </a:r>
            <a:endParaRPr lang="en-US" sz="1900" dirty="0"/>
          </a:p>
          <a:p>
            <a:pPr lvl="1">
              <a:spcBef>
                <a:spcPts val="400"/>
              </a:spcBef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2052" name="Picture 4" descr="Image result for quarks and gluons in a nucleus">
            <a:extLst>
              <a:ext uri="{FF2B5EF4-FFF2-40B4-BE49-F238E27FC236}">
                <a16:creationId xmlns:a16="http://schemas.microsoft.com/office/drawing/2014/main" id="{58531E4E-8FDF-B141-832B-906A23E59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876" y="780295"/>
            <a:ext cx="1696238" cy="166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nuclear shadowing">
            <a:extLst>
              <a:ext uri="{FF2B5EF4-FFF2-40B4-BE49-F238E27FC236}">
                <a16:creationId xmlns:a16="http://schemas.microsoft.com/office/drawing/2014/main" id="{18A874E0-692B-8446-9C12-56B8B0962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39" y="3921202"/>
            <a:ext cx="3388586" cy="25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80921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2908-AF5B-E745-BA2A-D552ACA1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0" y="0"/>
            <a:ext cx="8305800" cy="1143000"/>
          </a:xfrm>
        </p:spPr>
        <p:txBody>
          <a:bodyPr/>
          <a:lstStyle/>
          <a:p>
            <a:r>
              <a:rPr lang="en-US" sz="3600" dirty="0"/>
              <a:t>Vector meson photoproduction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EB2F3-4EF7-2742-849E-CC2FBD1B4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04" y="948071"/>
            <a:ext cx="8750596" cy="5654748"/>
          </a:xfrm>
        </p:spPr>
        <p:txBody>
          <a:bodyPr/>
          <a:lstStyle/>
          <a:p>
            <a:r>
              <a:rPr lang="en-US" sz="2300" dirty="0"/>
              <a:t>Vector Meson photoproduction occurs via Pomeron (two-gluon) exchange</a:t>
            </a:r>
          </a:p>
          <a:p>
            <a:r>
              <a:rPr lang="en-US" sz="2300" dirty="0"/>
              <a:t>To lowest order, </a:t>
            </a:r>
            <a:r>
              <a:rPr lang="en-US" sz="2300" dirty="0">
                <a:latin typeface="Symbol" pitchFamily="2" charset="2"/>
              </a:rPr>
              <a:t>s</a:t>
            </a:r>
            <a:r>
              <a:rPr lang="en-US" sz="2300" dirty="0"/>
              <a:t>(VM) ~ |</a:t>
            </a:r>
            <a:r>
              <a:rPr lang="en-US" sz="2300" dirty="0" err="1"/>
              <a:t>xg</a:t>
            </a:r>
            <a:r>
              <a:rPr lang="en-US" sz="2300" dirty="0"/>
              <a:t>(x)|</a:t>
            </a:r>
            <a:r>
              <a:rPr lang="en-US" sz="2300" baseline="30000" dirty="0"/>
              <a:t>2</a:t>
            </a:r>
          </a:p>
          <a:p>
            <a:pPr lvl="1"/>
            <a:r>
              <a:rPr lang="en-US" sz="2100" dirty="0"/>
              <a:t>Square of gluon density</a:t>
            </a:r>
          </a:p>
          <a:p>
            <a:pPr lvl="1"/>
            <a:r>
              <a:rPr lang="en-US" sz="2100" dirty="0"/>
              <a:t>But, gluons are not ‘bare’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Corrections for skewing, NLO, etc.</a:t>
            </a:r>
          </a:p>
          <a:p>
            <a:pPr lvl="3"/>
            <a:r>
              <a:rPr lang="en-US" dirty="0"/>
              <a:t>Ongoing work….</a:t>
            </a:r>
          </a:p>
          <a:p>
            <a:pPr lvl="1"/>
            <a:r>
              <a:rPr lang="en-US" sz="2100" dirty="0"/>
              <a:t>If </a:t>
            </a:r>
            <a:r>
              <a:rPr lang="en-US" sz="2100" dirty="0" err="1"/>
              <a:t>xg</a:t>
            </a:r>
            <a:r>
              <a:rPr lang="en-US" sz="2100" dirty="0"/>
              <a:t>(x,Q</a:t>
            </a:r>
            <a:r>
              <a:rPr lang="en-US" sz="2100" baseline="30000" dirty="0"/>
              <a:t>2</a:t>
            </a:r>
            <a:r>
              <a:rPr lang="en-US" sz="2100" dirty="0"/>
              <a:t>) ~ x</a:t>
            </a:r>
            <a:r>
              <a:rPr lang="en-US" sz="2100" baseline="30000" dirty="0"/>
              <a:t>-</a:t>
            </a:r>
            <a:r>
              <a:rPr lang="en-US" sz="2100" baseline="30000" dirty="0">
                <a:latin typeface="Symbol" pitchFamily="2" charset="2"/>
              </a:rPr>
              <a:t>l</a:t>
            </a:r>
            <a:r>
              <a:rPr lang="en-US" sz="2100" baseline="30000" dirty="0"/>
              <a:t> </a:t>
            </a:r>
            <a:r>
              <a:rPr lang="en-US" sz="2100" dirty="0"/>
              <a:t>-&gt; </a:t>
            </a:r>
            <a:r>
              <a:rPr lang="en-US" sz="2100" dirty="0">
                <a:latin typeface="Symbol" pitchFamily="2" charset="2"/>
              </a:rPr>
              <a:t>s</a:t>
            </a:r>
            <a:r>
              <a:rPr lang="en-US" sz="2100" dirty="0"/>
              <a:t>(k) ~ W</a:t>
            </a:r>
            <a:r>
              <a:rPr lang="en-US" sz="2100" baseline="30000" dirty="0">
                <a:latin typeface="Symbol" pitchFamily="2" charset="2"/>
              </a:rPr>
              <a:t>4l</a:t>
            </a:r>
            <a:r>
              <a:rPr lang="en-US" sz="2100" dirty="0"/>
              <a:t> ~ W</a:t>
            </a:r>
            <a:r>
              <a:rPr lang="en-US" sz="2100" baseline="30000" dirty="0"/>
              <a:t>0.7</a:t>
            </a:r>
          </a:p>
          <a:p>
            <a:pPr lvl="2"/>
            <a:r>
              <a:rPr lang="en-US" sz="1900" dirty="0"/>
              <a:t>Lowest order only!</a:t>
            </a:r>
          </a:p>
          <a:p>
            <a:pPr lvl="2"/>
            <a:r>
              <a:rPr lang="en-US" sz="1900" dirty="0"/>
              <a:t>Pure power law, exponent ~ good for J/</a:t>
            </a:r>
            <a:r>
              <a:rPr lang="en-US" sz="1900" dirty="0">
                <a:latin typeface="Symbol" pitchFamily="2" charset="2"/>
              </a:rPr>
              <a:t>y</a:t>
            </a:r>
          </a:p>
          <a:p>
            <a:r>
              <a:rPr lang="en-US" sz="2300" dirty="0"/>
              <a:t>By comparing </a:t>
            </a:r>
            <a:r>
              <a:rPr lang="en-US" sz="2300" dirty="0" err="1">
                <a:latin typeface="Symbol" pitchFamily="2" charset="2"/>
              </a:rPr>
              <a:t>g</a:t>
            </a:r>
            <a:r>
              <a:rPr lang="en-US" sz="2300" dirty="0" err="1"/>
              <a:t>p</a:t>
            </a:r>
            <a:r>
              <a:rPr lang="en-US" sz="2300" dirty="0"/>
              <a:t>-&gt;</a:t>
            </a:r>
            <a:r>
              <a:rPr lang="en-US" sz="2300" dirty="0" err="1"/>
              <a:t>Vp</a:t>
            </a:r>
            <a:r>
              <a:rPr lang="en-US" sz="2300" dirty="0"/>
              <a:t> and </a:t>
            </a:r>
            <a:r>
              <a:rPr lang="en-US" sz="2300" dirty="0" err="1">
                <a:latin typeface="Symbol" pitchFamily="2" charset="2"/>
              </a:rPr>
              <a:t>g</a:t>
            </a:r>
            <a:r>
              <a:rPr lang="en-US" sz="2300" dirty="0" err="1"/>
              <a:t>A</a:t>
            </a:r>
            <a:r>
              <a:rPr lang="en-US" sz="2300" dirty="0"/>
              <a:t>-&gt;VA, we can measure shadowing</a:t>
            </a:r>
          </a:p>
          <a:p>
            <a:pPr lvl="1"/>
            <a:r>
              <a:rPr lang="en-US" sz="2100" dirty="0"/>
              <a:t>J/</a:t>
            </a:r>
            <a:r>
              <a:rPr lang="en-US" sz="2100" dirty="0">
                <a:latin typeface="Symbol" pitchFamily="2" charset="2"/>
              </a:rPr>
              <a:t>y</a:t>
            </a:r>
            <a:r>
              <a:rPr lang="en-US" sz="2100" dirty="0"/>
              <a:t> &amp; heavier probe </a:t>
            </a:r>
            <a:r>
              <a:rPr lang="en-US" sz="2100" dirty="0" err="1"/>
              <a:t>pQCD</a:t>
            </a:r>
            <a:endParaRPr lang="en-US" sz="2100" dirty="0"/>
          </a:p>
          <a:p>
            <a:pPr lvl="1"/>
            <a:r>
              <a:rPr lang="en-US" sz="2100" dirty="0"/>
              <a:t>Q</a:t>
            </a:r>
            <a:r>
              <a:rPr lang="en-US" sz="2100" baseline="30000" dirty="0"/>
              <a:t>2</a:t>
            </a:r>
            <a:r>
              <a:rPr lang="en-US" sz="2100" dirty="0"/>
              <a:t> = M</a:t>
            </a:r>
            <a:r>
              <a:rPr lang="en-US" sz="2100" baseline="-25000" dirty="0"/>
              <a:t>V</a:t>
            </a:r>
            <a:r>
              <a:rPr lang="en-US" sz="2100" baseline="30000" dirty="0"/>
              <a:t>2</a:t>
            </a:r>
            <a:r>
              <a:rPr lang="en-US" sz="2100" dirty="0"/>
              <a:t> + Q</a:t>
            </a:r>
            <a:r>
              <a:rPr lang="en-US" sz="2100" baseline="-25000" dirty="0">
                <a:latin typeface="Symbol" pitchFamily="2" charset="2"/>
              </a:rPr>
              <a:t>g</a:t>
            </a:r>
            <a:r>
              <a:rPr lang="en-US" sz="2100" baseline="30000" dirty="0"/>
              <a:t>2</a:t>
            </a:r>
          </a:p>
          <a:p>
            <a:pPr lvl="2"/>
            <a:r>
              <a:rPr lang="en-US" dirty="0"/>
              <a:t>Need an EIC to scan over Q</a:t>
            </a:r>
            <a:r>
              <a:rPr lang="en-US" baseline="30000" dirty="0"/>
              <a:t>2</a:t>
            </a:r>
          </a:p>
          <a:p>
            <a:pPr lvl="2"/>
            <a:r>
              <a:rPr lang="en-US" dirty="0"/>
              <a:t>High photon energy -&gt; low x</a:t>
            </a:r>
          </a:p>
          <a:p>
            <a:pPr lvl="1"/>
            <a:endParaRPr lang="en-US" baseline="30000" dirty="0"/>
          </a:p>
          <a:p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CC04056-FD52-9E43-A85F-346D66A0A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40" y="1937657"/>
            <a:ext cx="3431212" cy="222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6418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129C8-9660-8249-A061-0D17415D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84" y="-43745"/>
            <a:ext cx="8305800" cy="1143000"/>
          </a:xfrm>
        </p:spPr>
        <p:txBody>
          <a:bodyPr/>
          <a:lstStyle/>
          <a:p>
            <a:r>
              <a:rPr lang="en-US" dirty="0"/>
              <a:t>LHC data shows moderate shadowing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5D1E8-45ED-E34D-807A-7E389047F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1512"/>
            <a:ext cx="6372447" cy="4114800"/>
          </a:xfrm>
        </p:spPr>
        <p:txBody>
          <a:bodyPr/>
          <a:lstStyle/>
          <a:p>
            <a:r>
              <a:rPr lang="en-US" sz="2300" dirty="0"/>
              <a:t>x ~few 10</a:t>
            </a:r>
            <a:r>
              <a:rPr lang="en-US" sz="2300" baseline="30000" dirty="0"/>
              <a:t>-6 </a:t>
            </a:r>
            <a:r>
              <a:rPr lang="en-US" sz="2300" dirty="0"/>
              <a:t>with proton targets (LHCb)</a:t>
            </a:r>
          </a:p>
          <a:p>
            <a:pPr lvl="1"/>
            <a:r>
              <a:rPr lang="en-US" sz="2100" dirty="0"/>
              <a:t>Evidence for NLO terms?</a:t>
            </a:r>
          </a:p>
          <a:p>
            <a:r>
              <a:rPr lang="en-US" sz="2300" dirty="0"/>
              <a:t>x ~ 10</a:t>
            </a:r>
            <a:r>
              <a:rPr lang="en-US" sz="2300" baseline="30000" dirty="0"/>
              <a:t>-3</a:t>
            </a:r>
            <a:r>
              <a:rPr lang="en-US" sz="2300" dirty="0"/>
              <a:t> to 10</a:t>
            </a:r>
            <a:r>
              <a:rPr lang="en-US" sz="2300" baseline="30000" dirty="0"/>
              <a:t>-1</a:t>
            </a:r>
            <a:r>
              <a:rPr lang="en-US" sz="2300" dirty="0"/>
              <a:t> for lead targets</a:t>
            </a:r>
          </a:p>
          <a:p>
            <a:r>
              <a:rPr lang="en-US" sz="2300" dirty="0"/>
              <a:t>Moderate shadowing</a:t>
            </a:r>
          </a:p>
          <a:p>
            <a:pPr lvl="1"/>
            <a:r>
              <a:rPr lang="en-US" sz="2100" dirty="0"/>
              <a:t>Consistent with ’leading twist’                approach</a:t>
            </a:r>
          </a:p>
          <a:p>
            <a:pPr lvl="2"/>
            <a:r>
              <a:rPr lang="en-US" dirty="0"/>
              <a:t>Shadowing from multiple scattering</a:t>
            </a:r>
          </a:p>
          <a:p>
            <a:pPr lvl="2"/>
            <a:r>
              <a:rPr lang="en-US" dirty="0"/>
              <a:t>At some x, expect ‘saturation’</a:t>
            </a:r>
          </a:p>
          <a:p>
            <a:pPr lvl="2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7E33CB-92D4-2F4A-8550-18F62537E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/>
          <a:stretch/>
        </p:blipFill>
        <p:spPr>
          <a:xfrm>
            <a:off x="5329670" y="4291975"/>
            <a:ext cx="3519377" cy="2370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76FC0-2113-3249-A9CF-32CEEC85A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210" y="1252643"/>
            <a:ext cx="3932790" cy="2664465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B82B489-DF8F-D846-B76C-7D3D5D34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49420" y="3638421"/>
            <a:ext cx="1727880" cy="432075"/>
          </a:xfrm>
        </p:spPr>
        <p:txBody>
          <a:bodyPr/>
          <a:lstStyle/>
          <a:p>
            <a:pPr>
              <a:defRPr/>
            </a:pPr>
            <a:fld id="{A1AA66D9-6485-45A6-A2DB-CE06A60F1F0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BCFD3-7E53-CB4C-9EDA-0D4FCC212DF8}"/>
              </a:ext>
            </a:extLst>
          </p:cNvPr>
          <p:cNvSpPr txBox="1"/>
          <p:nvPr/>
        </p:nvSpPr>
        <p:spPr>
          <a:xfrm>
            <a:off x="7965459" y="3700569"/>
            <a:ext cx="13814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W</a:t>
            </a:r>
            <a:r>
              <a:rPr lang="en-US" sz="1400" baseline="-25000" dirty="0" err="1">
                <a:solidFill>
                  <a:schemeClr val="bg2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1400" baseline="-25000" dirty="0" err="1">
                <a:solidFill>
                  <a:schemeClr val="bg2"/>
                </a:solidFill>
              </a:rPr>
              <a:t>p</a:t>
            </a:r>
            <a:r>
              <a:rPr lang="en-US" sz="1400" dirty="0">
                <a:solidFill>
                  <a:schemeClr val="bg2"/>
                </a:solidFill>
              </a:rPr>
              <a:t> (GeV)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7DCD96-7D66-2C42-BB63-275F2E26481C}"/>
              </a:ext>
            </a:extLst>
          </p:cNvPr>
          <p:cNvCxnSpPr>
            <a:cxnSpLocks/>
          </p:cNvCxnSpPr>
          <p:nvPr/>
        </p:nvCxnSpPr>
        <p:spPr bwMode="auto">
          <a:xfrm>
            <a:off x="8223504" y="1621975"/>
            <a:ext cx="481935" cy="22577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2C2B73-8DB3-7243-BB76-B66C850BA7CB}"/>
              </a:ext>
            </a:extLst>
          </p:cNvPr>
          <p:cNvSpPr txBox="1"/>
          <p:nvPr/>
        </p:nvSpPr>
        <p:spPr>
          <a:xfrm>
            <a:off x="6895961" y="1374050"/>
            <a:ext cx="2466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&lt;y&gt;= 4.37; x=3*10</a:t>
            </a:r>
            <a:r>
              <a:rPr lang="en-US" sz="1400" baseline="30000" dirty="0">
                <a:solidFill>
                  <a:srgbClr val="FF0000"/>
                </a:solidFill>
              </a:rPr>
              <a:t>-6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CD3C7-C9C8-654C-9046-7C84D2579027}"/>
              </a:ext>
            </a:extLst>
          </p:cNvPr>
          <p:cNvSpPr txBox="1"/>
          <p:nvPr/>
        </p:nvSpPr>
        <p:spPr>
          <a:xfrm>
            <a:off x="6558548" y="3028604"/>
            <a:ext cx="2146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&lt;y&gt;=2.12; x=3*10</a:t>
            </a:r>
            <a:r>
              <a:rPr lang="en-US" sz="1400" baseline="30000" dirty="0">
                <a:solidFill>
                  <a:srgbClr val="FF0000"/>
                </a:solidFill>
              </a:rPr>
              <a:t>-5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68F645-5492-9740-B74C-72469DDB0FFF}"/>
              </a:ext>
            </a:extLst>
          </p:cNvPr>
          <p:cNvCxnSpPr>
            <a:cxnSpLocks/>
          </p:cNvCxnSpPr>
          <p:nvPr/>
        </p:nvCxnSpPr>
        <p:spPr bwMode="auto">
          <a:xfrm flipV="1">
            <a:off x="7458262" y="2554994"/>
            <a:ext cx="75341" cy="487837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8D573B3-F532-6240-BD96-68A0CC074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613" y="4364235"/>
            <a:ext cx="2364554" cy="24937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7FBC4D-1DF3-4C4F-B74C-02EA00523641}"/>
              </a:ext>
            </a:extLst>
          </p:cNvPr>
          <p:cNvSpPr txBox="1"/>
          <p:nvPr/>
        </p:nvSpPr>
        <p:spPr>
          <a:xfrm>
            <a:off x="5873181" y="4025681"/>
            <a:ext cx="2350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Gluon suppression ratio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9EC893-8436-D04D-B495-0D1D09673B4A}"/>
              </a:ext>
            </a:extLst>
          </p:cNvPr>
          <p:cNvSpPr txBox="1"/>
          <p:nvPr/>
        </p:nvSpPr>
        <p:spPr>
          <a:xfrm>
            <a:off x="5628811" y="974793"/>
            <a:ext cx="3041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J/</a:t>
            </a:r>
            <a:r>
              <a:rPr lang="en-US" sz="1600" dirty="0">
                <a:solidFill>
                  <a:schemeClr val="bg2"/>
                </a:solidFill>
                <a:latin typeface="Symbol" pitchFamily="2" charset="2"/>
              </a:rPr>
              <a:t>y</a:t>
            </a:r>
            <a:r>
              <a:rPr lang="en-US" sz="1600" dirty="0">
                <a:solidFill>
                  <a:schemeClr val="bg2"/>
                </a:solidFill>
              </a:rPr>
              <a:t> photoproduction on protons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C7090C-1EC4-A046-B037-886C60E0ABE7}"/>
              </a:ext>
            </a:extLst>
          </p:cNvPr>
          <p:cNvSpPr txBox="1"/>
          <p:nvPr/>
        </p:nvSpPr>
        <p:spPr>
          <a:xfrm>
            <a:off x="1186587" y="4025681"/>
            <a:ext cx="2743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J/</a:t>
            </a:r>
            <a:r>
              <a:rPr lang="en-US" sz="1600" dirty="0">
                <a:solidFill>
                  <a:schemeClr val="bg2"/>
                </a:solidFill>
                <a:latin typeface="Symbol" pitchFamily="2" charset="2"/>
              </a:rPr>
              <a:t>y</a:t>
            </a:r>
            <a:r>
              <a:rPr lang="en-US" sz="1600" dirty="0">
                <a:solidFill>
                  <a:schemeClr val="bg2"/>
                </a:solidFill>
              </a:rPr>
              <a:t> photoproduction on lead</a:t>
            </a:r>
          </a:p>
        </p:txBody>
      </p:sp>
    </p:spTree>
    <p:extLst>
      <p:ext uri="{BB962C8B-B14F-4D97-AF65-F5344CB8AC3E}">
        <p14:creationId xmlns:p14="http://schemas.microsoft.com/office/powerpoint/2010/main" val="3246621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1426-D161-4341-99D6-A2D255C7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4889" y="3692"/>
            <a:ext cx="8305800" cy="1143000"/>
          </a:xfrm>
        </p:spPr>
        <p:txBody>
          <a:bodyPr/>
          <a:lstStyle/>
          <a:p>
            <a:r>
              <a:rPr lang="en-US" dirty="0"/>
              <a:t>Imaging with vector mesons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AC290-4A2F-E347-A0F6-FEE9838C2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81" y="1033130"/>
            <a:ext cx="6096000" cy="4114800"/>
          </a:xfrm>
        </p:spPr>
        <p:txBody>
          <a:bodyPr/>
          <a:lstStyle/>
          <a:p>
            <a:r>
              <a:rPr lang="en-US" dirty="0"/>
              <a:t>Photoproduction carries information about the actual positions of the interaction sites in the target</a:t>
            </a:r>
          </a:p>
          <a:p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= </a:t>
            </a:r>
            <a:r>
              <a:rPr lang="en-US" sz="2600" dirty="0"/>
              <a:t>|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baseline="-25000" dirty="0"/>
              <a:t>i</a:t>
            </a:r>
            <a:r>
              <a:rPr lang="en-US" dirty="0"/>
              <a:t> A</a:t>
            </a:r>
            <a:r>
              <a:rPr lang="en-US" baseline="-25000" dirty="0"/>
              <a:t>i</a:t>
            </a:r>
            <a:r>
              <a:rPr lang="en-US" dirty="0"/>
              <a:t> e(</a:t>
            </a:r>
            <a:r>
              <a:rPr lang="en-US" baseline="30000" dirty="0" err="1"/>
              <a:t>ikx</a:t>
            </a:r>
            <a:r>
              <a:rPr lang="en-US" dirty="0"/>
              <a:t>)</a:t>
            </a:r>
            <a:r>
              <a:rPr lang="en-US" sz="2600" dirty="0"/>
              <a:t>|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A</a:t>
            </a:r>
            <a:r>
              <a:rPr lang="en-US" baseline="-25000" dirty="0"/>
              <a:t>i</a:t>
            </a:r>
            <a:r>
              <a:rPr lang="en-US" dirty="0"/>
              <a:t> is interactions strength </a:t>
            </a:r>
          </a:p>
          <a:p>
            <a:pPr lvl="1"/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is interaction position</a:t>
            </a:r>
          </a:p>
          <a:p>
            <a:pPr lvl="1"/>
            <a:r>
              <a:rPr lang="en-US" dirty="0"/>
              <a:t>k is momentum transfer from target</a:t>
            </a:r>
          </a:p>
          <a:p>
            <a:r>
              <a:rPr lang="en-US" dirty="0"/>
              <a:t>Coherence for k&lt;</a:t>
            </a:r>
            <a:r>
              <a:rPr lang="en-US" dirty="0" err="1"/>
              <a:t>hbar</a:t>
            </a:r>
            <a:r>
              <a:rPr lang="en-US" dirty="0"/>
              <a:t>/R</a:t>
            </a:r>
            <a:r>
              <a:rPr lang="en-US" baseline="-25000" dirty="0"/>
              <a:t>A</a:t>
            </a:r>
          </a:p>
          <a:p>
            <a:r>
              <a:rPr lang="en-US" dirty="0" err="1"/>
              <a:t>d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baseline="-25000" dirty="0" err="1"/>
              <a:t>coherent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encodes position of interaction sites in target</a:t>
            </a:r>
          </a:p>
          <a:p>
            <a:pPr lvl="1"/>
            <a:r>
              <a:rPr lang="en-US" dirty="0"/>
              <a:t>t=p</a:t>
            </a:r>
            <a:r>
              <a:rPr lang="en-US" baseline="-25000" dirty="0"/>
              <a:t>T</a:t>
            </a:r>
            <a:r>
              <a:rPr lang="en-US" baseline="30000" dirty="0"/>
              <a:t>2</a:t>
            </a:r>
          </a:p>
          <a:p>
            <a:r>
              <a:rPr lang="en-US" dirty="0"/>
              <a:t>Expect most shadowing in nuclear interior, less at edges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AF4C5-B2C4-F045-9366-EC9D3E9D0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997" y="56855"/>
            <a:ext cx="2982259" cy="3227713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F377B7BC-EA0B-7D41-8AC2-291A4CC87F7B}"/>
              </a:ext>
            </a:extLst>
          </p:cNvPr>
          <p:cNvSpPr/>
          <p:nvPr/>
        </p:nvSpPr>
        <p:spPr bwMode="auto">
          <a:xfrm>
            <a:off x="6372446" y="3247516"/>
            <a:ext cx="478465" cy="637953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316590-C774-1C41-BB39-7C8E369F8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0" t="3870" r="3725"/>
          <a:stretch/>
        </p:blipFill>
        <p:spPr>
          <a:xfrm>
            <a:off x="5329232" y="3987210"/>
            <a:ext cx="3673255" cy="2870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97BA61-AF18-EE41-904B-0260FAAF4C0B}"/>
              </a:ext>
            </a:extLst>
          </p:cNvPr>
          <p:cNvSpPr txBox="1"/>
          <p:nvPr/>
        </p:nvSpPr>
        <p:spPr>
          <a:xfrm>
            <a:off x="7024576" y="3228454"/>
            <a:ext cx="1342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Fourier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Transform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A0195-5CB3-8648-A39D-556847172559}"/>
              </a:ext>
            </a:extLst>
          </p:cNvPr>
          <p:cNvSpPr txBox="1"/>
          <p:nvPr/>
        </p:nvSpPr>
        <p:spPr>
          <a:xfrm>
            <a:off x="442443" y="6457890"/>
            <a:ext cx="368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STAR, Phys. Rev. C96, 054904 (2017)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9739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91A84-B178-4D4D-A3E8-D828A0CE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0" y="0"/>
            <a:ext cx="8305800" cy="1143000"/>
          </a:xfrm>
        </p:spPr>
        <p:txBody>
          <a:bodyPr/>
          <a:lstStyle/>
          <a:p>
            <a:r>
              <a:rPr lang="en-US" dirty="0"/>
              <a:t>Vector mesons at an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F972F-E63A-3749-8E5E-E7F5023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3134"/>
            <a:ext cx="6645349" cy="5699052"/>
          </a:xfrm>
        </p:spPr>
        <p:txBody>
          <a:bodyPr/>
          <a:lstStyle/>
          <a:p>
            <a:r>
              <a:rPr lang="en-US" sz="2300" dirty="0"/>
              <a:t>UPC mostly probe fixed Q</a:t>
            </a:r>
            <a:r>
              <a:rPr lang="en-US" sz="2300" baseline="30000" dirty="0"/>
              <a:t>2</a:t>
            </a:r>
            <a:r>
              <a:rPr lang="en-US" sz="2300" dirty="0"/>
              <a:t>=M</a:t>
            </a:r>
            <a:r>
              <a:rPr lang="en-US" sz="2300" baseline="-25000" dirty="0"/>
              <a:t>v</a:t>
            </a:r>
            <a:r>
              <a:rPr lang="en-US" sz="2300" baseline="30000" dirty="0"/>
              <a:t>2</a:t>
            </a:r>
          </a:p>
          <a:p>
            <a:pPr lvl="1"/>
            <a:r>
              <a:rPr lang="en-US" sz="2100" dirty="0"/>
              <a:t>Exception: Vary </a:t>
            </a:r>
            <a:r>
              <a:rPr lang="en-US" sz="2100" dirty="0" err="1"/>
              <a:t>M</a:t>
            </a:r>
            <a:r>
              <a:rPr lang="en-US" sz="2100" baseline="-25000" dirty="0" err="1">
                <a:latin typeface="Symbol" pitchFamily="2" charset="2"/>
              </a:rPr>
              <a:t>pp</a:t>
            </a:r>
            <a:r>
              <a:rPr lang="en-US" sz="2100" dirty="0">
                <a:latin typeface="Symbol" pitchFamily="2" charset="2"/>
              </a:rPr>
              <a:t> </a:t>
            </a:r>
            <a:r>
              <a:rPr lang="en-US" sz="2100" dirty="0"/>
              <a:t>in UPCs, but only </a:t>
            </a:r>
            <a:r>
              <a:rPr lang="en-US" sz="2100" dirty="0" err="1"/>
              <a:t>M</a:t>
            </a:r>
            <a:r>
              <a:rPr lang="en-US" sz="2100" baseline="-25000" dirty="0" err="1">
                <a:latin typeface="Symbol" pitchFamily="2" charset="2"/>
              </a:rPr>
              <a:t>pp</a:t>
            </a:r>
            <a:r>
              <a:rPr lang="en-US" sz="2100" dirty="0">
                <a:latin typeface="Symbol" pitchFamily="2" charset="2"/>
              </a:rPr>
              <a:t> </a:t>
            </a:r>
            <a:r>
              <a:rPr lang="en-US" sz="2100" dirty="0"/>
              <a:t>&lt; 1 GeV</a:t>
            </a:r>
          </a:p>
          <a:p>
            <a:r>
              <a:rPr lang="en-US" sz="2300" dirty="0"/>
              <a:t>An Electron-Ion Collider can vary Q</a:t>
            </a:r>
            <a:r>
              <a:rPr lang="en-US" sz="2300" baseline="30000" dirty="0"/>
              <a:t>2</a:t>
            </a:r>
            <a:r>
              <a:rPr lang="en-US" sz="2300" dirty="0"/>
              <a:t> independently</a:t>
            </a:r>
          </a:p>
          <a:p>
            <a:pPr lvl="1"/>
            <a:r>
              <a:rPr lang="en-US" dirty="0"/>
              <a:t>Outgoing electron tags Q</a:t>
            </a:r>
            <a:r>
              <a:rPr lang="en-US" baseline="30000" dirty="0"/>
              <a:t>2 </a:t>
            </a:r>
            <a:r>
              <a:rPr lang="en-US" dirty="0"/>
              <a:t>independent         of rest of reaction</a:t>
            </a:r>
          </a:p>
          <a:p>
            <a:pPr lvl="2"/>
            <a:r>
              <a:rPr lang="en-US" dirty="0"/>
              <a:t>Photon </a:t>
            </a:r>
            <a:r>
              <a:rPr lang="en-US" dirty="0" err="1"/>
              <a:t>virtuality</a:t>
            </a:r>
            <a:r>
              <a:rPr lang="en-US" dirty="0"/>
              <a:t> Q</a:t>
            </a:r>
            <a:r>
              <a:rPr lang="en-US" baseline="30000" dirty="0"/>
              <a:t>2</a:t>
            </a:r>
            <a:r>
              <a:rPr lang="en-US" dirty="0"/>
              <a:t>=(</a:t>
            </a:r>
            <a:r>
              <a:rPr lang="en-US" dirty="0" err="1"/>
              <a:t>p</a:t>
            </a:r>
            <a:r>
              <a:rPr lang="en-US" baseline="-25000" dirty="0" err="1"/>
              <a:t>e</a:t>
            </a:r>
            <a:r>
              <a:rPr lang="en-US" dirty="0"/>
              <a:t> – </a:t>
            </a:r>
            <a:r>
              <a:rPr lang="en-US" dirty="0" err="1"/>
              <a:t>p</a:t>
            </a:r>
            <a:r>
              <a:rPr lang="en-US" baseline="-25000" dirty="0" err="1"/>
              <a:t>e</a:t>
            </a:r>
            <a:r>
              <a:rPr lang="en-US" dirty="0"/>
              <a:t>’)</a:t>
            </a:r>
            <a:r>
              <a:rPr lang="en-US" baseline="30000" dirty="0"/>
              <a:t>2</a:t>
            </a:r>
          </a:p>
          <a:p>
            <a:pPr lvl="2"/>
            <a:r>
              <a:rPr lang="en-US" dirty="0"/>
              <a:t>Independent of:</a:t>
            </a:r>
          </a:p>
          <a:p>
            <a:pPr lvl="3"/>
            <a:r>
              <a:rPr lang="en-US" dirty="0"/>
              <a:t>k = Photon energy</a:t>
            </a:r>
          </a:p>
          <a:p>
            <a:pPr lvl="3"/>
            <a:r>
              <a:rPr lang="en-US" dirty="0"/>
              <a:t>W = gamma Pomeron center of mass energy</a:t>
            </a:r>
          </a:p>
          <a:p>
            <a:pPr lvl="4"/>
            <a:r>
              <a:rPr lang="en-US" dirty="0"/>
              <a:t>Vector meson mass</a:t>
            </a:r>
          </a:p>
          <a:p>
            <a:r>
              <a:rPr lang="en-US" dirty="0"/>
              <a:t>An EIC can also vary A, collide polarized electrons and light ions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698CC0-5C3F-AA46-9B67-E95401AFA20A}"/>
              </a:ext>
            </a:extLst>
          </p:cNvPr>
          <p:cNvGrpSpPr/>
          <p:nvPr/>
        </p:nvGrpSpPr>
        <p:grpSpPr>
          <a:xfrm>
            <a:off x="5968347" y="1976017"/>
            <a:ext cx="3070240" cy="2200956"/>
            <a:chOff x="5768842" y="1982668"/>
            <a:chExt cx="3070240" cy="2200956"/>
          </a:xfrm>
        </p:grpSpPr>
        <p:pic>
          <p:nvPicPr>
            <p:cNvPr id="4" name="Picture 2" descr="Image result for vector meson photoproduction">
              <a:extLst>
                <a:ext uri="{FF2B5EF4-FFF2-40B4-BE49-F238E27FC236}">
                  <a16:creationId xmlns:a16="http://schemas.microsoft.com/office/drawing/2014/main" id="{52A01D34-F3EC-C946-88C5-4E584025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082" y="2188611"/>
              <a:ext cx="2921000" cy="1995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A38D93-E99A-0343-B2C8-0E4C77B091E2}"/>
                </a:ext>
              </a:extLst>
            </p:cNvPr>
            <p:cNvSpPr txBox="1"/>
            <p:nvPr/>
          </p:nvSpPr>
          <p:spPr>
            <a:xfrm>
              <a:off x="6816437" y="2576945"/>
              <a:ext cx="32252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itchFamily="2" charset="2"/>
                </a:rPr>
                <a:t>g</a:t>
              </a:r>
              <a:r>
                <a:rPr lang="en-US" sz="1600" baseline="30000" dirty="0"/>
                <a:t>*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6D41AC-5C18-9842-A209-FFF3ECD40AB8}"/>
                </a:ext>
              </a:extLst>
            </p:cNvPr>
            <p:cNvSpPr txBox="1"/>
            <p:nvPr/>
          </p:nvSpPr>
          <p:spPr>
            <a:xfrm>
              <a:off x="6831665" y="1982668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e</a:t>
              </a:r>
              <a:endParaRPr lang="en-US" sz="1600" baseline="30000" dirty="0"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A71F3E-764E-E845-9C07-E485164286C0}"/>
                </a:ext>
              </a:extLst>
            </p:cNvPr>
            <p:cNvSpPr txBox="1"/>
            <p:nvPr/>
          </p:nvSpPr>
          <p:spPr>
            <a:xfrm>
              <a:off x="5768842" y="2151945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e</a:t>
              </a:r>
              <a:endParaRPr lang="en-US" sz="1600" baseline="30000" dirty="0">
                <a:latin typeface="+mn-lt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67058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E731-2C85-0A44-AC17-47429850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6625"/>
            <a:ext cx="8305800" cy="1143000"/>
          </a:xfrm>
        </p:spPr>
        <p:txBody>
          <a:bodyPr/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evolution of shadowing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EF91A-6A2D-9A4E-AA8C-992EAF609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90846"/>
            <a:ext cx="8773886" cy="4114800"/>
          </a:xfrm>
        </p:spPr>
        <p:txBody>
          <a:bodyPr/>
          <a:lstStyle/>
          <a:p>
            <a:r>
              <a:rPr lang="en-US" dirty="0"/>
              <a:t>&lt;Dipole size&gt; scales with 1/Q</a:t>
            </a:r>
            <a:r>
              <a:rPr lang="en-US" baseline="30000" dirty="0"/>
              <a:t>2</a:t>
            </a:r>
          </a:p>
          <a:p>
            <a:r>
              <a:rPr lang="en-US" dirty="0"/>
              <a:t>Shadowing disappears with increasing Q</a:t>
            </a:r>
            <a:r>
              <a:rPr lang="en-US" baseline="30000" dirty="0"/>
              <a:t>2 </a:t>
            </a:r>
            <a:r>
              <a:rPr lang="en-US" dirty="0"/>
              <a:t>/smaller dipoles</a:t>
            </a:r>
          </a:p>
          <a:p>
            <a:r>
              <a:rPr lang="en-US" dirty="0"/>
              <a:t>Probe ratio of </a:t>
            </a:r>
            <a:r>
              <a:rPr lang="en-US" dirty="0" err="1"/>
              <a:t>lead:iron</a:t>
            </a:r>
            <a:r>
              <a:rPr lang="en-US" dirty="0"/>
              <a:t> cross-section ratio, scaled by A </a:t>
            </a:r>
            <a:r>
              <a:rPr lang="en-US" baseline="30000" dirty="0"/>
              <a:t>-4/3</a:t>
            </a:r>
          </a:p>
          <a:p>
            <a:r>
              <a:rPr lang="en-US" dirty="0"/>
              <a:t>Large dipole (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baseline="30000" dirty="0"/>
              <a:t>0</a:t>
            </a:r>
            <a:r>
              <a:rPr lang="en-US" dirty="0"/>
              <a:t>, black) shows very large shadowing</a:t>
            </a:r>
          </a:p>
          <a:p>
            <a:pPr lvl="1"/>
            <a:r>
              <a:rPr lang="en-US" dirty="0"/>
              <a:t>Breakdown of ‘independent nucleon’ picture</a:t>
            </a:r>
          </a:p>
          <a:p>
            <a:r>
              <a:rPr lang="en-US" dirty="0"/>
              <a:t>Small dipole (J/</a:t>
            </a:r>
            <a:r>
              <a:rPr lang="en-US" dirty="0">
                <a:latin typeface="Symbol" pitchFamily="2" charset="2"/>
              </a:rPr>
              <a:t>y</a:t>
            </a:r>
            <a:r>
              <a:rPr lang="en-US" dirty="0"/>
              <a:t>, red) shows less shadowing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7C3BC-DC1E-C14A-9C71-F020A90A4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54" y="3498113"/>
            <a:ext cx="4810201" cy="3359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57AE3-2906-F34E-8D9D-5418EB34AE04}"/>
              </a:ext>
            </a:extLst>
          </p:cNvPr>
          <p:cNvSpPr txBox="1"/>
          <p:nvPr/>
        </p:nvSpPr>
        <p:spPr>
          <a:xfrm>
            <a:off x="5544708" y="4878302"/>
            <a:ext cx="9183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bg2"/>
                </a:solidFill>
              </a:rPr>
              <a:t>eSTARlight</a:t>
            </a:r>
            <a:r>
              <a:rPr lang="en-US" sz="1500" dirty="0">
                <a:solidFill>
                  <a:schemeClr val="bg2"/>
                </a:solidFill>
              </a:rPr>
              <a:t>, qualitatively similar to </a:t>
            </a:r>
          </a:p>
          <a:p>
            <a:r>
              <a:rPr lang="en-US" sz="1500" dirty="0" err="1">
                <a:solidFill>
                  <a:schemeClr val="bg2"/>
                </a:solidFill>
              </a:rPr>
              <a:t>Mantysaari</a:t>
            </a:r>
            <a:r>
              <a:rPr lang="en-US" sz="1500" dirty="0">
                <a:solidFill>
                  <a:schemeClr val="bg2"/>
                </a:solidFill>
              </a:rPr>
              <a:t> &amp; </a:t>
            </a:r>
            <a:r>
              <a:rPr lang="en-US" sz="1500" dirty="0" err="1">
                <a:solidFill>
                  <a:schemeClr val="bg2"/>
                </a:solidFill>
              </a:rPr>
              <a:t>Venugopalan</a:t>
            </a:r>
            <a:r>
              <a:rPr lang="en-US" sz="1500" dirty="0">
                <a:solidFill>
                  <a:schemeClr val="bg2"/>
                </a:solidFill>
              </a:rPr>
              <a:t>, </a:t>
            </a:r>
          </a:p>
          <a:p>
            <a:r>
              <a:rPr lang="en-US" sz="1500" dirty="0">
                <a:solidFill>
                  <a:schemeClr val="bg2"/>
                </a:solidFill>
              </a:rPr>
              <a:t>Phys. Lett. B781, 664 (2018).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E721B-3FDE-9F40-911A-CFA94748CFAB}"/>
              </a:ext>
            </a:extLst>
          </p:cNvPr>
          <p:cNvSpPr txBox="1"/>
          <p:nvPr/>
        </p:nvSpPr>
        <p:spPr>
          <a:xfrm rot="16200000">
            <a:off x="-117531" y="4959132"/>
            <a:ext cx="1686680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A</a:t>
            </a:r>
            <a:r>
              <a:rPr lang="en-US" sz="1500" baseline="-25000" dirty="0">
                <a:solidFill>
                  <a:schemeClr val="bg2"/>
                </a:solidFill>
              </a:rPr>
              <a:t>1</a:t>
            </a:r>
            <a:r>
              <a:rPr lang="en-US" sz="1500" baseline="30000" dirty="0">
                <a:solidFill>
                  <a:schemeClr val="bg2"/>
                </a:solidFill>
              </a:rPr>
              <a:t>-4/3 </a:t>
            </a:r>
            <a:r>
              <a:rPr lang="en-US" sz="1500" dirty="0">
                <a:solidFill>
                  <a:schemeClr val="bg2"/>
                </a:solidFill>
                <a:latin typeface="Symbol" pitchFamily="2" charset="2"/>
              </a:rPr>
              <a:t>s</a:t>
            </a:r>
            <a:r>
              <a:rPr lang="en-US" sz="1500" baseline="-25000" dirty="0">
                <a:solidFill>
                  <a:schemeClr val="bg2"/>
                </a:solidFill>
              </a:rPr>
              <a:t>A1</a:t>
            </a:r>
            <a:r>
              <a:rPr lang="en-US" sz="1500" dirty="0">
                <a:solidFill>
                  <a:schemeClr val="bg2"/>
                </a:solidFill>
              </a:rPr>
              <a:t>/A</a:t>
            </a:r>
            <a:r>
              <a:rPr lang="en-US" sz="1500" baseline="-25000" dirty="0">
                <a:solidFill>
                  <a:schemeClr val="bg2"/>
                </a:solidFill>
              </a:rPr>
              <a:t>2</a:t>
            </a:r>
            <a:r>
              <a:rPr lang="en-US" sz="1500" baseline="30000" dirty="0">
                <a:solidFill>
                  <a:schemeClr val="bg2"/>
                </a:solidFill>
              </a:rPr>
              <a:t>-4/3 </a:t>
            </a:r>
            <a:r>
              <a:rPr lang="en-US" sz="1500" dirty="0">
                <a:solidFill>
                  <a:schemeClr val="bg2"/>
                </a:solidFill>
                <a:latin typeface="Symbol" pitchFamily="2" charset="2"/>
              </a:rPr>
              <a:t>s</a:t>
            </a:r>
            <a:r>
              <a:rPr lang="en-US" sz="1500" baseline="-25000" dirty="0">
                <a:solidFill>
                  <a:schemeClr val="bg2"/>
                </a:solidFill>
              </a:rPr>
              <a:t>A2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667477-358F-1046-8F45-61F911C6EFD8}"/>
              </a:ext>
            </a:extLst>
          </p:cNvPr>
          <p:cNvSpPr txBox="1"/>
          <p:nvPr/>
        </p:nvSpPr>
        <p:spPr>
          <a:xfrm>
            <a:off x="2538335" y="5070662"/>
            <a:ext cx="420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Symbol" pitchFamily="2" charset="2"/>
              </a:rPr>
              <a:t>r</a:t>
            </a:r>
            <a:r>
              <a:rPr lang="en-US" baseline="30000" dirty="0">
                <a:solidFill>
                  <a:schemeClr val="bg2"/>
                </a:solidFill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32AE0-6F77-7E43-84EF-7FFCE27482F4}"/>
              </a:ext>
            </a:extLst>
          </p:cNvPr>
          <p:cNvSpPr txBox="1"/>
          <p:nvPr/>
        </p:nvSpPr>
        <p:spPr>
          <a:xfrm>
            <a:off x="1470163" y="3735081"/>
            <a:ext cx="559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J/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Symbol" pitchFamily="2" charset="2"/>
              </a:rPr>
              <a:t>y</a:t>
            </a:r>
            <a:endParaRPr lang="en-US" baseline="300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865FDA-B2A6-F14B-8423-5990FBE3BFD3}"/>
              </a:ext>
            </a:extLst>
          </p:cNvPr>
          <p:cNvSpPr txBox="1"/>
          <p:nvPr/>
        </p:nvSpPr>
        <p:spPr>
          <a:xfrm>
            <a:off x="2484796" y="6484088"/>
            <a:ext cx="947695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Q</a:t>
            </a:r>
            <a:r>
              <a:rPr lang="en-US" sz="1500" baseline="30000" dirty="0">
                <a:solidFill>
                  <a:schemeClr val="bg2"/>
                </a:solidFill>
              </a:rPr>
              <a:t>2</a:t>
            </a:r>
            <a:r>
              <a:rPr lang="en-US" sz="1500" dirty="0">
                <a:solidFill>
                  <a:schemeClr val="bg2"/>
                </a:solidFill>
              </a:rPr>
              <a:t> [GeV]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60414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6B620-8A25-284F-8A4A-C7ACB178B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732" y="3783007"/>
            <a:ext cx="5011396" cy="3025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6F258-CE07-5E4D-A3DD-4982F9F8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1080" y="-162836"/>
            <a:ext cx="8305800" cy="1143000"/>
          </a:xfrm>
        </p:spPr>
        <p:txBody>
          <a:bodyPr/>
          <a:lstStyle/>
          <a:p>
            <a:r>
              <a:rPr lang="en-US" dirty="0"/>
              <a:t>Proposed EICs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5FD6C-209F-A141-8E7C-39C2CF1F5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9864"/>
            <a:ext cx="6096000" cy="4114800"/>
          </a:xfrm>
        </p:spPr>
        <p:txBody>
          <a:bodyPr/>
          <a:lstStyle/>
          <a:p>
            <a:r>
              <a:rPr lang="en-US" dirty="0" err="1"/>
              <a:t>eRHIC</a:t>
            </a:r>
            <a:r>
              <a:rPr lang="en-US" dirty="0"/>
              <a:t> at Brookhaven</a:t>
            </a:r>
          </a:p>
          <a:p>
            <a:pPr lvl="1"/>
            <a:r>
              <a:rPr lang="en-US" dirty="0"/>
              <a:t>Adds an electron ring to RHIC</a:t>
            </a:r>
          </a:p>
          <a:p>
            <a:r>
              <a:rPr lang="en-US" dirty="0"/>
              <a:t>MEIC at Jefferson Lab</a:t>
            </a:r>
          </a:p>
          <a:p>
            <a:pPr lvl="1"/>
            <a:r>
              <a:rPr lang="en-US" dirty="0"/>
              <a:t>Uses existing accelerator as injector</a:t>
            </a:r>
          </a:p>
          <a:p>
            <a:r>
              <a:rPr lang="en-US" dirty="0" err="1"/>
              <a:t>LHeC</a:t>
            </a:r>
            <a:r>
              <a:rPr lang="en-US" dirty="0"/>
              <a:t> at CERN</a:t>
            </a:r>
          </a:p>
          <a:p>
            <a:pPr lvl="1"/>
            <a:r>
              <a:rPr lang="en-US" dirty="0"/>
              <a:t>Adds an electron </a:t>
            </a:r>
            <a:r>
              <a:rPr lang="en-US" dirty="0" err="1"/>
              <a:t>linac</a:t>
            </a:r>
            <a:r>
              <a:rPr lang="en-US" dirty="0"/>
              <a:t>/ring to the LHC</a:t>
            </a:r>
          </a:p>
          <a:p>
            <a:r>
              <a:rPr lang="en-US" dirty="0"/>
              <a:t>EICC, in China</a:t>
            </a:r>
          </a:p>
          <a:p>
            <a:pPr lvl="1"/>
            <a:r>
              <a:rPr lang="en-US" dirty="0"/>
              <a:t>Focus on valence quarks</a:t>
            </a:r>
          </a:p>
        </p:txBody>
      </p:sp>
      <p:pic>
        <p:nvPicPr>
          <p:cNvPr id="1026" name="Picture 2" descr="Image result for electron ion collider">
            <a:extLst>
              <a:ext uri="{FF2B5EF4-FFF2-40B4-BE49-F238E27FC236}">
                <a16:creationId xmlns:a16="http://schemas.microsoft.com/office/drawing/2014/main" id="{C3054394-0CB6-0C47-88FF-98973C83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74" y="109449"/>
            <a:ext cx="2621814" cy="16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electron ion collider">
            <a:extLst>
              <a:ext uri="{FF2B5EF4-FFF2-40B4-BE49-F238E27FC236}">
                <a16:creationId xmlns:a16="http://schemas.microsoft.com/office/drawing/2014/main" id="{C34AEC83-C79B-5341-87F7-437859D3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00" y="2063509"/>
            <a:ext cx="3178963" cy="141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hinese electron ion collider">
            <a:extLst>
              <a:ext uri="{FF2B5EF4-FFF2-40B4-BE49-F238E27FC236}">
                <a16:creationId xmlns:a16="http://schemas.microsoft.com/office/drawing/2014/main" id="{A60EEE63-9D7C-5A42-A5AA-AE09D5DE1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52" y="4034607"/>
            <a:ext cx="3211629" cy="240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097CC3-9E69-8F49-B4B0-7C78628BDBCB}"/>
              </a:ext>
            </a:extLst>
          </p:cNvPr>
          <p:cNvSpPr txBox="1"/>
          <p:nvPr/>
        </p:nvSpPr>
        <p:spPr>
          <a:xfrm>
            <a:off x="7144941" y="6510255"/>
            <a:ext cx="1797287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CM Energy [GeV]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776E7-3ACB-CB4E-A792-FE9221E0B205}"/>
              </a:ext>
            </a:extLst>
          </p:cNvPr>
          <p:cNvSpPr txBox="1"/>
          <p:nvPr/>
        </p:nvSpPr>
        <p:spPr>
          <a:xfrm rot="16200000">
            <a:off x="3391450" y="4598372"/>
            <a:ext cx="186781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Luminosity (cm</a:t>
            </a:r>
            <a:r>
              <a:rPr lang="en-US" sz="1500" baseline="30000" dirty="0">
                <a:solidFill>
                  <a:schemeClr val="bg2"/>
                </a:solidFill>
              </a:rPr>
              <a:t>-2</a:t>
            </a:r>
            <a:r>
              <a:rPr lang="en-US" sz="1500" dirty="0">
                <a:solidFill>
                  <a:schemeClr val="bg2"/>
                </a:solidFill>
              </a:rPr>
              <a:t>s</a:t>
            </a:r>
            <a:r>
              <a:rPr lang="en-US" sz="1500" baseline="30000" dirty="0">
                <a:solidFill>
                  <a:schemeClr val="bg2"/>
                </a:solidFill>
              </a:rPr>
              <a:t>-1</a:t>
            </a:r>
            <a:r>
              <a:rPr lang="en-US" sz="15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97D7-368C-FF41-8899-E295AF84271B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BD5F69-2F6A-3442-9AD5-E57C53437C11}"/>
              </a:ext>
            </a:extLst>
          </p:cNvPr>
          <p:cNvSpPr txBox="1"/>
          <p:nvPr/>
        </p:nvSpPr>
        <p:spPr>
          <a:xfrm>
            <a:off x="229986" y="6519446"/>
            <a:ext cx="4550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Plot &amp; graphic from </a:t>
            </a:r>
            <a:r>
              <a:rPr lang="en-US" sz="1600" dirty="0" err="1">
                <a:solidFill>
                  <a:schemeClr val="bg2"/>
                </a:solidFill>
              </a:rPr>
              <a:t>Xurong</a:t>
            </a:r>
            <a:r>
              <a:rPr lang="en-US" sz="1600" dirty="0">
                <a:solidFill>
                  <a:schemeClr val="bg2"/>
                </a:solidFill>
              </a:rPr>
              <a:t> Chen, IMP, Lanzhou</a:t>
            </a:r>
          </a:p>
        </p:txBody>
      </p:sp>
    </p:spTree>
    <p:extLst>
      <p:ext uri="{BB962C8B-B14F-4D97-AF65-F5344CB8AC3E}">
        <p14:creationId xmlns:p14="http://schemas.microsoft.com/office/powerpoint/2010/main" val="4184976239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 (Standard)">
  <a:themeElements>
    <a:clrScheme name="Generic (Standard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x-non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x-non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Office\Templates\Presentations\Generic (Standard).pot</Template>
  <TotalTime>61554</TotalTime>
  <Words>2035</Words>
  <Application>Microsoft Macintosh PowerPoint</Application>
  <PresentationFormat>Overhead</PresentationFormat>
  <Paragraphs>298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Narrow</vt:lpstr>
      <vt:lpstr>Cambria Math</vt:lpstr>
      <vt:lpstr>Monotype Sorts</vt:lpstr>
      <vt:lpstr>Symbol</vt:lpstr>
      <vt:lpstr>Times New Roman</vt:lpstr>
      <vt:lpstr>Wingdings</vt:lpstr>
      <vt:lpstr>Generic (Standard)</vt:lpstr>
      <vt:lpstr>Vector mesons and more at an EIC</vt:lpstr>
      <vt:lpstr>Parton distributions</vt:lpstr>
      <vt:lpstr>Nuclear shadowing</vt:lpstr>
      <vt:lpstr>Vector meson photoproduction</vt:lpstr>
      <vt:lpstr>LHC data shows moderate shadowing</vt:lpstr>
      <vt:lpstr>Imaging with vector mesons</vt:lpstr>
      <vt:lpstr>Vector mesons at an EIC</vt:lpstr>
      <vt:lpstr>Q2 evolution of shadowing</vt:lpstr>
      <vt:lpstr>Proposed EICs</vt:lpstr>
      <vt:lpstr>The eSTARlight Monte Carlo</vt:lpstr>
      <vt:lpstr>Framework for production of  vector mesons in ep scattering</vt:lpstr>
      <vt:lpstr>Mechanisms for photoproduction  of vector mesons</vt:lpstr>
      <vt:lpstr>Cross sections for vector meson photoproduction</vt:lpstr>
      <vt:lpstr>eSTARlight compared with HERA data</vt:lpstr>
      <vt:lpstr>ρ and J/ψ cross section in ep scattering</vt:lpstr>
      <vt:lpstr>Detector acceptance</vt:lpstr>
      <vt:lpstr>ds/dy vs. photon energy and Bjorken-x </vt:lpstr>
      <vt:lpstr>Q^2-dependent cross section of  vector mesons in ep scattering</vt:lpstr>
      <vt:lpstr>Mechanics for photoproduction of charged particles</vt:lpstr>
      <vt:lpstr>The Zc+(4430)</vt:lpstr>
      <vt:lpstr>Cross section of charged particles in photoproduction process</vt:lpstr>
      <vt:lpstr> a_2^+ (1320)  and Z_c^+ (4430)   production in ep scattering for proposed EICs</vt:lpstr>
      <vt:lpstr>Z_c^+ (4430) and a_2^+ (1320)  production  in pA UPCs at RHIC and LHC </vt:lpstr>
      <vt:lpstr>Expected event rate for vector mesons, a2+(1320) and ZC+</vt:lpstr>
      <vt:lpstr>Conclusions</vt:lpstr>
    </vt:vector>
  </TitlesOfParts>
  <Company>LBNL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Interference in Vector Meson Production in Heavy Ion Collisions</dc:title>
  <dc:creator>Preferred Customer</dc:creator>
  <cp:lastModifiedBy>Microsoft Office User</cp:lastModifiedBy>
  <cp:revision>568</cp:revision>
  <cp:lastPrinted>2019-01-07T17:36:54Z</cp:lastPrinted>
  <dcterms:created xsi:type="dcterms:W3CDTF">1999-08-06T23:00:54Z</dcterms:created>
  <dcterms:modified xsi:type="dcterms:W3CDTF">2019-01-07T21:57:17Z</dcterms:modified>
</cp:coreProperties>
</file>