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832" r:id="rId3"/>
    <p:sldId id="840" r:id="rId4"/>
    <p:sldId id="834" r:id="rId5"/>
    <p:sldId id="833" r:id="rId6"/>
    <p:sldId id="839" r:id="rId7"/>
    <p:sldId id="838" r:id="rId8"/>
    <p:sldId id="841" r:id="rId9"/>
    <p:sldId id="302" r:id="rId10"/>
    <p:sldId id="837" r:id="rId11"/>
    <p:sldId id="836" r:id="rId12"/>
    <p:sldId id="306" r:id="rId13"/>
    <p:sldId id="30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p:cViewPr varScale="1">
        <p:scale>
          <a:sx n="110" d="100"/>
          <a:sy n="110" d="100"/>
        </p:scale>
        <p:origin x="378" y="10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18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F2828-8B02-4E0D-9FD0-B7ED745635A3}" type="datetimeFigureOut">
              <a:rPr lang="en-US" smtClean="0"/>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F71F8-9A6C-44E8-AA58-302F2B215167}" type="slidenum">
              <a:rPr lang="en-US" smtClean="0"/>
              <a:t>‹#›</a:t>
            </a:fld>
            <a:endParaRPr lang="en-US"/>
          </a:p>
        </p:txBody>
      </p:sp>
    </p:spTree>
    <p:extLst>
      <p:ext uri="{BB962C8B-B14F-4D97-AF65-F5344CB8AC3E}">
        <p14:creationId xmlns:p14="http://schemas.microsoft.com/office/powerpoint/2010/main" val="3619964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3F71F8-9A6C-44E8-AA58-302F2B215167}" type="slidenum">
              <a:rPr lang="en-US" smtClean="0"/>
              <a:t>1</a:t>
            </a:fld>
            <a:endParaRPr lang="en-US"/>
          </a:p>
        </p:txBody>
      </p:sp>
    </p:spTree>
    <p:extLst>
      <p:ext uri="{BB962C8B-B14F-4D97-AF65-F5344CB8AC3E}">
        <p14:creationId xmlns:p14="http://schemas.microsoft.com/office/powerpoint/2010/main" val="698451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20160714_001-2-Edit_blueppt.jpg"/>
          <p:cNvPicPr>
            <a:picLocks/>
          </p:cNvPicPr>
          <p:nvPr userDrawn="1"/>
        </p:nvPicPr>
        <p:blipFill rotWithShape="1">
          <a:blip r:embed="rId2">
            <a:extLst>
              <a:ext uri="{28A0092B-C50C-407E-A947-70E740481C1C}">
                <a14:useLocalDpi xmlns:a14="http://schemas.microsoft.com/office/drawing/2010/main" val="0"/>
              </a:ext>
            </a:extLst>
          </a:blip>
          <a:srcRect l="-8" t="21978" r="42" b="20335"/>
          <a:stretch/>
        </p:blipFill>
        <p:spPr>
          <a:xfrm>
            <a:off x="-600" y="0"/>
            <a:ext cx="12193200" cy="6858000"/>
          </a:xfrm>
          <a:prstGeom prst="rect">
            <a:avLst/>
          </a:prstGeom>
        </p:spPr>
      </p:pic>
      <p:pic>
        <p:nvPicPr>
          <p:cNvPr id="9" name="Picture 8"/>
          <p:cNvPicPr>
            <a:picLocks noChangeAspect="1"/>
          </p:cNvPicPr>
          <p:nvPr userDrawn="1"/>
        </p:nvPicPr>
        <p:blipFill>
          <a:blip r:embed="rId3"/>
          <a:stretch>
            <a:fillRect/>
          </a:stretch>
        </p:blipFill>
        <p:spPr>
          <a:xfrm>
            <a:off x="248592" y="186639"/>
            <a:ext cx="2842337" cy="1020399"/>
          </a:xfrm>
          <a:prstGeom prst="rect">
            <a:avLst/>
          </a:prstGeom>
        </p:spPr>
      </p:pic>
      <p:pic>
        <p:nvPicPr>
          <p:cNvPr id="7" name="Picture 2" descr="C:\Users\Ian Pong\Documents\LBNL\Logo\LBNL_Full_Logo_Final.jpg" hidden="1"/>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620000" y="108000"/>
            <a:ext cx="1440000" cy="1228936"/>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828800" y="4653136"/>
            <a:ext cx="8534400" cy="985664"/>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hidden="1"/>
          <p:cNvSpPr>
            <a:spLocks noGrp="1"/>
          </p:cNvSpPr>
          <p:nvPr>
            <p:ph type="dt" sz="half" idx="10"/>
          </p:nvPr>
        </p:nvSpPr>
        <p:spPr/>
        <p:txBody>
          <a:bodyPr/>
          <a:lstStyle/>
          <a:p>
            <a:r>
              <a:rPr lang="en-US"/>
              <a:t>5/13/2020</a:t>
            </a:r>
            <a:endParaRPr lang="en-GB"/>
          </a:p>
        </p:txBody>
      </p:sp>
      <p:sp>
        <p:nvSpPr>
          <p:cNvPr id="5" name="Footer Placeholder 4"/>
          <p:cNvSpPr>
            <a:spLocks noGrp="1"/>
          </p:cNvSpPr>
          <p:nvPr>
            <p:ph type="ftr" sz="quarter" idx="11"/>
          </p:nvPr>
        </p:nvSpPr>
        <p:spPr>
          <a:xfrm>
            <a:off x="3432000" y="6448251"/>
            <a:ext cx="5328000" cy="365125"/>
          </a:xfrm>
        </p:spPr>
        <p:txBody>
          <a:bodyPr/>
          <a:lstStyle>
            <a:lvl1pPr>
              <a:defRPr>
                <a:solidFill>
                  <a:schemeClr val="bg1">
                    <a:lumMod val="95000"/>
                  </a:schemeClr>
                </a:solidFill>
              </a:defRPr>
            </a:lvl1pPr>
          </a:lstStyle>
          <a:p>
            <a:r>
              <a:rPr lang="en-US"/>
              <a:t>P. Ferracin -- 20 T hybrid and comparative analysis</a:t>
            </a:r>
            <a:endParaRPr lang="en-GB"/>
          </a:p>
        </p:txBody>
      </p:sp>
      <p:sp>
        <p:nvSpPr>
          <p:cNvPr id="6" name="Slide Number Placeholder 5" hidden="1"/>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
        <p:nvSpPr>
          <p:cNvPr id="10" name="Rectangle 9"/>
          <p:cNvSpPr/>
          <p:nvPr userDrawn="1"/>
        </p:nvSpPr>
        <p:spPr>
          <a:xfrm>
            <a:off x="895296" y="2099704"/>
            <a:ext cx="10382304" cy="2193392"/>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0" y="2130432"/>
            <a:ext cx="10363200" cy="2162664"/>
          </a:xfrm>
          <a:noFill/>
        </p:spPr>
        <p:txBody>
          <a:bodyPr/>
          <a:lstStyle/>
          <a:p>
            <a:r>
              <a:rPr lang="en-US"/>
              <a:t>Click to edit Master title style</a:t>
            </a:r>
            <a:endParaRPr lang="en-GB"/>
          </a:p>
        </p:txBody>
      </p:sp>
      <p:sp>
        <p:nvSpPr>
          <p:cNvPr id="11" name="Rectangle 10"/>
          <p:cNvSpPr/>
          <p:nvPr userDrawn="1"/>
        </p:nvSpPr>
        <p:spPr>
          <a:xfrm>
            <a:off x="459" y="6323774"/>
            <a:ext cx="12191541"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anchor="ctr"/>
          <a:lstStyle/>
          <a:p>
            <a:pPr algn="ctr" defTabSz="457082">
              <a:defRPr/>
            </a:pPr>
            <a:endParaRPr lang="en-US" dirty="0">
              <a:solidFill>
                <a:srgbClr val="FFFFFF"/>
              </a:solidFill>
              <a:latin typeface="Arial" charset="0"/>
              <a:ea typeface="ＭＳ Ｐゴシック" charset="0"/>
              <a:cs typeface="ＭＳ Ｐゴシック" charset="0"/>
            </a:endParaRPr>
          </a:p>
          <a:p>
            <a:pPr algn="ctr" defTabSz="457082">
              <a:defRPr/>
            </a:pPr>
            <a:endParaRPr lang="en-US" dirty="0">
              <a:solidFill>
                <a:srgbClr val="FFFFFF"/>
              </a:solidFill>
              <a:latin typeface="Arial" charset="0"/>
              <a:ea typeface="ＭＳ Ｐゴシック" charset="0"/>
              <a:cs typeface="ＭＳ Ｐゴシック" charset="0"/>
            </a:endParaRPr>
          </a:p>
        </p:txBody>
      </p:sp>
      <p:pic>
        <p:nvPicPr>
          <p:cNvPr id="12" name="Picture 11" descr="RGB_White-Seal_White-Mark_SC_Horizontal–400dpi.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6643" y="6457861"/>
            <a:ext cx="1570468" cy="263614"/>
          </a:xfrm>
          <a:prstGeom prst="rect">
            <a:avLst/>
          </a:prstGeom>
        </p:spPr>
      </p:pic>
    </p:spTree>
    <p:extLst>
      <p:ext uri="{BB962C8B-B14F-4D97-AF65-F5344CB8AC3E}">
        <p14:creationId xmlns:p14="http://schemas.microsoft.com/office/powerpoint/2010/main" val="1463695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hidden="1"/>
          <p:cNvSpPr>
            <a:spLocks noGrp="1"/>
          </p:cNvSpPr>
          <p:nvPr>
            <p:ph type="dt" sz="half" idx="10"/>
          </p:nvPr>
        </p:nvSpPr>
        <p:spPr/>
        <p:txBody>
          <a:bodyPr/>
          <a:lstStyle/>
          <a:p>
            <a:r>
              <a:rPr lang="en-US"/>
              <a:t>5/13/2020</a:t>
            </a:r>
            <a:endParaRPr lang="en-GB"/>
          </a:p>
        </p:txBody>
      </p:sp>
      <p:sp>
        <p:nvSpPr>
          <p:cNvPr id="6" name="Slide Number Placeholder 5"/>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82003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hidden="1"/>
          <p:cNvSpPr>
            <a:spLocks noGrp="1"/>
          </p:cNvSpPr>
          <p:nvPr>
            <p:ph type="dt" sz="half" idx="10"/>
          </p:nvPr>
        </p:nvSpPr>
        <p:spPr/>
        <p:txBody>
          <a:bodyPr/>
          <a:lstStyle/>
          <a:p>
            <a:r>
              <a:rPr lang="en-US"/>
              <a:t>5/13/2020</a:t>
            </a:r>
            <a:endParaRPr lang="en-GB"/>
          </a:p>
        </p:txBody>
      </p:sp>
      <p:sp>
        <p:nvSpPr>
          <p:cNvPr id="6" name="Slide Number Placeholder 5"/>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2681900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5" y="971552"/>
            <a:ext cx="11563351" cy="5059363"/>
          </a:xfrm>
          <a:prstGeom prst="rect">
            <a:avLst/>
          </a:prstGeom>
        </p:spPr>
        <p:txBody>
          <a:bodyPr lIns="0" tIns="0" rIns="0" bIns="0"/>
          <a:lstStyle>
            <a:lvl1pPr marL="302676" indent="-302676">
              <a:spcBef>
                <a:spcPts val="1312"/>
              </a:spcBef>
              <a:buFont typeface="Arial" panose="020B0604020202020204" pitchFamily="34" charset="0"/>
              <a:buChar char="•"/>
              <a:defRPr sz="2133">
                <a:solidFill>
                  <a:srgbClr val="505050"/>
                </a:solidFill>
              </a:defRPr>
            </a:lvl1pPr>
            <a:lvl2pPr marL="685783" marR="0" indent="-309026" algn="l" defTabSz="609585" rtl="0" eaLnBrk="1" fontAlgn="base" latinLnBrk="0" hangingPunct="1">
              <a:lnSpc>
                <a:spcPct val="100000"/>
              </a:lnSpc>
              <a:spcBef>
                <a:spcPts val="1312"/>
              </a:spcBef>
              <a:spcAft>
                <a:spcPct val="0"/>
              </a:spcAft>
              <a:buClrTx/>
              <a:buSzTx/>
              <a:buFont typeface="Arial" panose="020B0604020202020204" pitchFamily="34" charset="0"/>
              <a:buChar char="–"/>
              <a:tabLst/>
              <a:defRPr sz="1867">
                <a:solidFill>
                  <a:srgbClr val="505050"/>
                </a:solidFill>
              </a:defRPr>
            </a:lvl2pPr>
            <a:lvl3pPr marL="1066773" marR="0" indent="-302676" algn="l" defTabSz="609585" rtl="0" eaLnBrk="1" fontAlgn="base" latinLnBrk="0" hangingPunct="1">
              <a:lnSpc>
                <a:spcPct val="100000"/>
              </a:lnSpc>
              <a:spcBef>
                <a:spcPts val="1312"/>
              </a:spcBef>
              <a:spcAft>
                <a:spcPct val="0"/>
              </a:spcAft>
              <a:buClrTx/>
              <a:buSzTx/>
              <a:buFont typeface="Arial" panose="020B0604020202020204" pitchFamily="34" charset="0"/>
              <a:buChar char="•"/>
              <a:tabLst/>
              <a:defRPr sz="1867">
                <a:solidFill>
                  <a:srgbClr val="505050"/>
                </a:solidFill>
              </a:defRPr>
            </a:lvl3pPr>
            <a:lvl4pPr marL="1449881" marR="0" indent="-306910" algn="l" defTabSz="609585" rtl="0" eaLnBrk="1" fontAlgn="base" latinLnBrk="0" hangingPunct="1">
              <a:lnSpc>
                <a:spcPct val="100000"/>
              </a:lnSpc>
              <a:spcBef>
                <a:spcPts val="1312"/>
              </a:spcBef>
              <a:spcAft>
                <a:spcPct val="0"/>
              </a:spcAft>
              <a:buClrTx/>
              <a:buSzTx/>
              <a:buFont typeface="Helvetica" panose="020B0604020202020204" pitchFamily="34" charset="0"/>
              <a:buChar char="–"/>
              <a:tabLst/>
              <a:defRPr sz="1600">
                <a:solidFill>
                  <a:srgbClr val="505050"/>
                </a:solidFill>
              </a:defRPr>
            </a:lvl4pPr>
            <a:lvl5pPr marL="1830872" marR="0" indent="-311143" algn="l" defTabSz="609585" rtl="0" eaLnBrk="1" fontAlgn="base" latinLnBrk="0" hangingPunct="1">
              <a:lnSpc>
                <a:spcPct val="100000"/>
              </a:lnSpc>
              <a:spcBef>
                <a:spcPts val="1312"/>
              </a:spcBef>
              <a:spcAft>
                <a:spcPct val="0"/>
              </a:spcAft>
              <a:buClrTx/>
              <a:buSzTx/>
              <a:buFont typeface="Arial" panose="020B0604020202020204" pitchFamily="34" charset="0"/>
              <a:buChar char="•"/>
              <a:tabLst/>
              <a:defRPr sz="16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6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pPr>
                <a:defRPr/>
              </a:pPr>
              <a:t>9/11/2024</a:t>
            </a:fld>
            <a:endParaRPr lang="en-US" dirty="0"/>
          </a:p>
        </p:txBody>
      </p:sp>
      <p:sp>
        <p:nvSpPr>
          <p:cNvPr id="9" name="Footer Placeholder 4"/>
          <p:cNvSpPr>
            <a:spLocks noGrp="1"/>
          </p:cNvSpPr>
          <p:nvPr>
            <p:ph type="ftr" sz="quarter" idx="3"/>
          </p:nvPr>
        </p:nvSpPr>
        <p:spPr>
          <a:xfrm>
            <a:off x="2040804" y="6504216"/>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0"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22041" y="6229315"/>
            <a:ext cx="1477859" cy="265532"/>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096974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5553650"/>
            <a:ext cx="4037192" cy="427877"/>
          </a:xfrm>
          <a:prstGeom prst="rect">
            <a:avLst/>
          </a:prstGeom>
        </p:spPr>
        <p:txBody>
          <a:bodyPr lIns="0" tIns="0" rIns="0" bIns="0" anchor="b"/>
          <a:lstStyle>
            <a:lvl1pPr marL="0" indent="0" algn="ctr">
              <a:buNone/>
              <a:defRPr sz="1467"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1" y="958852"/>
            <a:ext cx="7130140" cy="5022675"/>
          </a:xfrm>
          <a:prstGeom prst="rect">
            <a:avLst/>
          </a:prstGeom>
        </p:spPr>
        <p:txBody>
          <a:bodyPr lIns="0" tIns="0" rIns="0" bIns="0"/>
          <a:lstStyle>
            <a:lvl1pPr marL="380990" marR="0" indent="-380990" algn="l" defTabSz="609585" rtl="0" eaLnBrk="1" fontAlgn="base" latinLnBrk="0" hangingPunct="1">
              <a:lnSpc>
                <a:spcPct val="100000"/>
              </a:lnSpc>
              <a:spcBef>
                <a:spcPts val="1312"/>
              </a:spcBef>
              <a:spcAft>
                <a:spcPct val="0"/>
              </a:spcAft>
              <a:buClrTx/>
              <a:buSzTx/>
              <a:buFont typeface="Arial" panose="020B0604020202020204" pitchFamily="34" charset="0"/>
              <a:buChar char="•"/>
              <a:tabLst/>
              <a:defRPr sz="2133">
                <a:solidFill>
                  <a:srgbClr val="505050"/>
                </a:solidFill>
              </a:defRPr>
            </a:lvl1pPr>
            <a:lvl2pPr marL="685783" indent="-306910">
              <a:spcBef>
                <a:spcPts val="1312"/>
              </a:spcBef>
              <a:defRPr sz="1867">
                <a:solidFill>
                  <a:srgbClr val="505050"/>
                </a:solidFill>
              </a:defRPr>
            </a:lvl2pPr>
            <a:lvl3pPr marL="1075240" indent="-304792">
              <a:spcBef>
                <a:spcPts val="1312"/>
              </a:spcBef>
              <a:defRPr sz="1867">
                <a:solidFill>
                  <a:srgbClr val="505050"/>
                </a:solidFill>
              </a:defRPr>
            </a:lvl3pPr>
            <a:lvl4pPr marL="1449881" indent="-304792">
              <a:spcBef>
                <a:spcPts val="1312"/>
              </a:spcBef>
              <a:defRPr sz="1600">
                <a:solidFill>
                  <a:srgbClr val="505050"/>
                </a:solidFill>
              </a:defRPr>
            </a:lvl4pPr>
            <a:lvl5pPr marL="1826638" indent="-304792">
              <a:spcBef>
                <a:spcPts val="1312"/>
              </a:spcBef>
              <a:buFont typeface="Arial"/>
              <a:buChar char="•"/>
              <a:defRPr sz="1600">
                <a:solidFill>
                  <a:srgbClr val="505050"/>
                </a:solidFill>
              </a:defRPr>
            </a:lvl5pPr>
            <a:lvl6pPr marL="1830872" indent="0">
              <a:spcBef>
                <a:spcPts val="1312"/>
              </a:spcBef>
              <a:buFont typeface="Arial" panose="020B0604020202020204" pitchFamily="34" charset="0"/>
              <a:buNone/>
              <a:defRPr sz="1600">
                <a:solidFill>
                  <a:srgbClr val="505050"/>
                </a:solidFill>
              </a:defRPr>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04215"/>
            <a:ext cx="900491" cy="241300"/>
          </a:xfrm>
        </p:spPr>
        <p:txBody>
          <a:bodyPr/>
          <a:lstStyle>
            <a:lvl1pPr>
              <a:defRPr sz="1200" smtClean="0"/>
            </a:lvl1pPr>
          </a:lstStyle>
          <a:p>
            <a:pPr>
              <a:defRPr/>
            </a:pPr>
            <a:fld id="{09EA2773-F02A-CC43-B1C5-479A1F34EDA7}" type="datetime1">
              <a:rPr lang="en-US" smtClean="0"/>
              <a:pPr>
                <a:defRPr/>
              </a:pPr>
              <a:t>9/11/2024</a:t>
            </a:fld>
            <a:endParaRPr lang="en-US" dirty="0"/>
          </a:p>
        </p:txBody>
      </p:sp>
      <p:sp>
        <p:nvSpPr>
          <p:cNvPr id="6" name="Footer Placeholder 4"/>
          <p:cNvSpPr>
            <a:spLocks noGrp="1"/>
          </p:cNvSpPr>
          <p:nvPr>
            <p:ph type="ftr" sz="quarter" idx="17"/>
          </p:nvPr>
        </p:nvSpPr>
        <p:spPr>
          <a:xfrm>
            <a:off x="2040806" y="6504215"/>
            <a:ext cx="8349492" cy="250031"/>
          </a:xfrm>
        </p:spPr>
        <p:txBody>
          <a:bodyPr/>
          <a:lstStyle>
            <a:lvl1pPr>
              <a:defRPr sz="1200" dirty="0" smtClean="0"/>
            </a:lvl1pPr>
          </a:lstStyle>
          <a:p>
            <a:pPr>
              <a:defRPr/>
            </a:pPr>
            <a:r>
              <a:rPr lang="en-US"/>
              <a:t>Presenter | Presentation Title or Meeting Title</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60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22041" y="6229315"/>
            <a:ext cx="1477859" cy="265532"/>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Content Placeholder 2">
            <a:extLst>
              <a:ext uri="{FF2B5EF4-FFF2-40B4-BE49-F238E27FC236}">
                <a16:creationId xmlns:a16="http://schemas.microsoft.com/office/drawing/2014/main" id="{337E9888-76A4-76B3-BAD9-CA6F84EBC301}"/>
              </a:ext>
            </a:extLst>
          </p:cNvPr>
          <p:cNvSpPr>
            <a:spLocks noGrp="1"/>
          </p:cNvSpPr>
          <p:nvPr>
            <p:ph sz="half" idx="13"/>
          </p:nvPr>
        </p:nvSpPr>
        <p:spPr>
          <a:xfrm>
            <a:off x="304802" y="971552"/>
            <a:ext cx="4037191" cy="4491384"/>
          </a:xfrm>
          <a:prstGeom prst="rect">
            <a:avLst/>
          </a:prstGeom>
        </p:spPr>
        <p:txBody>
          <a:bodyPr lIns="0" tIns="0" rIns="0" bIns="0"/>
          <a:lstStyle>
            <a:lvl1pPr marL="302676" marR="0" indent="-302676" algn="l" defTabSz="609585" rtl="0" eaLnBrk="1" fontAlgn="base" latinLnBrk="0" hangingPunct="1">
              <a:lnSpc>
                <a:spcPct val="100000"/>
              </a:lnSpc>
              <a:spcBef>
                <a:spcPts val="1312"/>
              </a:spcBef>
              <a:spcAft>
                <a:spcPct val="0"/>
              </a:spcAft>
              <a:buClrTx/>
              <a:buSzTx/>
              <a:buFont typeface="Arial" panose="020B0604020202020204" pitchFamily="34" charset="0"/>
              <a:buChar char="•"/>
              <a:tabLst/>
              <a:defRPr sz="2133">
                <a:solidFill>
                  <a:srgbClr val="505050"/>
                </a:solidFill>
              </a:defRPr>
            </a:lvl1pPr>
            <a:lvl2pPr marL="683667" indent="-306910">
              <a:spcBef>
                <a:spcPts val="1312"/>
              </a:spcBef>
              <a:defRPr sz="1867">
                <a:solidFill>
                  <a:srgbClr val="505050"/>
                </a:solidFill>
              </a:defRPr>
            </a:lvl2pPr>
            <a:lvl3pPr marL="1071007" indent="-306910">
              <a:spcBef>
                <a:spcPts val="1312"/>
              </a:spcBef>
              <a:defRPr sz="1867">
                <a:solidFill>
                  <a:srgbClr val="505050"/>
                </a:solidFill>
              </a:defRPr>
            </a:lvl3pPr>
            <a:lvl4pPr marL="1447764" indent="-304792">
              <a:spcBef>
                <a:spcPts val="1312"/>
              </a:spcBef>
              <a:defRPr sz="1600">
                <a:solidFill>
                  <a:srgbClr val="505050"/>
                </a:solidFill>
              </a:defRPr>
            </a:lvl4pPr>
            <a:lvl5pPr marL="1826638" indent="-306910">
              <a:spcBef>
                <a:spcPts val="1312"/>
              </a:spcBef>
              <a:buFont typeface="Arial"/>
              <a:buChar char="•"/>
              <a:defRPr sz="1600">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134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2" descr="C:\Users\Ian Pong\Documents\LBNL\Logo\LBNL_Full_Logo_Final.jpg" hidden="1"/>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20000" y="108000"/>
            <a:ext cx="1440000" cy="12289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12192000" cy="1080000"/>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368000"/>
            <a:ext cx="10972800" cy="4641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hidden="1"/>
          <p:cNvSpPr>
            <a:spLocks noGrp="1"/>
          </p:cNvSpPr>
          <p:nvPr>
            <p:ph type="dt" sz="half" idx="10"/>
          </p:nvPr>
        </p:nvSpPr>
        <p:spPr/>
        <p:txBody>
          <a:bodyPr/>
          <a:lstStyle/>
          <a:p>
            <a:r>
              <a:rPr lang="en-US"/>
              <a:t>5/13/2020</a:t>
            </a:r>
            <a:endParaRPr lang="en-GB"/>
          </a:p>
        </p:txBody>
      </p:sp>
      <p:sp>
        <p:nvSpPr>
          <p:cNvPr id="6" name="Slide Number Placeholder 5"/>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12893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hidden="1"/>
          <p:cNvSpPr>
            <a:spLocks noGrp="1"/>
          </p:cNvSpPr>
          <p:nvPr>
            <p:ph type="dt" sz="half" idx="10"/>
          </p:nvPr>
        </p:nvSpPr>
        <p:spPr/>
        <p:txBody>
          <a:bodyPr/>
          <a:lstStyle/>
          <a:p>
            <a:r>
              <a:rPr lang="en-US"/>
              <a:t>5/13/2020</a:t>
            </a:r>
            <a:endParaRPr lang="en-GB"/>
          </a:p>
        </p:txBody>
      </p:sp>
      <p:sp>
        <p:nvSpPr>
          <p:cNvPr id="6" name="Slide Number Placeholder 5"/>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377993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hidden="1"/>
          <p:cNvSpPr>
            <a:spLocks noGrp="1"/>
          </p:cNvSpPr>
          <p:nvPr>
            <p:ph type="dt" sz="half" idx="10"/>
          </p:nvPr>
        </p:nvSpPr>
        <p:spPr/>
        <p:txBody>
          <a:bodyPr/>
          <a:lstStyle/>
          <a:p>
            <a:r>
              <a:rPr lang="en-US"/>
              <a:t>5/13/2020</a:t>
            </a:r>
            <a:endParaRPr lang="en-GB"/>
          </a:p>
        </p:txBody>
      </p:sp>
      <p:sp>
        <p:nvSpPr>
          <p:cNvPr id="7" name="Slide Number Placeholder 6"/>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183175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hidden="1"/>
          <p:cNvSpPr>
            <a:spLocks noGrp="1"/>
          </p:cNvSpPr>
          <p:nvPr>
            <p:ph type="dt" sz="half" idx="10"/>
          </p:nvPr>
        </p:nvSpPr>
        <p:spPr/>
        <p:txBody>
          <a:bodyPr/>
          <a:lstStyle/>
          <a:p>
            <a:r>
              <a:rPr lang="en-US"/>
              <a:t>5/13/2020</a:t>
            </a:r>
            <a:endParaRPr lang="en-GB"/>
          </a:p>
        </p:txBody>
      </p:sp>
      <p:sp>
        <p:nvSpPr>
          <p:cNvPr id="9" name="Slide Number Placeholder 8"/>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136001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hidden="1"/>
          <p:cNvSpPr>
            <a:spLocks noGrp="1"/>
          </p:cNvSpPr>
          <p:nvPr>
            <p:ph type="dt" sz="half" idx="10"/>
          </p:nvPr>
        </p:nvSpPr>
        <p:spPr/>
        <p:txBody>
          <a:bodyPr/>
          <a:lstStyle/>
          <a:p>
            <a:r>
              <a:rPr lang="en-US"/>
              <a:t>5/13/2020</a:t>
            </a:r>
            <a:endParaRPr lang="en-GB"/>
          </a:p>
        </p:txBody>
      </p:sp>
      <p:sp>
        <p:nvSpPr>
          <p:cNvPr id="5" name="Slide Number Placeholder 4"/>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2336633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hidden="1"/>
          <p:cNvSpPr>
            <a:spLocks noGrp="1"/>
          </p:cNvSpPr>
          <p:nvPr>
            <p:ph type="dt" sz="half" idx="10"/>
          </p:nvPr>
        </p:nvSpPr>
        <p:spPr/>
        <p:txBody>
          <a:bodyPr/>
          <a:lstStyle/>
          <a:p>
            <a:r>
              <a:rPr lang="en-US"/>
              <a:t>5/13/2020</a:t>
            </a:r>
            <a:endParaRPr lang="en-GB"/>
          </a:p>
        </p:txBody>
      </p:sp>
      <p:sp>
        <p:nvSpPr>
          <p:cNvPr id="4" name="Slide Number Placeholder 3"/>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429261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hidden="1"/>
          <p:cNvSpPr>
            <a:spLocks noGrp="1"/>
          </p:cNvSpPr>
          <p:nvPr>
            <p:ph type="dt" sz="half" idx="10"/>
          </p:nvPr>
        </p:nvSpPr>
        <p:spPr/>
        <p:txBody>
          <a:bodyPr/>
          <a:lstStyle/>
          <a:p>
            <a:r>
              <a:rPr lang="en-US"/>
              <a:t>5/13/2020</a:t>
            </a:r>
            <a:endParaRPr lang="en-GB"/>
          </a:p>
        </p:txBody>
      </p:sp>
      <p:sp>
        <p:nvSpPr>
          <p:cNvPr id="7" name="Slide Number Placeholder 6"/>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1797878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hidden="1"/>
          <p:cNvSpPr>
            <a:spLocks noGrp="1"/>
          </p:cNvSpPr>
          <p:nvPr>
            <p:ph type="dt" sz="half" idx="10"/>
          </p:nvPr>
        </p:nvSpPr>
        <p:spPr/>
        <p:txBody>
          <a:bodyPr/>
          <a:lstStyle/>
          <a:p>
            <a:r>
              <a:rPr lang="en-US"/>
              <a:t>5/13/2020</a:t>
            </a:r>
            <a:endParaRPr lang="en-GB"/>
          </a:p>
        </p:txBody>
      </p:sp>
      <p:sp>
        <p:nvSpPr>
          <p:cNvPr id="7" name="Slide Number Placeholder 6"/>
          <p:cNvSpPr>
            <a:spLocks noGrp="1"/>
          </p:cNvSpPr>
          <p:nvPr>
            <p:ph type="sldNum" sz="quarter" idx="12"/>
          </p:nvPr>
        </p:nvSpPr>
        <p:spPr>
          <a:xfrm>
            <a:off x="8737600" y="6448251"/>
            <a:ext cx="2844800" cy="365125"/>
          </a:xfrm>
        </p:spPr>
        <p:txBody>
          <a:bodyPr/>
          <a:lstStyle>
            <a:lvl1pPr>
              <a:defRPr>
                <a:solidFill>
                  <a:schemeClr val="bg1">
                    <a:lumMod val="95000"/>
                  </a:schemeClr>
                </a:solidFill>
              </a:defRPr>
            </a:lvl1pPr>
          </a:lstStyle>
          <a:p>
            <a:fld id="{E6910A57-C4C2-471D-B852-7E80F10F5A4C}" type="slidenum">
              <a:rPr lang="en-GB" smtClean="0"/>
              <a:pPr/>
              <a:t>‹#›</a:t>
            </a:fld>
            <a:endParaRPr lang="en-GB"/>
          </a:p>
        </p:txBody>
      </p:sp>
    </p:spTree>
    <p:extLst>
      <p:ext uri="{BB962C8B-B14F-4D97-AF65-F5344CB8AC3E}">
        <p14:creationId xmlns:p14="http://schemas.microsoft.com/office/powerpoint/2010/main" val="3753783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080000"/>
          </a:xfrm>
          <a:prstGeom prst="rect">
            <a:avLst/>
          </a:prstGeom>
          <a:solidFill>
            <a:schemeClr val="tx2"/>
          </a:solidFill>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3680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903294" y="6433343"/>
            <a:ext cx="1551105" cy="365125"/>
          </a:xfrm>
          <a:prstGeom prst="rect">
            <a:avLst/>
          </a:prstGeom>
        </p:spPr>
        <p:txBody>
          <a:bodyPr vert="horz" lIns="91440" tIns="45720" rIns="91440" bIns="45720" rtlCol="0" anchor="ctr"/>
          <a:lstStyle>
            <a:lvl1pPr algn="l">
              <a:defRPr sz="1200">
                <a:solidFill>
                  <a:schemeClr val="bg1"/>
                </a:solidFill>
              </a:defRPr>
            </a:lvl1pPr>
          </a:lstStyle>
          <a:p>
            <a:r>
              <a:rPr lang="en-US"/>
              <a:t>5/13/2020</a:t>
            </a:r>
            <a:endParaRPr lang="en-GB"/>
          </a:p>
        </p:txBody>
      </p:sp>
      <p:sp>
        <p:nvSpPr>
          <p:cNvPr id="5" name="Footer Placeholder 4"/>
          <p:cNvSpPr>
            <a:spLocks noGrp="1"/>
          </p:cNvSpPr>
          <p:nvPr>
            <p:ph type="ftr" sz="quarter" idx="3"/>
          </p:nvPr>
        </p:nvSpPr>
        <p:spPr>
          <a:xfrm>
            <a:off x="3432000" y="6433343"/>
            <a:ext cx="5328000" cy="365125"/>
          </a:xfrm>
          <a:prstGeom prst="rect">
            <a:avLst/>
          </a:prstGeom>
        </p:spPr>
        <p:txBody>
          <a:bodyPr vert="horz" lIns="91440" tIns="45720" rIns="91440" bIns="45720" rtlCol="0" anchor="ctr"/>
          <a:lstStyle>
            <a:lvl1pPr algn="ctr">
              <a:defRPr sz="1200">
                <a:solidFill>
                  <a:schemeClr val="bg1"/>
                </a:solidFill>
              </a:defRPr>
            </a:lvl1pPr>
          </a:lstStyle>
          <a:p>
            <a:r>
              <a:rPr lang="en-US"/>
              <a:t>P. Ferracin -- 20 T hybrid and comparative analysis</a:t>
            </a:r>
            <a:endParaRPr lang="en-GB"/>
          </a:p>
        </p:txBody>
      </p:sp>
      <p:sp>
        <p:nvSpPr>
          <p:cNvPr id="6" name="Slide Number Placeholder 5"/>
          <p:cNvSpPr>
            <a:spLocks noGrp="1"/>
          </p:cNvSpPr>
          <p:nvPr>
            <p:ph type="sldNum" sz="quarter" idx="4"/>
          </p:nvPr>
        </p:nvSpPr>
        <p:spPr>
          <a:xfrm>
            <a:off x="9768408" y="6433343"/>
            <a:ext cx="1813992" cy="365125"/>
          </a:xfrm>
          <a:prstGeom prst="rect">
            <a:avLst/>
          </a:prstGeom>
        </p:spPr>
        <p:txBody>
          <a:bodyPr vert="horz" lIns="91440" tIns="45720" rIns="91440" bIns="45720" rtlCol="0" anchor="ctr"/>
          <a:lstStyle>
            <a:lvl1pPr algn="r">
              <a:defRPr sz="1200">
                <a:solidFill>
                  <a:schemeClr val="bg1"/>
                </a:solidFill>
              </a:defRPr>
            </a:lvl1pPr>
          </a:lstStyle>
          <a:p>
            <a:fld id="{E6910A57-C4C2-471D-B852-7E80F10F5A4C}" type="slidenum">
              <a:rPr lang="en-GB" smtClean="0"/>
              <a:pPr/>
              <a:t>‹#›</a:t>
            </a:fld>
            <a:endParaRPr lang="en-GB"/>
          </a:p>
        </p:txBody>
      </p:sp>
      <p:sp>
        <p:nvSpPr>
          <p:cNvPr id="9" name="Rectangle 8"/>
          <p:cNvSpPr/>
          <p:nvPr userDrawn="1"/>
        </p:nvSpPr>
        <p:spPr>
          <a:xfrm>
            <a:off x="459" y="6323774"/>
            <a:ext cx="12191541"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anchor="ctr"/>
          <a:lstStyle/>
          <a:p>
            <a:pPr algn="ctr" defTabSz="457082">
              <a:defRPr/>
            </a:pPr>
            <a:endParaRPr lang="en-US" dirty="0">
              <a:solidFill>
                <a:srgbClr val="FFFFFF"/>
              </a:solidFill>
              <a:latin typeface="Arial" charset="0"/>
              <a:ea typeface="ＭＳ Ｐゴシック" charset="0"/>
              <a:cs typeface="ＭＳ Ｐゴシック" charset="0"/>
            </a:endParaRPr>
          </a:p>
          <a:p>
            <a:pPr algn="ctr" defTabSz="457082">
              <a:defRPr/>
            </a:pPr>
            <a:endParaRPr lang="en-US" dirty="0">
              <a:solidFill>
                <a:srgbClr val="FFFFFF"/>
              </a:solidFill>
              <a:latin typeface="Arial" charset="0"/>
              <a:ea typeface="ＭＳ Ｐゴシック" charset="0"/>
              <a:cs typeface="ＭＳ Ｐゴシック" charset="0"/>
            </a:endParaRPr>
          </a:p>
        </p:txBody>
      </p:sp>
      <p:pic>
        <p:nvPicPr>
          <p:cNvPr id="10" name="Picture 9" descr="RGB_White-Seal_White-Mark_SC_Horizontal–400dpi.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6643" y="6457861"/>
            <a:ext cx="1570468" cy="263614"/>
          </a:xfrm>
          <a:prstGeom prst="rect">
            <a:avLst/>
          </a:prstGeom>
        </p:spPr>
      </p:pic>
    </p:spTree>
    <p:extLst>
      <p:ext uri="{BB962C8B-B14F-4D97-AF65-F5344CB8AC3E}">
        <p14:creationId xmlns:p14="http://schemas.microsoft.com/office/powerpoint/2010/main" val="2414752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docs.micro-measurements.com/?id=2414"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t>MDP Materials Meeting and Milestones Update</a:t>
            </a:r>
            <a:endParaRPr lang="en-GB" dirty="0"/>
          </a:p>
        </p:txBody>
      </p:sp>
      <p:sp>
        <p:nvSpPr>
          <p:cNvPr id="3" name="Subtitle 2"/>
          <p:cNvSpPr>
            <a:spLocks noGrp="1"/>
          </p:cNvSpPr>
          <p:nvPr>
            <p:ph type="subTitle" idx="1"/>
          </p:nvPr>
        </p:nvSpPr>
        <p:spPr>
          <a:xfrm>
            <a:off x="914400" y="4653136"/>
            <a:ext cx="10363200" cy="1224136"/>
          </a:xfrm>
          <a:solidFill>
            <a:srgbClr val="EAEAEA">
              <a:alpha val="23137"/>
            </a:srgbClr>
          </a:solidFill>
        </p:spPr>
        <p:txBody>
          <a:bodyPr>
            <a:normAutofit fontScale="85000" lnSpcReduction="20000"/>
          </a:bodyPr>
          <a:lstStyle/>
          <a:p>
            <a:pPr>
              <a:lnSpc>
                <a:spcPct val="80000"/>
              </a:lnSpc>
              <a:spcBef>
                <a:spcPts val="800"/>
              </a:spcBef>
              <a:defRPr sz="3600"/>
            </a:pPr>
            <a:r>
              <a:rPr lang="en-US" dirty="0"/>
              <a:t>S. Krave, </a:t>
            </a:r>
          </a:p>
          <a:p>
            <a:pPr>
              <a:lnSpc>
                <a:spcPct val="80000"/>
              </a:lnSpc>
              <a:spcBef>
                <a:spcPts val="800"/>
              </a:spcBef>
              <a:defRPr sz="3600"/>
            </a:pPr>
            <a:endParaRPr lang="en-US" dirty="0"/>
          </a:p>
          <a:p>
            <a:pPr>
              <a:lnSpc>
                <a:spcPct val="80000"/>
              </a:lnSpc>
              <a:spcBef>
                <a:spcPts val="800"/>
              </a:spcBef>
              <a:defRPr sz="3600"/>
            </a:pPr>
            <a:r>
              <a:rPr lang="en-US" dirty="0"/>
              <a:t>US Magnet Development Program</a:t>
            </a:r>
          </a:p>
        </p:txBody>
      </p:sp>
    </p:spTree>
    <p:extLst>
      <p:ext uri="{BB962C8B-B14F-4D97-AF65-F5344CB8AC3E}">
        <p14:creationId xmlns:p14="http://schemas.microsoft.com/office/powerpoint/2010/main" val="351045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92F4C9-5B8A-22AC-F880-894F07B17FAF}"/>
              </a:ext>
            </a:extLst>
          </p:cNvPr>
          <p:cNvSpPr>
            <a:spLocks noGrp="1"/>
          </p:cNvSpPr>
          <p:nvPr>
            <p:ph type="title"/>
          </p:nvPr>
        </p:nvSpPr>
        <p:spPr/>
        <p:txBody>
          <a:bodyPr/>
          <a:lstStyle/>
          <a:p>
            <a:endParaRPr lang="en-US" dirty="0"/>
          </a:p>
        </p:txBody>
      </p:sp>
      <p:sp>
        <p:nvSpPr>
          <p:cNvPr id="7" name="Text Placeholder 6">
            <a:extLst>
              <a:ext uri="{FF2B5EF4-FFF2-40B4-BE49-F238E27FC236}">
                <a16:creationId xmlns:a16="http://schemas.microsoft.com/office/drawing/2014/main" id="{70D4CC0C-8B87-9EB2-10CD-FCFB6B0E1E2C}"/>
              </a:ext>
            </a:extLst>
          </p:cNvPr>
          <p:cNvSpPr>
            <a:spLocks noGrp="1"/>
          </p:cNvSpPr>
          <p:nvPr>
            <p:ph type="body" sz="half" idx="2"/>
          </p:nvPr>
        </p:nvSpPr>
        <p:spPr/>
        <p:txBody>
          <a:bodyPr/>
          <a:lstStyle/>
          <a:p>
            <a:r>
              <a:rPr lang="en-US" dirty="0"/>
              <a:t>Measure debonding energy of cable/insulation systems.</a:t>
            </a:r>
          </a:p>
          <a:p>
            <a:r>
              <a:rPr lang="en-US" dirty="0"/>
              <a:t>Additional samples are in fabrication</a:t>
            </a:r>
          </a:p>
          <a:p>
            <a:r>
              <a:rPr lang="en-US" dirty="0"/>
              <a:t>Planning on the following so far:</a:t>
            </a:r>
          </a:p>
          <a:p>
            <a:pPr marL="285750" indent="-285750">
              <a:buFont typeface="Arial" panose="020B0604020202020204" pitchFamily="34" charset="0"/>
              <a:buChar char="•"/>
            </a:pPr>
            <a:r>
              <a:rPr lang="en-US" dirty="0"/>
              <a:t>CTD-101K, standard glass, no binder</a:t>
            </a:r>
          </a:p>
          <a:p>
            <a:pPr marL="285750" indent="-285750">
              <a:buFont typeface="Arial" panose="020B0604020202020204" pitchFamily="34" charset="0"/>
              <a:buChar char="•"/>
            </a:pPr>
            <a:r>
              <a:rPr lang="en-US" dirty="0"/>
              <a:t>CTD-101K, heat cleaned glass</a:t>
            </a:r>
          </a:p>
          <a:p>
            <a:pPr marL="285750" indent="-285750">
              <a:buFont typeface="Arial" panose="020B0604020202020204" pitchFamily="34" charset="0"/>
              <a:buChar char="•"/>
            </a:pPr>
            <a:r>
              <a:rPr lang="en-US" dirty="0"/>
              <a:t>CTD-101K, Heat cleaned, the post reaction sized glass</a:t>
            </a:r>
          </a:p>
          <a:p>
            <a:pPr marL="285750" indent="-285750">
              <a:buFont typeface="Arial" panose="020B0604020202020204" pitchFamily="34" charset="0"/>
              <a:buChar char="•"/>
            </a:pPr>
            <a:r>
              <a:rPr lang="en-US" dirty="0"/>
              <a:t>Post reaction re-sized glass</a:t>
            </a:r>
          </a:p>
          <a:p>
            <a:pPr marL="285750" indent="-285750">
              <a:buFont typeface="Arial" panose="020B0604020202020204" pitchFamily="34" charset="0"/>
              <a:buChar char="•"/>
            </a:pPr>
            <a:endParaRPr lang="en-US" dirty="0"/>
          </a:p>
          <a:p>
            <a:endParaRPr lang="en-US" dirty="0"/>
          </a:p>
        </p:txBody>
      </p:sp>
      <p:sp>
        <p:nvSpPr>
          <p:cNvPr id="3" name="Date Placeholder 2">
            <a:extLst>
              <a:ext uri="{FF2B5EF4-FFF2-40B4-BE49-F238E27FC236}">
                <a16:creationId xmlns:a16="http://schemas.microsoft.com/office/drawing/2014/main" id="{3DF086F3-635E-E018-3880-9CA83E498242}"/>
              </a:ext>
            </a:extLst>
          </p:cNvPr>
          <p:cNvSpPr>
            <a:spLocks noGrp="1"/>
          </p:cNvSpPr>
          <p:nvPr>
            <p:ph type="dt" sz="half" idx="10"/>
          </p:nvPr>
        </p:nvSpPr>
        <p:spPr/>
        <p:txBody>
          <a:bodyPr/>
          <a:lstStyle/>
          <a:p>
            <a:r>
              <a:rPr lang="en-US"/>
              <a:t>5/13/2020</a:t>
            </a:r>
            <a:endParaRPr lang="en-GB"/>
          </a:p>
        </p:txBody>
      </p:sp>
      <p:sp>
        <p:nvSpPr>
          <p:cNvPr id="4" name="Slide Number Placeholder 3">
            <a:extLst>
              <a:ext uri="{FF2B5EF4-FFF2-40B4-BE49-F238E27FC236}">
                <a16:creationId xmlns:a16="http://schemas.microsoft.com/office/drawing/2014/main" id="{631C3C4A-5088-7B8E-E0A1-534266E95591}"/>
              </a:ext>
            </a:extLst>
          </p:cNvPr>
          <p:cNvSpPr>
            <a:spLocks noGrp="1"/>
          </p:cNvSpPr>
          <p:nvPr>
            <p:ph type="sldNum" sz="quarter" idx="12"/>
          </p:nvPr>
        </p:nvSpPr>
        <p:spPr/>
        <p:txBody>
          <a:bodyPr/>
          <a:lstStyle/>
          <a:p>
            <a:fld id="{E6910A57-C4C2-471D-B852-7E80F10F5A4C}" type="slidenum">
              <a:rPr lang="en-GB" smtClean="0"/>
              <a:pPr/>
              <a:t>10</a:t>
            </a:fld>
            <a:endParaRPr lang="en-GB"/>
          </a:p>
        </p:txBody>
      </p:sp>
      <p:pic>
        <p:nvPicPr>
          <p:cNvPr id="8" name="Content Placeholder 7">
            <a:extLst>
              <a:ext uri="{FF2B5EF4-FFF2-40B4-BE49-F238E27FC236}">
                <a16:creationId xmlns:a16="http://schemas.microsoft.com/office/drawing/2014/main" id="{0E3110C6-4EE0-D124-BAD5-C325CFCACA1A}"/>
              </a:ext>
            </a:extLst>
          </p:cNvPr>
          <p:cNvPicPr>
            <a:picLocks noGrp="1" noChangeAspect="1"/>
          </p:cNvPicPr>
          <p:nvPr>
            <p:ph idx="1"/>
          </p:nvPr>
        </p:nvPicPr>
        <p:blipFill>
          <a:blip r:embed="rId2"/>
          <a:stretch>
            <a:fillRect/>
          </a:stretch>
        </p:blipFill>
        <p:spPr>
          <a:xfrm>
            <a:off x="6934200" y="294127"/>
            <a:ext cx="4979459" cy="3734594"/>
          </a:xfrm>
          <a:prstGeom prst="rect">
            <a:avLst/>
          </a:prstGeom>
        </p:spPr>
      </p:pic>
    </p:spTree>
    <p:extLst>
      <p:ext uri="{BB962C8B-B14F-4D97-AF65-F5344CB8AC3E}">
        <p14:creationId xmlns:p14="http://schemas.microsoft.com/office/powerpoint/2010/main" val="3764121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B014-6C61-D3D1-E1F3-19AFE716AB53}"/>
              </a:ext>
            </a:extLst>
          </p:cNvPr>
          <p:cNvSpPr>
            <a:spLocks noGrp="1"/>
          </p:cNvSpPr>
          <p:nvPr>
            <p:ph type="title"/>
          </p:nvPr>
        </p:nvSpPr>
        <p:spPr/>
        <p:txBody>
          <a:bodyPr>
            <a:normAutofit/>
          </a:bodyPr>
          <a:lstStyle/>
          <a:p>
            <a:r>
              <a:rPr lang="en-US"/>
              <a:t>Measurement of CTE of material using Fiber Strain Sensing</a:t>
            </a:r>
            <a:endParaRPr lang="en-US" dirty="0"/>
          </a:p>
        </p:txBody>
      </p:sp>
      <p:sp>
        <p:nvSpPr>
          <p:cNvPr id="5" name="Content Placeholder 4">
            <a:extLst>
              <a:ext uri="{FF2B5EF4-FFF2-40B4-BE49-F238E27FC236}">
                <a16:creationId xmlns:a16="http://schemas.microsoft.com/office/drawing/2014/main" id="{6691389B-1E2E-6B01-9D71-B0245E345A23}"/>
              </a:ext>
            </a:extLst>
          </p:cNvPr>
          <p:cNvSpPr>
            <a:spLocks noGrp="1"/>
          </p:cNvSpPr>
          <p:nvPr>
            <p:ph idx="1"/>
          </p:nvPr>
        </p:nvSpPr>
        <p:spPr/>
        <p:txBody>
          <a:bodyPr/>
          <a:lstStyle/>
          <a:p>
            <a:endParaRPr lang="en-US"/>
          </a:p>
        </p:txBody>
      </p:sp>
      <p:sp>
        <p:nvSpPr>
          <p:cNvPr id="6" name="Text Placeholder 5">
            <a:extLst>
              <a:ext uri="{FF2B5EF4-FFF2-40B4-BE49-F238E27FC236}">
                <a16:creationId xmlns:a16="http://schemas.microsoft.com/office/drawing/2014/main" id="{B0D6D794-659C-BEFF-B62C-C47EDD7C6B6A}"/>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Similar to measuring CTE of materials using conventional strain gages, it can be measured using distributed strain sensing fiber</a:t>
            </a:r>
          </a:p>
          <a:p>
            <a:pPr marL="742950" lvl="1" indent="-285750">
              <a:buFont typeface="Arial" panose="020B0604020202020204" pitchFamily="34" charset="0"/>
              <a:buChar char="•"/>
            </a:pPr>
            <a:r>
              <a:rPr lang="en-US" dirty="0">
                <a:hlinkClick r:id="rId2"/>
              </a:rPr>
              <a:t>https://docs.micro-measurements.com/?id=2414</a:t>
            </a:r>
            <a:endParaRPr lang="en-US" dirty="0"/>
          </a:p>
          <a:p>
            <a:pPr marL="285750" indent="-285750">
              <a:buFont typeface="Arial" panose="020B0604020202020204" pitchFamily="34" charset="0"/>
              <a:buChar char="•"/>
            </a:pPr>
            <a:r>
              <a:rPr lang="en-US" dirty="0"/>
              <a:t>A standard test block is being developed for fast and repeatable instrumentation that allows multiple samples to be measured simultaneously</a:t>
            </a:r>
          </a:p>
          <a:p>
            <a:pPr marL="285750" indent="-285750">
              <a:buFont typeface="Arial" panose="020B0604020202020204" pitchFamily="34" charset="0"/>
              <a:buChar char="•"/>
            </a:pPr>
            <a:endParaRPr lang="en-US" dirty="0"/>
          </a:p>
        </p:txBody>
      </p:sp>
      <p:sp>
        <p:nvSpPr>
          <p:cNvPr id="3" name="Date Placeholder 2">
            <a:extLst>
              <a:ext uri="{FF2B5EF4-FFF2-40B4-BE49-F238E27FC236}">
                <a16:creationId xmlns:a16="http://schemas.microsoft.com/office/drawing/2014/main" id="{F014D3DC-6794-9893-6A64-939BE02CC040}"/>
              </a:ext>
            </a:extLst>
          </p:cNvPr>
          <p:cNvSpPr>
            <a:spLocks noGrp="1"/>
          </p:cNvSpPr>
          <p:nvPr>
            <p:ph type="dt" sz="half" idx="10"/>
          </p:nvPr>
        </p:nvSpPr>
        <p:spPr/>
        <p:txBody>
          <a:bodyPr/>
          <a:lstStyle/>
          <a:p>
            <a:r>
              <a:rPr lang="en-US"/>
              <a:t>5/13/2020</a:t>
            </a:r>
            <a:endParaRPr lang="en-GB"/>
          </a:p>
        </p:txBody>
      </p:sp>
      <p:sp>
        <p:nvSpPr>
          <p:cNvPr id="4" name="Slide Number Placeholder 3">
            <a:extLst>
              <a:ext uri="{FF2B5EF4-FFF2-40B4-BE49-F238E27FC236}">
                <a16:creationId xmlns:a16="http://schemas.microsoft.com/office/drawing/2014/main" id="{CBBECC9D-5644-6BB5-4B3F-4BA4159A9BEE}"/>
              </a:ext>
            </a:extLst>
          </p:cNvPr>
          <p:cNvSpPr>
            <a:spLocks noGrp="1"/>
          </p:cNvSpPr>
          <p:nvPr>
            <p:ph type="sldNum" sz="quarter" idx="12"/>
          </p:nvPr>
        </p:nvSpPr>
        <p:spPr/>
        <p:txBody>
          <a:bodyPr/>
          <a:lstStyle/>
          <a:p>
            <a:fld id="{E6910A57-C4C2-471D-B852-7E80F10F5A4C}" type="slidenum">
              <a:rPr lang="en-GB" smtClean="0"/>
              <a:pPr/>
              <a:t>11</a:t>
            </a:fld>
            <a:endParaRPr lang="en-GB"/>
          </a:p>
        </p:txBody>
      </p:sp>
    </p:spTree>
    <p:extLst>
      <p:ext uri="{BB962C8B-B14F-4D97-AF65-F5344CB8AC3E}">
        <p14:creationId xmlns:p14="http://schemas.microsoft.com/office/powerpoint/2010/main" val="1127002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D6A56D4-2AE9-B8DB-B3AB-5DF604B99C06}"/>
              </a:ext>
            </a:extLst>
          </p:cNvPr>
          <p:cNvSpPr/>
          <p:nvPr/>
        </p:nvSpPr>
        <p:spPr>
          <a:xfrm>
            <a:off x="5389103" y="1571030"/>
            <a:ext cx="138176" cy="983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Rectangle 18">
            <a:extLst>
              <a:ext uri="{FF2B5EF4-FFF2-40B4-BE49-F238E27FC236}">
                <a16:creationId xmlns:a16="http://schemas.microsoft.com/office/drawing/2014/main" id="{51BB2577-BD41-7288-A4E5-0BD4698B7A0B}"/>
              </a:ext>
            </a:extLst>
          </p:cNvPr>
          <p:cNvSpPr/>
          <p:nvPr/>
        </p:nvSpPr>
        <p:spPr>
          <a:xfrm>
            <a:off x="6774927" y="1571030"/>
            <a:ext cx="138176" cy="983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477F9535-E156-1FB8-CBB5-F1A1EFAADDB8}"/>
              </a:ext>
            </a:extLst>
          </p:cNvPr>
          <p:cNvSpPr/>
          <p:nvPr/>
        </p:nvSpPr>
        <p:spPr>
          <a:xfrm>
            <a:off x="6067791" y="1177409"/>
            <a:ext cx="154432" cy="413150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400"/>
          </a:p>
        </p:txBody>
      </p:sp>
      <p:sp>
        <p:nvSpPr>
          <p:cNvPr id="5" name="Content Placeholder 4">
            <a:extLst>
              <a:ext uri="{FF2B5EF4-FFF2-40B4-BE49-F238E27FC236}">
                <a16:creationId xmlns:a16="http://schemas.microsoft.com/office/drawing/2014/main" id="{CF7D1E9B-B9AD-0148-1109-41CB532352ED}"/>
              </a:ext>
            </a:extLst>
          </p:cNvPr>
          <p:cNvSpPr>
            <a:spLocks noGrp="1"/>
          </p:cNvSpPr>
          <p:nvPr>
            <p:ph idx="1"/>
          </p:nvPr>
        </p:nvSpPr>
        <p:spPr>
          <a:xfrm>
            <a:off x="304804" y="971552"/>
            <a:ext cx="3076683" cy="5059363"/>
          </a:xfrm>
        </p:spPr>
        <p:txBody>
          <a:bodyPr>
            <a:normAutofit fontScale="92500"/>
          </a:bodyPr>
          <a:lstStyle/>
          <a:p>
            <a:r>
              <a:rPr lang="en-US" sz="1867" dirty="0"/>
              <a:t>System is a large pushrod</a:t>
            </a:r>
          </a:p>
          <a:p>
            <a:pPr lvl="1"/>
            <a:r>
              <a:rPr lang="en-US" sz="1600" dirty="0"/>
              <a:t>Design for maximum buckling load or equal cross section (needs some optimization)</a:t>
            </a:r>
          </a:p>
          <a:p>
            <a:pPr lvl="2"/>
            <a:r>
              <a:rPr lang="en-US" sz="1600" dirty="0"/>
              <a:t>though pushrod can be used to stabilize bucking mode</a:t>
            </a:r>
          </a:p>
          <a:p>
            <a:pPr lvl="1"/>
            <a:r>
              <a:rPr lang="en-US" sz="1600" dirty="0"/>
              <a:t>Use through hole or dual acting cylinder to apply either tension or compression to sample</a:t>
            </a:r>
          </a:p>
          <a:p>
            <a:pPr lvl="1"/>
            <a:r>
              <a:rPr lang="en-US" sz="1600" dirty="0"/>
              <a:t>Use inner and outer leads as current leads</a:t>
            </a:r>
          </a:p>
          <a:p>
            <a:pPr lvl="2"/>
            <a:r>
              <a:rPr lang="en-US" sz="1600" dirty="0"/>
              <a:t>Wrap in HTS to reduce He Consumption</a:t>
            </a:r>
          </a:p>
          <a:p>
            <a:r>
              <a:rPr lang="en-US" sz="1867" dirty="0"/>
              <a:t>Where applicable, insert G-10 electrical and thermal brakes</a:t>
            </a:r>
          </a:p>
          <a:p>
            <a:pPr lvl="1"/>
            <a:endParaRPr lang="en-US" dirty="0"/>
          </a:p>
        </p:txBody>
      </p:sp>
      <p:sp>
        <p:nvSpPr>
          <p:cNvPr id="4" name="Title 3">
            <a:extLst>
              <a:ext uri="{FF2B5EF4-FFF2-40B4-BE49-F238E27FC236}">
                <a16:creationId xmlns:a16="http://schemas.microsoft.com/office/drawing/2014/main" id="{3F573B09-B7D4-0DB8-5726-350B0488DA6C}"/>
              </a:ext>
            </a:extLst>
          </p:cNvPr>
          <p:cNvSpPr>
            <a:spLocks noGrp="1"/>
          </p:cNvSpPr>
          <p:nvPr>
            <p:ph type="title"/>
          </p:nvPr>
        </p:nvSpPr>
        <p:spPr/>
        <p:txBody>
          <a:bodyPr>
            <a:normAutofit/>
          </a:bodyPr>
          <a:lstStyle/>
          <a:p>
            <a:r>
              <a:rPr lang="en-US" sz="2800" dirty="0">
                <a:solidFill>
                  <a:schemeClr val="bg1"/>
                </a:solidFill>
              </a:rPr>
              <a:t>General Purpose Low Temperature Pressure Probe</a:t>
            </a:r>
            <a:endParaRPr lang="en-US" dirty="0">
              <a:solidFill>
                <a:schemeClr val="bg1"/>
              </a:solidFill>
            </a:endParaRPr>
          </a:p>
        </p:txBody>
      </p:sp>
      <p:sp>
        <p:nvSpPr>
          <p:cNvPr id="6" name="Oval 5">
            <a:extLst>
              <a:ext uri="{FF2B5EF4-FFF2-40B4-BE49-F238E27FC236}">
                <a16:creationId xmlns:a16="http://schemas.microsoft.com/office/drawing/2014/main" id="{52603B55-75F8-C4B7-051E-EF603A71AD72}"/>
              </a:ext>
            </a:extLst>
          </p:cNvPr>
          <p:cNvSpPr/>
          <p:nvPr/>
        </p:nvSpPr>
        <p:spPr>
          <a:xfrm>
            <a:off x="3774284" y="4447301"/>
            <a:ext cx="1332992" cy="13329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Oval 6">
            <a:extLst>
              <a:ext uri="{FF2B5EF4-FFF2-40B4-BE49-F238E27FC236}">
                <a16:creationId xmlns:a16="http://schemas.microsoft.com/office/drawing/2014/main" id="{81B0E9BB-94C5-B38E-1AB8-FE038325FB8D}"/>
              </a:ext>
            </a:extLst>
          </p:cNvPr>
          <p:cNvSpPr/>
          <p:nvPr/>
        </p:nvSpPr>
        <p:spPr>
          <a:xfrm>
            <a:off x="3928478" y="4601495"/>
            <a:ext cx="1024605" cy="1024605"/>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Oval 7">
            <a:extLst>
              <a:ext uri="{FF2B5EF4-FFF2-40B4-BE49-F238E27FC236}">
                <a16:creationId xmlns:a16="http://schemas.microsoft.com/office/drawing/2014/main" id="{E0E854BC-6D98-CCEE-0F9D-816CB6018946}"/>
              </a:ext>
            </a:extLst>
          </p:cNvPr>
          <p:cNvSpPr/>
          <p:nvPr/>
        </p:nvSpPr>
        <p:spPr>
          <a:xfrm>
            <a:off x="3982399" y="4655416"/>
            <a:ext cx="916763" cy="91676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2F053070-FBF9-1EF3-2B4C-519A92D20DCE}"/>
              </a:ext>
            </a:extLst>
          </p:cNvPr>
          <p:cNvSpPr/>
          <p:nvPr/>
        </p:nvSpPr>
        <p:spPr>
          <a:xfrm>
            <a:off x="5933679" y="4945827"/>
            <a:ext cx="81280" cy="5425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C6748C04-F6B5-7D1A-82D1-F70C09BF8988}"/>
              </a:ext>
            </a:extLst>
          </p:cNvPr>
          <p:cNvSpPr/>
          <p:nvPr/>
        </p:nvSpPr>
        <p:spPr>
          <a:xfrm>
            <a:off x="6291311" y="4988860"/>
            <a:ext cx="81280" cy="5425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C24892B0-F38C-1B07-5ECD-E7B62BEAAA6F}"/>
              </a:ext>
            </a:extLst>
          </p:cNvPr>
          <p:cNvSpPr/>
          <p:nvPr/>
        </p:nvSpPr>
        <p:spPr>
          <a:xfrm>
            <a:off x="5933679" y="5488371"/>
            <a:ext cx="438912" cy="29192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BC8E7CDC-80C6-3BDC-D5F0-7A9EB4770BAF}"/>
              </a:ext>
            </a:extLst>
          </p:cNvPr>
          <p:cNvSpPr/>
          <p:nvPr/>
        </p:nvSpPr>
        <p:spPr>
          <a:xfrm>
            <a:off x="5933679" y="2554193"/>
            <a:ext cx="438912" cy="24140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01B64609-D3DA-BADC-51D3-2C422642E3F8}"/>
              </a:ext>
            </a:extLst>
          </p:cNvPr>
          <p:cNvSpPr/>
          <p:nvPr/>
        </p:nvSpPr>
        <p:spPr>
          <a:xfrm>
            <a:off x="5897103" y="2135884"/>
            <a:ext cx="512064" cy="15072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972BD242-119D-12ED-903F-36F0DEE26874}"/>
              </a:ext>
            </a:extLst>
          </p:cNvPr>
          <p:cNvSpPr/>
          <p:nvPr/>
        </p:nvSpPr>
        <p:spPr>
          <a:xfrm>
            <a:off x="5744277" y="1741073"/>
            <a:ext cx="817715" cy="39827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a:solidFill>
                  <a:schemeClr val="tx1"/>
                </a:solidFill>
              </a:rPr>
              <a:t>20 Ton</a:t>
            </a:r>
          </a:p>
        </p:txBody>
      </p:sp>
      <p:sp>
        <p:nvSpPr>
          <p:cNvPr id="16" name="Rectangle 15">
            <a:extLst>
              <a:ext uri="{FF2B5EF4-FFF2-40B4-BE49-F238E27FC236}">
                <a16:creationId xmlns:a16="http://schemas.microsoft.com/office/drawing/2014/main" id="{C8555E2B-70D0-CD45-5873-9CC262151A34}"/>
              </a:ext>
            </a:extLst>
          </p:cNvPr>
          <p:cNvSpPr/>
          <p:nvPr/>
        </p:nvSpPr>
        <p:spPr>
          <a:xfrm>
            <a:off x="5015215" y="2456658"/>
            <a:ext cx="2267712" cy="1788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 name="Rectangle 16">
            <a:extLst>
              <a:ext uri="{FF2B5EF4-FFF2-40B4-BE49-F238E27FC236}">
                <a16:creationId xmlns:a16="http://schemas.microsoft.com/office/drawing/2014/main" id="{D57C8ED8-C7DB-E5C6-63B9-A97089AF8BCA}"/>
              </a:ext>
            </a:extLst>
          </p:cNvPr>
          <p:cNvSpPr/>
          <p:nvPr/>
        </p:nvSpPr>
        <p:spPr>
          <a:xfrm>
            <a:off x="5372847" y="1571029"/>
            <a:ext cx="1544320" cy="1507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Rectangle 19">
            <a:extLst>
              <a:ext uri="{FF2B5EF4-FFF2-40B4-BE49-F238E27FC236}">
                <a16:creationId xmlns:a16="http://schemas.microsoft.com/office/drawing/2014/main" id="{5F832C3D-F587-9AE1-E164-0806800ED5D9}"/>
              </a:ext>
            </a:extLst>
          </p:cNvPr>
          <p:cNvSpPr/>
          <p:nvPr/>
        </p:nvSpPr>
        <p:spPr>
          <a:xfrm>
            <a:off x="6014959" y="1239222"/>
            <a:ext cx="280416" cy="15464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441A9C50-8430-82D8-A246-713176447E28}"/>
              </a:ext>
            </a:extLst>
          </p:cNvPr>
          <p:cNvSpPr/>
          <p:nvPr/>
        </p:nvSpPr>
        <p:spPr>
          <a:xfrm>
            <a:off x="6090143" y="1239222"/>
            <a:ext cx="132080" cy="15464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p>
        </p:txBody>
      </p:sp>
      <p:cxnSp>
        <p:nvCxnSpPr>
          <p:cNvPr id="23" name="Straight Arrow Connector 22">
            <a:extLst>
              <a:ext uri="{FF2B5EF4-FFF2-40B4-BE49-F238E27FC236}">
                <a16:creationId xmlns:a16="http://schemas.microsoft.com/office/drawing/2014/main" id="{86FFD190-53BC-D28C-474F-70BBB13BCC1A}"/>
              </a:ext>
            </a:extLst>
          </p:cNvPr>
          <p:cNvCxnSpPr>
            <a:cxnSpLocks/>
          </p:cNvCxnSpPr>
          <p:nvPr/>
        </p:nvCxnSpPr>
        <p:spPr>
          <a:xfrm flipH="1">
            <a:off x="6392911" y="950286"/>
            <a:ext cx="1187165" cy="31318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5" name="Content Placeholder 4">
            <a:extLst>
              <a:ext uri="{FF2B5EF4-FFF2-40B4-BE49-F238E27FC236}">
                <a16:creationId xmlns:a16="http://schemas.microsoft.com/office/drawing/2014/main" id="{1214DD89-83B3-A48D-C1D4-83C389818097}"/>
              </a:ext>
            </a:extLst>
          </p:cNvPr>
          <p:cNvSpPr txBox="1">
            <a:spLocks/>
          </p:cNvSpPr>
          <p:nvPr/>
        </p:nvSpPr>
        <p:spPr>
          <a:xfrm>
            <a:off x="7539197" y="827085"/>
            <a:ext cx="4425219" cy="5059363"/>
          </a:xfrm>
          <a:prstGeom prst="rect">
            <a:avLst/>
          </a:prstGeom>
        </p:spPr>
        <p:txBody>
          <a:bodyPr lIns="0" tIns="0" rIns="0" bIns="0"/>
          <a:lstStyle>
            <a:lvl1pPr marL="227013" indent="-227013" algn="l" defTabSz="457200" rtl="0" eaLnBrk="1" fontAlgn="base" hangingPunct="1">
              <a:spcBef>
                <a:spcPts val="984"/>
              </a:spcBef>
              <a:spcAft>
                <a:spcPct val="0"/>
              </a:spcAft>
              <a:buFont typeface="Arial" panose="020B0604020202020204" pitchFamily="34" charset="0"/>
              <a:buChar char="•"/>
              <a:defRPr sz="1600" kern="1200">
                <a:solidFill>
                  <a:srgbClr val="505050"/>
                </a:solidFill>
                <a:latin typeface="Helvetica"/>
                <a:ea typeface="Geneva" charset="0"/>
                <a:cs typeface="ＭＳ Ｐゴシック" charset="0"/>
              </a:defRPr>
            </a:lvl1pPr>
            <a:lvl2pPr marL="514350" marR="0" indent="-231775"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kern="1200">
                <a:solidFill>
                  <a:srgbClr val="505050"/>
                </a:solidFill>
                <a:latin typeface="Helvetica"/>
                <a:ea typeface="ＭＳ Ｐゴシック" charset="0"/>
                <a:cs typeface="ＭＳ Ｐゴシック" charset="0"/>
              </a:defRPr>
            </a:lvl2pPr>
            <a:lvl3pPr marL="800100"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kern="1200">
                <a:solidFill>
                  <a:srgbClr val="505050"/>
                </a:solidFill>
                <a:latin typeface="Helvetica"/>
                <a:ea typeface="ＭＳ Ｐゴシック" charset="0"/>
                <a:cs typeface="ＭＳ Ｐゴシック" charset="0"/>
              </a:defRPr>
            </a:lvl3pPr>
            <a:lvl4pPr marL="1087438" marR="0" indent="-230188" algn="l" defTabSz="457200" rtl="0" eaLnBrk="1" fontAlgn="base" latinLnBrk="0" hangingPunct="1">
              <a:lnSpc>
                <a:spcPct val="100000"/>
              </a:lnSpc>
              <a:spcBef>
                <a:spcPts val="984"/>
              </a:spcBef>
              <a:spcAft>
                <a:spcPct val="0"/>
              </a:spcAft>
              <a:buClrTx/>
              <a:buSzTx/>
              <a:buFont typeface="Helvetica" panose="020B0604020202020204" pitchFamily="34" charset="0"/>
              <a:buChar char="–"/>
              <a:tabLst/>
              <a:defRPr sz="1200" kern="1200">
                <a:solidFill>
                  <a:srgbClr val="505050"/>
                </a:solidFill>
                <a:latin typeface="Helvetica"/>
                <a:ea typeface="ＭＳ Ｐゴシック" charset="0"/>
                <a:cs typeface="ＭＳ Ｐゴシック" charset="0"/>
              </a:defRPr>
            </a:lvl4pPr>
            <a:lvl5pPr marL="1373188" marR="0" indent="-23336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2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Lock nut for changing to tension mode</a:t>
            </a:r>
          </a:p>
          <a:p>
            <a:r>
              <a:rPr lang="en-US" dirty="0"/>
              <a:t>Load frame to react compression mode</a:t>
            </a:r>
          </a:p>
          <a:p>
            <a:r>
              <a:rPr lang="en-US" dirty="0"/>
              <a:t>Through Hole cylinder to apply ~200 MPa to 20mm x 50 mm (20 ton)</a:t>
            </a:r>
          </a:p>
          <a:p>
            <a:r>
              <a:rPr lang="en-US" dirty="0" err="1"/>
              <a:t>Teslatron</a:t>
            </a:r>
            <a:r>
              <a:rPr lang="en-US" dirty="0"/>
              <a:t> mount plate</a:t>
            </a:r>
          </a:p>
          <a:p>
            <a:r>
              <a:rPr lang="en-US" dirty="0"/>
              <a:t>60 mm outer diameter (or VTI OD)</a:t>
            </a:r>
          </a:p>
          <a:p>
            <a:r>
              <a:rPr lang="en-US" dirty="0"/>
              <a:t>ID Pushrod sized to maximize buckling load and minimize total heat leak/mass</a:t>
            </a:r>
          </a:p>
          <a:p>
            <a:r>
              <a:rPr lang="en-US" dirty="0"/>
              <a:t>Instrument thin wall with strain gages and calibrate for force sensing</a:t>
            </a:r>
          </a:p>
          <a:p>
            <a:r>
              <a:rPr lang="en-US" dirty="0"/>
              <a:t>Interchangeable load head using Instron Style coupling if it fits</a:t>
            </a:r>
          </a:p>
          <a:p>
            <a:r>
              <a:rPr lang="en-US" dirty="0"/>
              <a:t>Fiber-optic interferometry for displacement and dilatometry (S. Holl, https://cds.cern.ch/record/2845427/files/CERN-THESIS-2022-274.pdf)</a:t>
            </a:r>
          </a:p>
          <a:p>
            <a:endParaRPr lang="en-US" sz="2133" dirty="0"/>
          </a:p>
        </p:txBody>
      </p:sp>
      <p:cxnSp>
        <p:nvCxnSpPr>
          <p:cNvPr id="26" name="Straight Arrow Connector 25">
            <a:extLst>
              <a:ext uri="{FF2B5EF4-FFF2-40B4-BE49-F238E27FC236}">
                <a16:creationId xmlns:a16="http://schemas.microsoft.com/office/drawing/2014/main" id="{593DB345-ABEB-E803-4AC8-1C0F2DFD3451}"/>
              </a:ext>
            </a:extLst>
          </p:cNvPr>
          <p:cNvCxnSpPr>
            <a:cxnSpLocks/>
            <a:endCxn id="17" idx="3"/>
          </p:cNvCxnSpPr>
          <p:nvPr/>
        </p:nvCxnSpPr>
        <p:spPr>
          <a:xfrm flipH="1">
            <a:off x="6917167" y="1354471"/>
            <a:ext cx="662909" cy="29192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0" name="Straight Arrow Connector 29">
            <a:extLst>
              <a:ext uri="{FF2B5EF4-FFF2-40B4-BE49-F238E27FC236}">
                <a16:creationId xmlns:a16="http://schemas.microsoft.com/office/drawing/2014/main" id="{34A1E12C-B917-0352-8AA4-F57149D229E4}"/>
              </a:ext>
            </a:extLst>
          </p:cNvPr>
          <p:cNvCxnSpPr>
            <a:cxnSpLocks/>
            <a:endCxn id="14" idx="3"/>
          </p:cNvCxnSpPr>
          <p:nvPr/>
        </p:nvCxnSpPr>
        <p:spPr>
          <a:xfrm flipH="1">
            <a:off x="6561992" y="1791799"/>
            <a:ext cx="992523" cy="14841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2" name="Straight Arrow Connector 31">
            <a:extLst>
              <a:ext uri="{FF2B5EF4-FFF2-40B4-BE49-F238E27FC236}">
                <a16:creationId xmlns:a16="http://schemas.microsoft.com/office/drawing/2014/main" id="{A3D43115-B2BC-8FF6-BF32-C38503E20F9A}"/>
              </a:ext>
            </a:extLst>
          </p:cNvPr>
          <p:cNvCxnSpPr>
            <a:cxnSpLocks/>
          </p:cNvCxnSpPr>
          <p:nvPr/>
        </p:nvCxnSpPr>
        <p:spPr>
          <a:xfrm flipH="1">
            <a:off x="7231062" y="2456658"/>
            <a:ext cx="323453" cy="7555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4" name="Straight Arrow Connector 33">
            <a:extLst>
              <a:ext uri="{FF2B5EF4-FFF2-40B4-BE49-F238E27FC236}">
                <a16:creationId xmlns:a16="http://schemas.microsoft.com/office/drawing/2014/main" id="{E495BB6A-0969-08D3-411F-18D42EDCE4B2}"/>
              </a:ext>
            </a:extLst>
          </p:cNvPr>
          <p:cNvCxnSpPr>
            <a:cxnSpLocks/>
          </p:cNvCxnSpPr>
          <p:nvPr/>
        </p:nvCxnSpPr>
        <p:spPr>
          <a:xfrm flipH="1">
            <a:off x="6434139" y="2854406"/>
            <a:ext cx="1129092" cy="2025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6" name="Straight Arrow Connector 35">
            <a:extLst>
              <a:ext uri="{FF2B5EF4-FFF2-40B4-BE49-F238E27FC236}">
                <a16:creationId xmlns:a16="http://schemas.microsoft.com/office/drawing/2014/main" id="{515160CB-FA45-C360-230C-56DAA56D61C3}"/>
              </a:ext>
            </a:extLst>
          </p:cNvPr>
          <p:cNvCxnSpPr>
            <a:cxnSpLocks/>
          </p:cNvCxnSpPr>
          <p:nvPr/>
        </p:nvCxnSpPr>
        <p:spPr>
          <a:xfrm flipH="1">
            <a:off x="6153613" y="3267972"/>
            <a:ext cx="1417636" cy="188036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8" name="Straight Arrow Connector 37">
            <a:extLst>
              <a:ext uri="{FF2B5EF4-FFF2-40B4-BE49-F238E27FC236}">
                <a16:creationId xmlns:a16="http://schemas.microsoft.com/office/drawing/2014/main" id="{C169220A-4B45-1AAB-74F2-C6C91AA0901D}"/>
              </a:ext>
            </a:extLst>
          </p:cNvPr>
          <p:cNvCxnSpPr>
            <a:cxnSpLocks/>
            <a:endCxn id="11" idx="0"/>
          </p:cNvCxnSpPr>
          <p:nvPr/>
        </p:nvCxnSpPr>
        <p:spPr>
          <a:xfrm flipH="1">
            <a:off x="6331952" y="3908191"/>
            <a:ext cx="1239297" cy="108066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40" name="Straight Arrow Connector 39">
            <a:extLst>
              <a:ext uri="{FF2B5EF4-FFF2-40B4-BE49-F238E27FC236}">
                <a16:creationId xmlns:a16="http://schemas.microsoft.com/office/drawing/2014/main" id="{75FCEF2B-EBE1-338D-7BFA-39E61509FC65}"/>
              </a:ext>
            </a:extLst>
          </p:cNvPr>
          <p:cNvCxnSpPr>
            <a:cxnSpLocks/>
          </p:cNvCxnSpPr>
          <p:nvPr/>
        </p:nvCxnSpPr>
        <p:spPr>
          <a:xfrm flipH="1">
            <a:off x="6349818" y="4560720"/>
            <a:ext cx="1213413" cy="99148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42" name="Straight Arrow Connector 41">
            <a:extLst>
              <a:ext uri="{FF2B5EF4-FFF2-40B4-BE49-F238E27FC236}">
                <a16:creationId xmlns:a16="http://schemas.microsoft.com/office/drawing/2014/main" id="{5E75F712-5DD4-A628-3117-D697501EDDE4}"/>
              </a:ext>
            </a:extLst>
          </p:cNvPr>
          <p:cNvCxnSpPr>
            <a:cxnSpLocks/>
            <a:endCxn id="13" idx="2"/>
          </p:cNvCxnSpPr>
          <p:nvPr/>
        </p:nvCxnSpPr>
        <p:spPr>
          <a:xfrm flipH="1">
            <a:off x="6145007" y="4560721"/>
            <a:ext cx="1418224" cy="74819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60" name="Straight Arrow Connector 59">
            <a:extLst>
              <a:ext uri="{FF2B5EF4-FFF2-40B4-BE49-F238E27FC236}">
                <a16:creationId xmlns:a16="http://schemas.microsoft.com/office/drawing/2014/main" id="{F4696AAB-428B-27D3-8973-7921CA168F8B}"/>
              </a:ext>
            </a:extLst>
          </p:cNvPr>
          <p:cNvCxnSpPr>
            <a:endCxn id="11" idx="1"/>
          </p:cNvCxnSpPr>
          <p:nvPr/>
        </p:nvCxnSpPr>
        <p:spPr>
          <a:xfrm flipH="1">
            <a:off x="6291311" y="5217100"/>
            <a:ext cx="1271920" cy="4303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62" name="Oval 61">
            <a:extLst>
              <a:ext uri="{FF2B5EF4-FFF2-40B4-BE49-F238E27FC236}">
                <a16:creationId xmlns:a16="http://schemas.microsoft.com/office/drawing/2014/main" id="{DD6E25D4-DCDB-DE38-CA1D-CEFE087AC841}"/>
              </a:ext>
            </a:extLst>
          </p:cNvPr>
          <p:cNvSpPr/>
          <p:nvPr/>
        </p:nvSpPr>
        <p:spPr>
          <a:xfrm>
            <a:off x="4200027" y="4868772"/>
            <a:ext cx="473181" cy="473181"/>
          </a:xfrm>
          <a:prstGeom prst="ellipse">
            <a:avLst/>
          </a:prstGeom>
          <a:solidFill>
            <a:schemeClr val="bg2"/>
          </a:solid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sz="2400"/>
          </a:p>
        </p:txBody>
      </p:sp>
    </p:spTree>
    <p:extLst>
      <p:ext uri="{BB962C8B-B14F-4D97-AF65-F5344CB8AC3E}">
        <p14:creationId xmlns:p14="http://schemas.microsoft.com/office/powerpoint/2010/main" val="468601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3F7B976-0AD3-5CDD-B92A-6E4316CF5AA0}"/>
              </a:ext>
            </a:extLst>
          </p:cNvPr>
          <p:cNvSpPr>
            <a:spLocks noGrp="1"/>
          </p:cNvSpPr>
          <p:nvPr>
            <p:ph type="body" sz="half" idx="2"/>
          </p:nvPr>
        </p:nvSpPr>
        <p:spPr/>
        <p:txBody>
          <a:bodyPr/>
          <a:lstStyle/>
          <a:p>
            <a:endParaRPr lang="en-US"/>
          </a:p>
        </p:txBody>
      </p:sp>
      <p:pic>
        <p:nvPicPr>
          <p:cNvPr id="12" name="Content Placeholder 11">
            <a:extLst>
              <a:ext uri="{FF2B5EF4-FFF2-40B4-BE49-F238E27FC236}">
                <a16:creationId xmlns:a16="http://schemas.microsoft.com/office/drawing/2014/main" id="{68BE250F-94E6-AA2A-A9F8-74589D4A2D61}"/>
              </a:ext>
            </a:extLst>
          </p:cNvPr>
          <p:cNvPicPr>
            <a:picLocks noGrp="1" noChangeAspect="1"/>
          </p:cNvPicPr>
          <p:nvPr>
            <p:ph sz="half" idx="15"/>
          </p:nvPr>
        </p:nvPicPr>
        <p:blipFill>
          <a:blip r:embed="rId2"/>
          <a:stretch>
            <a:fillRect/>
          </a:stretch>
        </p:blipFill>
        <p:spPr>
          <a:xfrm>
            <a:off x="4930491" y="958852"/>
            <a:ext cx="6716752" cy="5022849"/>
          </a:xfrm>
        </p:spPr>
      </p:pic>
      <p:sp>
        <p:nvSpPr>
          <p:cNvPr id="4" name="Date Placeholder 3">
            <a:extLst>
              <a:ext uri="{FF2B5EF4-FFF2-40B4-BE49-F238E27FC236}">
                <a16:creationId xmlns:a16="http://schemas.microsoft.com/office/drawing/2014/main" id="{C2691577-6767-4166-44C2-4BD5C01BDEDB}"/>
              </a:ext>
            </a:extLst>
          </p:cNvPr>
          <p:cNvSpPr>
            <a:spLocks noGrp="1"/>
          </p:cNvSpPr>
          <p:nvPr>
            <p:ph type="dt" sz="half" idx="16"/>
          </p:nvPr>
        </p:nvSpPr>
        <p:spPr/>
        <p:txBody>
          <a:bodyPr/>
          <a:lstStyle/>
          <a:p>
            <a:pPr>
              <a:defRPr/>
            </a:pPr>
            <a:fld id="{57ADAB69-348E-2C41-AF41-E98D046040A4}" type="datetime1">
              <a:rPr lang="en-US" smtClean="0"/>
              <a:pPr>
                <a:defRPr/>
              </a:pPr>
              <a:t>9/12/2024</a:t>
            </a:fld>
            <a:endParaRPr lang="en-US" dirty="0"/>
          </a:p>
        </p:txBody>
      </p:sp>
      <p:sp>
        <p:nvSpPr>
          <p:cNvPr id="5" name="Footer Placeholder 4">
            <a:extLst>
              <a:ext uri="{FF2B5EF4-FFF2-40B4-BE49-F238E27FC236}">
                <a16:creationId xmlns:a16="http://schemas.microsoft.com/office/drawing/2014/main" id="{B63F00AB-C46B-A25F-6B15-2EA945D2B83C}"/>
              </a:ext>
            </a:extLst>
          </p:cNvPr>
          <p:cNvSpPr>
            <a:spLocks noGrp="1"/>
          </p:cNvSpPr>
          <p:nvPr>
            <p:ph type="ftr" sz="quarter" idx="17"/>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753C3F36-F85D-FA96-BB3C-DC1FCF41C72C}"/>
              </a:ext>
            </a:extLst>
          </p:cNvPr>
          <p:cNvSpPr>
            <a:spLocks noGrp="1"/>
          </p:cNvSpPr>
          <p:nvPr>
            <p:ph type="sldNum" sz="quarter" idx="18"/>
          </p:nvPr>
        </p:nvSpPr>
        <p:spPr/>
        <p:txBody>
          <a:bodyPr/>
          <a:lstStyle/>
          <a:p>
            <a:pPr>
              <a:defRPr/>
            </a:pPr>
            <a:fld id="{148C009B-CB69-E04A-B9B3-34B26D69E9CF}" type="slidenum">
              <a:rPr lang="en-US" smtClean="0"/>
              <a:pPr>
                <a:defRPr/>
              </a:pPr>
              <a:t>13</a:t>
            </a:fld>
            <a:endParaRPr lang="en-US" dirty="0"/>
          </a:p>
        </p:txBody>
      </p:sp>
      <p:sp>
        <p:nvSpPr>
          <p:cNvPr id="7" name="Title 6">
            <a:extLst>
              <a:ext uri="{FF2B5EF4-FFF2-40B4-BE49-F238E27FC236}">
                <a16:creationId xmlns:a16="http://schemas.microsoft.com/office/drawing/2014/main" id="{7D1E5E57-A2C3-9814-4D28-6B877A4BBEFB}"/>
              </a:ext>
            </a:extLst>
          </p:cNvPr>
          <p:cNvSpPr>
            <a:spLocks noGrp="1"/>
          </p:cNvSpPr>
          <p:nvPr>
            <p:ph type="title"/>
          </p:nvPr>
        </p:nvSpPr>
        <p:spPr/>
        <p:txBody>
          <a:bodyPr/>
          <a:lstStyle/>
          <a:p>
            <a:r>
              <a:rPr lang="en-US" dirty="0">
                <a:solidFill>
                  <a:schemeClr val="bg1"/>
                </a:solidFill>
              </a:rPr>
              <a:t>Plots of properties for stainless steel</a:t>
            </a:r>
          </a:p>
        </p:txBody>
      </p:sp>
      <p:sp>
        <p:nvSpPr>
          <p:cNvPr id="9" name="Content Placeholder 8">
            <a:extLst>
              <a:ext uri="{FF2B5EF4-FFF2-40B4-BE49-F238E27FC236}">
                <a16:creationId xmlns:a16="http://schemas.microsoft.com/office/drawing/2014/main" id="{4E72934B-6647-3F2B-D3A4-94A72A6C4E28}"/>
              </a:ext>
            </a:extLst>
          </p:cNvPr>
          <p:cNvSpPr>
            <a:spLocks noGrp="1"/>
          </p:cNvSpPr>
          <p:nvPr>
            <p:ph sz="half" idx="13"/>
          </p:nvPr>
        </p:nvSpPr>
        <p:spPr/>
        <p:txBody>
          <a:bodyPr>
            <a:normAutofit/>
          </a:bodyPr>
          <a:lstStyle/>
          <a:p>
            <a:r>
              <a:rPr lang="en-US" dirty="0"/>
              <a:t>Example calculations of losses/resistivity/ stress </a:t>
            </a:r>
            <a:r>
              <a:rPr lang="en-US" dirty="0" err="1"/>
              <a:t>etc</a:t>
            </a:r>
            <a:r>
              <a:rPr lang="en-US" dirty="0"/>
              <a:t> for stainless</a:t>
            </a:r>
          </a:p>
          <a:p>
            <a:pPr lvl="1"/>
            <a:r>
              <a:rPr lang="en-US" dirty="0"/>
              <a:t>Something like bronze may be better for electrical conductivity, and soldering.</a:t>
            </a:r>
          </a:p>
          <a:p>
            <a:pPr lvl="1"/>
            <a:r>
              <a:rPr lang="en-US" dirty="0"/>
              <a:t>Stainless could be copper/silver plated as well</a:t>
            </a:r>
          </a:p>
          <a:p>
            <a:pPr lvl="1"/>
            <a:r>
              <a:rPr lang="en-US" dirty="0"/>
              <a:t>Heat leak will be large and need some optimization. </a:t>
            </a:r>
          </a:p>
          <a:p>
            <a:pPr lvl="1"/>
            <a:r>
              <a:rPr lang="en-US" dirty="0"/>
              <a:t>Maybe stick a roller screw at the bottom and generate force internally</a:t>
            </a:r>
          </a:p>
        </p:txBody>
      </p:sp>
    </p:spTree>
    <p:extLst>
      <p:ext uri="{BB962C8B-B14F-4D97-AF65-F5344CB8AC3E}">
        <p14:creationId xmlns:p14="http://schemas.microsoft.com/office/powerpoint/2010/main" val="4212471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8C57-B87F-4490-954B-738EAE71770F}"/>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CA608C8-B9A0-4A7B-BC0B-1424969B6977}"/>
              </a:ext>
            </a:extLst>
          </p:cNvPr>
          <p:cNvSpPr>
            <a:spLocks noGrp="1"/>
          </p:cNvSpPr>
          <p:nvPr>
            <p:ph idx="1"/>
          </p:nvPr>
        </p:nvSpPr>
        <p:spPr/>
        <p:txBody>
          <a:bodyPr/>
          <a:lstStyle/>
          <a:p>
            <a:r>
              <a:rPr lang="en-US" dirty="0"/>
              <a:t>Next Meeting</a:t>
            </a:r>
          </a:p>
          <a:p>
            <a:r>
              <a:rPr lang="en-US" dirty="0"/>
              <a:t>MDP Roadmap</a:t>
            </a:r>
          </a:p>
          <a:p>
            <a:r>
              <a:rPr lang="en-US" dirty="0"/>
              <a:t>Milestones</a:t>
            </a:r>
          </a:p>
          <a:p>
            <a:r>
              <a:rPr lang="en-US" dirty="0"/>
              <a:t>Naming Scheme</a:t>
            </a:r>
          </a:p>
          <a:p>
            <a:r>
              <a:rPr lang="en-US" dirty="0"/>
              <a:t>Database</a:t>
            </a:r>
          </a:p>
          <a:p>
            <a:r>
              <a:rPr lang="en-US" dirty="0"/>
              <a:t>Work at FNAL</a:t>
            </a:r>
          </a:p>
          <a:p>
            <a:r>
              <a:rPr lang="en-US" dirty="0"/>
              <a:t>Other</a:t>
            </a:r>
          </a:p>
          <a:p>
            <a:endParaRPr lang="en-US" dirty="0"/>
          </a:p>
          <a:p>
            <a:endParaRPr lang="en-US" dirty="0"/>
          </a:p>
        </p:txBody>
      </p:sp>
      <p:sp>
        <p:nvSpPr>
          <p:cNvPr id="4" name="Date Placeholder 3">
            <a:extLst>
              <a:ext uri="{FF2B5EF4-FFF2-40B4-BE49-F238E27FC236}">
                <a16:creationId xmlns:a16="http://schemas.microsoft.com/office/drawing/2014/main" id="{95808858-8346-4DE0-8B27-E650D2230D3F}"/>
              </a:ext>
            </a:extLst>
          </p:cNvPr>
          <p:cNvSpPr>
            <a:spLocks noGrp="1"/>
          </p:cNvSpPr>
          <p:nvPr>
            <p:ph type="dt" sz="half" idx="10"/>
          </p:nvPr>
        </p:nvSpPr>
        <p:spPr/>
        <p:txBody>
          <a:bodyPr/>
          <a:lstStyle/>
          <a:p>
            <a:r>
              <a:rPr lang="en-US"/>
              <a:t>5/13/2020</a:t>
            </a:r>
            <a:endParaRPr lang="en-GB"/>
          </a:p>
        </p:txBody>
      </p:sp>
      <p:sp>
        <p:nvSpPr>
          <p:cNvPr id="5" name="Slide Number Placeholder 4">
            <a:extLst>
              <a:ext uri="{FF2B5EF4-FFF2-40B4-BE49-F238E27FC236}">
                <a16:creationId xmlns:a16="http://schemas.microsoft.com/office/drawing/2014/main" id="{3E64DFEB-30B3-4527-A140-2FDBA9E96772}"/>
              </a:ext>
            </a:extLst>
          </p:cNvPr>
          <p:cNvSpPr>
            <a:spLocks noGrp="1"/>
          </p:cNvSpPr>
          <p:nvPr>
            <p:ph type="sldNum" sz="quarter" idx="12"/>
          </p:nvPr>
        </p:nvSpPr>
        <p:spPr/>
        <p:txBody>
          <a:bodyPr/>
          <a:lstStyle/>
          <a:p>
            <a:fld id="{E6910A57-C4C2-471D-B852-7E80F10F5A4C}" type="slidenum">
              <a:rPr lang="en-GB" smtClean="0"/>
              <a:pPr/>
              <a:t>2</a:t>
            </a:fld>
            <a:endParaRPr lang="en-GB"/>
          </a:p>
        </p:txBody>
      </p:sp>
    </p:spTree>
    <p:extLst>
      <p:ext uri="{BB962C8B-B14F-4D97-AF65-F5344CB8AC3E}">
        <p14:creationId xmlns:p14="http://schemas.microsoft.com/office/powerpoint/2010/main" val="853721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768F-9647-9EC7-3591-EFD0D4B9AC04}"/>
              </a:ext>
            </a:extLst>
          </p:cNvPr>
          <p:cNvSpPr>
            <a:spLocks noGrp="1"/>
          </p:cNvSpPr>
          <p:nvPr>
            <p:ph type="title"/>
          </p:nvPr>
        </p:nvSpPr>
        <p:spPr/>
        <p:txBody>
          <a:bodyPr/>
          <a:lstStyle/>
          <a:p>
            <a:r>
              <a:rPr lang="en-US" dirty="0"/>
              <a:t>Next meeting</a:t>
            </a:r>
          </a:p>
        </p:txBody>
      </p:sp>
      <p:sp>
        <p:nvSpPr>
          <p:cNvPr id="3" name="Content Placeholder 2">
            <a:extLst>
              <a:ext uri="{FF2B5EF4-FFF2-40B4-BE49-F238E27FC236}">
                <a16:creationId xmlns:a16="http://schemas.microsoft.com/office/drawing/2014/main" id="{94ED6747-BC88-C756-B0BA-CFD72DC792D7}"/>
              </a:ext>
            </a:extLst>
          </p:cNvPr>
          <p:cNvSpPr>
            <a:spLocks noGrp="1"/>
          </p:cNvSpPr>
          <p:nvPr>
            <p:ph idx="1"/>
          </p:nvPr>
        </p:nvSpPr>
        <p:spPr/>
        <p:txBody>
          <a:bodyPr/>
          <a:lstStyle/>
          <a:p>
            <a:r>
              <a:rPr lang="en-US" dirty="0"/>
              <a:t>Is every other week an OK target?</a:t>
            </a:r>
          </a:p>
          <a:p>
            <a:pPr lvl="1"/>
            <a:r>
              <a:rPr lang="en-US" dirty="0"/>
              <a:t>Now is an OK slot for me, we have the REBCO Group on alternate Thursdays</a:t>
            </a:r>
          </a:p>
          <a:p>
            <a:r>
              <a:rPr lang="en-US" dirty="0"/>
              <a:t>Scheduling poll through outlook didn’t work, so I’ll look at a different poll option (doodle)</a:t>
            </a:r>
          </a:p>
        </p:txBody>
      </p:sp>
      <p:sp>
        <p:nvSpPr>
          <p:cNvPr id="4" name="Date Placeholder 3">
            <a:extLst>
              <a:ext uri="{FF2B5EF4-FFF2-40B4-BE49-F238E27FC236}">
                <a16:creationId xmlns:a16="http://schemas.microsoft.com/office/drawing/2014/main" id="{62717965-C7A4-D35D-6846-731A278FF81D}"/>
              </a:ext>
            </a:extLst>
          </p:cNvPr>
          <p:cNvSpPr>
            <a:spLocks noGrp="1"/>
          </p:cNvSpPr>
          <p:nvPr>
            <p:ph type="dt" sz="half" idx="10"/>
          </p:nvPr>
        </p:nvSpPr>
        <p:spPr/>
        <p:txBody>
          <a:bodyPr/>
          <a:lstStyle/>
          <a:p>
            <a:r>
              <a:rPr lang="en-US"/>
              <a:t>5/13/2020</a:t>
            </a:r>
            <a:endParaRPr lang="en-GB"/>
          </a:p>
        </p:txBody>
      </p:sp>
      <p:sp>
        <p:nvSpPr>
          <p:cNvPr id="5" name="Slide Number Placeholder 4">
            <a:extLst>
              <a:ext uri="{FF2B5EF4-FFF2-40B4-BE49-F238E27FC236}">
                <a16:creationId xmlns:a16="http://schemas.microsoft.com/office/drawing/2014/main" id="{EA1E5453-E86E-A3FB-4721-410A7DD09D17}"/>
              </a:ext>
            </a:extLst>
          </p:cNvPr>
          <p:cNvSpPr>
            <a:spLocks noGrp="1"/>
          </p:cNvSpPr>
          <p:nvPr>
            <p:ph type="sldNum" sz="quarter" idx="12"/>
          </p:nvPr>
        </p:nvSpPr>
        <p:spPr/>
        <p:txBody>
          <a:bodyPr/>
          <a:lstStyle/>
          <a:p>
            <a:fld id="{E6910A57-C4C2-471D-B852-7E80F10F5A4C}" type="slidenum">
              <a:rPr lang="en-GB" smtClean="0"/>
              <a:pPr/>
              <a:t>3</a:t>
            </a:fld>
            <a:endParaRPr lang="en-GB"/>
          </a:p>
        </p:txBody>
      </p:sp>
    </p:spTree>
    <p:extLst>
      <p:ext uri="{BB962C8B-B14F-4D97-AF65-F5344CB8AC3E}">
        <p14:creationId xmlns:p14="http://schemas.microsoft.com/office/powerpoint/2010/main" val="3326117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0F56-C27F-2136-967F-3D8E26A07F3A}"/>
              </a:ext>
            </a:extLst>
          </p:cNvPr>
          <p:cNvSpPr>
            <a:spLocks noGrp="1"/>
          </p:cNvSpPr>
          <p:nvPr>
            <p:ph type="title"/>
          </p:nvPr>
        </p:nvSpPr>
        <p:spPr/>
        <p:txBody>
          <a:bodyPr/>
          <a:lstStyle/>
          <a:p>
            <a:r>
              <a:rPr lang="en-US" dirty="0"/>
              <a:t>Goals of the Working Group</a:t>
            </a:r>
          </a:p>
        </p:txBody>
      </p:sp>
      <p:sp>
        <p:nvSpPr>
          <p:cNvPr id="3" name="Content Placeholder 2">
            <a:extLst>
              <a:ext uri="{FF2B5EF4-FFF2-40B4-BE49-F238E27FC236}">
                <a16:creationId xmlns:a16="http://schemas.microsoft.com/office/drawing/2014/main" id="{8BE4BC6A-4643-BB07-25EA-34C00B3E060C}"/>
              </a:ext>
            </a:extLst>
          </p:cNvPr>
          <p:cNvSpPr>
            <a:spLocks noGrp="1"/>
          </p:cNvSpPr>
          <p:nvPr>
            <p:ph idx="1"/>
          </p:nvPr>
        </p:nvSpPr>
        <p:spPr/>
        <p:txBody>
          <a:bodyPr/>
          <a:lstStyle/>
          <a:p>
            <a:r>
              <a:rPr lang="en-US" dirty="0"/>
              <a:t>Develop Materials, and processes, and methods to inform better magnet designs</a:t>
            </a:r>
          </a:p>
          <a:p>
            <a:r>
              <a:rPr lang="en-US" dirty="0"/>
              <a:t>Characterize behavior that may lead to quenching as a result of modifiable material properties</a:t>
            </a:r>
          </a:p>
        </p:txBody>
      </p:sp>
      <p:sp>
        <p:nvSpPr>
          <p:cNvPr id="4" name="Date Placeholder 3">
            <a:extLst>
              <a:ext uri="{FF2B5EF4-FFF2-40B4-BE49-F238E27FC236}">
                <a16:creationId xmlns:a16="http://schemas.microsoft.com/office/drawing/2014/main" id="{90EFD1A4-EA00-F0D7-4A23-4E9B2B059D63}"/>
              </a:ext>
            </a:extLst>
          </p:cNvPr>
          <p:cNvSpPr>
            <a:spLocks noGrp="1"/>
          </p:cNvSpPr>
          <p:nvPr>
            <p:ph type="dt" sz="half" idx="10"/>
          </p:nvPr>
        </p:nvSpPr>
        <p:spPr/>
        <p:txBody>
          <a:bodyPr/>
          <a:lstStyle/>
          <a:p>
            <a:r>
              <a:rPr lang="en-US"/>
              <a:t>5/13/2020</a:t>
            </a:r>
            <a:endParaRPr lang="en-GB"/>
          </a:p>
        </p:txBody>
      </p:sp>
      <p:sp>
        <p:nvSpPr>
          <p:cNvPr id="5" name="Slide Number Placeholder 4">
            <a:extLst>
              <a:ext uri="{FF2B5EF4-FFF2-40B4-BE49-F238E27FC236}">
                <a16:creationId xmlns:a16="http://schemas.microsoft.com/office/drawing/2014/main" id="{25539764-7893-9B8A-F121-250E0E9E228C}"/>
              </a:ext>
            </a:extLst>
          </p:cNvPr>
          <p:cNvSpPr>
            <a:spLocks noGrp="1"/>
          </p:cNvSpPr>
          <p:nvPr>
            <p:ph type="sldNum" sz="quarter" idx="12"/>
          </p:nvPr>
        </p:nvSpPr>
        <p:spPr/>
        <p:txBody>
          <a:bodyPr/>
          <a:lstStyle/>
          <a:p>
            <a:fld id="{E6910A57-C4C2-471D-B852-7E80F10F5A4C}" type="slidenum">
              <a:rPr lang="en-GB" smtClean="0"/>
              <a:pPr/>
              <a:t>4</a:t>
            </a:fld>
            <a:endParaRPr lang="en-GB"/>
          </a:p>
        </p:txBody>
      </p:sp>
    </p:spTree>
    <p:extLst>
      <p:ext uri="{BB962C8B-B14F-4D97-AF65-F5344CB8AC3E}">
        <p14:creationId xmlns:p14="http://schemas.microsoft.com/office/powerpoint/2010/main" val="1177545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924E9D-6CA5-4208-67F0-F657623D27B7}"/>
              </a:ext>
            </a:extLst>
          </p:cNvPr>
          <p:cNvSpPr>
            <a:spLocks noGrp="1"/>
          </p:cNvSpPr>
          <p:nvPr>
            <p:ph type="title"/>
          </p:nvPr>
        </p:nvSpPr>
        <p:spPr/>
        <p:txBody>
          <a:bodyPr>
            <a:normAutofit/>
          </a:bodyPr>
          <a:lstStyle/>
          <a:p>
            <a:r>
              <a:rPr lang="en-US" dirty="0"/>
              <a:t>Milestones currently in google doc…</a:t>
            </a:r>
          </a:p>
        </p:txBody>
      </p:sp>
      <p:graphicFrame>
        <p:nvGraphicFramePr>
          <p:cNvPr id="15" name="Content Placeholder 14">
            <a:extLst>
              <a:ext uri="{FF2B5EF4-FFF2-40B4-BE49-F238E27FC236}">
                <a16:creationId xmlns:a16="http://schemas.microsoft.com/office/drawing/2014/main" id="{BF49BC86-9A1F-C290-4621-60FC259FE920}"/>
              </a:ext>
            </a:extLst>
          </p:cNvPr>
          <p:cNvGraphicFramePr>
            <a:graphicFrameLocks noGrp="1"/>
          </p:cNvGraphicFramePr>
          <p:nvPr>
            <p:ph idx="1"/>
            <p:extLst>
              <p:ext uri="{D42A27DB-BD31-4B8C-83A1-F6EECF244321}">
                <p14:modId xmlns:p14="http://schemas.microsoft.com/office/powerpoint/2010/main" val="2748676971"/>
              </p:ext>
            </p:extLst>
          </p:nvPr>
        </p:nvGraphicFramePr>
        <p:xfrm>
          <a:off x="4767263" y="273050"/>
          <a:ext cx="6815134" cy="4132515"/>
        </p:xfrm>
        <a:graphic>
          <a:graphicData uri="http://schemas.openxmlformats.org/drawingml/2006/table">
            <a:tbl>
              <a:tblPr/>
              <a:tblGrid>
                <a:gridCol w="498093">
                  <a:extLst>
                    <a:ext uri="{9D8B030D-6E8A-4147-A177-3AD203B41FA5}">
                      <a16:colId xmlns:a16="http://schemas.microsoft.com/office/drawing/2014/main" val="854985282"/>
                    </a:ext>
                  </a:extLst>
                </a:gridCol>
                <a:gridCol w="2048517">
                  <a:extLst>
                    <a:ext uri="{9D8B030D-6E8A-4147-A177-3AD203B41FA5}">
                      <a16:colId xmlns:a16="http://schemas.microsoft.com/office/drawing/2014/main" val="2337394325"/>
                    </a:ext>
                  </a:extLst>
                </a:gridCol>
                <a:gridCol w="506446">
                  <a:extLst>
                    <a:ext uri="{9D8B030D-6E8A-4147-A177-3AD203B41FA5}">
                      <a16:colId xmlns:a16="http://schemas.microsoft.com/office/drawing/2014/main" val="1528190851"/>
                    </a:ext>
                  </a:extLst>
                </a:gridCol>
                <a:gridCol w="759669">
                  <a:extLst>
                    <a:ext uri="{9D8B030D-6E8A-4147-A177-3AD203B41FA5}">
                      <a16:colId xmlns:a16="http://schemas.microsoft.com/office/drawing/2014/main" val="1798107555"/>
                    </a:ext>
                  </a:extLst>
                </a:gridCol>
                <a:gridCol w="492063">
                  <a:extLst>
                    <a:ext uri="{9D8B030D-6E8A-4147-A177-3AD203B41FA5}">
                      <a16:colId xmlns:a16="http://schemas.microsoft.com/office/drawing/2014/main" val="4090620127"/>
                    </a:ext>
                  </a:extLst>
                </a:gridCol>
                <a:gridCol w="750191">
                  <a:extLst>
                    <a:ext uri="{9D8B030D-6E8A-4147-A177-3AD203B41FA5}">
                      <a16:colId xmlns:a16="http://schemas.microsoft.com/office/drawing/2014/main" val="2411256047"/>
                    </a:ext>
                  </a:extLst>
                </a:gridCol>
                <a:gridCol w="1760155">
                  <a:extLst>
                    <a:ext uri="{9D8B030D-6E8A-4147-A177-3AD203B41FA5}">
                      <a16:colId xmlns:a16="http://schemas.microsoft.com/office/drawing/2014/main" val="51237183"/>
                    </a:ext>
                  </a:extLst>
                </a:gridCol>
              </a:tblGrid>
              <a:tr h="280225">
                <a:tc>
                  <a:txBody>
                    <a:bodyPr/>
                    <a:lstStyle/>
                    <a:p>
                      <a:pPr rtl="0" fontAlgn="ctr"/>
                      <a:r>
                        <a:rPr lang="en-US" sz="900" b="1">
                          <a:effectLst/>
                        </a:rPr>
                        <a:t>Milestone #</a:t>
                      </a:r>
                    </a:p>
                  </a:txBody>
                  <a:tcPr marL="10096" marR="10096"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ctr"/>
                      <a:r>
                        <a:rPr lang="en-US" sz="900" b="1" dirty="0">
                          <a:effectLst/>
                        </a:rPr>
                        <a:t>Description</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ctr"/>
                      <a:r>
                        <a:rPr lang="en-US" sz="900" b="1">
                          <a:effectLst/>
                        </a:rPr>
                        <a:t>Target</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ctr"/>
                      <a:r>
                        <a:rPr lang="en-US" sz="900" b="1">
                          <a:effectLst/>
                        </a:rPr>
                        <a:t>Status *</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ctr"/>
                      <a:r>
                        <a:rPr lang="en-US" sz="900" b="1">
                          <a:effectLst/>
                        </a:rPr>
                        <a:t>Updated Target</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ctr"/>
                      <a:r>
                        <a:rPr lang="en-US" sz="900" b="1">
                          <a:effectLst/>
                        </a:rPr>
                        <a:t>Requestor </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rtl="0" fontAlgn="ctr"/>
                      <a:r>
                        <a:rPr lang="en-US" sz="900" b="1">
                          <a:effectLst/>
                        </a:rPr>
                        <a:t>Comments</a:t>
                      </a:r>
                    </a:p>
                  </a:txBody>
                  <a:tcPr marL="10096" marR="10096"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3420057681"/>
                  </a:ext>
                </a:extLst>
              </a:tr>
              <a:tr h="700564">
                <a:tc>
                  <a:txBody>
                    <a:bodyPr/>
                    <a:lstStyle/>
                    <a:p>
                      <a:pPr rtl="0" fontAlgn="ctr"/>
                      <a:r>
                        <a:rPr lang="en-US" sz="900" b="1">
                          <a:effectLst/>
                        </a:rPr>
                        <a:t>AIIIc-M1</a:t>
                      </a:r>
                    </a:p>
                  </a:txBody>
                  <a:tcPr marL="10096" marR="10096"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a:effectLst/>
                        </a:rPr>
                        <a:t>Demonstration of High Viscosity (Thermoplastic) Resin Systems for Superconducting Magnets</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a:effectLst/>
                        </a:rPr>
                        <a:t>Jun-21</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a:effectLst/>
                        </a:rPr>
                        <a:t>Obsolete</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a:effectLst/>
                        </a:rPr>
                        <a:t>Jun-24</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a:effectLst/>
                        </a:rPr>
                        <a:t>S. Krave</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a:effectLst/>
                        </a:rPr>
                        <a:t>Initial attempts with thermoplastics proved challenging and require substantial additional resources. Negotiations are in progress with a partner to utilize injection molding equipment on subscale composites</a:t>
                      </a:r>
                    </a:p>
                  </a:txBody>
                  <a:tcPr marL="10096" marR="10096"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7878754"/>
                  </a:ext>
                </a:extLst>
              </a:tr>
              <a:tr h="280225">
                <a:tc>
                  <a:txBody>
                    <a:bodyPr/>
                    <a:lstStyle/>
                    <a:p>
                      <a:pPr rtl="0" fontAlgn="ctr"/>
                      <a:r>
                        <a:rPr lang="en-US" sz="900">
                          <a:effectLst/>
                        </a:rPr>
                        <a:t>AIIIc -M2</a:t>
                      </a:r>
                    </a:p>
                  </a:txBody>
                  <a:tcPr marL="10096" marR="10096"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dirty="0">
                          <a:effectLst/>
                        </a:rPr>
                        <a:t>Down-selection and Fabrication of CCT based on the above</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a:effectLst/>
                        </a:rPr>
                        <a:t>Nov-21</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a:effectLst/>
                        </a:rPr>
                        <a:t>Obsolete</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endParaRPr lang="en-US" sz="900">
                        <a:effectLst/>
                      </a:endParaRP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a:effectLst/>
                        </a:rPr>
                        <a:t>S. Krave</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a:effectLst/>
                        </a:rPr>
                        <a:t>Listed as obsolete, can bring back based on the above if successful</a:t>
                      </a:r>
                    </a:p>
                  </a:txBody>
                  <a:tcPr marL="10096" marR="10096"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610465579"/>
                  </a:ext>
                </a:extLst>
              </a:tr>
              <a:tr h="475947">
                <a:tc>
                  <a:txBody>
                    <a:bodyPr/>
                    <a:lstStyle/>
                    <a:p>
                      <a:pPr rtl="0" fontAlgn="ctr"/>
                      <a:r>
                        <a:rPr lang="en-US" sz="900">
                          <a:effectLst/>
                        </a:rPr>
                        <a:t>AIIIc -M3</a:t>
                      </a:r>
                    </a:p>
                  </a:txBody>
                  <a:tcPr marL="10096" marR="10096"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a:effectLst/>
                        </a:rPr>
                        <a:t>Evaluation of de-sized glass</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a:effectLst/>
                        </a:rPr>
                        <a:t>Dec-21</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a:effectLst/>
                        </a:rPr>
                        <a:t>Complete/in progress</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a:effectLst/>
                        </a:rPr>
                        <a:t>Jun-23</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a:effectLst/>
                        </a:rPr>
                        <a:t>S. Krave</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a:effectLst/>
                        </a:rPr>
                        <a:t>Samples have veen completed. Heat cleaned glass substantially outpreforms bare glass by 50%-100%. A followup task with re-sizing materials is added</a:t>
                      </a:r>
                    </a:p>
                  </a:txBody>
                  <a:tcPr marL="10096" marR="10096"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3825817840"/>
                  </a:ext>
                </a:extLst>
              </a:tr>
              <a:tr h="342683">
                <a:tc>
                  <a:txBody>
                    <a:bodyPr/>
                    <a:lstStyle/>
                    <a:p>
                      <a:pPr rtl="0" fontAlgn="ctr"/>
                      <a:r>
                        <a:rPr lang="en-US" sz="900">
                          <a:effectLst/>
                        </a:rPr>
                        <a:t>AIIIc -M3b</a:t>
                      </a:r>
                    </a:p>
                  </a:txBody>
                  <a:tcPr marL="10096" marR="10096"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a:effectLst/>
                        </a:rPr>
                        <a:t>Measurement of interlaminar Fracture toughness of Nb3Sn cable stacks and sensistivity to surface treatments</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endParaRPr lang="en-US" sz="900">
                        <a:effectLst/>
                      </a:endParaRP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a:effectLst/>
                        </a:rPr>
                        <a:t>In Progress/Complete</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endParaRPr lang="en-US" sz="900">
                        <a:effectLst/>
                      </a:endParaRP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endParaRPr lang="en-US" sz="900">
                        <a:effectLst/>
                      </a:endParaRP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endParaRPr lang="en-US" sz="900">
                        <a:effectLst/>
                      </a:endParaRPr>
                    </a:p>
                  </a:txBody>
                  <a:tcPr marL="10096" marR="10096"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21948713"/>
                  </a:ext>
                </a:extLst>
              </a:tr>
              <a:tr h="228454">
                <a:tc>
                  <a:txBody>
                    <a:bodyPr/>
                    <a:lstStyle/>
                    <a:p>
                      <a:pPr rtl="0" fontAlgn="ctr"/>
                      <a:r>
                        <a:rPr lang="en-US" sz="900">
                          <a:effectLst/>
                        </a:rPr>
                        <a:t>AIIIc -M4</a:t>
                      </a:r>
                    </a:p>
                  </a:txBody>
                  <a:tcPr marL="10096" marR="10096"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a:effectLst/>
                        </a:rPr>
                        <a:t>Characterization of epoxy resin under gamma irradiation</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endParaRPr lang="en-US" sz="900">
                        <a:effectLst/>
                      </a:endParaRP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a:effectLst/>
                        </a:rPr>
                        <a:t>Complete</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endParaRPr lang="en-US" sz="900">
                        <a:effectLst/>
                      </a:endParaRP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a:effectLst/>
                        </a:rPr>
                        <a:t>T. Shen/ C. Reis</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endParaRPr lang="en-US" sz="900">
                        <a:effectLst/>
                      </a:endParaRPr>
                    </a:p>
                  </a:txBody>
                  <a:tcPr marL="10096" marR="10096"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2054188433"/>
                  </a:ext>
                </a:extLst>
              </a:tr>
              <a:tr h="840676">
                <a:tc>
                  <a:txBody>
                    <a:bodyPr/>
                    <a:lstStyle/>
                    <a:p>
                      <a:pPr rtl="0" fontAlgn="ctr"/>
                      <a:r>
                        <a:rPr lang="en-US" sz="900" b="1">
                          <a:effectLst/>
                        </a:rPr>
                        <a:t>AIIIc -M5</a:t>
                      </a:r>
                    </a:p>
                  </a:txBody>
                  <a:tcPr marL="10096" marR="10096"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dirty="0">
                          <a:effectLst/>
                        </a:rPr>
                        <a:t>Evaluation of High Temperature compatible Mold Releases</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endParaRPr lang="en-US" sz="900">
                        <a:effectLst/>
                      </a:endParaRP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a:effectLst/>
                        </a:rPr>
                        <a:t>Complete</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endParaRPr lang="en-US" sz="900">
                        <a:effectLst/>
                      </a:endParaRP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a:effectLst/>
                        </a:rPr>
                        <a:t>S. Krave</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rtl="0" fontAlgn="ctr"/>
                      <a:r>
                        <a:rPr lang="en-US" sz="900">
                          <a:effectLst/>
                        </a:rPr>
                        <a:t>Boron Nitride works OK. Nickel based plating (including nickel boron) is destroyed during heat treatment on stainless steel. Other substrates may be functional. Other resin systems may be compatible (release coatings are said to be comtatible with thermoplastics)</a:t>
                      </a:r>
                    </a:p>
                  </a:txBody>
                  <a:tcPr marL="10096" marR="10096"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919586278"/>
                  </a:ext>
                </a:extLst>
              </a:tr>
              <a:tr h="280225">
                <a:tc>
                  <a:txBody>
                    <a:bodyPr/>
                    <a:lstStyle/>
                    <a:p>
                      <a:pPr rtl="0" fontAlgn="ctr"/>
                      <a:r>
                        <a:rPr lang="en-US" sz="900" b="1">
                          <a:effectLst/>
                        </a:rPr>
                        <a:t>AIIIc-M6</a:t>
                      </a:r>
                    </a:p>
                  </a:txBody>
                  <a:tcPr marL="10096" marR="10096" marT="0" marB="0" anchor="ctr">
                    <a:lnL w="19050"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rtl="0" fontAlgn="ctr"/>
                      <a:r>
                        <a:rPr lang="en-US" sz="900">
                          <a:effectLst/>
                        </a:rPr>
                        <a:t>Evaluation of in-situ pre-impregnation silane treatment of de-sized cable</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rtl="0" fontAlgn="ctr"/>
                      <a:r>
                        <a:rPr lang="en-US" sz="900">
                          <a:effectLst/>
                        </a:rPr>
                        <a:t>Mar-24</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rtl="0" fontAlgn="ctr"/>
                      <a:r>
                        <a:rPr lang="en-US" sz="900">
                          <a:effectLst/>
                        </a:rPr>
                        <a:t>Not Started</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rtl="0" fontAlgn="ctr"/>
                      <a:endParaRPr lang="en-US" sz="900">
                        <a:effectLst/>
                      </a:endParaRP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rtl="0" fontAlgn="ctr"/>
                      <a:r>
                        <a:rPr lang="en-US" sz="900">
                          <a:effectLst/>
                        </a:rPr>
                        <a:t>S.Krave</a:t>
                      </a:r>
                    </a:p>
                  </a:txBody>
                  <a:tcPr marL="10096" marR="10096"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rtl="0" fontAlgn="ctr"/>
                      <a:endParaRPr lang="en-US" sz="900" dirty="0">
                        <a:effectLst/>
                      </a:endParaRPr>
                    </a:p>
                  </a:txBody>
                  <a:tcPr marL="10096" marR="10096" marT="0" marB="0" anchor="ctr">
                    <a:lnL w="9525" cap="flat" cmpd="sng" algn="ctr">
                      <a:solidFill>
                        <a:srgbClr val="CCCCCC"/>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35808889"/>
                  </a:ext>
                </a:extLst>
              </a:tr>
            </a:tbl>
          </a:graphicData>
        </a:graphic>
      </p:graphicFrame>
      <p:sp>
        <p:nvSpPr>
          <p:cNvPr id="16" name="Text Placeholder 15">
            <a:extLst>
              <a:ext uri="{FF2B5EF4-FFF2-40B4-BE49-F238E27FC236}">
                <a16:creationId xmlns:a16="http://schemas.microsoft.com/office/drawing/2014/main" id="{C243EFEC-0A42-0EF0-9C66-6345AC224071}"/>
              </a:ext>
            </a:extLst>
          </p:cNvPr>
          <p:cNvSpPr>
            <a:spLocks noGrp="1"/>
          </p:cNvSpPr>
          <p:nvPr>
            <p:ph type="body" sz="half" idx="2"/>
          </p:nvPr>
        </p:nvSpPr>
        <p:spPr/>
        <p:txBody>
          <a:bodyPr/>
          <a:lstStyle/>
          <a:p>
            <a:r>
              <a:rPr lang="en-US" dirty="0"/>
              <a:t>Potential Others:</a:t>
            </a:r>
          </a:p>
          <a:p>
            <a:pPr marL="285750" indent="-285750">
              <a:buFont typeface="Arial" panose="020B0604020202020204" pitchFamily="34" charset="0"/>
              <a:buChar char="•"/>
            </a:pPr>
            <a:r>
              <a:rPr lang="en-US" dirty="0"/>
              <a:t>Characterization of Filled Waxes</a:t>
            </a:r>
          </a:p>
          <a:p>
            <a:pPr marL="742950" lvl="1" indent="-285750">
              <a:buFont typeface="Arial" panose="020B0604020202020204" pitchFamily="34" charset="0"/>
              <a:buChar char="•"/>
            </a:pPr>
            <a:r>
              <a:rPr lang="en-US" dirty="0"/>
              <a:t>Thoughts on fillers?</a:t>
            </a:r>
          </a:p>
          <a:p>
            <a:pPr marL="742950" lvl="1" indent="-285750">
              <a:buFont typeface="Arial" panose="020B0604020202020204" pitchFamily="34" charset="0"/>
              <a:buChar char="•"/>
            </a:pPr>
            <a:r>
              <a:rPr lang="en-US" dirty="0"/>
              <a:t>Aluminum Nitride (high conductivity)</a:t>
            </a:r>
          </a:p>
          <a:p>
            <a:pPr marL="742950" lvl="1" indent="-285750">
              <a:buFont typeface="Arial" panose="020B0604020202020204" pitchFamily="34" charset="0"/>
              <a:buChar char="•"/>
            </a:pPr>
            <a:r>
              <a:rPr lang="en-US" dirty="0"/>
              <a:t>Low-Negative CTE materials</a:t>
            </a:r>
          </a:p>
          <a:p>
            <a:pPr marL="285750" indent="-285750">
              <a:buFont typeface="Arial" panose="020B0604020202020204" pitchFamily="34" charset="0"/>
              <a:buChar char="•"/>
            </a:pPr>
            <a:r>
              <a:rPr lang="en-US" dirty="0"/>
              <a:t>Develop and fabricate Multifunction </a:t>
            </a:r>
            <a:r>
              <a:rPr lang="en-US" dirty="0" err="1"/>
              <a:t>cryo</a:t>
            </a:r>
            <a:r>
              <a:rPr lang="en-US" dirty="0"/>
              <a:t> characterization probe</a:t>
            </a:r>
          </a:p>
          <a:p>
            <a:pPr marL="742950" lvl="1" indent="-285750">
              <a:buFont typeface="Arial" panose="020B0604020202020204" pitchFamily="34" charset="0"/>
              <a:buChar char="•"/>
            </a:pPr>
            <a:r>
              <a:rPr lang="en-US" dirty="0"/>
              <a:t>Like the Transverse Pressure Probe (TPI), but for generic applications (Slide later)</a:t>
            </a:r>
          </a:p>
          <a:p>
            <a:pPr marL="285750" indent="-285750">
              <a:buFont typeface="Arial" panose="020B0604020202020204" pitchFamily="34" charset="0"/>
              <a:buChar char="•"/>
            </a:pPr>
            <a:r>
              <a:rPr lang="en-US" dirty="0"/>
              <a:t>Does anyone other than me like the thermoplastic stuff? I have very little effort to dedicate to it</a:t>
            </a:r>
          </a:p>
          <a:p>
            <a:pPr marL="285750" indent="-285750">
              <a:buFont typeface="Arial" panose="020B0604020202020204" pitchFamily="34" charset="0"/>
              <a:buChar char="•"/>
            </a:pPr>
            <a:r>
              <a:rPr lang="en-US" dirty="0"/>
              <a:t>How do these fit in with conductor material properties</a:t>
            </a:r>
          </a:p>
          <a:p>
            <a:pPr marL="742950" lvl="1" indent="-285750">
              <a:buFont typeface="Arial" panose="020B0604020202020204" pitchFamily="34" charset="0"/>
              <a:buChar char="•"/>
            </a:pPr>
            <a:r>
              <a:rPr lang="en-US" dirty="0"/>
              <a:t>Do we send tested samples to LBNL for microscopy? How best do we manage this data?</a:t>
            </a:r>
          </a:p>
        </p:txBody>
      </p:sp>
      <p:sp>
        <p:nvSpPr>
          <p:cNvPr id="4" name="Date Placeholder 3">
            <a:extLst>
              <a:ext uri="{FF2B5EF4-FFF2-40B4-BE49-F238E27FC236}">
                <a16:creationId xmlns:a16="http://schemas.microsoft.com/office/drawing/2014/main" id="{4F5602C2-8458-4D51-4444-364E8B3E0693}"/>
              </a:ext>
            </a:extLst>
          </p:cNvPr>
          <p:cNvSpPr>
            <a:spLocks noGrp="1"/>
          </p:cNvSpPr>
          <p:nvPr>
            <p:ph type="dt" sz="half" idx="10"/>
          </p:nvPr>
        </p:nvSpPr>
        <p:spPr/>
        <p:txBody>
          <a:bodyPr/>
          <a:lstStyle/>
          <a:p>
            <a:r>
              <a:rPr lang="en-US"/>
              <a:t>5/13/2020</a:t>
            </a:r>
            <a:endParaRPr lang="en-GB"/>
          </a:p>
        </p:txBody>
      </p:sp>
      <p:sp>
        <p:nvSpPr>
          <p:cNvPr id="5" name="Slide Number Placeholder 4">
            <a:extLst>
              <a:ext uri="{FF2B5EF4-FFF2-40B4-BE49-F238E27FC236}">
                <a16:creationId xmlns:a16="http://schemas.microsoft.com/office/drawing/2014/main" id="{AEE41C85-B7DA-CC4D-E592-60A511DBA337}"/>
              </a:ext>
            </a:extLst>
          </p:cNvPr>
          <p:cNvSpPr>
            <a:spLocks noGrp="1"/>
          </p:cNvSpPr>
          <p:nvPr>
            <p:ph type="sldNum" sz="quarter" idx="12"/>
          </p:nvPr>
        </p:nvSpPr>
        <p:spPr/>
        <p:txBody>
          <a:bodyPr/>
          <a:lstStyle/>
          <a:p>
            <a:fld id="{E6910A57-C4C2-471D-B852-7E80F10F5A4C}" type="slidenum">
              <a:rPr lang="en-GB" smtClean="0"/>
              <a:pPr/>
              <a:t>5</a:t>
            </a:fld>
            <a:endParaRPr lang="en-GB"/>
          </a:p>
        </p:txBody>
      </p:sp>
    </p:spTree>
    <p:extLst>
      <p:ext uri="{BB962C8B-B14F-4D97-AF65-F5344CB8AC3E}">
        <p14:creationId xmlns:p14="http://schemas.microsoft.com/office/powerpoint/2010/main" val="200325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5143-59E3-DFFC-A451-B4BC5C527765}"/>
              </a:ext>
            </a:extLst>
          </p:cNvPr>
          <p:cNvSpPr>
            <a:spLocks noGrp="1"/>
          </p:cNvSpPr>
          <p:nvPr>
            <p:ph type="title"/>
          </p:nvPr>
        </p:nvSpPr>
        <p:spPr/>
        <p:txBody>
          <a:bodyPr/>
          <a:lstStyle/>
          <a:p>
            <a:r>
              <a:rPr lang="en-US" dirty="0"/>
              <a:t>Proposed milestones</a:t>
            </a:r>
          </a:p>
        </p:txBody>
      </p:sp>
      <p:sp>
        <p:nvSpPr>
          <p:cNvPr id="3" name="Content Placeholder 2">
            <a:extLst>
              <a:ext uri="{FF2B5EF4-FFF2-40B4-BE49-F238E27FC236}">
                <a16:creationId xmlns:a16="http://schemas.microsoft.com/office/drawing/2014/main" id="{33DF70D1-2528-CD0C-9618-23B8C4E741C1}"/>
              </a:ext>
            </a:extLst>
          </p:cNvPr>
          <p:cNvSpPr>
            <a:spLocks noGrp="1"/>
          </p:cNvSpPr>
          <p:nvPr>
            <p:ph idx="1"/>
          </p:nvPr>
        </p:nvSpPr>
        <p:spPr/>
        <p:txBody>
          <a:bodyPr/>
          <a:lstStyle/>
          <a:p>
            <a:r>
              <a:rPr lang="en-US" dirty="0"/>
              <a:t>Do conductor milestones get a different block?</a:t>
            </a:r>
          </a:p>
          <a:p>
            <a:r>
              <a:rPr lang="en-US" dirty="0"/>
              <a:t>I know there is much interest in properties of Bi2212, and REBCO Stacks</a:t>
            </a:r>
          </a:p>
          <a:p>
            <a:pPr lvl="1"/>
            <a:r>
              <a:rPr lang="en-US" dirty="0"/>
              <a:t>Compressive loading in 3 axis</a:t>
            </a:r>
          </a:p>
          <a:p>
            <a:pPr lvl="1"/>
            <a:r>
              <a:rPr lang="en-US" dirty="0"/>
              <a:t>CTE of composites</a:t>
            </a:r>
          </a:p>
          <a:p>
            <a:pPr lvl="1"/>
            <a:r>
              <a:rPr lang="en-US" dirty="0"/>
              <a:t>Modulus of 2212 cables at 4.2K</a:t>
            </a:r>
          </a:p>
          <a:p>
            <a:pPr lvl="1"/>
            <a:endParaRPr lang="en-US" dirty="0"/>
          </a:p>
        </p:txBody>
      </p:sp>
      <p:sp>
        <p:nvSpPr>
          <p:cNvPr id="4" name="Date Placeholder 3">
            <a:extLst>
              <a:ext uri="{FF2B5EF4-FFF2-40B4-BE49-F238E27FC236}">
                <a16:creationId xmlns:a16="http://schemas.microsoft.com/office/drawing/2014/main" id="{8196AE78-2357-F515-56CD-A71684202489}"/>
              </a:ext>
            </a:extLst>
          </p:cNvPr>
          <p:cNvSpPr>
            <a:spLocks noGrp="1"/>
          </p:cNvSpPr>
          <p:nvPr>
            <p:ph type="dt" sz="half" idx="10"/>
          </p:nvPr>
        </p:nvSpPr>
        <p:spPr/>
        <p:txBody>
          <a:bodyPr/>
          <a:lstStyle/>
          <a:p>
            <a:r>
              <a:rPr lang="en-US"/>
              <a:t>5/13/2020</a:t>
            </a:r>
            <a:endParaRPr lang="en-GB"/>
          </a:p>
        </p:txBody>
      </p:sp>
      <p:sp>
        <p:nvSpPr>
          <p:cNvPr id="5" name="Slide Number Placeholder 4">
            <a:extLst>
              <a:ext uri="{FF2B5EF4-FFF2-40B4-BE49-F238E27FC236}">
                <a16:creationId xmlns:a16="http://schemas.microsoft.com/office/drawing/2014/main" id="{42D3967C-36DD-25D8-62BD-33A6536F0C1C}"/>
              </a:ext>
            </a:extLst>
          </p:cNvPr>
          <p:cNvSpPr>
            <a:spLocks noGrp="1"/>
          </p:cNvSpPr>
          <p:nvPr>
            <p:ph type="sldNum" sz="quarter" idx="12"/>
          </p:nvPr>
        </p:nvSpPr>
        <p:spPr/>
        <p:txBody>
          <a:bodyPr/>
          <a:lstStyle/>
          <a:p>
            <a:fld id="{E6910A57-C4C2-471D-B852-7E80F10F5A4C}" type="slidenum">
              <a:rPr lang="en-GB" smtClean="0"/>
              <a:pPr/>
              <a:t>6</a:t>
            </a:fld>
            <a:endParaRPr lang="en-GB"/>
          </a:p>
        </p:txBody>
      </p:sp>
    </p:spTree>
    <p:extLst>
      <p:ext uri="{BB962C8B-B14F-4D97-AF65-F5344CB8AC3E}">
        <p14:creationId xmlns:p14="http://schemas.microsoft.com/office/powerpoint/2010/main" val="75044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C5A6-E701-8657-8A88-E2A72BCDF78E}"/>
              </a:ext>
            </a:extLst>
          </p:cNvPr>
          <p:cNvSpPr>
            <a:spLocks noGrp="1"/>
          </p:cNvSpPr>
          <p:nvPr>
            <p:ph type="title"/>
          </p:nvPr>
        </p:nvSpPr>
        <p:spPr/>
        <p:txBody>
          <a:bodyPr/>
          <a:lstStyle/>
          <a:p>
            <a:r>
              <a:rPr lang="en-US" dirty="0"/>
              <a:t>Naming Scheme</a:t>
            </a:r>
          </a:p>
        </p:txBody>
      </p:sp>
      <p:sp>
        <p:nvSpPr>
          <p:cNvPr id="3" name="Content Placeholder 2">
            <a:extLst>
              <a:ext uri="{FF2B5EF4-FFF2-40B4-BE49-F238E27FC236}">
                <a16:creationId xmlns:a16="http://schemas.microsoft.com/office/drawing/2014/main" id="{C7A853DB-5ADA-ACC8-E5C3-94C52DFDD08B}"/>
              </a:ext>
            </a:extLst>
          </p:cNvPr>
          <p:cNvSpPr>
            <a:spLocks noGrp="1"/>
          </p:cNvSpPr>
          <p:nvPr>
            <p:ph idx="1"/>
          </p:nvPr>
        </p:nvSpPr>
        <p:spPr>
          <a:xfrm>
            <a:off x="609600" y="1368000"/>
            <a:ext cx="4724400" cy="4641379"/>
          </a:xfrm>
        </p:spPr>
        <p:txBody>
          <a:bodyPr/>
          <a:lstStyle/>
          <a:p>
            <a:r>
              <a:rPr lang="en-US" dirty="0"/>
              <a:t>Does LBNL have an established naming scheme?</a:t>
            </a:r>
          </a:p>
          <a:p>
            <a:r>
              <a:rPr lang="en-US" dirty="0"/>
              <a:t>I tried locally establishing a scheme but did not have enforced data validation and ultimately failed. </a:t>
            </a:r>
          </a:p>
          <a:p>
            <a:endParaRPr lang="en-US" dirty="0"/>
          </a:p>
        </p:txBody>
      </p:sp>
      <p:sp>
        <p:nvSpPr>
          <p:cNvPr id="4" name="Date Placeholder 3">
            <a:extLst>
              <a:ext uri="{FF2B5EF4-FFF2-40B4-BE49-F238E27FC236}">
                <a16:creationId xmlns:a16="http://schemas.microsoft.com/office/drawing/2014/main" id="{D8F5FAE7-3371-E9DC-927A-F6D34ACED497}"/>
              </a:ext>
            </a:extLst>
          </p:cNvPr>
          <p:cNvSpPr>
            <a:spLocks noGrp="1"/>
          </p:cNvSpPr>
          <p:nvPr>
            <p:ph type="dt" sz="half" idx="10"/>
          </p:nvPr>
        </p:nvSpPr>
        <p:spPr/>
        <p:txBody>
          <a:bodyPr/>
          <a:lstStyle/>
          <a:p>
            <a:r>
              <a:rPr lang="en-US"/>
              <a:t>5/13/2020</a:t>
            </a:r>
            <a:endParaRPr lang="en-GB"/>
          </a:p>
        </p:txBody>
      </p:sp>
      <p:sp>
        <p:nvSpPr>
          <p:cNvPr id="5" name="Slide Number Placeholder 4">
            <a:extLst>
              <a:ext uri="{FF2B5EF4-FFF2-40B4-BE49-F238E27FC236}">
                <a16:creationId xmlns:a16="http://schemas.microsoft.com/office/drawing/2014/main" id="{D375C966-B15B-2588-542D-CEAD1663C94D}"/>
              </a:ext>
            </a:extLst>
          </p:cNvPr>
          <p:cNvSpPr>
            <a:spLocks noGrp="1"/>
          </p:cNvSpPr>
          <p:nvPr>
            <p:ph type="sldNum" sz="quarter" idx="12"/>
          </p:nvPr>
        </p:nvSpPr>
        <p:spPr/>
        <p:txBody>
          <a:bodyPr/>
          <a:lstStyle/>
          <a:p>
            <a:fld id="{E6910A57-C4C2-471D-B852-7E80F10F5A4C}" type="slidenum">
              <a:rPr lang="en-GB" smtClean="0"/>
              <a:pPr/>
              <a:t>7</a:t>
            </a:fld>
            <a:endParaRPr lang="en-GB"/>
          </a:p>
        </p:txBody>
      </p:sp>
      <p:pic>
        <p:nvPicPr>
          <p:cNvPr id="7" name="Picture 6">
            <a:extLst>
              <a:ext uri="{FF2B5EF4-FFF2-40B4-BE49-F238E27FC236}">
                <a16:creationId xmlns:a16="http://schemas.microsoft.com/office/drawing/2014/main" id="{62872F76-7BF2-6892-9892-703AF7DBB936}"/>
              </a:ext>
            </a:extLst>
          </p:cNvPr>
          <p:cNvPicPr>
            <a:picLocks noChangeAspect="1"/>
          </p:cNvPicPr>
          <p:nvPr/>
        </p:nvPicPr>
        <p:blipFill>
          <a:blip r:embed="rId2"/>
          <a:stretch>
            <a:fillRect/>
          </a:stretch>
        </p:blipFill>
        <p:spPr>
          <a:xfrm>
            <a:off x="5638800" y="1854096"/>
            <a:ext cx="6373114" cy="3820058"/>
          </a:xfrm>
          <a:prstGeom prst="rect">
            <a:avLst/>
          </a:prstGeom>
        </p:spPr>
      </p:pic>
    </p:spTree>
    <p:extLst>
      <p:ext uri="{BB962C8B-B14F-4D97-AF65-F5344CB8AC3E}">
        <p14:creationId xmlns:p14="http://schemas.microsoft.com/office/powerpoint/2010/main" val="177253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78513-8BF9-13B6-F23F-8E7FB00B4504}"/>
              </a:ext>
            </a:extLst>
          </p:cNvPr>
          <p:cNvSpPr>
            <a:spLocks noGrp="1"/>
          </p:cNvSpPr>
          <p:nvPr>
            <p:ph type="title"/>
          </p:nvPr>
        </p:nvSpPr>
        <p:spPr/>
        <p:txBody>
          <a:bodyPr/>
          <a:lstStyle/>
          <a:p>
            <a:r>
              <a:rPr lang="en-US" dirty="0"/>
              <a:t>Database</a:t>
            </a:r>
          </a:p>
        </p:txBody>
      </p:sp>
      <p:sp>
        <p:nvSpPr>
          <p:cNvPr id="3" name="Content Placeholder 2">
            <a:extLst>
              <a:ext uri="{FF2B5EF4-FFF2-40B4-BE49-F238E27FC236}">
                <a16:creationId xmlns:a16="http://schemas.microsoft.com/office/drawing/2014/main" id="{5EB662E7-FCA3-629C-8F5C-AADA41EDFD56}"/>
              </a:ext>
            </a:extLst>
          </p:cNvPr>
          <p:cNvSpPr>
            <a:spLocks noGrp="1"/>
          </p:cNvSpPr>
          <p:nvPr>
            <p:ph idx="1"/>
          </p:nvPr>
        </p:nvSpPr>
        <p:spPr/>
        <p:txBody>
          <a:bodyPr/>
          <a:lstStyle/>
          <a:p>
            <a:r>
              <a:rPr lang="en-US" dirty="0"/>
              <a:t>FNAL Database consists of several shared folders with no control.</a:t>
            </a:r>
          </a:p>
          <a:p>
            <a:r>
              <a:rPr lang="en-US" dirty="0"/>
              <a:t>Magnet data is stored in old sun database</a:t>
            </a:r>
          </a:p>
          <a:p>
            <a:r>
              <a:rPr lang="en-US" dirty="0"/>
              <a:t>Testing data for samples is scattered</a:t>
            </a:r>
          </a:p>
          <a:p>
            <a:endParaRPr lang="en-US" dirty="0"/>
          </a:p>
          <a:p>
            <a:r>
              <a:rPr lang="en-US" dirty="0"/>
              <a:t>For fusion materials in the FIRE proposal, a test database is desired, can we fulfill both: </a:t>
            </a:r>
          </a:p>
        </p:txBody>
      </p:sp>
      <p:sp>
        <p:nvSpPr>
          <p:cNvPr id="4" name="Date Placeholder 3">
            <a:extLst>
              <a:ext uri="{FF2B5EF4-FFF2-40B4-BE49-F238E27FC236}">
                <a16:creationId xmlns:a16="http://schemas.microsoft.com/office/drawing/2014/main" id="{1DA70EC8-87DF-845A-DC2B-FD6741FD4518}"/>
              </a:ext>
            </a:extLst>
          </p:cNvPr>
          <p:cNvSpPr>
            <a:spLocks noGrp="1"/>
          </p:cNvSpPr>
          <p:nvPr>
            <p:ph type="dt" sz="half" idx="10"/>
          </p:nvPr>
        </p:nvSpPr>
        <p:spPr/>
        <p:txBody>
          <a:bodyPr/>
          <a:lstStyle/>
          <a:p>
            <a:r>
              <a:rPr lang="en-US"/>
              <a:t>5/13/2020</a:t>
            </a:r>
            <a:endParaRPr lang="en-GB"/>
          </a:p>
        </p:txBody>
      </p:sp>
      <p:sp>
        <p:nvSpPr>
          <p:cNvPr id="5" name="Slide Number Placeholder 4">
            <a:extLst>
              <a:ext uri="{FF2B5EF4-FFF2-40B4-BE49-F238E27FC236}">
                <a16:creationId xmlns:a16="http://schemas.microsoft.com/office/drawing/2014/main" id="{E048EF30-35FB-579F-48E5-4CE8B742FBA1}"/>
              </a:ext>
            </a:extLst>
          </p:cNvPr>
          <p:cNvSpPr>
            <a:spLocks noGrp="1"/>
          </p:cNvSpPr>
          <p:nvPr>
            <p:ph type="sldNum" sz="quarter" idx="12"/>
          </p:nvPr>
        </p:nvSpPr>
        <p:spPr/>
        <p:txBody>
          <a:bodyPr/>
          <a:lstStyle/>
          <a:p>
            <a:fld id="{E6910A57-C4C2-471D-B852-7E80F10F5A4C}" type="slidenum">
              <a:rPr lang="en-GB" smtClean="0"/>
              <a:pPr/>
              <a:t>8</a:t>
            </a:fld>
            <a:endParaRPr lang="en-GB"/>
          </a:p>
        </p:txBody>
      </p:sp>
      <p:pic>
        <p:nvPicPr>
          <p:cNvPr id="7" name="Picture 6">
            <a:extLst>
              <a:ext uri="{FF2B5EF4-FFF2-40B4-BE49-F238E27FC236}">
                <a16:creationId xmlns:a16="http://schemas.microsoft.com/office/drawing/2014/main" id="{8DDD46E5-12CC-A0DD-91D3-4D30848585FA}"/>
              </a:ext>
            </a:extLst>
          </p:cNvPr>
          <p:cNvPicPr>
            <a:picLocks noChangeAspect="1"/>
          </p:cNvPicPr>
          <p:nvPr/>
        </p:nvPicPr>
        <p:blipFill>
          <a:blip r:embed="rId2"/>
          <a:stretch>
            <a:fillRect/>
          </a:stretch>
        </p:blipFill>
        <p:spPr>
          <a:xfrm>
            <a:off x="5943600" y="4876800"/>
            <a:ext cx="5973009" cy="800212"/>
          </a:xfrm>
          <a:prstGeom prst="rect">
            <a:avLst/>
          </a:prstGeom>
        </p:spPr>
      </p:pic>
    </p:spTree>
    <p:extLst>
      <p:ext uri="{BB962C8B-B14F-4D97-AF65-F5344CB8AC3E}">
        <p14:creationId xmlns:p14="http://schemas.microsoft.com/office/powerpoint/2010/main" val="2678878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600" dirty="0">
                <a:solidFill>
                  <a:schemeClr val="bg1"/>
                </a:solidFill>
              </a:rPr>
              <a:t>Interlaminar fracture toughness</a:t>
            </a:r>
          </a:p>
        </p:txBody>
      </p:sp>
      <p:sp>
        <p:nvSpPr>
          <p:cNvPr id="8" name="Date Placeholder 7">
            <a:extLst>
              <a:ext uri="{FF2B5EF4-FFF2-40B4-BE49-F238E27FC236}">
                <a16:creationId xmlns:a16="http://schemas.microsoft.com/office/drawing/2014/main" id="{7252CB97-3B86-FD50-B89F-6D954318E5A9}"/>
              </a:ext>
            </a:extLst>
          </p:cNvPr>
          <p:cNvSpPr>
            <a:spLocks noGrp="1"/>
          </p:cNvSpPr>
          <p:nvPr>
            <p:ph type="dt" sz="half" idx="10"/>
          </p:nvPr>
        </p:nvSpPr>
        <p:spPr/>
        <p:txBody>
          <a:bodyPr/>
          <a:lstStyle/>
          <a:p>
            <a:pPr>
              <a:defRPr/>
            </a:pPr>
            <a:r>
              <a:rPr lang="en-US"/>
              <a:t>28 February 2024</a:t>
            </a:r>
            <a:endParaRPr lang="en-US" dirty="0"/>
          </a:p>
        </p:txBody>
      </p:sp>
      <p:sp>
        <p:nvSpPr>
          <p:cNvPr id="9" name="Slide Number Placeholder 8">
            <a:extLst>
              <a:ext uri="{FF2B5EF4-FFF2-40B4-BE49-F238E27FC236}">
                <a16:creationId xmlns:a16="http://schemas.microsoft.com/office/drawing/2014/main" id="{61BEDA6A-681C-FE2B-505D-F651BD396311}"/>
              </a:ext>
            </a:extLst>
          </p:cNvPr>
          <p:cNvSpPr>
            <a:spLocks noGrp="1"/>
          </p:cNvSpPr>
          <p:nvPr>
            <p:ph type="sldNum" sz="quarter" idx="12"/>
          </p:nvPr>
        </p:nvSpPr>
        <p:spPr/>
        <p:txBody>
          <a:bodyPr/>
          <a:lstStyle/>
          <a:p>
            <a:pPr>
              <a:defRPr/>
            </a:pPr>
            <a:fld id="{979A04A2-726F-2143-A443-7788AF27176E}" type="slidenum">
              <a:rPr lang="en-US" smtClean="0"/>
              <a:pPr>
                <a:defRPr/>
              </a:pPr>
              <a:t>9</a:t>
            </a:fld>
            <a:endParaRPr lang="en-US" dirty="0"/>
          </a:p>
        </p:txBody>
      </p:sp>
      <p:sp>
        <p:nvSpPr>
          <p:cNvPr id="2" name="Text Placeholder 1"/>
          <p:cNvSpPr>
            <a:spLocks noGrp="1"/>
          </p:cNvSpPr>
          <p:nvPr>
            <p:ph type="body" sz="half" idx="4294967295"/>
          </p:nvPr>
        </p:nvSpPr>
        <p:spPr>
          <a:xfrm>
            <a:off x="279401" y="2494155"/>
            <a:ext cx="5786517" cy="570614"/>
          </a:xfrm>
        </p:spPr>
        <p:txBody>
          <a:bodyPr anchor="b">
            <a:normAutofit/>
          </a:bodyPr>
          <a:lstStyle/>
          <a:p>
            <a:pPr marL="0" indent="0" algn="ctr">
              <a:buNone/>
            </a:pPr>
            <a:r>
              <a:rPr lang="en-US" sz="1600" dirty="0"/>
              <a:t>A sample before testing starts</a:t>
            </a:r>
          </a:p>
        </p:txBody>
      </p:sp>
      <p:sp>
        <p:nvSpPr>
          <p:cNvPr id="3" name="Content Placeholder 2"/>
          <p:cNvSpPr>
            <a:spLocks noGrp="1"/>
          </p:cNvSpPr>
          <p:nvPr>
            <p:ph sz="half" idx="4294967295"/>
          </p:nvPr>
        </p:nvSpPr>
        <p:spPr>
          <a:xfrm>
            <a:off x="6519863" y="758825"/>
            <a:ext cx="5672137" cy="5022850"/>
          </a:xfrm>
        </p:spPr>
        <p:txBody>
          <a:bodyPr>
            <a:normAutofit/>
          </a:bodyPr>
          <a:lstStyle/>
          <a:p>
            <a:r>
              <a:rPr lang="en-US" sz="2133" dirty="0"/>
              <a:t>Measurement System</a:t>
            </a:r>
          </a:p>
          <a:p>
            <a:pPr lvl="1"/>
            <a:r>
              <a:rPr lang="en-US" sz="1867" dirty="0"/>
              <a:t>Data is recorded by Instron and a webcam</a:t>
            </a:r>
          </a:p>
          <a:p>
            <a:pPr lvl="1"/>
            <a:r>
              <a:rPr lang="en-US" sz="1867" dirty="0"/>
              <a:t>What we are looking for</a:t>
            </a:r>
          </a:p>
          <a:p>
            <a:r>
              <a:rPr lang="en-US" sz="2133" dirty="0"/>
              <a:t>Results gained</a:t>
            </a:r>
          </a:p>
          <a:p>
            <a:pPr lvl="1"/>
            <a:r>
              <a:rPr lang="en-US" sz="1867" dirty="0"/>
              <a:t>Measured</a:t>
            </a:r>
          </a:p>
          <a:p>
            <a:pPr lvl="2"/>
            <a:r>
              <a:rPr lang="en-US" sz="1733" dirty="0"/>
              <a:t>Force (by Instron loadcell)</a:t>
            </a:r>
          </a:p>
          <a:p>
            <a:pPr lvl="2"/>
            <a:r>
              <a:rPr lang="en-US" sz="1733" dirty="0"/>
              <a:t>Displacement (by Instron)</a:t>
            </a:r>
          </a:p>
          <a:p>
            <a:pPr lvl="2"/>
            <a:r>
              <a:rPr lang="en-US" sz="1733" dirty="0"/>
              <a:t>Crack Elongation (by Webcam)</a:t>
            </a:r>
          </a:p>
          <a:p>
            <a:pPr lvl="2"/>
            <a:r>
              <a:rPr lang="en-US" sz="1733" dirty="0"/>
              <a:t>Time </a:t>
            </a:r>
          </a:p>
          <a:p>
            <a:pPr lvl="1"/>
            <a:r>
              <a:rPr lang="en-US" sz="1867" dirty="0"/>
              <a:t>Calculated</a:t>
            </a:r>
          </a:p>
          <a:p>
            <a:pPr lvl="2"/>
            <a:r>
              <a:rPr lang="en-US" sz="1733" dirty="0"/>
              <a:t>Strain Energy Release Rate (SERR)</a:t>
            </a:r>
          </a:p>
          <a:p>
            <a:pPr lvl="2"/>
            <a:r>
              <a:rPr lang="en-US" sz="1733" dirty="0"/>
              <a:t>Change in the measured results</a:t>
            </a:r>
          </a:p>
          <a:p>
            <a:endParaRPr lang="en-US" dirty="0"/>
          </a:p>
        </p:txBody>
      </p:sp>
      <p:pic>
        <p:nvPicPr>
          <p:cNvPr id="12" name="Picture 11">
            <a:extLst>
              <a:ext uri="{FF2B5EF4-FFF2-40B4-BE49-F238E27FC236}">
                <a16:creationId xmlns:a16="http://schemas.microsoft.com/office/drawing/2014/main" id="{5380FCAD-C907-659F-2059-FA888569D28B}"/>
              </a:ext>
            </a:extLst>
          </p:cNvPr>
          <p:cNvPicPr>
            <a:picLocks noChangeAspect="1"/>
          </p:cNvPicPr>
          <p:nvPr/>
        </p:nvPicPr>
        <p:blipFill rotWithShape="1">
          <a:blip r:embed="rId2"/>
          <a:srcRect l="1000" t="8729" r="2500" b="7358"/>
          <a:stretch/>
        </p:blipFill>
        <p:spPr>
          <a:xfrm>
            <a:off x="304801" y="1211646"/>
            <a:ext cx="5786517" cy="1529080"/>
          </a:xfrm>
          <a:prstGeom prst="rect">
            <a:avLst/>
          </a:prstGeom>
        </p:spPr>
      </p:pic>
      <p:sp>
        <p:nvSpPr>
          <p:cNvPr id="4" name="Text Placeholder 17">
            <a:extLst>
              <a:ext uri="{FF2B5EF4-FFF2-40B4-BE49-F238E27FC236}">
                <a16:creationId xmlns:a16="http://schemas.microsoft.com/office/drawing/2014/main" id="{B411FFA8-6999-DF16-F08A-B29B9C3056AC}"/>
              </a:ext>
            </a:extLst>
          </p:cNvPr>
          <p:cNvSpPr txBox="1">
            <a:spLocks/>
          </p:cNvSpPr>
          <p:nvPr/>
        </p:nvSpPr>
        <p:spPr>
          <a:xfrm>
            <a:off x="644270" y="5615808"/>
            <a:ext cx="7836854" cy="37591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Sample during testing. Samples were painted white for contrast.</a:t>
            </a:r>
          </a:p>
          <a:p>
            <a:endParaRPr lang="en-US" sz="2000" dirty="0"/>
          </a:p>
        </p:txBody>
      </p:sp>
      <p:pic>
        <p:nvPicPr>
          <p:cNvPr id="6" name="Picture 5">
            <a:extLst>
              <a:ext uri="{FF2B5EF4-FFF2-40B4-BE49-F238E27FC236}">
                <a16:creationId xmlns:a16="http://schemas.microsoft.com/office/drawing/2014/main" id="{72EBCC77-AE2B-42FF-05BF-1309EF7170C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520899" y="3702086"/>
            <a:ext cx="5303520" cy="1776859"/>
          </a:xfrm>
          <a:prstGeom prst="rect">
            <a:avLst/>
          </a:prstGeom>
        </p:spPr>
      </p:pic>
    </p:spTree>
    <p:extLst>
      <p:ext uri="{BB962C8B-B14F-4D97-AF65-F5344CB8AC3E}">
        <p14:creationId xmlns:p14="http://schemas.microsoft.com/office/powerpoint/2010/main" val="3941664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DP_template.pptx" id="{96EB11EC-4848-4146-863E-4F32E6568D2C}" vid="{743B1CAF-C298-45C4-A0E3-80F7E987BC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MDP_wide_template</Template>
  <TotalTime>6020</TotalTime>
  <Words>998</Words>
  <Application>Microsoft Office PowerPoint</Application>
  <PresentationFormat>Widescreen</PresentationFormat>
  <Paragraphs>163</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Helvetica</vt:lpstr>
      <vt:lpstr>Office Theme</vt:lpstr>
      <vt:lpstr>MDP Materials Meeting and Milestones Update</vt:lpstr>
      <vt:lpstr>Outline</vt:lpstr>
      <vt:lpstr>Next meeting</vt:lpstr>
      <vt:lpstr>Goals of the Working Group</vt:lpstr>
      <vt:lpstr>Milestones currently in google doc…</vt:lpstr>
      <vt:lpstr>Proposed milestones</vt:lpstr>
      <vt:lpstr>Naming Scheme</vt:lpstr>
      <vt:lpstr>Database</vt:lpstr>
      <vt:lpstr>Interlaminar fracture toughness</vt:lpstr>
      <vt:lpstr>PowerPoint Presentation</vt:lpstr>
      <vt:lpstr>Measurement of CTE of material using Fiber Strain Sensing</vt:lpstr>
      <vt:lpstr>General Purpose Low Temperature Pressure Probe</vt:lpstr>
      <vt:lpstr>Plots of properties for stainless steel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MDP Materials Meeting and Milestones Update</dc:title>
  <dc:creator>Steven T. Krave</dc:creator>
  <cp:lastModifiedBy>Steven T. Krave</cp:lastModifiedBy>
  <cp:revision>1</cp:revision>
  <dcterms:created xsi:type="dcterms:W3CDTF">2024-09-12T15:15:24Z</dcterms:created>
  <dcterms:modified xsi:type="dcterms:W3CDTF">2024-09-16T19:36:03Z</dcterms:modified>
</cp:coreProperties>
</file>