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7"/>
  </p:notesMasterIdLst>
  <p:sldIdLst>
    <p:sldId id="263" r:id="rId2"/>
    <p:sldId id="262" r:id="rId3"/>
    <p:sldId id="259" r:id="rId4"/>
    <p:sldId id="25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 K. Wentworth" initials="KKW" lastIdx="13" clrIdx="0">
    <p:extLst/>
  </p:cmAuthor>
  <p:cmAuthor id="2" name="Melanie M. Alexandre" initials="MMA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577"/>
    <a:srgbClr val="FF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56" autoAdjust="0"/>
    <p:restoredTop sz="86410"/>
  </p:normalViewPr>
  <p:slideViewPr>
    <p:cSldViewPr snapToGrid="0">
      <p:cViewPr varScale="1">
        <p:scale>
          <a:sx n="74" d="100"/>
          <a:sy n="74" d="100"/>
        </p:scale>
        <p:origin x="1302" y="66"/>
      </p:cViewPr>
      <p:guideLst>
        <p:guide orient="horz" pos="2160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Walking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35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2-154D-8756-B16578E966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Stairs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2-154D-8756-B16578E96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20352"/>
        <c:axId val="33621888"/>
      </c:barChart>
      <c:catAx>
        <c:axId val="3362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621888"/>
        <c:crosses val="autoZero"/>
        <c:auto val="1"/>
        <c:lblAlgn val="ctr"/>
        <c:lblOffset val="100"/>
        <c:noMultiLvlLbl val="0"/>
      </c:catAx>
      <c:valAx>
        <c:axId val="336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62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60376604449787"/>
          <c:y val="3.3238056632597407E-2"/>
          <c:w val="0.3558516665578173"/>
          <c:h val="9.945749198497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8F34-E467-49DE-AA82-799B61A727F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39303-F11A-458F-A924-52872FC9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9303-F11A-458F-A924-52872FC970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EBEED-5DFF-4AF2-94A9-F558887125E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CD51-8051-482F-8DE3-961A0647D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47" y="2009105"/>
            <a:ext cx="4468545" cy="2524728"/>
          </a:xfrm>
          <a:prstGeom prst="rect">
            <a:avLst/>
          </a:prstGeom>
        </p:spPr>
      </p:pic>
      <p:sp>
        <p:nvSpPr>
          <p:cNvPr id="5" name="Subtitle 6"/>
          <p:cNvSpPr txBox="1">
            <a:spLocks/>
          </p:cNvSpPr>
          <p:nvPr/>
        </p:nvSpPr>
        <p:spPr>
          <a:xfrm>
            <a:off x="489397" y="769415"/>
            <a:ext cx="8422147" cy="8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FFAC00"/>
                </a:solidFill>
                <a:latin typeface="Arial" charset="0"/>
                <a:ea typeface="Arial" charset="0"/>
                <a:cs typeface="Arial" charset="0"/>
              </a:rPr>
              <a:t>Slip, Trip &amp; Fall Prevention at Berkeley Lab</a:t>
            </a:r>
            <a:endParaRPr lang="en-US" sz="3200" dirty="0">
              <a:solidFill>
                <a:srgbClr val="FFAC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2EAB7C-0180-9B46-835B-6700F4974060}"/>
              </a:ext>
            </a:extLst>
          </p:cNvPr>
          <p:cNvSpPr/>
          <p:nvPr/>
        </p:nvSpPr>
        <p:spPr>
          <a:xfrm>
            <a:off x="0" y="1022975"/>
            <a:ext cx="9144000" cy="5835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BD0B16-FF22-FF44-BACB-B04D91856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985614"/>
              </p:ext>
            </p:extLst>
          </p:nvPr>
        </p:nvGraphicFramePr>
        <p:xfrm>
          <a:off x="423921" y="1192192"/>
          <a:ext cx="8222367" cy="548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6">
            <a:extLst>
              <a:ext uri="{FF2B5EF4-FFF2-40B4-BE49-F238E27FC236}">
                <a16:creationId xmlns:a16="http://schemas.microsoft.com/office/drawing/2014/main" id="{1A6C86CC-4062-8D44-972A-39ADA8575F68}"/>
              </a:ext>
            </a:extLst>
          </p:cNvPr>
          <p:cNvSpPr txBox="1">
            <a:spLocks/>
          </p:cNvSpPr>
          <p:nvPr/>
        </p:nvSpPr>
        <p:spPr>
          <a:xfrm>
            <a:off x="1372268" y="241381"/>
            <a:ext cx="7620993" cy="781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rgbClr val="FFAC00"/>
                </a:solidFill>
                <a:latin typeface="Arial" charset="0"/>
                <a:ea typeface="Arial" charset="0"/>
                <a:cs typeface="Arial" charset="0"/>
              </a:rPr>
              <a:t>Walking Injuries: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AC00"/>
                </a:solidFill>
                <a:latin typeface="Arial" charset="0"/>
                <a:ea typeface="Arial" charset="0"/>
                <a:cs typeface="Arial" charset="0"/>
              </a:rPr>
              <a:t>All Walking Injuries + Walking Injuries Involving Stairs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C743D-E86C-D147-93D3-F14FB4C56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95" y="1804569"/>
            <a:ext cx="498667" cy="804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7E7C80-E955-0E4B-8BB0-D3C074427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42" y="1804569"/>
            <a:ext cx="493379" cy="9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r="1798" b="6596"/>
          <a:stretch/>
        </p:blipFill>
        <p:spPr>
          <a:xfrm>
            <a:off x="2332679" y="416379"/>
            <a:ext cx="6639106" cy="3975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3649" y="4553709"/>
            <a:ext cx="1443281" cy="23001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77485" y="4573589"/>
            <a:ext cx="1443281" cy="22979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3649" y="1723351"/>
            <a:ext cx="4861674" cy="1438924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Our colleagues have been seriously injured.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774560" y="241381"/>
            <a:ext cx="5214257" cy="781594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AC00"/>
                </a:solidFill>
                <a:latin typeface="Arial" charset="0"/>
                <a:ea typeface="Arial" charset="0"/>
                <a:cs typeface="Arial" charset="0"/>
              </a:rPr>
              <a:t>Slip, Trip &amp; Fall Prevention at Berkeley Lab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649" y="3954280"/>
            <a:ext cx="543784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Injuries resulting from falls in the last three years include: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649" y="3162275"/>
            <a:ext cx="626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tencil" charset="0"/>
                <a:ea typeface="Stencil" charset="0"/>
                <a:cs typeface="Stencil" charset="0"/>
              </a:rPr>
              <a:t>Please walk cautiously.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34" y="5278788"/>
            <a:ext cx="1031028" cy="133427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15323" y="4573589"/>
            <a:ext cx="1443281" cy="231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7" b="19872"/>
          <a:stretch/>
        </p:blipFill>
        <p:spPr>
          <a:xfrm>
            <a:off x="5441450" y="5431654"/>
            <a:ext cx="1443281" cy="110762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092061" y="4573589"/>
            <a:ext cx="1443281" cy="2284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51" y="5205736"/>
            <a:ext cx="1136504" cy="147077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172043" y="4553709"/>
            <a:ext cx="1443281" cy="2317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 r="1270" b="20968"/>
          <a:stretch/>
        </p:blipFill>
        <p:spPr>
          <a:xfrm>
            <a:off x="728762" y="5503555"/>
            <a:ext cx="1268168" cy="969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83" y="5296322"/>
            <a:ext cx="960463" cy="12429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8639" y="4553709"/>
            <a:ext cx="150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Detached Fingernail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68535" y="4573589"/>
            <a:ext cx="144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Wrist Laceration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91929" y="4553713"/>
            <a:ext cx="144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Broken Jaw</a:t>
            </a:r>
          </a:p>
          <a:p>
            <a:pPr algn="ctr"/>
            <a:r>
              <a:rPr lang="en-US" dirty="0"/>
              <a:t>&amp; Tooth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35198" y="4566963"/>
            <a:ext cx="144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Wrist &amp; Knee Fracture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1840" y="4586842"/>
            <a:ext cx="144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Ankle Sprain &amp; Concussion</a:t>
            </a:r>
          </a:p>
        </p:txBody>
      </p:sp>
    </p:spTree>
    <p:extLst>
      <p:ext uri="{BB962C8B-B14F-4D97-AF65-F5344CB8AC3E}">
        <p14:creationId xmlns:p14="http://schemas.microsoft.com/office/powerpoint/2010/main" val="18766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401"/>
            <a:ext cx="43891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989546" y="4211219"/>
            <a:ext cx="4696235" cy="1503366"/>
            <a:chOff x="4015519" y="2578054"/>
            <a:chExt cx="4696235" cy="150336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07"/>
            <a:stretch/>
          </p:blipFill>
          <p:spPr>
            <a:xfrm>
              <a:off x="4902955" y="2896255"/>
              <a:ext cx="1891369" cy="50847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83" b="57222"/>
            <a:stretch/>
          </p:blipFill>
          <p:spPr>
            <a:xfrm>
              <a:off x="6820385" y="2917010"/>
              <a:ext cx="1891369" cy="5350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78" b="34261"/>
            <a:stretch/>
          </p:blipFill>
          <p:spPr>
            <a:xfrm>
              <a:off x="4857495" y="3516270"/>
              <a:ext cx="1891369" cy="55352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21" b="11174"/>
            <a:stretch/>
          </p:blipFill>
          <p:spPr>
            <a:xfrm>
              <a:off x="6794324" y="3500322"/>
              <a:ext cx="1891369" cy="581098"/>
            </a:xfrm>
            <a:prstGeom prst="rect">
              <a:avLst/>
            </a:prstGeom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788110" y="2578054"/>
              <a:ext cx="2709261" cy="33852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/>
                <a:buNone/>
              </a:pPr>
              <a:r>
                <a:rPr lang="en-US" sz="2400" dirty="0">
                  <a:solidFill>
                    <a:srgbClr val="973577"/>
                  </a:solidFill>
                  <a:latin typeface="Arial" panose="020B0604020202020204" pitchFamily="34" charset="0"/>
                  <a:ea typeface="Arial Hebrew Scholar" charset="-79"/>
                  <a:cs typeface="Arial" panose="020B0604020202020204" pitchFamily="34" charset="0"/>
                </a:rPr>
                <a:t>Lost Days</a:t>
              </a: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4015519" y="2592868"/>
              <a:ext cx="726184" cy="686325"/>
            </a:xfrm>
            <a:prstGeom prst="rect">
              <a:avLst/>
            </a:prstGeom>
            <a:solidFill>
              <a:srgbClr val="973577"/>
            </a:solidFill>
            <a:ln w="76200"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/>
                <a:buNone/>
              </a:pP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Arial Hebrew Scholar" charset="-79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02954" y="2932532"/>
              <a:ext cx="566229" cy="269832"/>
            </a:xfrm>
            <a:prstGeom prst="rect">
              <a:avLst/>
            </a:prstGeom>
            <a:solidFill>
              <a:srgbClr val="97357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B0BCEC-CA4F-A248-825E-AC3A59C16618}"/>
              </a:ext>
            </a:extLst>
          </p:cNvPr>
          <p:cNvGrpSpPr/>
          <p:nvPr/>
        </p:nvGrpSpPr>
        <p:grpSpPr>
          <a:xfrm>
            <a:off x="4005230" y="2614371"/>
            <a:ext cx="4681184" cy="1476522"/>
            <a:chOff x="4005230" y="2487046"/>
            <a:chExt cx="4681184" cy="1476522"/>
          </a:xfrm>
        </p:grpSpPr>
        <p:grpSp>
          <p:nvGrpSpPr>
            <p:cNvPr id="57" name="Group 56"/>
            <p:cNvGrpSpPr/>
            <p:nvPr/>
          </p:nvGrpSpPr>
          <p:grpSpPr>
            <a:xfrm>
              <a:off x="4005230" y="2487046"/>
              <a:ext cx="4681184" cy="1437748"/>
              <a:chOff x="4039269" y="4201452"/>
              <a:chExt cx="4681184" cy="143774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832095" y="4539981"/>
                <a:ext cx="3888358" cy="1099219"/>
                <a:chOff x="4120196" y="4529546"/>
                <a:chExt cx="4451336" cy="1258370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8603"/>
                <a:stretch/>
              </p:blipFill>
              <p:spPr>
                <a:xfrm>
                  <a:off x="4120196" y="4529546"/>
                  <a:ext cx="2217282" cy="604679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252" b="55726"/>
                <a:stretch/>
              </p:blipFill>
              <p:spPr>
                <a:xfrm>
                  <a:off x="6353198" y="4565120"/>
                  <a:ext cx="2217282" cy="650640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3110" b="34619"/>
                <a:stretch/>
              </p:blipFill>
              <p:spPr>
                <a:xfrm>
                  <a:off x="4131312" y="5133277"/>
                  <a:ext cx="2217282" cy="629382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6079" b="11259"/>
                <a:stretch/>
              </p:blipFill>
              <p:spPr>
                <a:xfrm>
                  <a:off x="6354250" y="5147466"/>
                  <a:ext cx="2217282" cy="640450"/>
                </a:xfrm>
                <a:prstGeom prst="rect">
                  <a:avLst/>
                </a:prstGeom>
              </p:spPr>
            </p:pic>
          </p:grpSp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4728352" y="4201452"/>
                <a:ext cx="3799334" cy="33852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/>
                  <a:buNone/>
                </a:pPr>
                <a:r>
                  <a:rPr lang="en-US" sz="2400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Hebrew Scholar" charset="-79"/>
                    <a:cs typeface="Arial" panose="020B0604020202020204" pitchFamily="34" charset="0"/>
                  </a:rPr>
                  <a:t>Restricted Days</a:t>
                </a:r>
              </a:p>
            </p:txBody>
          </p:sp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4039269" y="4215252"/>
                <a:ext cx="726184" cy="686325"/>
              </a:xfrm>
              <a:prstGeom prst="rect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Font typeface="Arial"/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Hebrew Scholar" charset="-79"/>
                    <a:cs typeface="Arial" panose="020B0604020202020204" pitchFamily="34" charset="0"/>
                  </a:rPr>
                  <a:t>199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32094" y="4571764"/>
                <a:ext cx="3861665" cy="515838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83FE5F-BD7A-4D4D-9315-7F72AEDE75F2}"/>
                </a:ext>
              </a:extLst>
            </p:cNvPr>
            <p:cNvSpPr/>
            <p:nvPr/>
          </p:nvSpPr>
          <p:spPr>
            <a:xfrm>
              <a:off x="4798515" y="3374875"/>
              <a:ext cx="1936396" cy="588693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3E11CB1-9846-614C-805C-F5405025670E}"/>
                </a:ext>
              </a:extLst>
            </p:cNvPr>
            <p:cNvSpPr/>
            <p:nvPr/>
          </p:nvSpPr>
          <p:spPr>
            <a:xfrm>
              <a:off x="6734911" y="3375210"/>
              <a:ext cx="443888" cy="19414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AD7A35E-5CF2-4844-B1FE-D2D6887CAF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80" y="1593611"/>
            <a:ext cx="3823843" cy="944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26F21-6B3A-554C-997C-6DE458AE60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81" y="392181"/>
            <a:ext cx="3860390" cy="953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7" y="1981600"/>
            <a:ext cx="4196246" cy="3181468"/>
          </a:xfrm>
          <a:prstGeom prst="rect">
            <a:avLst/>
          </a:prstGeom>
        </p:spPr>
      </p:pic>
      <p:sp>
        <p:nvSpPr>
          <p:cNvPr id="5" name="Subtitle 6"/>
          <p:cNvSpPr txBox="1">
            <a:spLocks/>
          </p:cNvSpPr>
          <p:nvPr/>
        </p:nvSpPr>
        <p:spPr>
          <a:xfrm>
            <a:off x="1" y="195081"/>
            <a:ext cx="4389120" cy="7815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AC00"/>
                </a:solidFill>
                <a:latin typeface="Arial" charset="0"/>
                <a:ea typeface="Arial" charset="0"/>
                <a:cs typeface="Arial" charset="0"/>
              </a:rPr>
              <a:t>Falling While Walking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AC00"/>
                </a:solidFill>
                <a:latin typeface="Arial" charset="0"/>
                <a:ea typeface="Arial" charset="0"/>
                <a:cs typeface="Arial" charset="0"/>
              </a:rPr>
              <a:t>at Berkeley Lab in FY18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984" y="230957"/>
            <a:ext cx="4016054" cy="338529"/>
          </a:xfrm>
          <a:noFill/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Cases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76983" y="1385788"/>
            <a:ext cx="3441041" cy="3864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Recordable Cases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86588" y="1409326"/>
            <a:ext cx="726184" cy="686325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54079" y="5776848"/>
            <a:ext cx="4200140" cy="40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Required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Medical Treatment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002296" y="241923"/>
            <a:ext cx="726184" cy="6863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20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003491" y="5810492"/>
            <a:ext cx="726184" cy="686325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 Hebrew Scholar" charset="-79"/>
                <a:cs typeface="Arial" panose="020B0604020202020204" pitchFamily="34" charset="0"/>
              </a:rPr>
              <a:t>35%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 Hebrew Scholar" charset="-79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84" y="6179821"/>
            <a:ext cx="692198" cy="69219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F9CF7FF-08F6-D04B-89DA-7170C900EC94}"/>
              </a:ext>
            </a:extLst>
          </p:cNvPr>
          <p:cNvSpPr txBox="1"/>
          <p:nvPr/>
        </p:nvSpPr>
        <p:spPr>
          <a:xfrm>
            <a:off x="242997" y="5333805"/>
            <a:ext cx="3419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FY18 had a 192% increase in the restricted work days &amp; 96% reduction in # lost work days from </a:t>
            </a:r>
            <a:r>
              <a:rPr lang="en-US" dirty="0" smtClean="0"/>
              <a:t>FY17 in </a:t>
            </a:r>
            <a:r>
              <a:rPr lang="en-US" b="1" dirty="0" smtClean="0"/>
              <a:t>walking related injuries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6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6"/>
          <p:cNvSpPr txBox="1">
            <a:spLocks/>
          </p:cNvSpPr>
          <p:nvPr/>
        </p:nvSpPr>
        <p:spPr>
          <a:xfrm>
            <a:off x="3791035" y="241381"/>
            <a:ext cx="5214257" cy="781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rgbClr val="FFAC00"/>
                </a:solidFill>
                <a:latin typeface="Arial" charset="0"/>
                <a:ea typeface="Arial" charset="0"/>
                <a:cs typeface="Arial" charset="0"/>
              </a:rPr>
              <a:t>Takeaways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27544" y="1731739"/>
            <a:ext cx="1443281" cy="1689910"/>
            <a:chOff x="-1657627" y="1318003"/>
            <a:chExt cx="1443281" cy="1689910"/>
          </a:xfrm>
        </p:grpSpPr>
        <p:sp>
          <p:nvSpPr>
            <p:cNvPr id="15" name="Rectangle 14"/>
            <p:cNvSpPr/>
            <p:nvPr/>
          </p:nvSpPr>
          <p:spPr>
            <a:xfrm>
              <a:off x="-1657627" y="1318003"/>
              <a:ext cx="1443281" cy="16899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0135" y="1392473"/>
              <a:ext cx="1248295" cy="1615440"/>
            </a:xfrm>
            <a:prstGeom prst="rect">
              <a:avLst/>
            </a:prstGeom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3711875" y="5298150"/>
            <a:ext cx="1443281" cy="152191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Clean Up, Report, and/or Block Off Any Spills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27544" y="195608"/>
            <a:ext cx="1416660" cy="152827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Pocket Your Phone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507782" y="3617161"/>
            <a:ext cx="1443281" cy="1689910"/>
            <a:chOff x="3307220" y="946521"/>
            <a:chExt cx="1443281" cy="1689910"/>
          </a:xfrm>
        </p:grpSpPr>
        <p:sp>
          <p:nvSpPr>
            <p:cNvPr id="17" name="Rectangle 16"/>
            <p:cNvSpPr/>
            <p:nvPr/>
          </p:nvSpPr>
          <p:spPr>
            <a:xfrm>
              <a:off x="3307220" y="946521"/>
              <a:ext cx="1443281" cy="16899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4" t="14917" r="7021" b="15428"/>
            <a:stretch/>
          </p:blipFill>
          <p:spPr>
            <a:xfrm>
              <a:off x="3466446" y="1188408"/>
              <a:ext cx="1087316" cy="114082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653846" y="3618509"/>
            <a:ext cx="1505918" cy="1689910"/>
            <a:chOff x="3676374" y="1480510"/>
            <a:chExt cx="1505918" cy="1689910"/>
          </a:xfrm>
        </p:grpSpPr>
        <p:sp>
          <p:nvSpPr>
            <p:cNvPr id="18" name="Rectangle 17"/>
            <p:cNvSpPr/>
            <p:nvPr/>
          </p:nvSpPr>
          <p:spPr>
            <a:xfrm>
              <a:off x="3739011" y="1480510"/>
              <a:ext cx="1443281" cy="16899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374" y="1541470"/>
              <a:ext cx="1505918" cy="1628950"/>
            </a:xfrm>
            <a:prstGeom prst="rect">
              <a:avLst/>
            </a:prstGeom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721585" y="221609"/>
            <a:ext cx="1433571" cy="151611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Hold Hand Rails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Make Sure One Hand is Always Free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3088" y="3624531"/>
            <a:ext cx="1452190" cy="1800156"/>
            <a:chOff x="1957509" y="3622177"/>
            <a:chExt cx="1452190" cy="1800156"/>
          </a:xfrm>
        </p:grpSpPr>
        <p:sp>
          <p:nvSpPr>
            <p:cNvPr id="22" name="Rectangle 21"/>
            <p:cNvSpPr/>
            <p:nvPr/>
          </p:nvSpPr>
          <p:spPr>
            <a:xfrm>
              <a:off x="1966418" y="3650097"/>
              <a:ext cx="1443281" cy="16899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509" y="3622177"/>
              <a:ext cx="1391030" cy="1800156"/>
            </a:xfrm>
            <a:prstGeom prst="rect">
              <a:avLst/>
            </a:prstGeom>
          </p:spPr>
        </p:pic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1931997" y="5316956"/>
            <a:ext cx="1452190" cy="149397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Look out for Each Other</a:t>
            </a:r>
          </a:p>
          <a:p>
            <a:pPr marL="0" indent="0" algn="ctr"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Speak Up</a:t>
            </a:r>
          </a:p>
          <a:p>
            <a:pPr marL="0" indent="0" algn="ctr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16483" y="1729224"/>
            <a:ext cx="1443281" cy="1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535646" y="211970"/>
            <a:ext cx="1447950" cy="14947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Be Aware of Your Surroundings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507782" y="5308418"/>
            <a:ext cx="1447950" cy="15001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Immediately Report Unsafe Walkways &amp; Broken Handrails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532537" y="1086168"/>
            <a:ext cx="1446390" cy="5612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..including uneven walking surfaces and debris on walkway.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35646" y="1708070"/>
            <a:ext cx="1443281" cy="1689910"/>
            <a:chOff x="5440840" y="1702199"/>
            <a:chExt cx="1443281" cy="1689910"/>
          </a:xfrm>
        </p:grpSpPr>
        <p:sp>
          <p:nvSpPr>
            <p:cNvPr id="38" name="Rectangle 37"/>
            <p:cNvSpPr/>
            <p:nvPr/>
          </p:nvSpPr>
          <p:spPr>
            <a:xfrm>
              <a:off x="5440840" y="1702199"/>
              <a:ext cx="1443281" cy="16899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98" b="14540"/>
            <a:stretch/>
          </p:blipFill>
          <p:spPr>
            <a:xfrm>
              <a:off x="5445326" y="1980726"/>
              <a:ext cx="1438795" cy="1205848"/>
            </a:xfrm>
            <a:prstGeom prst="rect">
              <a:avLst/>
            </a:prstGeom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1931997" y="6177256"/>
            <a:ext cx="1438828" cy="6313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>
                <a:solidFill>
                  <a:schemeClr val="tx1">
                    <a:lumMod val="50000"/>
                    <a:lumOff val="50000"/>
                  </a:schemeClr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…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when you observe someone not walking mindfully.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837572" y="784138"/>
            <a:ext cx="1079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2960" y="5833212"/>
            <a:ext cx="1079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36" y="1940468"/>
            <a:ext cx="1174830" cy="11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18280</TotalTime>
  <Words>181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Hebrew Scholar</vt:lpstr>
      <vt:lpstr>Calibri</vt:lpstr>
      <vt:lpstr>Calibri Light</vt:lpstr>
      <vt:lpstr>Stencil</vt:lpstr>
      <vt:lpstr>Office Theme</vt:lpstr>
      <vt:lpstr>PowerPoint Presentation</vt:lpstr>
      <vt:lpstr>PowerPoint Presentation</vt:lpstr>
      <vt:lpstr>Our colleagues have been seriously injured.</vt:lpstr>
      <vt:lpstr>PowerPoint Presentation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have been seriously injured. Please walk cautiously.</dc:title>
  <dc:creator>Kat K. Wentworth</dc:creator>
  <cp:lastModifiedBy>David E. Rodgers</cp:lastModifiedBy>
  <cp:revision>56</cp:revision>
  <dcterms:created xsi:type="dcterms:W3CDTF">2017-09-05T17:22:09Z</dcterms:created>
  <dcterms:modified xsi:type="dcterms:W3CDTF">2019-02-05T17:38:39Z</dcterms:modified>
</cp:coreProperties>
</file>