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1985" r:id="rId3"/>
    <p:sldId id="2084" r:id="rId4"/>
    <p:sldId id="2054" r:id="rId5"/>
    <p:sldId id="2085" r:id="rId6"/>
    <p:sldId id="2086" r:id="rId7"/>
    <p:sldId id="2087" r:id="rId8"/>
    <p:sldId id="2088" r:id="rId9"/>
    <p:sldId id="2090" r:id="rId10"/>
    <p:sldId id="2091" r:id="rId11"/>
    <p:sldId id="2089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0" autoAdjust="0"/>
    <p:restoredTop sz="94660"/>
  </p:normalViewPr>
  <p:slideViewPr>
    <p:cSldViewPr>
      <p:cViewPr varScale="1">
        <p:scale>
          <a:sx n="147" d="100"/>
          <a:sy n="147" d="100"/>
        </p:scale>
        <p:origin x="2934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D5F2828-8B02-4E0D-9FD0-B7ED745635A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3F71F8-9A6C-44E8-AA58-302F2B215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6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71F8-9A6C-44E8-AA58-302F2B21516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51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60714_001-2-Edit_blueppt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21978" r="42" b="20335"/>
          <a:stretch/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  <p:pic>
        <p:nvPicPr>
          <p:cNvPr id="7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53136"/>
            <a:ext cx="8534400" cy="985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</a:t>
            </a:r>
            <a:endParaRPr lang="en-GB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895296" y="2099704"/>
            <a:ext cx="10382304" cy="2193392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2162664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 descr="RGB_White-Seal_White-Mark_SC_Horizontal–400dpi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9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03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90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8000"/>
            <a:ext cx="10972800" cy="46413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1584" y="6448251"/>
            <a:ext cx="7128792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3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93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75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/>
          <a:p>
            <a:r>
              <a:rPr lang="en-US"/>
              <a:t>P. Ferracin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01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63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61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87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78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80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3294" y="6433343"/>
            <a:ext cx="1551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04/30/2024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2000" y="6433343"/>
            <a:ext cx="53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P. Ferracin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68408" y="6433343"/>
            <a:ext cx="1813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 descr="RGB_White-Seal_White-Mark_SC_Horizontal–400dpi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5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2162664"/>
          </a:xfrm>
        </p:spPr>
        <p:txBody>
          <a:bodyPr>
            <a:normAutofit/>
          </a:bodyPr>
          <a:lstStyle/>
          <a:p>
            <a:r>
              <a:rPr lang="en-GB" sz="3600" b="1" dirty="0"/>
              <a:t> </a:t>
            </a:r>
            <a:r>
              <a:rPr lang="en-US" sz="3600" b="1" dirty="0"/>
              <a:t>20 T hybrid future activities 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725144"/>
            <a:ext cx="10363200" cy="1512168"/>
          </a:xfrm>
          <a:solidFill>
            <a:srgbClr val="EAEAEA">
              <a:alpha val="23137"/>
            </a:srgbClr>
          </a:solidFill>
        </p:spPr>
        <p:txBody>
          <a:bodyPr>
            <a:normAutofit fontScale="47500" lnSpcReduction="20000"/>
          </a:bodyPr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sz="9000" dirty="0"/>
              <a:t>P. Ferracin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endParaRPr lang="en-US" dirty="0"/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sz="4500" dirty="0"/>
              <a:t>20 T  hybrid Meeting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sz="4500" dirty="0"/>
              <a:t>October 1</a:t>
            </a:r>
            <a:r>
              <a:rPr lang="en-US" sz="4500" baseline="30000" dirty="0"/>
              <a:t>st</a:t>
            </a:r>
            <a:r>
              <a:rPr lang="en-US" sz="4500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351045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A0B58-BEF3-4925-8999-B47DBB8BA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DF44B-3F0E-4066-A912-77A9BF2CB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085741"/>
            <a:ext cx="10972800" cy="1923638"/>
          </a:xfrm>
        </p:spPr>
        <p:txBody>
          <a:bodyPr/>
          <a:lstStyle/>
          <a:p>
            <a:r>
              <a:rPr lang="en-US" dirty="0"/>
              <a:t>Study what we could do with TFD as an </a:t>
            </a:r>
            <a:r>
              <a:rPr lang="en-US"/>
              <a:t>outsert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3F01C3-2EA1-47BB-BFB1-4FBC00F31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EEA765-D703-4D0B-B484-4E875C35C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A2466F-8E65-473C-A2DB-28B212C4C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824" y="1988840"/>
            <a:ext cx="3046370" cy="2045691"/>
          </a:xfrm>
          <a:prstGeom prst="rect">
            <a:avLst/>
          </a:prstGeom>
          <a:noFill/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964FBF0-E717-4D82-8ADD-FD997C33618C}"/>
              </a:ext>
            </a:extLst>
          </p:cNvPr>
          <p:cNvSpPr>
            <a:spLocks noChangeAspect="1"/>
          </p:cNvSpPr>
          <p:nvPr/>
        </p:nvSpPr>
        <p:spPr>
          <a:xfrm>
            <a:off x="5591679" y="2748601"/>
            <a:ext cx="455538" cy="4572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C3B9B9A7-18B6-40C2-8EBF-F82B70D96C5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91319" y="2337473"/>
            <a:ext cx="1182253" cy="132388"/>
          </a:xfrm>
          <a:prstGeom prst="bentConnector3">
            <a:avLst>
              <a:gd name="adj1" fmla="val 72135"/>
            </a:avLst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834A1EF1-524E-4066-BA04-F0582C2E416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782580" y="3425388"/>
            <a:ext cx="999730" cy="132388"/>
          </a:xfrm>
          <a:prstGeom prst="bentConnector3">
            <a:avLst>
              <a:gd name="adj1" fmla="val 68478"/>
            </a:avLst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7892A22D-7B4B-4146-BA0D-ADC82742B200}"/>
              </a:ext>
            </a:extLst>
          </p:cNvPr>
          <p:cNvCxnSpPr>
            <a:cxnSpLocks/>
          </p:cNvCxnSpPr>
          <p:nvPr/>
        </p:nvCxnSpPr>
        <p:spPr>
          <a:xfrm rot="5400000">
            <a:off x="4755368" y="2348249"/>
            <a:ext cx="1180715" cy="124693"/>
          </a:xfrm>
          <a:prstGeom prst="bentConnector3">
            <a:avLst>
              <a:gd name="adj1" fmla="val 71904"/>
            </a:avLst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A3D47B3C-8D22-4501-9C8A-B5C77A1A4644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42010" y="3433085"/>
            <a:ext cx="1007428" cy="124692"/>
          </a:xfrm>
          <a:prstGeom prst="bentConnector3">
            <a:avLst>
              <a:gd name="adj1" fmla="val 68948"/>
            </a:avLst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7B68C01-2ED0-4746-9A0F-B1343EEF6701}"/>
              </a:ext>
            </a:extLst>
          </p:cNvPr>
          <p:cNvSpPr txBox="1"/>
          <p:nvPr/>
        </p:nvSpPr>
        <p:spPr>
          <a:xfrm>
            <a:off x="5932844" y="1814519"/>
            <a:ext cx="222130" cy="12311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dirty="0">
                <a:solidFill>
                  <a:srgbClr val="FF0000"/>
                </a:solidFill>
              </a:rPr>
              <a:t>HTS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B8520D-20DE-4B1D-9623-68C4D6FD118A}"/>
              </a:ext>
            </a:extLst>
          </p:cNvPr>
          <p:cNvSpPr txBox="1"/>
          <p:nvPr/>
        </p:nvSpPr>
        <p:spPr>
          <a:xfrm>
            <a:off x="6276986" y="1812540"/>
            <a:ext cx="222130" cy="12311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dirty="0">
                <a:solidFill>
                  <a:srgbClr val="FF0000"/>
                </a:solidFill>
              </a:rPr>
              <a:t>LTS</a:t>
            </a:r>
          </a:p>
        </p:txBody>
      </p:sp>
    </p:spTree>
    <p:extLst>
      <p:ext uri="{BB962C8B-B14F-4D97-AF65-F5344CB8AC3E}">
        <p14:creationId xmlns:p14="http://schemas.microsoft.com/office/powerpoint/2010/main" val="122721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AF865-B528-4EA5-AAF3-23BD4AE4F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roadmap (work in progress)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D9DBA-F891-4ADA-95A2-6FB1B3044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04318A-DD7F-43DA-888B-13FE460BB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006E7B-63E5-41C7-83EC-1606EAEE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1026" name="Picture 2" descr="https://lh7-rt.googleusercontent.com/docsz/AD_4nXf1KgEbg2vugbxbu5iKxgD9IomB7u7RRszplzmRAdDlTGhMTrKPkRab4e8PHY7iTN6I85pYEo3dXwu7slDOONHnIZkshlpnMZ4k04olURJJoEVtm0maCi19_-7NyavFAL1-cCoTR2_VilmuVXOxcKmKndc?key=pta05XO-_jgSIAXC2v-g_g">
            <a:extLst>
              <a:ext uri="{FF2B5EF4-FFF2-40B4-BE49-F238E27FC236}">
                <a16:creationId xmlns:a16="http://schemas.microsoft.com/office/drawing/2014/main" id="{EFD02652-5FF8-4835-BDD2-F704EE669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01" y="1518872"/>
            <a:ext cx="7877677" cy="4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580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7804556-7F20-425B-8B6C-184967C3E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96" y="1511320"/>
            <a:ext cx="3314813" cy="1981140"/>
          </a:xfrm>
          <a:prstGeom prst="rect">
            <a:avLst/>
          </a:pr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CF3FF54-5C5E-464C-8699-844DC7EB1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750051"/>
            <a:ext cx="10972800" cy="219923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Three options considered (Cos-Theta, Block, Common-coil), all with a Bi2212 insert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Iterative process: </a:t>
            </a:r>
            <a:r>
              <a:rPr lang="en-US" dirty="0"/>
              <a:t>magnetic, mechanical, and QP analysis</a:t>
            </a:r>
          </a:p>
          <a:p>
            <a:r>
              <a:rPr lang="en-US" dirty="0"/>
              <a:t>More focus 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Cos-theta: </a:t>
            </a:r>
            <a:r>
              <a:rPr lang="en-US" dirty="0"/>
              <a:t>MDP inserts and </a:t>
            </a:r>
            <a:r>
              <a:rPr lang="en-US" dirty="0" err="1"/>
              <a:t>outserts</a:t>
            </a:r>
            <a:r>
              <a:rPr lang="en-US" dirty="0"/>
              <a:t> current design</a:t>
            </a:r>
          </a:p>
          <a:p>
            <a:r>
              <a:rPr lang="en-US" dirty="0"/>
              <a:t>…and 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common coils </a:t>
            </a:r>
          </a:p>
          <a:p>
            <a:pPr lvl="1"/>
            <a:r>
              <a:rPr lang="en-US" dirty="0"/>
              <a:t>Only preliminary design with block</a:t>
            </a:r>
          </a:p>
          <a:p>
            <a:r>
              <a:rPr lang="en-US" dirty="0"/>
              <a:t>Quench protection of the 3 designs carried out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Quench protection </a:t>
            </a:r>
            <a:r>
              <a:rPr lang="en-US" dirty="0"/>
              <a:t>ok for 1+ m long magnet,  for the 10-15 m length new solutions to be considered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D9CE7A-D815-42C0-8AB9-6894A9802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Towards </a:t>
            </a:r>
            <a:r>
              <a:rPr lang="en-US" dirty="0">
                <a:solidFill>
                  <a:srgbClr val="FFFFFF"/>
                </a:solidFill>
              </a:rPr>
              <a:t>20 T hybrid magnet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Overview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FD07A-3C4B-4BD5-A248-37D75FE9E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00328E-E0CE-4560-832C-5162F18E7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864" y="1484784"/>
            <a:ext cx="3046370" cy="2045691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3B98C4-01CF-48E3-B8DA-553DB0710A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9" t="1971" r="2366" b="8872"/>
          <a:stretch/>
        </p:blipFill>
        <p:spPr>
          <a:xfrm>
            <a:off x="8544272" y="1648345"/>
            <a:ext cx="2757627" cy="1809875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73B44090-5B40-4D8C-8F6D-EAF5AB945BA0}"/>
              </a:ext>
            </a:extLst>
          </p:cNvPr>
          <p:cNvSpPr>
            <a:spLocks noChangeAspect="1"/>
          </p:cNvSpPr>
          <p:nvPr/>
        </p:nvSpPr>
        <p:spPr>
          <a:xfrm>
            <a:off x="2021579" y="2289041"/>
            <a:ext cx="455538" cy="4572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B6332CB-AD88-4EF3-9334-E63F109032EC}"/>
              </a:ext>
            </a:extLst>
          </p:cNvPr>
          <p:cNvSpPr>
            <a:spLocks noChangeAspect="1"/>
          </p:cNvSpPr>
          <p:nvPr/>
        </p:nvSpPr>
        <p:spPr>
          <a:xfrm>
            <a:off x="5951719" y="2244545"/>
            <a:ext cx="455538" cy="4572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A79956A-2341-4C9B-BC9F-7BF470FACDBE}"/>
              </a:ext>
            </a:extLst>
          </p:cNvPr>
          <p:cNvSpPr>
            <a:spLocks noChangeAspect="1"/>
          </p:cNvSpPr>
          <p:nvPr/>
        </p:nvSpPr>
        <p:spPr>
          <a:xfrm>
            <a:off x="9321362" y="2225259"/>
            <a:ext cx="455538" cy="4572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9C1691F0-4194-4481-B59E-0AC279E07575}"/>
              </a:ext>
            </a:extLst>
          </p:cNvPr>
          <p:cNvCxnSpPr>
            <a:cxnSpLocks/>
          </p:cNvCxnSpPr>
          <p:nvPr/>
        </p:nvCxnSpPr>
        <p:spPr>
          <a:xfrm rot="16200000" flipH="1">
            <a:off x="6051359" y="1833417"/>
            <a:ext cx="1182253" cy="132388"/>
          </a:xfrm>
          <a:prstGeom prst="bentConnector3">
            <a:avLst>
              <a:gd name="adj1" fmla="val 72135"/>
            </a:avLst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83BBD2CA-441A-47A9-BF40-62A53F0B7EA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142620" y="2921332"/>
            <a:ext cx="999730" cy="132388"/>
          </a:xfrm>
          <a:prstGeom prst="bentConnector3">
            <a:avLst>
              <a:gd name="adj1" fmla="val 68478"/>
            </a:avLst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3378FC68-0D49-4A76-8290-C07E28426696}"/>
              </a:ext>
            </a:extLst>
          </p:cNvPr>
          <p:cNvCxnSpPr>
            <a:cxnSpLocks/>
          </p:cNvCxnSpPr>
          <p:nvPr/>
        </p:nvCxnSpPr>
        <p:spPr>
          <a:xfrm rot="5400000">
            <a:off x="5115408" y="1844193"/>
            <a:ext cx="1180715" cy="124693"/>
          </a:xfrm>
          <a:prstGeom prst="bentConnector3">
            <a:avLst>
              <a:gd name="adj1" fmla="val 71904"/>
            </a:avLst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E52AC907-8996-44C3-AF30-7B14DA51ED8A}"/>
              </a:ext>
            </a:extLst>
          </p:cNvPr>
          <p:cNvCxnSpPr>
            <a:cxnSpLocks/>
          </p:cNvCxnSpPr>
          <p:nvPr/>
        </p:nvCxnSpPr>
        <p:spPr>
          <a:xfrm rot="16200000" flipV="1">
            <a:off x="5202050" y="2929029"/>
            <a:ext cx="1007428" cy="124692"/>
          </a:xfrm>
          <a:prstGeom prst="bentConnector3">
            <a:avLst>
              <a:gd name="adj1" fmla="val 68948"/>
            </a:avLst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55578D8-9C56-4732-8D69-9D058CFAF7C0}"/>
              </a:ext>
            </a:extLst>
          </p:cNvPr>
          <p:cNvSpPr txBox="1"/>
          <p:nvPr/>
        </p:nvSpPr>
        <p:spPr>
          <a:xfrm>
            <a:off x="6292884" y="1310463"/>
            <a:ext cx="222130" cy="12311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dirty="0">
                <a:solidFill>
                  <a:srgbClr val="FF0000"/>
                </a:solidFill>
              </a:rPr>
              <a:t>HTS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16EEFC-7EAE-41C8-BD87-45616A764EBD}"/>
              </a:ext>
            </a:extLst>
          </p:cNvPr>
          <p:cNvSpPr txBox="1"/>
          <p:nvPr/>
        </p:nvSpPr>
        <p:spPr>
          <a:xfrm>
            <a:off x="6637026" y="1308484"/>
            <a:ext cx="222130" cy="12311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dirty="0">
                <a:solidFill>
                  <a:srgbClr val="FF0000"/>
                </a:solidFill>
              </a:rPr>
              <a:t>LTS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B56CFD1-AF37-4766-A31B-F407B1455A25}"/>
              </a:ext>
            </a:extLst>
          </p:cNvPr>
          <p:cNvCxnSpPr/>
          <p:nvPr/>
        </p:nvCxnSpPr>
        <p:spPr>
          <a:xfrm>
            <a:off x="9110260" y="1416201"/>
            <a:ext cx="0" cy="1859741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C1919BD-3B08-48F5-9053-61B0C5064DB5}"/>
              </a:ext>
            </a:extLst>
          </p:cNvPr>
          <p:cNvCxnSpPr/>
          <p:nvPr/>
        </p:nvCxnSpPr>
        <p:spPr>
          <a:xfrm>
            <a:off x="9998490" y="1411583"/>
            <a:ext cx="0" cy="1859741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12F4AAB-D9D7-47FD-90C9-CDD16396C953}"/>
              </a:ext>
            </a:extLst>
          </p:cNvPr>
          <p:cNvSpPr txBox="1"/>
          <p:nvPr/>
        </p:nvSpPr>
        <p:spPr>
          <a:xfrm>
            <a:off x="9714131" y="1458865"/>
            <a:ext cx="222130" cy="12311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dirty="0">
                <a:solidFill>
                  <a:srgbClr val="FF0000"/>
                </a:solidFill>
              </a:rPr>
              <a:t>HTS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8D8D019-FDD8-4CDD-8CE3-493950B70D61}"/>
              </a:ext>
            </a:extLst>
          </p:cNvPr>
          <p:cNvSpPr txBox="1"/>
          <p:nvPr/>
        </p:nvSpPr>
        <p:spPr>
          <a:xfrm>
            <a:off x="10058273" y="1456886"/>
            <a:ext cx="222130" cy="12311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dirty="0">
                <a:solidFill>
                  <a:srgbClr val="FF0000"/>
                </a:solidFill>
              </a:rPr>
              <a:t>LTS</a:t>
            </a:r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9E875010-E4D3-4667-ADD4-ABC588941059}"/>
              </a:ext>
            </a:extLst>
          </p:cNvPr>
          <p:cNvSpPr/>
          <p:nvPr/>
        </p:nvSpPr>
        <p:spPr>
          <a:xfrm>
            <a:off x="1566053" y="1857944"/>
            <a:ext cx="1319226" cy="1307848"/>
          </a:xfrm>
          <a:prstGeom prst="arc">
            <a:avLst>
              <a:gd name="adj1" fmla="val 16742639"/>
              <a:gd name="adj2" fmla="val 38663"/>
            </a:avLst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44432143-D88B-45C2-AC81-59A25B192379}"/>
              </a:ext>
            </a:extLst>
          </p:cNvPr>
          <p:cNvSpPr/>
          <p:nvPr/>
        </p:nvSpPr>
        <p:spPr>
          <a:xfrm flipV="1">
            <a:off x="1554538" y="1834585"/>
            <a:ext cx="1330740" cy="1345778"/>
          </a:xfrm>
          <a:prstGeom prst="arc">
            <a:avLst>
              <a:gd name="adj1" fmla="val 16742639"/>
              <a:gd name="adj2" fmla="val 0"/>
            </a:avLst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2DF6DB92-5CB7-4CAD-91BE-8881CACDE5BD}"/>
              </a:ext>
            </a:extLst>
          </p:cNvPr>
          <p:cNvSpPr/>
          <p:nvPr/>
        </p:nvSpPr>
        <p:spPr>
          <a:xfrm rot="10800000" flipV="1">
            <a:off x="1619746" y="1854300"/>
            <a:ext cx="1383060" cy="1357385"/>
          </a:xfrm>
          <a:prstGeom prst="arc">
            <a:avLst>
              <a:gd name="adj1" fmla="val 16742639"/>
              <a:gd name="adj2" fmla="val 0"/>
            </a:avLst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DAA36BDB-2B26-497A-BBB5-94949853246D}"/>
              </a:ext>
            </a:extLst>
          </p:cNvPr>
          <p:cNvSpPr/>
          <p:nvPr/>
        </p:nvSpPr>
        <p:spPr>
          <a:xfrm rot="10800000">
            <a:off x="1617504" y="1826111"/>
            <a:ext cx="1323374" cy="1346966"/>
          </a:xfrm>
          <a:prstGeom prst="arc">
            <a:avLst>
              <a:gd name="adj1" fmla="val 16742639"/>
              <a:gd name="adj2" fmla="val 0"/>
            </a:avLst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EA06A9B-5DEE-44D3-9122-61D1C91C7462}"/>
              </a:ext>
            </a:extLst>
          </p:cNvPr>
          <p:cNvSpPr txBox="1"/>
          <p:nvPr/>
        </p:nvSpPr>
        <p:spPr>
          <a:xfrm>
            <a:off x="2148048" y="1928175"/>
            <a:ext cx="222130" cy="12311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dirty="0">
                <a:solidFill>
                  <a:srgbClr val="FF0000"/>
                </a:solidFill>
              </a:rPr>
              <a:t>HTS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86553FC-DABA-4DA6-BCDA-1A9874FADC14}"/>
              </a:ext>
            </a:extLst>
          </p:cNvPr>
          <p:cNvSpPr txBox="1"/>
          <p:nvPr/>
        </p:nvSpPr>
        <p:spPr>
          <a:xfrm>
            <a:off x="2449160" y="1661730"/>
            <a:ext cx="222130" cy="12311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dirty="0">
                <a:solidFill>
                  <a:srgbClr val="FF0000"/>
                </a:solidFill>
              </a:rPr>
              <a:t>LTS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1CEE766-C076-48F3-B429-4ADEE233C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79FDB3-CAA9-4900-9A4A-E69ECB4158D1}"/>
              </a:ext>
            </a:extLst>
          </p:cNvPr>
          <p:cNvSpPr txBox="1"/>
          <p:nvPr/>
        </p:nvSpPr>
        <p:spPr>
          <a:xfrm>
            <a:off x="3692131" y="4741944"/>
            <a:ext cx="2223849" cy="215444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242852"/>
                </a:solidFill>
              </a:rPr>
              <a:t>R. Gupta and D. Martins Araujo, </a:t>
            </a:r>
            <a:r>
              <a:rPr lang="en-US" sz="800" i="1" dirty="0">
                <a:solidFill>
                  <a:srgbClr val="242852"/>
                </a:solidFill>
              </a:rPr>
              <a:t>et al., </a:t>
            </a:r>
            <a:r>
              <a:rPr lang="en-US" sz="800" b="1" dirty="0">
                <a:solidFill>
                  <a:srgbClr val="242852"/>
                </a:solidFill>
              </a:rPr>
              <a:t>4LOr2B-02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E14D5A-8DC6-47BD-A6BF-0185FA6DBAF8}"/>
              </a:ext>
            </a:extLst>
          </p:cNvPr>
          <p:cNvSpPr txBox="1"/>
          <p:nvPr/>
        </p:nvSpPr>
        <p:spPr>
          <a:xfrm>
            <a:off x="6134014" y="5328839"/>
            <a:ext cx="1888184" cy="216024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242852"/>
                </a:solidFill>
              </a:rPr>
              <a:t>Emmanuele Ravaioli, , </a:t>
            </a:r>
            <a:r>
              <a:rPr lang="en-US" sz="800" i="1" dirty="0">
                <a:solidFill>
                  <a:srgbClr val="242852"/>
                </a:solidFill>
              </a:rPr>
              <a:t>et al., </a:t>
            </a:r>
            <a:r>
              <a:rPr lang="en-US" sz="800" b="1" dirty="0">
                <a:solidFill>
                  <a:srgbClr val="242852"/>
                </a:solidFill>
              </a:rPr>
              <a:t>4LOr1B-06</a:t>
            </a:r>
            <a:r>
              <a:rPr lang="en-US" sz="800" dirty="0">
                <a:solidFill>
                  <a:srgbClr val="242852"/>
                </a:solidFill>
              </a:rPr>
              <a:t> </a:t>
            </a:r>
            <a:endParaRPr lang="en-US" sz="800" b="1" dirty="0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27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38" grpId="0" animBg="1"/>
      <p:bldP spid="39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29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54945-064C-41BE-9EF6-BBA562E1C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Towards </a:t>
            </a:r>
            <a:r>
              <a:rPr lang="en-US" dirty="0">
                <a:solidFill>
                  <a:srgbClr val="FFFFFF"/>
                </a:solidFill>
              </a:rPr>
              <a:t>20 T hybrid magnet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Cos-theta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E9F19-3B63-46B3-9644-4BDF50251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8000"/>
            <a:ext cx="10972800" cy="242104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Magnetic:</a:t>
            </a:r>
            <a:r>
              <a:rPr lang="en-US" dirty="0"/>
              <a:t> </a:t>
            </a:r>
          </a:p>
          <a:p>
            <a:pPr lvl="1"/>
            <a:r>
              <a:rPr lang="it-IT" dirty="0"/>
              <a:t>2 layer HTS, 4 layer LTS,  </a:t>
            </a:r>
            <a:r>
              <a:rPr lang="en-US" dirty="0"/>
              <a:t>field quality and margin in spec, OR coil: 165 mm 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Mechanics: </a:t>
            </a:r>
          </a:p>
          <a:p>
            <a:pPr lvl="1"/>
            <a:r>
              <a:rPr lang="en-US" dirty="0"/>
              <a:t>Stress management required in all directions</a:t>
            </a:r>
          </a:p>
          <a:p>
            <a:pPr lvl="2"/>
            <a:r>
              <a:rPr lang="en-US" dirty="0"/>
              <a:t>First 2 layers (HTS) with single cable in grove, second 2 layers (LTS) with single block in grove, last 2 layers traditional CT</a:t>
            </a:r>
          </a:p>
          <a:p>
            <a:pPr lvl="1"/>
            <a:r>
              <a:rPr lang="en-US" dirty="0"/>
              <a:t>Coil stress acceptable, but very high stress in the mandrel (Inconel or </a:t>
            </a:r>
            <a:r>
              <a:rPr lang="en-US" dirty="0" err="1"/>
              <a:t>Nitronic</a:t>
            </a:r>
            <a:r>
              <a:rPr lang="en-US" dirty="0"/>
              <a:t>?)</a:t>
            </a:r>
          </a:p>
          <a:p>
            <a:pPr lvl="1"/>
            <a:r>
              <a:rPr lang="en-US" dirty="0"/>
              <a:t>Large mechanical structure: 1120 mm. </a:t>
            </a:r>
          </a:p>
          <a:p>
            <a:pPr lvl="2"/>
            <a:r>
              <a:rPr lang="en-US" dirty="0"/>
              <a:t>Pre-load provided by  bladder and key support structure to reduce peak field in conductor.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D67AB-E708-4BFC-92D7-D2F95744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3B5A76-A78B-4553-A777-7F2BC7601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1B2A23-73D6-445B-8FFA-9C812D2639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2" t="4633" r="15922" b="4397"/>
          <a:stretch/>
        </p:blipFill>
        <p:spPr>
          <a:xfrm>
            <a:off x="9069596" y="3848692"/>
            <a:ext cx="2133300" cy="2137744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2EC294-B1C4-45BA-B8C8-861F70F783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1" t="4633" r="15994" b="4586"/>
          <a:stretch/>
        </p:blipFill>
        <p:spPr>
          <a:xfrm>
            <a:off x="5591944" y="3853136"/>
            <a:ext cx="2133300" cy="2133300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BAB113-996E-476A-AEA5-05E6B4F1B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28" y="3853136"/>
            <a:ext cx="3570815" cy="2133300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57BF2C-518D-4FB3-8DF1-5CE31F76F3E8}"/>
              </a:ext>
            </a:extLst>
          </p:cNvPr>
          <p:cNvSpPr txBox="1"/>
          <p:nvPr/>
        </p:nvSpPr>
        <p:spPr>
          <a:xfrm>
            <a:off x="9192154" y="3523187"/>
            <a:ext cx="1888184" cy="216024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242852"/>
                </a:solidFill>
              </a:rPr>
              <a:t>Marika </a:t>
            </a:r>
            <a:r>
              <a:rPr lang="en-US" sz="800" dirty="0" err="1">
                <a:solidFill>
                  <a:srgbClr val="242852"/>
                </a:solidFill>
              </a:rPr>
              <a:t>DAddazio</a:t>
            </a:r>
            <a:r>
              <a:rPr lang="en-US" sz="800" dirty="0">
                <a:solidFill>
                  <a:srgbClr val="242852"/>
                </a:solidFill>
              </a:rPr>
              <a:t>, , </a:t>
            </a:r>
            <a:r>
              <a:rPr lang="en-US" sz="800" i="1" dirty="0">
                <a:solidFill>
                  <a:srgbClr val="242852"/>
                </a:solidFill>
              </a:rPr>
              <a:t>et al., </a:t>
            </a:r>
            <a:r>
              <a:rPr lang="en-US" sz="800" b="1" dirty="0">
                <a:solidFill>
                  <a:srgbClr val="242852"/>
                </a:solidFill>
              </a:rPr>
              <a:t>4LOr2B-03</a:t>
            </a:r>
          </a:p>
        </p:txBody>
      </p:sp>
    </p:spTree>
    <p:extLst>
      <p:ext uri="{BB962C8B-B14F-4D97-AF65-F5344CB8AC3E}">
        <p14:creationId xmlns:p14="http://schemas.microsoft.com/office/powerpoint/2010/main" val="419903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194A2-6F48-4D6D-AEA2-FB01F311D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33494-B904-48AB-BEE8-181F7E626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Fine tune of CT cross-section</a:t>
            </a:r>
          </a:p>
          <a:p>
            <a:pPr lvl="1"/>
            <a:r>
              <a:rPr lang="en-US" dirty="0"/>
              <a:t>Reduce stress in some coil corners by splitting blocks</a:t>
            </a:r>
          </a:p>
          <a:p>
            <a:r>
              <a:rPr lang="en-US" dirty="0"/>
              <a:t>Continue mechanical analysis support structure</a:t>
            </a:r>
          </a:p>
          <a:p>
            <a:pPr lvl="1"/>
            <a:r>
              <a:rPr lang="en-US" dirty="0"/>
              <a:t>Optimization key positions…..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BEB74-178A-4946-ABA6-06E69EDD1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62C43D-BDD7-468B-901D-8C69E15F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341294-E03E-49C3-B7D2-727A4EC370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2" t="4633" r="15922" b="4397"/>
          <a:stretch/>
        </p:blipFill>
        <p:spPr>
          <a:xfrm>
            <a:off x="6333292" y="3784596"/>
            <a:ext cx="2133300" cy="2137744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2A189C-5F9E-4244-B3E3-21BB64F92E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1" t="4633" r="15994" b="4586"/>
          <a:stretch/>
        </p:blipFill>
        <p:spPr>
          <a:xfrm>
            <a:off x="2855640" y="3789040"/>
            <a:ext cx="2133300" cy="2133300"/>
          </a:xfrm>
          <a:prstGeom prst="rect">
            <a:avLst/>
          </a:prstGeom>
          <a:ln w="31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17588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F45B1-06D5-42AB-8372-B20E1F66A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199E7-B263-428C-993E-8B557F62F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 exploring CT 4 or 5 layer option</a:t>
            </a:r>
          </a:p>
          <a:p>
            <a:pPr lvl="1"/>
            <a:r>
              <a:rPr lang="en-US" dirty="0"/>
              <a:t>The idea is to minimize the overall coil area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CF5F65-AD36-4F4F-8A1B-3C29A1D5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0AC17-5B44-4613-B76E-60A74B51E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CD9D64-B706-4D70-8675-15001B97C2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2708920"/>
            <a:ext cx="5530198" cy="32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99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F45B1-06D5-42AB-8372-B20E1F66A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199E7-B263-428C-993E-8B557F62F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Baseline CT option with ESC</a:t>
            </a:r>
          </a:p>
          <a:p>
            <a:pPr lvl="1"/>
            <a:r>
              <a:rPr lang="en-US" dirty="0"/>
              <a:t>Thick Cu ring between layer 2 and 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CF5F65-AD36-4F4F-8A1B-3C29A1D5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0AC17-5B44-4613-B76E-60A74B51E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90AE20-2CEC-4B45-8581-8E3BDA517D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1" t="4633" r="15994" b="4586"/>
          <a:stretch/>
        </p:blipFill>
        <p:spPr>
          <a:xfrm>
            <a:off x="4295800" y="2852936"/>
            <a:ext cx="2989484" cy="2989484"/>
          </a:xfrm>
          <a:prstGeom prst="rect">
            <a:avLst/>
          </a:prstGeom>
          <a:ln w="31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12317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23A8-0881-40B0-BAED-787C2FAA7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E2EE6-4FD4-492F-8FF1-ACEBC4439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Hybrid with CORC/STAR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AAF69-6AD1-4209-B327-DF408F19C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D6FECA-B229-4078-AC03-E406919DF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D67F2205-5FE9-4F52-A823-4E4235CD18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369" y="3044274"/>
            <a:ext cx="3816424" cy="228384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39FF27-BAB2-4CBB-BA7B-03C5A0A187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54" y="3645024"/>
            <a:ext cx="2605651" cy="141604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C357CE-5154-4CAE-BBF0-4463CE989E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106"/>
          <a:stretch/>
        </p:blipFill>
        <p:spPr>
          <a:xfrm>
            <a:off x="757814" y="3645023"/>
            <a:ext cx="1532823" cy="141559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4B28AF-DB56-4105-97B7-B7F557B6AC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95" t="6987" r="11962"/>
          <a:stretch/>
        </p:blipFill>
        <p:spPr>
          <a:xfrm>
            <a:off x="2774334" y="3645023"/>
            <a:ext cx="1440160" cy="1429959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51764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6DD63-8D92-466B-AEC4-27B5EEE6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3A54B-FAC9-4291-92E5-51E138CA3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HTS with Bi2212 Rutherford cable and CORC/STAR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29180E-06AE-48E4-8969-0000C227F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A59DD1-8E6E-4F38-BEFA-ACE93D207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7ED971-E850-430D-87E0-CC715B452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2183944"/>
            <a:ext cx="6610318" cy="382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9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E67D8-73B2-4E44-9B38-C71D7F33F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coil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78A6D-8550-4C1F-B1F6-8467D4ADF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Still some high stress in the baseline design</a:t>
            </a:r>
          </a:p>
          <a:p>
            <a:r>
              <a:rPr lang="en-US" dirty="0"/>
              <a:t>Xplore asymmetric option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57F40-96B7-46D7-9FE8-4F33D6B16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D996CE-77FD-4D25-A5B9-13AF5F72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660FAE-5587-4D49-99CF-CFE196735C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9" t="1971" r="2366" b="8872"/>
          <a:stretch/>
        </p:blipFill>
        <p:spPr>
          <a:xfrm>
            <a:off x="5159896" y="1368000"/>
            <a:ext cx="2757627" cy="180987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AD8BD05-FFCB-45E7-85AF-FDCE04FC6FB1}"/>
              </a:ext>
            </a:extLst>
          </p:cNvPr>
          <p:cNvSpPr>
            <a:spLocks noChangeAspect="1"/>
          </p:cNvSpPr>
          <p:nvPr/>
        </p:nvSpPr>
        <p:spPr>
          <a:xfrm>
            <a:off x="5936986" y="1944914"/>
            <a:ext cx="455538" cy="4572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6BC81B-A606-4077-A892-52459AD7F502}"/>
              </a:ext>
            </a:extLst>
          </p:cNvPr>
          <p:cNvCxnSpPr/>
          <p:nvPr/>
        </p:nvCxnSpPr>
        <p:spPr>
          <a:xfrm>
            <a:off x="5725884" y="1135856"/>
            <a:ext cx="0" cy="1859741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136218-152B-43A0-AE5F-BF8630FB8575}"/>
              </a:ext>
            </a:extLst>
          </p:cNvPr>
          <p:cNvCxnSpPr/>
          <p:nvPr/>
        </p:nvCxnSpPr>
        <p:spPr>
          <a:xfrm>
            <a:off x="6614114" y="1131238"/>
            <a:ext cx="0" cy="1859741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9F1352B-0B5C-45C7-93B6-C826AFC5079E}"/>
              </a:ext>
            </a:extLst>
          </p:cNvPr>
          <p:cNvSpPr txBox="1"/>
          <p:nvPr/>
        </p:nvSpPr>
        <p:spPr>
          <a:xfrm>
            <a:off x="6329755" y="1178520"/>
            <a:ext cx="222130" cy="12311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dirty="0">
                <a:solidFill>
                  <a:srgbClr val="FF0000"/>
                </a:solidFill>
              </a:rPr>
              <a:t>HTS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7DB348-F3B8-4382-AC2A-7C9B3C95F7D2}"/>
              </a:ext>
            </a:extLst>
          </p:cNvPr>
          <p:cNvSpPr txBox="1"/>
          <p:nvPr/>
        </p:nvSpPr>
        <p:spPr>
          <a:xfrm>
            <a:off x="6673897" y="1176541"/>
            <a:ext cx="222130" cy="12311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dirty="0">
                <a:solidFill>
                  <a:srgbClr val="FF0000"/>
                </a:solidFill>
              </a:rPr>
              <a:t>LTS</a:t>
            </a:r>
          </a:p>
        </p:txBody>
      </p:sp>
    </p:spTree>
    <p:extLst>
      <p:ext uri="{BB962C8B-B14F-4D97-AF65-F5344CB8AC3E}">
        <p14:creationId xmlns:p14="http://schemas.microsoft.com/office/powerpoint/2010/main" val="31491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104517</TotalTime>
  <Words>393</Words>
  <Application>Microsoft Office PowerPoint</Application>
  <PresentationFormat>Widescreen</PresentationFormat>
  <Paragraphs>81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MS PGothic</vt:lpstr>
      <vt:lpstr>Arial</vt:lpstr>
      <vt:lpstr>Calibri</vt:lpstr>
      <vt:lpstr>Office Theme</vt:lpstr>
      <vt:lpstr> 20 T hybrid future activities </vt:lpstr>
      <vt:lpstr>Towards 20 T hybrid magnet  Overview</vt:lpstr>
      <vt:lpstr>Towards 20 T hybrid magnet  Cos-theta option</vt:lpstr>
      <vt:lpstr>Next steps</vt:lpstr>
      <vt:lpstr>Next steps</vt:lpstr>
      <vt:lpstr>Next steps</vt:lpstr>
      <vt:lpstr>Next steps</vt:lpstr>
      <vt:lpstr>Next steps</vt:lpstr>
      <vt:lpstr>Common coil</vt:lpstr>
      <vt:lpstr>Block design</vt:lpstr>
      <vt:lpstr>Updated roadmap (work in progress)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LBNL LARP Effort – Ian Pong</dc:title>
  <dc:creator>Ian Pong</dc:creator>
  <cp:lastModifiedBy>Paolo Ferracin</cp:lastModifiedBy>
  <cp:revision>1651</cp:revision>
  <cp:lastPrinted>2024-07-09T15:29:18Z</cp:lastPrinted>
  <dcterms:created xsi:type="dcterms:W3CDTF">2013-02-14T18:56:39Z</dcterms:created>
  <dcterms:modified xsi:type="dcterms:W3CDTF">2024-10-01T16:29:13Z</dcterms:modified>
</cp:coreProperties>
</file>