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20" r:id="rId1"/>
    <p:sldMasterId id="2147484155" r:id="rId2"/>
  </p:sldMasterIdLst>
  <p:notesMasterIdLst>
    <p:notesMasterId r:id="rId14"/>
  </p:notesMasterIdLst>
  <p:handoutMasterIdLst>
    <p:handoutMasterId r:id="rId15"/>
  </p:handoutMasterIdLst>
  <p:sldIdLst>
    <p:sldId id="606" r:id="rId3"/>
    <p:sldId id="819" r:id="rId4"/>
    <p:sldId id="815" r:id="rId5"/>
    <p:sldId id="824" r:id="rId6"/>
    <p:sldId id="813" r:id="rId7"/>
    <p:sldId id="822" r:id="rId8"/>
    <p:sldId id="814" r:id="rId9"/>
    <p:sldId id="817" r:id="rId10"/>
    <p:sldId id="818" r:id="rId11"/>
    <p:sldId id="820" r:id="rId12"/>
    <p:sldId id="816" r:id="rId13"/>
  </p:sldIdLst>
  <p:sldSz cx="12192000" cy="6858000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Franklin Gothic Book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Franklin Gothic Book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Franklin Gothic Book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Franklin Gothic Book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3202988-0087-9145-89D5-9A387C555A96}">
          <p14:sldIdLst>
            <p14:sldId id="606"/>
            <p14:sldId id="819"/>
            <p14:sldId id="815"/>
            <p14:sldId id="824"/>
            <p14:sldId id="813"/>
            <p14:sldId id="822"/>
            <p14:sldId id="814"/>
            <p14:sldId id="817"/>
            <p14:sldId id="818"/>
            <p14:sldId id="820"/>
            <p14:sldId id="8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Chew jtchew@lbl.gov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513FF"/>
    <a:srgbClr val="0432FF"/>
    <a:srgbClr val="C06767"/>
    <a:srgbClr val="E56C0A"/>
    <a:srgbClr val="6D00E1"/>
    <a:srgbClr val="1E497D"/>
    <a:srgbClr val="00395A"/>
    <a:srgbClr val="1F497B"/>
    <a:srgbClr val="000000"/>
    <a:srgbClr val="B9B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1" autoAdjust="0"/>
    <p:restoredTop sz="95206" autoAdjust="0"/>
  </p:normalViewPr>
  <p:slideViewPr>
    <p:cSldViewPr>
      <p:cViewPr varScale="1">
        <p:scale>
          <a:sx n="153" d="100"/>
          <a:sy n="153" d="100"/>
        </p:scale>
        <p:origin x="3048" y="150"/>
      </p:cViewPr>
      <p:guideLst>
        <p:guide orient="horz" pos="2160"/>
        <p:guide pos="4128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9616"/>
    </p:cViewPr>
  </p:sorterViewPr>
  <p:notesViewPr>
    <p:cSldViewPr>
      <p:cViewPr varScale="1">
        <p:scale>
          <a:sx n="116" d="100"/>
          <a:sy n="116" d="100"/>
        </p:scale>
        <p:origin x="3120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AEAAC-FF4A-BB4E-8F33-70C3EF028A8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21B7B-7190-7045-8798-B4539428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38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AutoShape 2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AutoShape 2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AutoShape 2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AutoShape 2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AutoShape 2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3" name="AutoShape 2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4" name="AutoShape 3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5" name="AutoShape 3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AutoShape 3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AutoShape 3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AutoShape 3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9" name="AutoShape 3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1" name="AutoShape 3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2" name="AutoShape 3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AutoShape 3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AutoShape 4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6" name="Rectangle 42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08300" cy="3937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n-US" altLang="x-none"/>
          </a:p>
        </p:txBody>
      </p:sp>
      <p:sp>
        <p:nvSpPr>
          <p:cNvPr id="6187" name="Rectangle 4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6400" y="685800"/>
            <a:ext cx="5981700" cy="33655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6188" name="Rectangle 4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22900" cy="40513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x-none" altLang="x-none"/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Rectangle 46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08300" cy="3937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fld id="{E84E3283-8A06-0E42-A559-FF12BE7771D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42545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84E3283-8A06-0E42-A559-FF12BE7771D8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325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110521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600" y="6324600"/>
            <a:ext cx="6889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60E43B-7F43-FA45-AAB7-E054FD6CC4E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97813E7-07E4-894D-A99F-D4B7A4263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24600"/>
            <a:ext cx="81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"/>
            <a:ext cx="12192000" cy="855663"/>
          </a:xfrm>
          <a:prstGeom prst="rect">
            <a:avLst/>
          </a:prstGeom>
          <a:solidFill>
            <a:srgbClr val="1F497D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x-none" altLang="x-none" sz="2400">
              <a:solidFill>
                <a:srgbClr val="000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12579"/>
            <a:ext cx="12192000" cy="84308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FD0C11F7-91F7-EF4B-BDE6-9C994AE44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00800"/>
            <a:ext cx="688900" cy="347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4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 white background">
  <p:cSld name="1_Text slide white background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473529" y="1284289"/>
            <a:ext cx="11244943" cy="4504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95288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>
            <a:spLocks noGrp="1"/>
          </p:cNvSpPr>
          <p:nvPr>
            <p:ph type="body" idx="2"/>
          </p:nvPr>
        </p:nvSpPr>
        <p:spPr>
          <a:xfrm>
            <a:off x="1817688" y="196622"/>
            <a:ext cx="8556625" cy="54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None/>
              <a:defRPr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sldNum" idx="12"/>
          </p:nvPr>
        </p:nvSpPr>
        <p:spPr>
          <a:xfrm>
            <a:off x="11512784" y="6486249"/>
            <a:ext cx="6792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120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97813E7-07E4-894D-A99F-D4B7A4263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6324600"/>
            <a:ext cx="68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0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395A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556" y="1600201"/>
            <a:ext cx="1097926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11627" y="-142629"/>
            <a:ext cx="12596659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 51"/>
          <p:cNvSpPr/>
          <p:nvPr userDrawn="1"/>
        </p:nvSpPr>
        <p:spPr>
          <a:xfrm>
            <a:off x="0" y="6239580"/>
            <a:ext cx="12192000" cy="618420"/>
          </a:xfrm>
          <a:prstGeom prst="rect">
            <a:avLst/>
          </a:prstGeom>
          <a:solidFill>
            <a:srgbClr val="0039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0" name="Picture 49" descr="RGB_White-Seal_White-Mark_SC_Horizontal.png">
            <a:extLst>
              <a:ext uri="{FF2B5EF4-FFF2-40B4-BE49-F238E27FC236}">
                <a16:creationId xmlns:a16="http://schemas.microsoft.com/office/drawing/2014/main" xmlns="" id="{D0FC1251-9BFE-214D-9A96-658D94CF13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6356929"/>
            <a:ext cx="2286000" cy="383721"/>
          </a:xfrm>
          <a:prstGeom prst="rect">
            <a:avLst/>
          </a:prstGeom>
        </p:spPr>
      </p:pic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xmlns="" id="{DB98448C-F9A5-154C-B2C0-08CFA44F2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2210" y="6360285"/>
            <a:ext cx="679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D260E43B-7F43-FA45-AAB7-E054FD6CC4E3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7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4" r:id="rId2"/>
    <p:sldLayoutId id="2147484154" r:id="rId3"/>
    <p:sldLayoutId id="2147484159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3117"/>
          </a:xfrm>
          <a:prstGeom prst="rect">
            <a:avLst/>
          </a:prstGeom>
          <a:solidFill>
            <a:srgbClr val="00395A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12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11627" y="-142629"/>
            <a:ext cx="12596659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350154"/>
            <a:ext cx="684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/>
          </a:p>
        </p:txBody>
      </p:sp>
      <p:pic>
        <p:nvPicPr>
          <p:cNvPr id="56" name="Picture 55" descr="LBL_logo_notext_rev_transparen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305" y="6357358"/>
            <a:ext cx="69088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1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C1B1B1D-2F66-854C-8700-5D7F6D389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1</a:t>
            </a:fld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752600" y="1497567"/>
            <a:ext cx="8765599" cy="60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900"/>
              </a:spcBef>
              <a:spcAft>
                <a:spcPts val="0"/>
              </a:spcAft>
              <a:buSzPts val="2300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3200" b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MDP 2212 WG meeting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Sept/Oct 2024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381000" y="2537960"/>
            <a:ext cx="11125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900"/>
              </a:spcBef>
              <a:spcAft>
                <a:spcPct val="0"/>
              </a:spcAft>
              <a:buNone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00"/>
              </a:spcBef>
              <a:spcAft>
                <a:spcPct val="0"/>
              </a:spcAft>
              <a:buSzPct val="85000"/>
              <a:buNone/>
              <a:defRPr sz="2400">
                <a:solidFill>
                  <a:srgbClr val="003366"/>
                </a:solidFill>
                <a:latin typeface="+mn-lt"/>
                <a:ea typeface="+mn-ea"/>
              </a:defRPr>
            </a:lvl2pPr>
            <a:lvl3pPr marL="914400" indent="0" algn="ctr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Lucida Grande" charset="0"/>
              <a:buNone/>
              <a:defRPr sz="2400">
                <a:solidFill>
                  <a:srgbClr val="003366"/>
                </a:solidFill>
                <a:latin typeface="+mn-lt"/>
                <a:ea typeface="+mn-ea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Lucida Grande" charset="0"/>
              <a:buNone/>
              <a:defRPr sz="2400">
                <a:solidFill>
                  <a:srgbClr val="003366"/>
                </a:solidFill>
                <a:latin typeface="+mn-lt"/>
                <a:ea typeface="+mn-ea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003366"/>
                </a:solidFill>
                <a:latin typeface="+mn-lt"/>
                <a:ea typeface="+mn-ea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2C5993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2C5993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2C5993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2C5993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altLang="en-US" sz="1800" kern="0" dirty="0">
              <a:solidFill>
                <a:schemeClr val="tx1"/>
              </a:solidFill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280430"/>
            <a:ext cx="1608830" cy="577570"/>
          </a:xfrm>
          <a:prstGeom prst="rect">
            <a:avLst/>
          </a:prstGeom>
        </p:spPr>
      </p:pic>
      <p:sp>
        <p:nvSpPr>
          <p:cNvPr id="14" name="Google Shape;109;p1">
            <a:extLst>
              <a:ext uri="{FF2B5EF4-FFF2-40B4-BE49-F238E27FC236}">
                <a16:creationId xmlns:a16="http://schemas.microsoft.com/office/drawing/2014/main" xmlns="" id="{0524DBB7-B067-554F-A9C1-766591C6DF69}"/>
              </a:ext>
            </a:extLst>
          </p:cNvPr>
          <p:cNvSpPr txBox="1"/>
          <p:nvPr/>
        </p:nvSpPr>
        <p:spPr>
          <a:xfrm>
            <a:off x="2744499" y="2806388"/>
            <a:ext cx="6934200" cy="1132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spcBef>
                <a:spcPts val="900"/>
              </a:spcBef>
              <a:spcAft>
                <a:spcPts val="0"/>
              </a:spcAft>
              <a:buSzPts val="2300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 MDP 2212 WG meeting,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Sept/Oct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  <a:p>
            <a:pPr lvl="0" algn="ctr">
              <a:spcBef>
                <a:spcPts val="900"/>
              </a:spcBef>
              <a:spcAft>
                <a:spcPts val="0"/>
              </a:spcAft>
              <a:buSzPts val="2300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2024/10/01</a:t>
            </a:r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spcBef>
                <a:spcPts val="900"/>
              </a:spcBef>
              <a:spcAft>
                <a:spcPts val="0"/>
              </a:spcAft>
              <a:buSzPts val="2300"/>
            </a:pP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spcBef>
                <a:spcPts val="900"/>
              </a:spcBef>
              <a:spcAft>
                <a:spcPts val="0"/>
              </a:spcAft>
              <a:buSzPts val="2300"/>
            </a:pPr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FB8334-6C6D-5F47-8F05-96CA355C67F9}"/>
              </a:ext>
            </a:extLst>
          </p:cNvPr>
          <p:cNvSpPr txBox="1"/>
          <p:nvPr/>
        </p:nvSpPr>
        <p:spPr>
          <a:xfrm>
            <a:off x="11831444" y="51853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0030" y="472440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429000" y="4124259"/>
            <a:ext cx="6163867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defTabSz="914400" eaLnBrk="0" hangingPunct="0">
              <a:buClrTx/>
              <a:buSzTx/>
              <a:buFontTx/>
              <a:buChar char="•"/>
            </a:pPr>
            <a:r>
              <a:rPr lang="en-US" altLang="en-US" dirty="0" smtClean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Meeting series: </a:t>
            </a:r>
            <a:r>
              <a:rPr lang="en-US" altLang="en-US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https://conferences.lbl.gov/category/100/ </a:t>
            </a:r>
            <a:endParaRPr lang="en-US" altLang="en-US" dirty="0" smtClean="0">
              <a:solidFill>
                <a:srgbClr val="115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61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8288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billet / wire ID is WB12 / DE67. 1 mm diameter wire, 57x18 thick wall design. </a:t>
            </a:r>
            <a:r>
              <a:rPr lang="en-US" sz="2400" b="1" u="sng" dirty="0">
                <a:solidFill>
                  <a:schemeClr val="tx1"/>
                </a:solidFill>
              </a:rPr>
              <a:t>Only 6 m available</a:t>
            </a:r>
            <a:r>
              <a:rPr lang="en-US" sz="2400" b="1" u="sng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If </a:t>
            </a:r>
            <a:r>
              <a:rPr lang="en-US" sz="2400" dirty="0">
                <a:solidFill>
                  <a:schemeClr val="tx1"/>
                </a:solidFill>
              </a:rPr>
              <a:t>you want for comparison, there is a thin walled 56x18 WB11 / DE53. Also 1 mm. </a:t>
            </a:r>
            <a:r>
              <a:rPr lang="en-US" sz="2400" b="1" u="sng" dirty="0">
                <a:solidFill>
                  <a:schemeClr val="tx1"/>
                </a:solidFill>
              </a:rPr>
              <a:t>14 m available.</a:t>
            </a:r>
            <a:endParaRPr lang="en-US" sz="2400" b="1" u="sng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038600"/>
            <a:ext cx="10077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Might be useful for l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eakage studies, but the external wall is Ag, not Ag-Mg.  </a:t>
            </a:r>
            <a:endParaRPr lang="en-US" sz="2400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27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CPRD conductor order request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00200"/>
            <a:ext cx="9601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Dear Tengming,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Please </a:t>
            </a:r>
            <a:r>
              <a:rPr lang="en-US" dirty="0">
                <a:solidFill>
                  <a:schemeClr val="tx1"/>
                </a:solidFill>
              </a:rPr>
              <a:t>keep me informed of the MDP Bi-2212 WG's conductor needs, both short pieces for R&amp;D (e.g. </a:t>
            </a:r>
            <a:r>
              <a:rPr lang="en-US" dirty="0" err="1">
                <a:solidFill>
                  <a:schemeClr val="tx1"/>
                </a:solidFill>
              </a:rPr>
              <a:t>Emanuela's</a:t>
            </a:r>
            <a:r>
              <a:rPr lang="en-US" dirty="0">
                <a:solidFill>
                  <a:schemeClr val="tx1"/>
                </a:solidFill>
              </a:rPr>
              <a:t> request using Alex Otto's inventory) and long pieces for magnet fabrication.  On the latter, this is to address the "repository" / "inventory" request for future use, so the wire design and specifications must be valid generally.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It's okay if there are no presently identified needs -- CPRD keeps a balanced profile and can carry some funds forward for 2212 in FY25.</a:t>
            </a:r>
          </a:p>
          <a:p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compliments,</a:t>
            </a:r>
          </a:p>
          <a:p>
            <a:r>
              <a:rPr lang="en-US" dirty="0">
                <a:solidFill>
                  <a:schemeClr val="tx1"/>
                </a:solidFill>
              </a:rPr>
              <a:t>Ian.</a:t>
            </a: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56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ASC2024 presentations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750" t="23889" r="30625" b="4444"/>
          <a:stretch/>
        </p:blipFill>
        <p:spPr>
          <a:xfrm>
            <a:off x="21921" y="1447800"/>
            <a:ext cx="3817938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4315" t="17452" r="35060" b="19840"/>
          <a:stretch/>
        </p:blipFill>
        <p:spPr>
          <a:xfrm>
            <a:off x="3962400" y="1219200"/>
            <a:ext cx="3733801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238" y="5204719"/>
            <a:ext cx="1825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Daniel Davis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05200" y="52047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3125" t="729" r="13125" b="729"/>
          <a:stretch/>
        </p:blipFill>
        <p:spPr>
          <a:xfrm>
            <a:off x="8146843" y="1089576"/>
            <a:ext cx="3950855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6250" t="5207" r="15625" b="3715"/>
          <a:stretch/>
        </p:blipFill>
        <p:spPr>
          <a:xfrm>
            <a:off x="8146843" y="3401944"/>
            <a:ext cx="3907961" cy="2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3086"/>
          </a:xfrm>
        </p:spPr>
        <p:txBody>
          <a:bodyPr>
            <a:normAutofit/>
          </a:bodyPr>
          <a:lstStyle/>
          <a:p>
            <a:pPr marL="457200" lvl="1" defTabSz="914400" eaLnBrk="0" hangingPunct="0">
              <a:buClrTx/>
              <a:buSzTx/>
            </a:pP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Status of each lab’s 2212 MDP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1219200"/>
            <a:ext cx="1043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News from LBNL CCT program</a:t>
            </a: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(1) BIN5-CCT5 test preparation intensified. Test targeted Dec, 2024.</a:t>
            </a:r>
          </a:p>
          <a:p>
            <a:pPr lvl="1" indent="0"/>
            <a:endParaRPr lang="en-US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News from the ARDAP project. </a:t>
            </a: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(1) Four billets fabricated. Three billets characterized. (2) Cable solenoid test at 31 T (Davis). (3) BIN5E heat treatment?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Facilities: (1) RENEGADE </a:t>
            </a: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OP furnace</a:t>
            </a: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. (2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) DELTECH OP furnace. </a:t>
            </a:r>
            <a:endParaRPr lang="en-US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News from NHMFL solenoid program</a:t>
            </a: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News from </a:t>
            </a: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FNAL SMCT program</a:t>
            </a: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84666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-184666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1539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76300" y="101601"/>
            <a:ext cx="9756074" cy="59922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Three wire billets have been produced, with okay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43BF47C-FF22-F14E-07E4-6488D80C9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80" y="2246123"/>
            <a:ext cx="3399713" cy="2723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4DD8CE8-C78E-1C94-12F9-25A849B29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682" y="2246123"/>
            <a:ext cx="3399712" cy="2723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410" y="1397525"/>
            <a:ext cx="2260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ARDAP billet #1 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(505 m in 0.7 mm)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8752" y="1373341"/>
            <a:ext cx="2260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ARDAP billet #2 </a:t>
            </a:r>
          </a:p>
          <a:p>
            <a:r>
              <a:rPr lang="en-US" dirty="0"/>
              <a:t>(510 m in 0.7 mm)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267718" y="3164201"/>
            <a:ext cx="230675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22612" y="2666048"/>
            <a:ext cx="1984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Performance Target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794072" y="3162608"/>
            <a:ext cx="2319248" cy="1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91710" y="2740507"/>
            <a:ext cx="1984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Performance Target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4815" y="5251249"/>
            <a:ext cx="2810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All 37 x 18.</a:t>
            </a:r>
          </a:p>
          <a:p>
            <a:endParaRPr lang="en-US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983" y="2246122"/>
            <a:ext cx="3505218" cy="2723701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8313126" y="3161014"/>
            <a:ext cx="2319248" cy="1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10764" y="2738913"/>
            <a:ext cx="1984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Performance Target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78736" y="1341685"/>
            <a:ext cx="209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ARDAP billet #3 </a:t>
            </a:r>
          </a:p>
          <a:p>
            <a:r>
              <a:rPr lang="en-US" dirty="0"/>
              <a:t>(0.8 mm)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00C173-FBE1-E24E-98D5-2F1665244EA0}"/>
              </a:ext>
            </a:extLst>
          </p:cNvPr>
          <p:cNvSpPr txBox="1"/>
          <p:nvPr/>
        </p:nvSpPr>
        <p:spPr>
          <a:xfrm>
            <a:off x="3200400" y="5687968"/>
            <a:ext cx="648126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J. Jiang, NHMFL, leads heat treatment and </a:t>
            </a:r>
            <a:r>
              <a:rPr lang="en-US" i="1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18847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three 10 kg billets in the inventory?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0CE267-240F-48B4-9B27-CCF261BFC510}"/>
              </a:ext>
            </a:extLst>
          </p:cNvPr>
          <p:cNvSpPr txBox="1"/>
          <p:nvPr/>
        </p:nvSpPr>
        <p:spPr>
          <a:xfrm>
            <a:off x="990600" y="1116825"/>
            <a:ext cx="960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PMM220329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1.0 mm, 55 x 18, at LBNL</a:t>
            </a:r>
          </a:p>
          <a:p>
            <a:pPr lvl="1" indent="0"/>
            <a:endParaRPr lang="en-US" sz="2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trike="sngStrik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PMM191004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0.8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mm, 55 x 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18, at LBNL</a:t>
            </a:r>
          </a:p>
          <a:p>
            <a:pPr lvl="1" indent="0"/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PMM161111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0.8 mm, 55 x 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18, at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ermilab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644" y="4560518"/>
            <a:ext cx="10199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strike="sngStrik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PMM211105, 1.0 </a:t>
            </a:r>
            <a:r>
              <a:rPr lang="en-US" sz="2000" b="1" strike="sng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mm, 55 x </a:t>
            </a:r>
            <a:r>
              <a:rPr lang="en-US" sz="2000" b="1" strike="sngStrik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been used to fabricating the first cable for Bi-CCT2.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738" y="1659806"/>
            <a:ext cx="5352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 to fabricate 17-strand Rutherford cables</a:t>
            </a:r>
          </a:p>
          <a:p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LBNL and Fermilab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(15 m piece length).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2367692"/>
            <a:ext cx="6377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 to fabricate 9-strand Rutherford cables</a:t>
            </a:r>
          </a:p>
          <a:p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NHMFL cable solenoids (65 meters cables to achieve 20 T). </a:t>
            </a:r>
          </a:p>
        </p:txBody>
      </p:sp>
      <p:sp>
        <p:nvSpPr>
          <p:cNvPr id="6" name="Left Brace 5"/>
          <p:cNvSpPr/>
          <p:nvPr/>
        </p:nvSpPr>
        <p:spPr>
          <a:xfrm>
            <a:off x="5181600" y="1798861"/>
            <a:ext cx="228600" cy="10668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5433008"/>
            <a:ext cx="6289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Infuse project with PPPL – what lengths and what cables?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3009651"/>
            <a:ext cx="642996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Length divisions – 1100 m and 1100 m.</a:t>
            </a:r>
          </a:p>
          <a:p>
            <a:r>
              <a:rPr lang="en-US" sz="2000" b="1" u="sng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cables have been made (LBNL 2005 (9-strand, ~100 m)</a:t>
            </a:r>
          </a:p>
          <a:p>
            <a:r>
              <a:rPr lang="en-US" sz="2000" b="1" u="sng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LBNL2006 (17-strand, ~50 m). </a:t>
            </a:r>
          </a:p>
          <a:p>
            <a:r>
              <a:rPr lang="en-US" sz="2000" b="1" u="sng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with planetary twisting so the strands were NOT </a:t>
            </a:r>
          </a:p>
          <a:p>
            <a:r>
              <a:rPr lang="en-US" sz="2000" b="1" u="sng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twisted during cabling.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0" y="4841606"/>
            <a:ext cx="432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Cable fabricated</a:t>
            </a:r>
            <a:r>
              <a:rPr lang="en-US" sz="2000" b="1" u="sng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Winding trial to start.</a:t>
            </a:r>
            <a:endParaRPr lang="en-US" sz="2000" b="1" u="sng" dirty="0" smtClean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5762216"/>
            <a:ext cx="4611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Yuhu </a:t>
            </a:r>
            <a:r>
              <a:rPr lang="en-US" sz="2000" b="1" u="sng" dirty="0" err="1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Zhai</a:t>
            </a:r>
            <a:r>
              <a:rPr lang="en-US" sz="2000" b="1" u="sng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presented at our WG meeting.</a:t>
            </a:r>
          </a:p>
        </p:txBody>
      </p:sp>
    </p:spTree>
    <p:extLst>
      <p:ext uri="{BB962C8B-B14F-4D97-AF65-F5344CB8AC3E}">
        <p14:creationId xmlns:p14="http://schemas.microsoft.com/office/powerpoint/2010/main" val="253608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6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0273267-9A09-A7D6-E958-CCEEA38A34E0}"/>
              </a:ext>
            </a:extLst>
          </p:cNvPr>
          <p:cNvGrpSpPr/>
          <p:nvPr/>
        </p:nvGrpSpPr>
        <p:grpSpPr>
          <a:xfrm>
            <a:off x="3505200" y="990600"/>
            <a:ext cx="8627287" cy="3984852"/>
            <a:chOff x="3401750" y="2052754"/>
            <a:chExt cx="8627287" cy="39848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B14F979-23CA-4462-67CE-7FBC9129C116}"/>
                </a:ext>
              </a:extLst>
            </p:cNvPr>
            <p:cNvSpPr txBox="1"/>
            <p:nvPr/>
          </p:nvSpPr>
          <p:spPr>
            <a:xfrm>
              <a:off x="3401750" y="2680699"/>
              <a:ext cx="1466146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/>
              <a:r>
                <a:rPr lang="en-US" sz="1600" dirty="0">
                  <a:solidFill>
                    <a:schemeClr val="accent2"/>
                  </a:solidFill>
                </a:rPr>
                <a:t>9 strands</a:t>
              </a:r>
            </a:p>
            <a:p>
              <a:pPr lvl="1" algn="ctr"/>
              <a:r>
                <a:rPr lang="en-US" sz="1600" dirty="0"/>
                <a:t>Y81OL2005</a:t>
              </a:r>
            </a:p>
            <a:p>
              <a:pPr lvl="1" algn="ctr"/>
              <a:endParaRPr lang="en-US" sz="1600" dirty="0"/>
            </a:p>
            <a:p>
              <a:pPr lvl="1" algn="ctr"/>
              <a:endParaRPr lang="en-US" sz="1100" dirty="0"/>
            </a:p>
            <a:p>
              <a:pPr lvl="1" algn="ctr"/>
              <a:endParaRPr lang="en-US" sz="1600" dirty="0"/>
            </a:p>
            <a:p>
              <a:pPr lvl="1" algn="ctr"/>
              <a:r>
                <a:rPr lang="en-US" sz="1600" dirty="0">
                  <a:solidFill>
                    <a:schemeClr val="accent2"/>
                  </a:solidFill>
                </a:rPr>
                <a:t>17 strands </a:t>
              </a:r>
            </a:p>
            <a:p>
              <a:pPr lvl="1" algn="ctr"/>
              <a:r>
                <a:rPr lang="en-US" sz="1600" dirty="0"/>
                <a:t>Y82OL2006</a:t>
              </a:r>
            </a:p>
            <a:p>
              <a:pPr lvl="1" algn="ctr"/>
              <a:endParaRPr lang="en-US" sz="1600" dirty="0"/>
            </a:p>
            <a:p>
              <a:pPr lvl="1" algn="ctr"/>
              <a:endParaRPr lang="en-US" sz="1600" dirty="0"/>
            </a:p>
            <a:p>
              <a:pPr lvl="1" algn="ctr"/>
              <a:endParaRPr lang="en-US" sz="1600" dirty="0"/>
            </a:p>
            <a:p>
              <a:pPr lvl="1" algn="ctr"/>
              <a:r>
                <a:rPr lang="en-US" sz="1600" dirty="0">
                  <a:solidFill>
                    <a:schemeClr val="accent2"/>
                  </a:solidFill>
                </a:rPr>
                <a:t>23 strands</a:t>
              </a:r>
            </a:p>
            <a:p>
              <a:pPr lvl="1" algn="ctr"/>
              <a:r>
                <a:rPr lang="en-US" sz="1600" dirty="0"/>
                <a:t>Y84OL2009</a:t>
              </a:r>
            </a:p>
          </p:txBody>
        </p:sp>
        <p:pic>
          <p:nvPicPr>
            <p:cNvPr id="6" name="Picture 5" descr="A group of white circular objects&#10;&#10;Description automatically generated">
              <a:extLst>
                <a:ext uri="{FF2B5EF4-FFF2-40B4-BE49-F238E27FC236}">
                  <a16:creationId xmlns:a16="http://schemas.microsoft.com/office/drawing/2014/main" xmlns="" id="{D5354A9A-076F-047C-AFC0-2E51DDB13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3924" y="2525853"/>
              <a:ext cx="2553993" cy="961920"/>
            </a:xfrm>
            <a:prstGeom prst="rect">
              <a:avLst/>
            </a:prstGeom>
          </p:spPr>
        </p:pic>
        <p:pic>
          <p:nvPicPr>
            <p:cNvPr id="7" name="Picture 6" descr="A row of white circles&#10;&#10;Description automatically generated">
              <a:extLst>
                <a:ext uri="{FF2B5EF4-FFF2-40B4-BE49-F238E27FC236}">
                  <a16:creationId xmlns:a16="http://schemas.microsoft.com/office/drawing/2014/main" xmlns="" id="{78FC8CDF-E0A2-4064-2CFE-B844C8E390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83925" y="3530705"/>
              <a:ext cx="5040758" cy="1120168"/>
            </a:xfrm>
            <a:prstGeom prst="rect">
              <a:avLst/>
            </a:prstGeom>
          </p:spPr>
        </p:pic>
        <p:pic>
          <p:nvPicPr>
            <p:cNvPr id="8" name="Picture 7" descr="A row of white circles&#10;&#10;Description automatically generated">
              <a:extLst>
                <a:ext uri="{FF2B5EF4-FFF2-40B4-BE49-F238E27FC236}">
                  <a16:creationId xmlns:a16="http://schemas.microsoft.com/office/drawing/2014/main" xmlns="" id="{6796272A-3518-E981-CA75-5306093C1F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83925" y="4684784"/>
              <a:ext cx="7245112" cy="135282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C33F5B7-5CD8-A20C-BEF8-7A095111F52B}"/>
                </a:ext>
              </a:extLst>
            </p:cNvPr>
            <p:cNvSpPr txBox="1"/>
            <p:nvPr/>
          </p:nvSpPr>
          <p:spPr>
            <a:xfrm>
              <a:off x="7362353" y="2052754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4"/>
                  </a:solidFill>
                </a:rPr>
                <a:t>MDP</a:t>
              </a:r>
            </a:p>
          </p:txBody>
        </p: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xmlns="" id="{0F094D3C-347A-ECF6-09B3-FDC41F5A5324}"/>
                </a:ext>
              </a:extLst>
            </p:cNvPr>
            <p:cNvSpPr/>
            <p:nvPr/>
          </p:nvSpPr>
          <p:spPr>
            <a:xfrm rot="5400000">
              <a:off x="7562820" y="-1811575"/>
              <a:ext cx="182880" cy="8505020"/>
            </a:xfrm>
            <a:prstGeom prst="leftBrac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3E03837-44E2-ED6F-D46E-11B7CFDBBA25}"/>
              </a:ext>
            </a:extLst>
          </p:cNvPr>
          <p:cNvGrpSpPr/>
          <p:nvPr/>
        </p:nvGrpSpPr>
        <p:grpSpPr>
          <a:xfrm>
            <a:off x="217804" y="990600"/>
            <a:ext cx="3118249" cy="2460648"/>
            <a:chOff x="114354" y="2052754"/>
            <a:chExt cx="3118249" cy="2460648"/>
          </a:xfrm>
        </p:grpSpPr>
        <p:pic>
          <p:nvPicPr>
            <p:cNvPr id="12" name="Picture 11" descr="A close-up of a white circular object&#10;&#10;Description automatically generated">
              <a:extLst>
                <a:ext uri="{FF2B5EF4-FFF2-40B4-BE49-F238E27FC236}">
                  <a16:creationId xmlns:a16="http://schemas.microsoft.com/office/drawing/2014/main" xmlns="" id="{613EEA1D-53FA-133D-37B4-4618826C7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9296" y="2641933"/>
              <a:ext cx="1665770" cy="92894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F7A1751-2DE6-B7C9-4502-BA0B20FFFC8F}"/>
                </a:ext>
              </a:extLst>
            </p:cNvPr>
            <p:cNvSpPr txBox="1"/>
            <p:nvPr/>
          </p:nvSpPr>
          <p:spPr>
            <a:xfrm>
              <a:off x="114354" y="2857543"/>
              <a:ext cx="146614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/>
              <a:r>
                <a:rPr lang="en-US" sz="1600" dirty="0">
                  <a:solidFill>
                    <a:schemeClr val="accent2"/>
                  </a:solidFill>
                </a:rPr>
                <a:t>6 strands </a:t>
              </a:r>
            </a:p>
            <a:p>
              <a:pPr lvl="1" algn="ctr"/>
              <a:r>
                <a:rPr lang="en-US" sz="1600" dirty="0"/>
                <a:t>R80OL2007</a:t>
              </a:r>
            </a:p>
            <a:p>
              <a:pPr lvl="1" algn="ctr"/>
              <a:endParaRPr lang="en-US" sz="1600" dirty="0"/>
            </a:p>
            <a:p>
              <a:pPr lvl="1" algn="ctr"/>
              <a:endParaRPr lang="en-US" sz="1600" dirty="0"/>
            </a:p>
            <a:p>
              <a:pPr lvl="1" algn="ctr"/>
              <a:r>
                <a:rPr lang="en-US" sz="1600" dirty="0"/>
                <a:t>R80OL2008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9285A26-5461-0DF3-EE35-6F386A462BAD}"/>
                </a:ext>
              </a:extLst>
            </p:cNvPr>
            <p:cNvSpPr txBox="1"/>
            <p:nvPr/>
          </p:nvSpPr>
          <p:spPr>
            <a:xfrm>
              <a:off x="1321161" y="2052754"/>
              <a:ext cx="805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4"/>
                  </a:solidFill>
                </a:rPr>
                <a:t>ARDAP</a:t>
              </a:r>
            </a:p>
          </p:txBody>
        </p:sp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xmlns="" id="{27096A2B-54FE-D73B-D228-801761E10CB4}"/>
                </a:ext>
              </a:extLst>
            </p:cNvPr>
            <p:cNvSpPr/>
            <p:nvPr/>
          </p:nvSpPr>
          <p:spPr>
            <a:xfrm rot="5400000">
              <a:off x="1632235" y="932006"/>
              <a:ext cx="182880" cy="3017857"/>
            </a:xfrm>
            <a:prstGeom prst="leftBrac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A group of white circles with black holes&#10;&#10;Description automatically generated">
              <a:extLst>
                <a:ext uri="{FF2B5EF4-FFF2-40B4-BE49-F238E27FC236}">
                  <a16:creationId xmlns:a16="http://schemas.microsoft.com/office/drawing/2014/main" xmlns="" id="{80F475AC-E35A-BEF4-4363-B3933043B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59296" y="3608727"/>
              <a:ext cx="1610013" cy="904675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81000" y="5791200"/>
            <a:ext cx="856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tx2"/>
                </a:solidFill>
                <a:latin typeface="+mj-lt"/>
              </a:rPr>
              <a:t>By JF</a:t>
            </a:r>
            <a:endParaRPr lang="en-US" sz="2400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570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items.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0CE267-240F-48B4-9B27-CCF261BFC510}"/>
              </a:ext>
            </a:extLst>
          </p:cNvPr>
          <p:cNvSpPr txBox="1"/>
          <p:nvPr/>
        </p:nvSpPr>
        <p:spPr>
          <a:xfrm>
            <a:off x="990600" y="1447800"/>
            <a:ext cx="85344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defTabSz="914400" eaLnBrk="0" hangingPunct="0">
              <a:buClrTx/>
              <a:buSzTx/>
              <a:buFont typeface="Times New Roman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CPRD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conductor requests. 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– Do we want to place a conductor request in and what would be the length/performance/diameter/billet size?</a:t>
            </a:r>
          </a:p>
          <a:p>
            <a:pPr marL="800100" lvl="1" indent="-342900" defTabSz="914400" eaLnBrk="0" hangingPunct="0">
              <a:buClrTx/>
              <a:buSzTx/>
              <a:buFont typeface="Times New Roman" charset="0"/>
              <a:buAutoNum type="arabicPeriod"/>
            </a:pPr>
            <a:endParaRPr lang="en-US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800100" lvl="1" indent="-342900" defTabSz="914400" eaLnBrk="0" hangingPunct="0">
              <a:buClrTx/>
              <a:buSzTx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Follow-up on items discussed during our two last meetings including conductor usage, Alex Otto presentation, and Yuhu’s presentation.</a:t>
            </a:r>
          </a:p>
          <a:p>
            <a:pPr marL="800100" lvl="1" indent="-342900" defTabSz="914400" eaLnBrk="0" hangingPunct="0">
              <a:buClrTx/>
              <a:buSzTx/>
              <a:buAutoNum type="arabicPeriod"/>
            </a:pPr>
            <a:endParaRPr lang="en-US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800100" lvl="1" indent="-342900" defTabSz="914400" eaLnBrk="0" hangingPunct="0">
              <a:buClrTx/>
              <a:buSzTx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A CPRD proposal to buy powder (2 kg), split into two halves and have both Bruker OST and SMS to fabricate wires (2 x 2 kg billets x 2 companies). The purpose is to develop a new vendor.</a:t>
            </a:r>
          </a:p>
          <a:p>
            <a:pPr marL="1200150" lvl="2" indent="-342900" defTabSz="914400" eaLnBrk="0" hangingPunct="0">
              <a:buClrTx/>
              <a:buSzTx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Are you in favor or against this, and why?</a:t>
            </a:r>
          </a:p>
          <a:p>
            <a:pPr marL="1200150" lvl="2" indent="-342900" defTabSz="914400" eaLnBrk="0" hangingPunct="0">
              <a:buClrTx/>
              <a:buSzTx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If you are in favor, do you have a coil/magnet in mind that can use these wires and if yes, what specification would you ask for?</a:t>
            </a:r>
          </a:p>
          <a:p>
            <a:pPr marL="1200150" lvl="2" indent="-342900" defTabSz="914400" eaLnBrk="0" hangingPunct="0">
              <a:buClrTx/>
              <a:buSzTx/>
              <a:buAutoNum type="arabicPeriod"/>
            </a:pPr>
            <a:endParaRPr lang="en-US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857250" lvl="2" indent="0" defTabSz="914400" eaLnBrk="0" hangingPunct="0">
              <a:buClrTx/>
              <a:buSzTx/>
            </a:pP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Feedback from 2212 WG: (1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) Use mixed powder. (2) Hold at 1.0 mm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 (3) 55 x 18. </a:t>
            </a:r>
            <a:endParaRPr lang="en-US" altLang="en-US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857250" lvl="2" indent="0" defTabSz="914400" eaLnBrk="0" hangingPunct="0">
              <a:buClrTx/>
              <a:buSzTx/>
            </a:pPr>
            <a:endParaRPr lang="en-US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125" t="5973" r="24375" b="2951"/>
          <a:stretch/>
        </p:blipFill>
        <p:spPr>
          <a:xfrm>
            <a:off x="-152400" y="1066800"/>
            <a:ext cx="6400800" cy="464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32500" y="1676400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The CPRD contract to SMS (LBNL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PO 7724688) </a:t>
            </a:r>
            <a:endParaRPr lang="en-US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D</a:t>
            </a: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eliver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two billets, ~2 x 200 m max total at 1 </a:t>
            </a: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mm.</a:t>
            </a:r>
            <a:endParaRPr lang="en-US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625" t="6700" r="25000" b="3715"/>
          <a:stretch/>
        </p:blipFill>
        <p:spPr>
          <a:xfrm>
            <a:off x="381000" y="1052865"/>
            <a:ext cx="6781800" cy="51507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10400" y="2362200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Not yet part of CPRD contracts but they are available for purchase at a discount, through CPRD.</a:t>
            </a:r>
          </a:p>
        </p:txBody>
      </p:sp>
    </p:spTree>
    <p:extLst>
      <p:ext uri="{BB962C8B-B14F-4D97-AF65-F5344CB8AC3E}">
        <p14:creationId xmlns:p14="http://schemas.microsoft.com/office/powerpoint/2010/main" val="12219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ATAP Blue Footer">
  <a:themeElements>
    <a:clrScheme name="ATA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5_ATAP Blue Footer">
  <a:themeElements>
    <a:clrScheme name="ATA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70857</TotalTime>
  <Words>659</Words>
  <Application>Microsoft Office PowerPoint</Application>
  <PresentationFormat>Widescreen</PresentationFormat>
  <Paragraphs>112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 Hebrew Scholar</vt:lpstr>
      <vt:lpstr>MS PGothic</vt:lpstr>
      <vt:lpstr>Arial</vt:lpstr>
      <vt:lpstr>Calibri</vt:lpstr>
      <vt:lpstr>Courier New</vt:lpstr>
      <vt:lpstr>Franklin Gothic Book</vt:lpstr>
      <vt:lpstr>Franklin Gothic Medium</vt:lpstr>
      <vt:lpstr>Times New Roman</vt:lpstr>
      <vt:lpstr>4_ATAP Blue Footer</vt:lpstr>
      <vt:lpstr>5_ATAP Blue Footer</vt:lpstr>
      <vt:lpstr>PowerPoint Presentation</vt:lpstr>
      <vt:lpstr>ASC2024 presentations</vt:lpstr>
      <vt:lpstr>Status of each lab’s 2212 MDP program</vt:lpstr>
      <vt:lpstr>PowerPoint Presentation</vt:lpstr>
      <vt:lpstr>What to do with three 10 kg billets in the inventory?</vt:lpstr>
      <vt:lpstr>PowerPoint Presentation</vt:lpstr>
      <vt:lpstr>Additional items.</vt:lpstr>
      <vt:lpstr>PowerPoint Presentation</vt:lpstr>
      <vt:lpstr>PowerPoint Presentation</vt:lpstr>
      <vt:lpstr>PowerPoint Presentation</vt:lpstr>
      <vt:lpstr>CPRD conductor order request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teid05</dc:creator>
  <cp:lastModifiedBy>Microsoft account</cp:lastModifiedBy>
  <cp:revision>2053</cp:revision>
  <cp:lastPrinted>2021-08-18T19:57:46Z</cp:lastPrinted>
  <dcterms:created xsi:type="dcterms:W3CDTF">2015-07-10T17:44:33Z</dcterms:created>
  <dcterms:modified xsi:type="dcterms:W3CDTF">2024-10-01T20:48:19Z</dcterms:modified>
</cp:coreProperties>
</file>