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1394" r:id="rId3"/>
    <p:sldId id="1395" r:id="rId4"/>
    <p:sldId id="1393" r:id="rId5"/>
    <p:sldId id="1396" r:id="rId6"/>
    <p:sldId id="1388" r:id="rId7"/>
    <p:sldId id="1389" r:id="rId8"/>
    <p:sldId id="1390" r:id="rId9"/>
    <p:sldId id="1391" r:id="rId10"/>
    <p:sldId id="1392" r:id="rId11"/>
    <p:sldId id="1380" r:id="rId12"/>
    <p:sldId id="1382" r:id="rId13"/>
    <p:sldId id="1384" r:id="rId14"/>
    <p:sldId id="1356" r:id="rId15"/>
    <p:sldId id="1383" r:id="rId16"/>
    <p:sldId id="1385" r:id="rId17"/>
    <p:sldId id="1387" r:id="rId18"/>
    <p:sldId id="1372" r:id="rId19"/>
    <p:sldId id="72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94256"/>
  </p:normalViewPr>
  <p:slideViewPr>
    <p:cSldViewPr snapToGrid="0" snapToObjects="1">
      <p:cViewPr>
        <p:scale>
          <a:sx n="60" d="100"/>
          <a:sy n="60" d="100"/>
        </p:scale>
        <p:origin x="7488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9" y="12712700"/>
            <a:ext cx="14048508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4/30/2024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MDP 2024 </a:t>
            </a:r>
            <a:r>
              <a:rPr lang="en-US" sz="7200" b="1" dirty="0" err="1"/>
              <a:t>Roadmapping</a:t>
            </a:r>
            <a:r>
              <a:rPr lang="en-US" sz="7200" b="1" dirty="0"/>
              <a:t> process</a:t>
            </a:r>
          </a:p>
          <a:p>
            <a:r>
              <a:rPr lang="en-US" sz="7200" b="1" dirty="0"/>
              <a:t> 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7ED3-4C87-59B9-4EFB-38346788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where we can improve our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490C5-808B-BAE7-1FE5-710F3118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Improve transparency:</a:t>
            </a:r>
          </a:p>
          <a:p>
            <a:pPr lvl="1"/>
            <a:r>
              <a:rPr lang="en-US" dirty="0"/>
              <a:t> What research elements/activities are being supported at each lab and to what level</a:t>
            </a:r>
          </a:p>
          <a:p>
            <a:pPr lvl="1"/>
            <a:r>
              <a:rPr lang="en-US" dirty="0"/>
              <a:t>Clarify who is involved and the expectations for collaborators</a:t>
            </a:r>
          </a:p>
          <a:p>
            <a:pPr lvl="1"/>
            <a:r>
              <a:rPr lang="en-US" dirty="0"/>
              <a:t>Clarify criteria and process for reviews</a:t>
            </a:r>
          </a:p>
          <a:p>
            <a:r>
              <a:rPr lang="en-US" dirty="0"/>
              <a:t> Improve our documentation of lessons-learned</a:t>
            </a:r>
          </a:p>
          <a:p>
            <a:pPr lvl="1"/>
            <a:r>
              <a:rPr lang="en-US" dirty="0"/>
              <a:t>What has worked and what has not</a:t>
            </a:r>
          </a:p>
          <a:p>
            <a:pPr lvl="1"/>
            <a:r>
              <a:rPr lang="en-US" dirty="0"/>
              <a:t>Connect lessons-learned to update/adjust roadmap milestones</a:t>
            </a:r>
          </a:p>
          <a:p>
            <a:r>
              <a:rPr lang="en-US" dirty="0"/>
              <a:t>Tighten the connection between “supporting elements” and magnets:</a:t>
            </a:r>
          </a:p>
          <a:p>
            <a:pPr lvl="1"/>
            <a:r>
              <a:rPr lang="en-US" dirty="0"/>
              <a:t>Diagnostics, modeling capabilities, magnet materials,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45F2-B37D-C91E-0692-A4ED7276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68AF-139C-9323-7C01-214570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91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44069-F450-604C-488B-45B8CE82DEB7}"/>
              </a:ext>
            </a:extLst>
          </p:cNvPr>
          <p:cNvSpPr/>
          <p:nvPr/>
        </p:nvSpPr>
        <p:spPr>
          <a:xfrm>
            <a:off x="9276302" y="2244426"/>
            <a:ext cx="11643386" cy="10468273"/>
          </a:xfrm>
          <a:prstGeom prst="roundRect">
            <a:avLst>
              <a:gd name="adj" fmla="val 2214"/>
            </a:avLst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76362-D5A7-BDC0-354C-195F1559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structure was revised with the 2020 Updated Roadmaps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F033-70C4-7363-418A-E3C91167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FB44-F3AD-E3E8-A2F5-E33EA6DC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B2D8-3D2F-E8B8-2FEE-6C3F092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2A5DC-02AB-A357-9A70-39AA004912DB}"/>
              </a:ext>
            </a:extLst>
          </p:cNvPr>
          <p:cNvSpPr txBox="1"/>
          <p:nvPr/>
        </p:nvSpPr>
        <p:spPr>
          <a:xfrm>
            <a:off x="1290903" y="3399821"/>
            <a:ext cx="5655129" cy="7848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ctr"/>
            <a:r>
              <a:rPr lang="en-US" b="1" dirty="0"/>
              <a:t>Current Strategic Priorities: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Probing stress management structures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Hybrid HTS/LTS designs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Understanding and impacting the disturbance-spectrum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Advancing both LTS and HTS conductors, optimized for HEP applications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0E0FB-EF99-E722-63A1-D0F0DD58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16" y="2503598"/>
            <a:ext cx="11108122" cy="99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04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7B1864-6096-5082-0F14-DCCF64AEDBDF}"/>
              </a:ext>
            </a:extLst>
          </p:cNvPr>
          <p:cNvSpPr/>
          <p:nvPr/>
        </p:nvSpPr>
        <p:spPr>
          <a:xfrm>
            <a:off x="10772078" y="4928839"/>
            <a:ext cx="8590613" cy="6735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3A17-5B1E-6153-62E4-7A09B006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 identified 10 </a:t>
            </a:r>
            <a:r>
              <a:rPr lang="en-US" dirty="0" err="1"/>
              <a:t>pTeV</a:t>
            </a:r>
            <a:r>
              <a:rPr lang="en-US" dirty="0"/>
              <a:t> colliders for the energy frontier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09E40-02AE-9B6A-F4B9-14B64271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79B3-DFFC-5DCD-97C2-EF0B847B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B5DB-7059-070F-439B-31AB48A4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BF75-6043-CDCB-0421-FBA4E44B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F48659-F35D-EC68-3385-E36618C3D29B}"/>
              </a:ext>
            </a:extLst>
          </p:cNvPr>
          <p:cNvSpPr/>
          <p:nvPr/>
        </p:nvSpPr>
        <p:spPr>
          <a:xfrm>
            <a:off x="8764860" y="3136065"/>
            <a:ext cx="361299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Colliders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2B91872-3BEE-B3F8-AE91-7B4F7BE403A8}"/>
              </a:ext>
            </a:extLst>
          </p:cNvPr>
          <p:cNvCxnSpPr/>
          <p:nvPr/>
        </p:nvCxnSpPr>
        <p:spPr>
          <a:xfrm>
            <a:off x="10772078" y="4036741"/>
            <a:ext cx="1984917" cy="1315844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8B05869-666A-5831-5913-056EFF32E1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18088" y="4034109"/>
            <a:ext cx="2274850" cy="1318475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E658EC-FBBC-93F4-439F-3550409B059C}"/>
              </a:ext>
            </a:extLst>
          </p:cNvPr>
          <p:cNvSpPr/>
          <p:nvPr/>
        </p:nvSpPr>
        <p:spPr>
          <a:xfrm>
            <a:off x="4671335" y="5423467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Higgs factories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047644-2A34-0DAA-0405-E8A16F2ED874}"/>
              </a:ext>
            </a:extLst>
          </p:cNvPr>
          <p:cNvSpPr/>
          <p:nvPr/>
        </p:nvSpPr>
        <p:spPr>
          <a:xfrm>
            <a:off x="11250552" y="5391672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pTeV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energy frontier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17286AE1-B90E-5127-297D-045197642859}"/>
              </a:ext>
            </a:extLst>
          </p:cNvPr>
          <p:cNvSpPr/>
          <p:nvPr/>
        </p:nvSpPr>
        <p:spPr>
          <a:xfrm>
            <a:off x="5307980" y="7446247"/>
            <a:ext cx="3456880" cy="3211826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 Magnets for IRs, misc.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Not a driver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B6BEB3-42B8-ABC3-AA8F-4DF3BB3D6894}"/>
              </a:ext>
            </a:extLst>
          </p:cNvPr>
          <p:cNvSpPr/>
          <p:nvPr/>
        </p:nvSpPr>
        <p:spPr>
          <a:xfrm>
            <a:off x="11250552" y="7330256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BBB9B78-C295-AC44-979C-437BF8062349}"/>
              </a:ext>
            </a:extLst>
          </p:cNvPr>
          <p:cNvSpPr/>
          <p:nvPr/>
        </p:nvSpPr>
        <p:spPr>
          <a:xfrm>
            <a:off x="15038250" y="7329898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F590EE9-B224-5E24-E07D-FD90A4CB0EE3}"/>
              </a:ext>
            </a:extLst>
          </p:cNvPr>
          <p:cNvCxnSpPr>
            <a:cxnSpLocks/>
          </p:cNvCxnSpPr>
          <p:nvPr/>
        </p:nvCxnSpPr>
        <p:spPr>
          <a:xfrm>
            <a:off x="14853423" y="6191546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D929AE7-3648-A204-4165-27324F4299F1}"/>
              </a:ext>
            </a:extLst>
          </p:cNvPr>
          <p:cNvCxnSpPr>
            <a:cxnSpLocks/>
          </p:cNvCxnSpPr>
          <p:nvPr/>
        </p:nvCxnSpPr>
        <p:spPr>
          <a:xfrm>
            <a:off x="12048405" y="6255962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nip Same Side Corner Rectangle 23">
            <a:extLst>
              <a:ext uri="{FF2B5EF4-FFF2-40B4-BE49-F238E27FC236}">
                <a16:creationId xmlns:a16="http://schemas.microsoft.com/office/drawing/2014/main" id="{858269B7-44AC-A654-0D37-D1E67B8BD7E3}"/>
              </a:ext>
            </a:extLst>
          </p:cNvPr>
          <p:cNvSpPr/>
          <p:nvPr/>
        </p:nvSpPr>
        <p:spPr>
          <a:xfrm>
            <a:off x="12534287" y="9177239"/>
            <a:ext cx="5007925" cy="2007389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These opportunities serve as </a:t>
            </a:r>
            <a:r>
              <a:rPr lang="en-US" b="1" i="1" dirty="0"/>
              <a:t>drivers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8D60EA63-6F04-FFBF-52CE-1E235EB426C8}"/>
              </a:ext>
            </a:extLst>
          </p:cNvPr>
          <p:cNvSpPr/>
          <p:nvPr/>
        </p:nvSpPr>
        <p:spPr>
          <a:xfrm>
            <a:off x="6679581" y="6724607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A49521CA-B7B6-1E32-73DF-7B501717C029}"/>
              </a:ext>
            </a:extLst>
          </p:cNvPr>
          <p:cNvSpPr/>
          <p:nvPr/>
        </p:nvSpPr>
        <p:spPr>
          <a:xfrm>
            <a:off x="13051988" y="8324794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8B3FA9C4-2492-BB9E-D09F-A791BBC7ACF5}"/>
              </a:ext>
            </a:extLst>
          </p:cNvPr>
          <p:cNvSpPr/>
          <p:nvPr/>
        </p:nvSpPr>
        <p:spPr>
          <a:xfrm>
            <a:off x="15830986" y="8368200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943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0BDD-D3E7-6EBC-A229-6431DE3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P5 recognized commonality in 10pTeV collider R&amp;D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C2B3-E175-2902-A6C8-621EAB09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A06C-D565-886C-B570-BAF40C6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FF8D-F8E6-1667-41E9-5B48F43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593E-0257-E890-E25D-F1B78A7FA01D}"/>
              </a:ext>
            </a:extLst>
          </p:cNvPr>
          <p:cNvSpPr txBox="1"/>
          <p:nvPr/>
        </p:nvSpPr>
        <p:spPr>
          <a:xfrm>
            <a:off x="13087350" y="3441679"/>
            <a:ext cx="11110156" cy="40163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note that there are many synergies between muon and proton colliders, especially in the area of development of high-field magnets. R&amp;D efforts in the next 5-year timescale will define the scope of test facilities for later in the decade, paving the way for initiating demonstrator facilities within a 10-year timescale (Recommendation 6).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2127B-B892-7D17-5CCB-1383DD486B3F}"/>
              </a:ext>
            </a:extLst>
          </p:cNvPr>
          <p:cNvSpPr txBox="1"/>
          <p:nvPr/>
        </p:nvSpPr>
        <p:spPr>
          <a:xfrm>
            <a:off x="91845" y="3441680"/>
            <a:ext cx="1120480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Parallel to the R&amp;D for a Higgs factory, the US R&amp;D effort should develop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collider, such as a muon collider, a proton collider, or possibly an electron-positron collider based on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technology. The US should participate in the International Muon Collider Collaboration (IMCC) and take a leading role in defining a reference design.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246D21-3FE3-0D5E-4CAE-2CBE0439C540}"/>
              </a:ext>
            </a:extLst>
          </p:cNvPr>
          <p:cNvSpPr/>
          <p:nvPr/>
        </p:nvSpPr>
        <p:spPr>
          <a:xfrm>
            <a:off x="2085974" y="7984949"/>
            <a:ext cx="9934576" cy="41547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 magnet R&amp;D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FAE17-40AD-B56A-1697-94A893E53C2A}"/>
              </a:ext>
            </a:extLst>
          </p:cNvPr>
          <p:cNvSpPr/>
          <p:nvPr/>
        </p:nvSpPr>
        <p:spPr>
          <a:xfrm>
            <a:off x="8067674" y="8031025"/>
            <a:ext cx="11204805" cy="4154799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 magnet R&amp;D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FAB89-F0C8-CE62-74EA-5AA9C3149174}"/>
              </a:ext>
            </a:extLst>
          </p:cNvPr>
          <p:cNvSpPr txBox="1"/>
          <p:nvPr/>
        </p:nvSpPr>
        <p:spPr>
          <a:xfrm>
            <a:off x="8315325" y="9462095"/>
            <a:ext cx="350520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field dipoles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Sustainability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6992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 – time for an update!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3627129" y="2805063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D2CB9-05C9-C750-EAB4-16374BAAE6D2}"/>
              </a:ext>
            </a:extLst>
          </p:cNvPr>
          <p:cNvCxnSpPr/>
          <p:nvPr/>
        </p:nvCxnSpPr>
        <p:spPr>
          <a:xfrm>
            <a:off x="11360727" y="4842163"/>
            <a:ext cx="1371600" cy="0"/>
          </a:xfrm>
          <a:prstGeom prst="straightConnector1">
            <a:avLst/>
          </a:prstGeom>
          <a:noFill/>
          <a:ln w="60325" cap="flat">
            <a:solidFill>
              <a:srgbClr val="FF0000"/>
            </a:solidFill>
            <a:prstDash val="sysDot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6111A589-3C78-962C-C790-C27DCFFC50DE}"/>
              </a:ext>
            </a:extLst>
          </p:cNvPr>
          <p:cNvSpPr/>
          <p:nvPr/>
        </p:nvSpPr>
        <p:spPr>
          <a:xfrm>
            <a:off x="12718473" y="4509655"/>
            <a:ext cx="311727" cy="353290"/>
          </a:xfrm>
          <a:prstGeom prst="diamond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7501A18-76F5-2C88-388D-8BF0C146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533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6C79-EFB1-9CEB-EABF-99C7D2D3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considerations in magnet R&amp;D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80B6-253D-0546-BA0E-58CC7B98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Muon collider is the only collider with “on-shore” potential </a:t>
            </a:r>
          </a:p>
          <a:p>
            <a:r>
              <a:rPr lang="en-US" dirty="0"/>
              <a:t>Both Muon and hadron colliders </a:t>
            </a:r>
            <a:r>
              <a:rPr lang="en-US" b="1" u="sng" dirty="0"/>
              <a:t>absolutely depend </a:t>
            </a:r>
            <a:r>
              <a:rPr lang="en-US" dirty="0"/>
              <a:t>on magnet developments</a:t>
            </a:r>
          </a:p>
          <a:p>
            <a:r>
              <a:rPr lang="en-US" dirty="0"/>
              <a:t>The Muon collider </a:t>
            </a:r>
            <a:r>
              <a:rPr lang="en-US" b="1" u="sng" dirty="0"/>
              <a:t>requires</a:t>
            </a:r>
            <a:r>
              <a:rPr lang="en-US" dirty="0"/>
              <a:t> some use of HTS</a:t>
            </a:r>
          </a:p>
          <a:p>
            <a:r>
              <a:rPr lang="en-US" dirty="0"/>
              <a:t>Both machines will be </a:t>
            </a:r>
            <a:r>
              <a:rPr lang="en-US" b="1" u="sng" dirty="0"/>
              <a:t>challenged by construction and operational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CAE2-6A6A-A0CB-40A8-39D50050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AE80-D3C6-3725-BCA6-5EC3B560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F7A3-58BA-5169-4470-869210C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0F8E-5751-0802-FE71-910B8B8AEB9E}"/>
              </a:ext>
            </a:extLst>
          </p:cNvPr>
          <p:cNvSpPr txBox="1"/>
          <p:nvPr/>
        </p:nvSpPr>
        <p:spPr>
          <a:xfrm>
            <a:off x="418567" y="6192455"/>
            <a:ext cx="9205484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As part of this initiative, we recommend </a:t>
            </a:r>
            <a:r>
              <a:rPr lang="en-US" sz="3600" b="1" dirty="0">
                <a:effectLst/>
                <a:latin typeface="ArialMTStd"/>
              </a:rPr>
              <a:t>targeted collider R&amp;D </a:t>
            </a:r>
            <a:r>
              <a:rPr lang="en-US" sz="3600" dirty="0">
                <a:effectLst/>
                <a:latin typeface="ArialMTStd"/>
              </a:rPr>
              <a:t>to establish the feasibility of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 muon collider</a:t>
            </a:r>
            <a:r>
              <a:rPr lang="en-US" sz="3600" dirty="0">
                <a:effectLst/>
                <a:latin typeface="ArialMTStd"/>
              </a:rPr>
              <a:t>. A key milestone on this path is to design a muon collider demonstrator facility.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D7F9E-7E7D-1202-F39D-F5521B3C9B7D}"/>
              </a:ext>
            </a:extLst>
          </p:cNvPr>
          <p:cNvSpPr txBox="1"/>
          <p:nvPr/>
        </p:nvSpPr>
        <p:spPr>
          <a:xfrm>
            <a:off x="11606747" y="6071654"/>
            <a:ext cx="12358686" cy="3416320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600" dirty="0">
                <a:effectLst/>
                <a:latin typeface="ArialMTStd"/>
              </a:rPr>
              <a:t>Support vigorous R&amp;D toward a cost-effective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based on proton, muon, or possible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technologies, including an evaluation of options for US siting of such a machine, with a goal of being ready to build major test facilities and demonstrator facilities within the next 10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33BF8-8AE4-8A1E-1F3B-136EE33E51DC}"/>
              </a:ext>
            </a:extLst>
          </p:cNvPr>
          <p:cNvSpPr txBox="1"/>
          <p:nvPr/>
        </p:nvSpPr>
        <p:spPr>
          <a:xfrm>
            <a:off x="3439728" y="9608775"/>
            <a:ext cx="18126075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Although we do not know if a muon collider is ultimately feasible, the road toward it leads from current Fermilab strengths and capabilities to a series of proton beam improve- </a:t>
            </a:r>
            <a:r>
              <a:rPr lang="en-US" sz="3600" dirty="0" err="1">
                <a:effectLst/>
                <a:latin typeface="ArialMTStd"/>
              </a:rPr>
              <a:t>ments</a:t>
            </a:r>
            <a:r>
              <a:rPr lang="en-US" sz="3600" dirty="0">
                <a:effectLst/>
                <a:latin typeface="ArialMTStd"/>
              </a:rPr>
              <a:t> and neutrino beam facilities, each producing world-class science while performing critical R&amp;D towards a muon collider. At the end of the path is an unparalleled global facility on US soil. This is our Muon Shot.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78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BD6B-1197-2DEA-11B2-47D84E9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is a major concern for future colliders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FDFB-3F94-1598-1264-6BD7220E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7266-912E-353E-A866-EEBC376B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1FCE-1FF5-26B3-9A1D-8ED11F31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8A0A5-127B-B4A9-1D33-DB6CDB3D8D10}"/>
              </a:ext>
            </a:extLst>
          </p:cNvPr>
          <p:cNvSpPr txBox="1"/>
          <p:nvPr/>
        </p:nvSpPr>
        <p:spPr>
          <a:xfrm>
            <a:off x="548978" y="7672747"/>
            <a:ext cx="11160918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This roadmap relies on the design and construction of accelerators and detectors at the forefront of particle physics. 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cost-effectiveness, host site capacity, sustainability, and synergies with the demands of other science topics.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53DF0-2DF9-A057-B8A8-93D3A4CD4C8B}"/>
              </a:ext>
            </a:extLst>
          </p:cNvPr>
          <p:cNvSpPr txBox="1"/>
          <p:nvPr/>
        </p:nvSpPr>
        <p:spPr>
          <a:xfrm>
            <a:off x="556869" y="2964338"/>
            <a:ext cx="23011713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Accelerator technologies play a key role in sustainability. Investments in high field magnets by the DOE Magnet Development Program and NSF’s </a:t>
            </a:r>
            <a:r>
              <a:rPr lang="en-US" sz="3600" dirty="0" err="1">
                <a:effectLst/>
                <a:latin typeface="ArialMTStd"/>
              </a:rPr>
              <a:t>MagLab</a:t>
            </a:r>
            <a:r>
              <a:rPr lang="en-US" sz="3600" dirty="0">
                <a:effectLst/>
                <a:latin typeface="ArialMTStd"/>
              </a:rPr>
              <a:t> have advanced the state of the art in conductors and magnet design to the benefit of particle physics, but also materials science, fusion energy research (FES), and commercial development.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In this context, high temperature superconducting materials, operated at temperatures higher than superfluid or liquid helium, can play a key role in reducing energy consumption e.g. for future colliders including muons or FCC-</a:t>
            </a:r>
            <a:r>
              <a:rPr lang="en-US" sz="3600" dirty="0" err="1">
                <a:effectLst/>
                <a:highlight>
                  <a:srgbClr val="FFFF00"/>
                </a:highlight>
                <a:latin typeface="ArialMTStd"/>
              </a:rPr>
              <a:t>hh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83807-B142-45DF-593B-FA49D539571E}"/>
              </a:ext>
            </a:extLst>
          </p:cNvPr>
          <p:cNvSpPr txBox="1"/>
          <p:nvPr/>
        </p:nvSpPr>
        <p:spPr>
          <a:xfrm>
            <a:off x="12674106" y="7734951"/>
            <a:ext cx="11499054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Other new technologies such as muon and possibly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colliders have potential to improve power required for a given luminosity and reduce the size and impact of future facilities. Innovation in electric power generation, management and distribution also contribute to sustainable development and shall be encouraged.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30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DEE5-17B3-9950-0C13-8D87A051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is a driving, and likely decisive, factor in a future collider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7638-38A3-D86F-566B-3806DDD5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F108-C9DC-1285-5A5B-616EC65D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CEE6-8F87-4C1B-9AC7-BFB02CBB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85802-4DC6-3E84-7A14-8A1524A217D1}"/>
              </a:ext>
            </a:extLst>
          </p:cNvPr>
          <p:cNvSpPr txBox="1"/>
          <p:nvPr/>
        </p:nvSpPr>
        <p:spPr>
          <a:xfrm>
            <a:off x="983457" y="3056007"/>
            <a:ext cx="12358686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panel recommends dedicated R&amp;D to explore a suite of promising future projects. One of the most ambitious is a future collider concept: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parton</a:t>
            </a:r>
            <a:r>
              <a:rPr lang="en-US" sz="3600" b="1" dirty="0">
                <a:effectLst/>
                <a:latin typeface="ArialMTStd"/>
              </a:rPr>
              <a:t> center-of-</a:t>
            </a:r>
            <a:r>
              <a:rPr lang="en-US" sz="3600" b="1" dirty="0" err="1">
                <a:effectLst/>
                <a:latin typeface="ArialMTStd"/>
              </a:rPr>
              <a:t>mo</a:t>
            </a:r>
            <a:r>
              <a:rPr lang="en-US" sz="3600" b="1" dirty="0">
                <a:effectLst/>
                <a:latin typeface="ArialMTStd"/>
              </a:rPr>
              <a:t>- mentum (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) collider </a:t>
            </a:r>
            <a:r>
              <a:rPr lang="en-US" sz="3600" dirty="0">
                <a:effectLst/>
                <a:latin typeface="ArialMTStd"/>
              </a:rPr>
              <a:t>to search for direct evidence and quantum imprints of new physics at unprecedented energies.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Turning this concept into a cost-effective, realistic collider design demands that we aggressively develop multiple innovative accelerator and detector technologies. </a:t>
            </a:r>
            <a:r>
              <a:rPr lang="en-US" sz="3600" dirty="0">
                <a:effectLst/>
                <a:latin typeface="ArialMTStd"/>
              </a:rPr>
              <a:t>This process will establish whether a proton, electron, or muon accelerator is the optimal path to our goal.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DF14-16BE-6F45-7055-E50D805F55C6}"/>
              </a:ext>
            </a:extLst>
          </p:cNvPr>
          <p:cNvSpPr txBox="1"/>
          <p:nvPr/>
        </p:nvSpPr>
        <p:spPr>
          <a:xfrm>
            <a:off x="14173200" y="3056007"/>
            <a:ext cx="10244732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do not yet have a technology capable of building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energy machine, but the case for one is clear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Extensive R&amp;D is required to develop cost-effective options. </a:t>
            </a:r>
            <a:r>
              <a:rPr lang="en-US" sz="3600" dirty="0">
                <a:effectLst/>
                <a:latin typeface="ArialMTStd"/>
              </a:rPr>
              <a:t>Possibilities include proton beams with high-field magnets, muon beams that require rapid capture and acceleration of muons within their short lifetime, and conceivably electron and positron beams with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acceleration.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C68C8-C9CE-0B11-6666-B7ECFE3E20A3}"/>
              </a:ext>
            </a:extLst>
          </p:cNvPr>
          <p:cNvSpPr txBox="1"/>
          <p:nvPr/>
        </p:nvSpPr>
        <p:spPr>
          <a:xfrm>
            <a:off x="4419600" y="9296380"/>
            <a:ext cx="1235868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cost-effectiveness</a:t>
            </a:r>
            <a:r>
              <a:rPr lang="en-US" sz="3600" dirty="0">
                <a:effectLst/>
                <a:latin typeface="ArialMTStd"/>
              </a:rPr>
              <a:t>, host site capacity, sustainability, and synergies with the demands of other science topics.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14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Maintain and strengthen US Leadership </a:t>
            </a:r>
            <a:r>
              <a:rPr b="0" i="0" dirty="0"/>
              <a:t>in high-field accelerator magnet technology for future colliders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b="0" i="0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3BE59-F942-2353-E79D-6FA0CC41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19202400" cy="2213071"/>
          </a:xfrm>
        </p:spPr>
        <p:txBody>
          <a:bodyPr/>
          <a:lstStyle/>
          <a:p>
            <a:r>
              <a:rPr lang="en-US" dirty="0"/>
              <a:t>Our Program was initiated as a result of the 2013 P5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809" y="2401161"/>
            <a:ext cx="23223645" cy="89136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Strategic priorities for the current plan:</a:t>
            </a:r>
          </a:p>
          <a:p>
            <a:pPr lvl="1"/>
            <a:r>
              <a:rPr lang="en-US" dirty="0"/>
              <a:t>Probing stress management structures</a:t>
            </a:r>
          </a:p>
          <a:p>
            <a:pPr lvl="1"/>
            <a:r>
              <a:rPr lang="en-US" dirty="0"/>
              <a:t>Hybrid HTS/LTS designs</a:t>
            </a:r>
          </a:p>
          <a:p>
            <a:pPr lvl="1"/>
            <a:r>
              <a:rPr lang="en-US" dirty="0"/>
              <a:t>Understanding and impacting the disturbance-spectrum</a:t>
            </a:r>
          </a:p>
          <a:p>
            <a:pPr lvl="1"/>
            <a:r>
              <a:rPr lang="en-US" dirty="0"/>
              <a:t>Advancing both LTS and HTS conductors, optimized for HEP applications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MDP 2024 Collaboration Meeting goals, charge and agenda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B830E-926D-EA1C-4387-EE569202390F}"/>
              </a:ext>
            </a:extLst>
          </p:cNvPr>
          <p:cNvSpPr txBox="1"/>
          <p:nvPr/>
        </p:nvSpPr>
        <p:spPr>
          <a:xfrm>
            <a:off x="1676400" y="7351968"/>
            <a:ext cx="19532027" cy="1661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Message from last MDP CM:  Need to increase focus on hybrid magnets</a:t>
            </a:r>
          </a:p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</a:rPr>
              <a:t>- Intrinsically connects the core program priorities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9B9BB3F-45A5-2C9B-D06A-F08D74F1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</p:spTree>
    <p:extLst>
      <p:ext uri="{BB962C8B-B14F-4D97-AF65-F5344CB8AC3E}">
        <p14:creationId xmlns:p14="http://schemas.microsoft.com/office/powerpoint/2010/main" val="2909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68EC-02B1-A5C9-CACB-7C086CEE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Finalizing our new roadmaps: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F3D69-6D59-0061-3379-173B7E20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2351135"/>
            <a:ext cx="12072852" cy="67071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08A8-6274-598F-C3DE-A4855D0E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355" y="2428972"/>
            <a:ext cx="11818645" cy="7588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Areas / sub-Areas identified</a:t>
            </a:r>
          </a:p>
          <a:p>
            <a:r>
              <a:rPr lang="en-US" dirty="0"/>
              <a:t> Coordinators identified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Research Thrusts and Milestones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=&gt;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Under development</a:t>
            </a:r>
          </a:p>
          <a:p>
            <a:pPr marL="457200" lvl="1" indent="0">
              <a:buNone/>
            </a:pP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Next steps: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Areas meet, discuss, plan, propose…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Coordinators communicate/iterate with G7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Draft milestones shared in General Meeting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SP/G7 finalize plan in document</a:t>
            </a:r>
          </a:p>
          <a:p>
            <a:pPr lvl="1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80916-D8A2-AB66-8858-F105F508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7F230-48F5-2B91-F029-0BA7C612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1A117-7ABB-5624-27FC-6E2059B8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72" y="9991628"/>
            <a:ext cx="1690189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18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0D5C-3FB3-C79C-0C0F-CD257D21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Coordinators: “Roles and Responsibilities”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C234-0FA9-C91C-79EE-8CCF29305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Organize Technical Meetings of the Area / sub-Area (https://</a:t>
            </a:r>
            <a:r>
              <a:rPr lang="en-US" dirty="0" err="1"/>
              <a:t>conferences.lbl.gov</a:t>
            </a:r>
            <a:r>
              <a:rPr lang="en-US" dirty="0"/>
              <a:t>/category/100/)</a:t>
            </a:r>
          </a:p>
          <a:p>
            <a:pPr lvl="1"/>
            <a:r>
              <a:rPr lang="en-US" dirty="0"/>
              <a:t>Draft meeting agenda</a:t>
            </a:r>
          </a:p>
          <a:p>
            <a:pPr lvl="1"/>
            <a:r>
              <a:rPr lang="en-US" dirty="0"/>
              <a:t>Set up Indico site for slides / documentation (help is available if needed)</a:t>
            </a:r>
          </a:p>
          <a:p>
            <a:pPr lvl="1"/>
            <a:r>
              <a:rPr lang="en-US" dirty="0"/>
              <a:t>Communicate progress of the Area at General Meetings</a:t>
            </a:r>
          </a:p>
          <a:p>
            <a:r>
              <a:rPr lang="en-US" dirty="0"/>
              <a:t> Maintain progress towards milestones </a:t>
            </a:r>
          </a:p>
          <a:p>
            <a:r>
              <a:rPr lang="en-US" dirty="0"/>
              <a:t> Interact with G7 on issues, concerns within the Area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Coordinators are not asked to manage or direct all research in the Area</a:t>
            </a:r>
          </a:p>
          <a:p>
            <a:pPr lvl="1">
              <a:buFontTx/>
              <a:buChar char="-"/>
            </a:pPr>
            <a:r>
              <a:rPr lang="en-US" dirty="0"/>
              <a:t>The role is </a:t>
            </a:r>
            <a:r>
              <a:rPr lang="en-US" b="1" i="1" dirty="0"/>
              <a:t>coordination and communication, motivating team towards milestones</a:t>
            </a:r>
          </a:p>
          <a:p>
            <a:pPr lvl="1">
              <a:buFontTx/>
              <a:buChar char="-"/>
            </a:pPr>
            <a:r>
              <a:rPr lang="en-US" dirty="0"/>
              <a:t>Develop a succession plan for future coordinators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Note: Areas are encouraged to organize joint Technical Meetings rather than individual ones where appropriate</a:t>
            </a:r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4834-8C1B-8B30-A0BA-D0B5F553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987F3-5591-869D-6B92-962BE10F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52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0642CDD-8361-1818-B5FC-AE4AC540132C}"/>
              </a:ext>
            </a:extLst>
          </p:cNvPr>
          <p:cNvSpPr/>
          <p:nvPr/>
        </p:nvSpPr>
        <p:spPr>
          <a:xfrm>
            <a:off x="17861828" y="4027743"/>
            <a:ext cx="635707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46427C-20D7-E06A-1BFC-F6EC2F96C596}"/>
              </a:ext>
            </a:extLst>
          </p:cNvPr>
          <p:cNvSpPr/>
          <p:nvPr/>
        </p:nvSpPr>
        <p:spPr>
          <a:xfrm>
            <a:off x="14073512" y="4027743"/>
            <a:ext cx="3573138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51B8C1-F086-7A6F-5711-26F19B19AF43}"/>
              </a:ext>
            </a:extLst>
          </p:cNvPr>
          <p:cNvSpPr/>
          <p:nvPr/>
        </p:nvSpPr>
        <p:spPr>
          <a:xfrm>
            <a:off x="520699" y="5541850"/>
            <a:ext cx="12851339" cy="4645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  <a:alpha val="41901"/>
                </a:schemeClr>
              </a:gs>
              <a:gs pos="32000">
                <a:schemeClr val="accent1">
                  <a:lumMod val="45000"/>
                  <a:lumOff val="55000"/>
                  <a:alpha val="26730"/>
                </a:schemeClr>
              </a:gs>
              <a:gs pos="93000">
                <a:schemeClr val="bg1"/>
              </a:gs>
            </a:gsLst>
            <a:lin ang="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90754-959B-0CB0-369D-6AC0ECBE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926" y="123324"/>
            <a:ext cx="19611519" cy="182268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ahead: How we incorporate new concepts </a:t>
            </a:r>
            <a:br>
              <a:rPr lang="en-US" dirty="0"/>
            </a:br>
            <a:r>
              <a:rPr lang="en-US" dirty="0"/>
              <a:t>=&gt;Process for reviews – first draft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AF6FB-3BFD-2A03-0631-A7AA7DC99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2475733" cy="98494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New magnet designs:</a:t>
            </a:r>
          </a:p>
          <a:p>
            <a:r>
              <a:rPr lang="en-US" dirty="0"/>
              <a:t> Proposals to explore via design and analysis:</a:t>
            </a:r>
          </a:p>
          <a:p>
            <a:pPr lvl="1"/>
            <a:r>
              <a:rPr lang="en-US" dirty="0"/>
              <a:t>”low bar”, i.e. we want to encourage ideas, innovate</a:t>
            </a:r>
          </a:p>
          <a:p>
            <a:pPr lvl="2"/>
            <a:r>
              <a:rPr lang="en-US" dirty="0"/>
              <a:t>Proposal: </a:t>
            </a:r>
            <a:r>
              <a:rPr lang="en-US" b="1" i="1" dirty="0"/>
              <a:t>no formal review</a:t>
            </a:r>
            <a:r>
              <a:rPr lang="en-US" dirty="0"/>
              <a:t>, but communicate/agree with management</a:t>
            </a:r>
          </a:p>
          <a:p>
            <a:pPr lvl="2"/>
            <a:r>
              <a:rPr lang="en-US" dirty="0"/>
              <a:t>Present results at a general meeting </a:t>
            </a:r>
          </a:p>
          <a:p>
            <a:r>
              <a:rPr lang="en-US" dirty="0"/>
              <a:t> Proposals for prototyping:</a:t>
            </a:r>
          </a:p>
          <a:p>
            <a:pPr lvl="1"/>
            <a:r>
              <a:rPr lang="en-US" dirty="0"/>
              <a:t>“higher bar” due to need for resources and hardware</a:t>
            </a:r>
          </a:p>
          <a:p>
            <a:pPr lvl="2"/>
            <a:r>
              <a:rPr lang="en-US" dirty="0"/>
              <a:t>Describe relevance and potential value to MDP</a:t>
            </a:r>
          </a:p>
          <a:p>
            <a:pPr lvl="2"/>
            <a:r>
              <a:rPr lang="en-US" dirty="0"/>
              <a:t>Evaluate cost (effort and M&amp;S) </a:t>
            </a:r>
          </a:p>
          <a:p>
            <a:r>
              <a:rPr lang="en-US" dirty="0"/>
              <a:t>New addition to roadmap:</a:t>
            </a:r>
          </a:p>
          <a:p>
            <a:pPr lvl="1"/>
            <a:r>
              <a:rPr lang="en-US" dirty="0"/>
              <a:t>“high bar” </a:t>
            </a:r>
          </a:p>
          <a:p>
            <a:pPr lvl="2"/>
            <a:r>
              <a:rPr lang="en-US" dirty="0"/>
              <a:t>needs to map well to program goals and strategy</a:t>
            </a:r>
          </a:p>
          <a:p>
            <a:pPr lvl="2"/>
            <a:r>
              <a:rPr lang="en-US" dirty="0"/>
              <a:t>Need to understand cost and schedule (impacts existing program elements)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Magnets in the roadmap:</a:t>
            </a:r>
          </a:p>
          <a:p>
            <a:r>
              <a:rPr lang="en-US" dirty="0"/>
              <a:t> More akin to a project: preliminary design, prior to fabrication, prior to test, post-test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777CF-CA86-73EF-E6E7-AA2B44B9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DD1F4-B6AD-02AC-4B94-63108C15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E148F4-7345-4139-B32E-7304DC83F4F2}"/>
              </a:ext>
            </a:extLst>
          </p:cNvPr>
          <p:cNvSpPr/>
          <p:nvPr/>
        </p:nvSpPr>
        <p:spPr>
          <a:xfrm>
            <a:off x="16923400" y="2367667"/>
            <a:ext cx="4154557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Idea / proposal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AC9DD6-72A2-4BD7-6F5C-05273BFBF667}"/>
              </a:ext>
            </a:extLst>
          </p:cNvPr>
          <p:cNvSpPr/>
          <p:nvPr/>
        </p:nvSpPr>
        <p:spPr>
          <a:xfrm>
            <a:off x="16925654" y="8382897"/>
            <a:ext cx="4154557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Prepare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A8A14-6D21-BC74-C2C1-D3E39515E0D7}"/>
              </a:ext>
            </a:extLst>
          </p:cNvPr>
          <p:cNvSpPr txBox="1"/>
          <p:nvPr/>
        </p:nvSpPr>
        <p:spPr>
          <a:xfrm>
            <a:off x="17830800" y="4051167"/>
            <a:ext cx="648125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 with local man. (G7 rep.)*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346F028-2B7C-6A1B-97A6-6449C54185B9}"/>
              </a:ext>
            </a:extLst>
          </p:cNvPr>
          <p:cNvSpPr/>
          <p:nvPr/>
        </p:nvSpPr>
        <p:spPr>
          <a:xfrm>
            <a:off x="18767109" y="3349541"/>
            <a:ext cx="467138" cy="62312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59AA3030-5764-D264-C380-94D25A476826}"/>
              </a:ext>
            </a:extLst>
          </p:cNvPr>
          <p:cNvSpPr/>
          <p:nvPr/>
        </p:nvSpPr>
        <p:spPr>
          <a:xfrm rot="10800000" flipH="1">
            <a:off x="18872826" y="4931312"/>
            <a:ext cx="1003851" cy="738660"/>
          </a:xfrm>
          <a:prstGeom prst="bentArrow">
            <a:avLst>
              <a:gd name="adj1" fmla="val 25000"/>
              <a:gd name="adj2" fmla="val 27396"/>
              <a:gd name="adj3" fmla="val 25000"/>
              <a:gd name="adj4" fmla="val 36565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3E2A5-0CA9-0AD5-A97F-46E9416FBBCB}"/>
              </a:ext>
            </a:extLst>
          </p:cNvPr>
          <p:cNvSpPr txBox="1"/>
          <p:nvPr/>
        </p:nvSpPr>
        <p:spPr>
          <a:xfrm>
            <a:off x="20016724" y="5245998"/>
            <a:ext cx="401090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Discussion by G7*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3193F307-097D-D6A2-EB2A-93924B202A46}"/>
              </a:ext>
            </a:extLst>
          </p:cNvPr>
          <p:cNvSpPr/>
          <p:nvPr/>
        </p:nvSpPr>
        <p:spPr>
          <a:xfrm rot="16200000" flipH="1">
            <a:off x="18831628" y="5779394"/>
            <a:ext cx="874816" cy="1003853"/>
          </a:xfrm>
          <a:prstGeom prst="bentArrow">
            <a:avLst>
              <a:gd name="adj1" fmla="val 25000"/>
              <a:gd name="adj2" fmla="val 27396"/>
              <a:gd name="adj3" fmla="val 25000"/>
              <a:gd name="adj4" fmla="val 36565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E8B874DA-7733-1CE2-3A68-24DB7F7D1121}"/>
              </a:ext>
            </a:extLst>
          </p:cNvPr>
          <p:cNvSpPr/>
          <p:nvPr/>
        </p:nvSpPr>
        <p:spPr>
          <a:xfrm>
            <a:off x="18767109" y="9382942"/>
            <a:ext cx="467138" cy="62312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CE2A787-87B8-471D-99CD-FA6DE9AD58DE}"/>
              </a:ext>
            </a:extLst>
          </p:cNvPr>
          <p:cNvSpPr/>
          <p:nvPr/>
        </p:nvSpPr>
        <p:spPr>
          <a:xfrm>
            <a:off x="15804627" y="10065823"/>
            <a:ext cx="6784234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Review committee reports to G7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3E6BAA0-A563-6D11-B113-05ED5688CD56}"/>
              </a:ext>
            </a:extLst>
          </p:cNvPr>
          <p:cNvSpPr/>
          <p:nvPr/>
        </p:nvSpPr>
        <p:spPr>
          <a:xfrm>
            <a:off x="18799864" y="10987552"/>
            <a:ext cx="467138" cy="62312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F990D0B-437D-EFE6-A852-C223A06DB65B}"/>
              </a:ext>
            </a:extLst>
          </p:cNvPr>
          <p:cNvSpPr/>
          <p:nvPr/>
        </p:nvSpPr>
        <p:spPr>
          <a:xfrm>
            <a:off x="15628597" y="11644187"/>
            <a:ext cx="713629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Decision on support / next steps *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0B6F330C-DC69-5E6D-BA1C-04F4AAE995A1}"/>
              </a:ext>
            </a:extLst>
          </p:cNvPr>
          <p:cNvSpPr/>
          <p:nvPr/>
        </p:nvSpPr>
        <p:spPr>
          <a:xfrm>
            <a:off x="13068300" y="5541850"/>
            <a:ext cx="1114839" cy="4523973"/>
          </a:xfrm>
          <a:prstGeom prst="rightBrace">
            <a:avLst>
              <a:gd name="adj1" fmla="val 26168"/>
              <a:gd name="adj2" fmla="val 505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3D27FE2-0706-6A88-A693-07D35CC40FA0}"/>
              </a:ext>
            </a:extLst>
          </p:cNvPr>
          <p:cNvSpPr/>
          <p:nvPr/>
        </p:nvSpPr>
        <p:spPr>
          <a:xfrm>
            <a:off x="14989769" y="6777718"/>
            <a:ext cx="7851913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Presentation at MDP General meeting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51776042-C9CE-DA4D-66AE-A60B0127F0A3}"/>
              </a:ext>
            </a:extLst>
          </p:cNvPr>
          <p:cNvSpPr/>
          <p:nvPr/>
        </p:nvSpPr>
        <p:spPr>
          <a:xfrm>
            <a:off x="18794211" y="7690646"/>
            <a:ext cx="440036" cy="67846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143FD-7BFF-C02A-CB09-A76FA42D746E}"/>
              </a:ext>
            </a:extLst>
          </p:cNvPr>
          <p:cNvSpPr txBox="1"/>
          <p:nvPr/>
        </p:nvSpPr>
        <p:spPr>
          <a:xfrm>
            <a:off x="22522789" y="2399352"/>
            <a:ext cx="1789268" cy="615549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 go/no-go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3B4B6-3B02-E704-4BC7-63A64A4C15A2}"/>
              </a:ext>
            </a:extLst>
          </p:cNvPr>
          <p:cNvSpPr txBox="1"/>
          <p:nvPr/>
        </p:nvSpPr>
        <p:spPr>
          <a:xfrm>
            <a:off x="14288691" y="4047538"/>
            <a:ext cx="317380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 in Area</a:t>
            </a:r>
          </a:p>
        </p:txBody>
      </p:sp>
    </p:spTree>
    <p:extLst>
      <p:ext uri="{BB962C8B-B14F-4D97-AF65-F5344CB8AC3E}">
        <p14:creationId xmlns:p14="http://schemas.microsoft.com/office/powerpoint/2010/main" val="38032334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0D92C-8D1D-43F4-1D69-A4E1D0AA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6B784D-87B0-18D7-877F-BF40FE806E27}"/>
              </a:ext>
            </a:extLst>
          </p:cNvPr>
          <p:cNvSpPr/>
          <p:nvPr/>
        </p:nvSpPr>
        <p:spPr>
          <a:xfrm>
            <a:off x="17861828" y="4167443"/>
            <a:ext cx="635707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2F4BCF-AF3E-C654-0A3A-6A3199C3E24D}"/>
              </a:ext>
            </a:extLst>
          </p:cNvPr>
          <p:cNvSpPr/>
          <p:nvPr/>
        </p:nvSpPr>
        <p:spPr>
          <a:xfrm>
            <a:off x="14073512" y="4167443"/>
            <a:ext cx="3573138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75FD6-B8BA-942E-81AC-234C86E0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926" y="123324"/>
            <a:ext cx="19611519" cy="182268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ahead: How we incorporate new concepts </a:t>
            </a:r>
            <a:br>
              <a:rPr lang="en-US" dirty="0"/>
            </a:br>
            <a:r>
              <a:rPr lang="en-US" dirty="0"/>
              <a:t>=&gt;Process for reviews – first draft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C24E0-8F35-B1D2-8B0E-909F18F3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369" y="2612015"/>
            <a:ext cx="13471382" cy="6658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New directions/concepts in Supporting Technologies:</a:t>
            </a:r>
          </a:p>
          <a:p>
            <a:r>
              <a:rPr lang="en-US" dirty="0"/>
              <a:t> Proposals evaluated on alignment and impact on </a:t>
            </a:r>
            <a:r>
              <a:rPr lang="en-US" u="sng" dirty="0"/>
              <a:t>magnet</a:t>
            </a:r>
            <a:r>
              <a:rPr lang="en-US" dirty="0"/>
              <a:t> deliverables:</a:t>
            </a:r>
          </a:p>
          <a:p>
            <a:pPr lvl="1"/>
            <a:r>
              <a:rPr lang="en-US" dirty="0"/>
              <a:t>Must address a magnet need, directly or indirectly</a:t>
            </a:r>
          </a:p>
          <a:p>
            <a:pPr lvl="1"/>
            <a:r>
              <a:rPr lang="en-US" dirty="0"/>
              <a:t>Should compare impact / value to elements already in the plan</a:t>
            </a:r>
          </a:p>
          <a:p>
            <a:r>
              <a:rPr lang="en-US" dirty="0"/>
              <a:t> Need to identify quantifiable milestones and cost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8D6E-122F-2BA2-74C6-C92C0157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15ED-45E6-0444-9961-6DBA3E42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7B4E8F-821F-185A-9A52-266FAF753E9A}"/>
              </a:ext>
            </a:extLst>
          </p:cNvPr>
          <p:cNvSpPr/>
          <p:nvPr/>
        </p:nvSpPr>
        <p:spPr>
          <a:xfrm>
            <a:off x="16923400" y="2507367"/>
            <a:ext cx="4154557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Idea / proposal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09E7FC-6C5E-48E0-9EB7-67DE84AEF753}"/>
              </a:ext>
            </a:extLst>
          </p:cNvPr>
          <p:cNvSpPr/>
          <p:nvPr/>
        </p:nvSpPr>
        <p:spPr>
          <a:xfrm>
            <a:off x="16956154" y="8573403"/>
            <a:ext cx="4154557" cy="143017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Evaluate cost, milestones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8F6EF-B0E3-2433-156C-EA59BEFC9F78}"/>
              </a:ext>
            </a:extLst>
          </p:cNvPr>
          <p:cNvSpPr txBox="1"/>
          <p:nvPr/>
        </p:nvSpPr>
        <p:spPr>
          <a:xfrm>
            <a:off x="17830800" y="4190738"/>
            <a:ext cx="6481257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 with local man. (G7 rep.)*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BAD5830-1C2D-B90D-A724-5215E1655DEE}"/>
              </a:ext>
            </a:extLst>
          </p:cNvPr>
          <p:cNvSpPr/>
          <p:nvPr/>
        </p:nvSpPr>
        <p:spPr>
          <a:xfrm>
            <a:off x="18767109" y="3489241"/>
            <a:ext cx="467138" cy="62312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53D9530C-C3E2-8E4B-531B-79F5B45645D2}"/>
              </a:ext>
            </a:extLst>
          </p:cNvPr>
          <p:cNvSpPr/>
          <p:nvPr/>
        </p:nvSpPr>
        <p:spPr>
          <a:xfrm rot="10800000" flipH="1">
            <a:off x="18872826" y="5071012"/>
            <a:ext cx="1003851" cy="738660"/>
          </a:xfrm>
          <a:prstGeom prst="bentArrow">
            <a:avLst>
              <a:gd name="adj1" fmla="val 25000"/>
              <a:gd name="adj2" fmla="val 27396"/>
              <a:gd name="adj3" fmla="val 25000"/>
              <a:gd name="adj4" fmla="val 36565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D78DD-404E-A826-6AC4-3C3366CB3A8E}"/>
              </a:ext>
            </a:extLst>
          </p:cNvPr>
          <p:cNvSpPr txBox="1"/>
          <p:nvPr/>
        </p:nvSpPr>
        <p:spPr>
          <a:xfrm>
            <a:off x="20016724" y="5385698"/>
            <a:ext cx="401090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Discussion by G7*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C740E520-443F-0190-6A98-FF011C707024}"/>
              </a:ext>
            </a:extLst>
          </p:cNvPr>
          <p:cNvSpPr/>
          <p:nvPr/>
        </p:nvSpPr>
        <p:spPr>
          <a:xfrm rot="16200000" flipH="1">
            <a:off x="18831628" y="5919094"/>
            <a:ext cx="874816" cy="1003853"/>
          </a:xfrm>
          <a:prstGeom prst="bentArrow">
            <a:avLst>
              <a:gd name="adj1" fmla="val 25000"/>
              <a:gd name="adj2" fmla="val 27396"/>
              <a:gd name="adj3" fmla="val 25000"/>
              <a:gd name="adj4" fmla="val 36565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5C77CED6-CB91-A65C-A17A-70566F5EF3DA}"/>
              </a:ext>
            </a:extLst>
          </p:cNvPr>
          <p:cNvSpPr/>
          <p:nvPr/>
        </p:nvSpPr>
        <p:spPr>
          <a:xfrm>
            <a:off x="18761536" y="10194596"/>
            <a:ext cx="467138" cy="62312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936746C-9403-06B1-3365-A6ED17FFD5A9}"/>
              </a:ext>
            </a:extLst>
          </p:cNvPr>
          <p:cNvSpPr/>
          <p:nvPr/>
        </p:nvSpPr>
        <p:spPr>
          <a:xfrm>
            <a:off x="15425220" y="10949013"/>
            <a:ext cx="713629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Decision on support / next steps *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27F68AD-0BBF-4294-6C8C-CA1C49B52855}"/>
              </a:ext>
            </a:extLst>
          </p:cNvPr>
          <p:cNvSpPr/>
          <p:nvPr/>
        </p:nvSpPr>
        <p:spPr>
          <a:xfrm>
            <a:off x="14989769" y="6917418"/>
            <a:ext cx="7851913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Presentation at MDP General meeting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745BADB3-B83A-77E2-F479-0625A27A9253}"/>
              </a:ext>
            </a:extLst>
          </p:cNvPr>
          <p:cNvSpPr/>
          <p:nvPr/>
        </p:nvSpPr>
        <p:spPr>
          <a:xfrm>
            <a:off x="18794211" y="7830346"/>
            <a:ext cx="440036" cy="67846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DBAE2-7E36-2785-A448-90DECA11E327}"/>
              </a:ext>
            </a:extLst>
          </p:cNvPr>
          <p:cNvSpPr txBox="1"/>
          <p:nvPr/>
        </p:nvSpPr>
        <p:spPr>
          <a:xfrm>
            <a:off x="22522789" y="2399352"/>
            <a:ext cx="1789268" cy="615549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 go/no-go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3E1D3-CD94-F773-516F-A423FD5827CB}"/>
              </a:ext>
            </a:extLst>
          </p:cNvPr>
          <p:cNvSpPr txBox="1"/>
          <p:nvPr/>
        </p:nvSpPr>
        <p:spPr>
          <a:xfrm>
            <a:off x="14288691" y="4187238"/>
            <a:ext cx="317380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Discuss in Area</a:t>
            </a:r>
          </a:p>
        </p:txBody>
      </p:sp>
    </p:spTree>
    <p:extLst>
      <p:ext uri="{BB962C8B-B14F-4D97-AF65-F5344CB8AC3E}">
        <p14:creationId xmlns:p14="http://schemas.microsoft.com/office/powerpoint/2010/main" val="31067380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67CE-9C28-B4CC-DD84-B52B0F6D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4756-F704-5227-A4EC-4DAB2F4B0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275F-480C-6F42-4202-073EFE0A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6F8D-D940-0DF8-8150-4C1A21CF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32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5C33-5913-2DF9-DC69-6BE0A3C9C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should be of a general nature</a:t>
            </a:r>
          </a:p>
          <a:p>
            <a:pPr lvl="1"/>
            <a:r>
              <a:rPr lang="en-US" dirty="0"/>
              <a:t>Guide us in developing a program roadmap for broad value</a:t>
            </a:r>
          </a:p>
          <a:p>
            <a:pPr lvl="1"/>
            <a:r>
              <a:rPr lang="en-US" dirty="0"/>
              <a:t>Pushing limits and innovating should be hallmarks of the program</a:t>
            </a:r>
          </a:p>
          <a:p>
            <a:pPr lvl="1"/>
            <a:r>
              <a:rPr lang="en-US" dirty="0"/>
              <a:t>Supports accelerator designs:</a:t>
            </a:r>
          </a:p>
          <a:p>
            <a:pPr lvl="2"/>
            <a:r>
              <a:rPr lang="en-US" dirty="0"/>
              <a:t>Provide guidance on what is possible – </a:t>
            </a:r>
            <a:r>
              <a:rPr lang="en-US" i="1" dirty="0"/>
              <a:t>but we do not “build to spec”</a:t>
            </a:r>
          </a:p>
          <a:p>
            <a:pPr lvl="2"/>
            <a:r>
              <a:rPr lang="en-US" dirty="0"/>
              <a:t>Clarify design aspects that drive cost, guide what is possible</a:t>
            </a:r>
          </a:p>
          <a:p>
            <a:r>
              <a:rPr lang="en-US" dirty="0"/>
              <a:t>Our program should note distinctions between Hadron and Muon colliders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E508B-2525-983E-1896-33072026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194159"/>
            <a:ext cx="19073131" cy="1993512"/>
          </a:xfrm>
        </p:spPr>
        <p:txBody>
          <a:bodyPr/>
          <a:lstStyle/>
          <a:p>
            <a:r>
              <a:rPr lang="en-US" dirty="0"/>
              <a:t>Framing our process with driving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CD67D-7165-9EB8-86A7-755F39EF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70" y="8470232"/>
            <a:ext cx="12234309" cy="42357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A3DF9-530E-5D75-1F00-510D9B1B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FC02-D84F-9945-14D0-B5F8D449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53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3EC-FFE5-1997-D5C0-F3ACDCF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69" y="273050"/>
            <a:ext cx="19396623" cy="1914621"/>
          </a:xfrm>
        </p:spPr>
        <p:txBody>
          <a:bodyPr/>
          <a:lstStyle/>
          <a:p>
            <a:r>
              <a:rPr lang="en-US" dirty="0"/>
              <a:t>The roadmap updates should enhance our efforts in 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73AD-AC62-2F67-35E6-020C9D342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on the HTS developments to-date =&gt; get cables &amp; magnets in high-field</a:t>
            </a:r>
          </a:p>
          <a:p>
            <a:pPr lvl="1"/>
            <a:r>
              <a:rPr lang="en-US" dirty="0"/>
              <a:t>Leverage and grow connections with NHMFL:</a:t>
            </a:r>
          </a:p>
          <a:p>
            <a:pPr lvl="2"/>
            <a:r>
              <a:rPr lang="en-US" dirty="0"/>
              <a:t>Get “HEP” cables into background field – fast feedback on performance</a:t>
            </a:r>
          </a:p>
          <a:p>
            <a:pPr lvl="2"/>
            <a:r>
              <a:rPr lang="en-US" dirty="0"/>
              <a:t>Join forces to advance solenoid technology for HEP</a:t>
            </a:r>
          </a:p>
          <a:p>
            <a:pPr lvl="1"/>
            <a:r>
              <a:rPr lang="en-US" dirty="0"/>
              <a:t>Test HTS accelerator coils in hybrid magnet configuration</a:t>
            </a:r>
          </a:p>
          <a:p>
            <a:r>
              <a:rPr lang="en-US" dirty="0"/>
              <a:t>Explore the potential of HTS</a:t>
            </a:r>
          </a:p>
          <a:p>
            <a:pPr lvl="1"/>
            <a:r>
              <a:rPr lang="en-US" dirty="0"/>
              <a:t>Opportunities/issues with higher T</a:t>
            </a:r>
          </a:p>
          <a:p>
            <a:pPr lvl="1"/>
            <a:r>
              <a:rPr lang="en-US" dirty="0"/>
              <a:t>Sustainability implications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A7DF-6BC3-2FFE-661A-0E9CB797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ECB0-5EE1-0956-F461-4B5A1B5D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E5D0F-04E4-3E81-730D-B2B3A7C3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6774202"/>
            <a:ext cx="12134492" cy="59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96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2FD6-A44C-0DC1-D3F2-39F37776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500" y="261469"/>
            <a:ext cx="19396623" cy="1993512"/>
          </a:xfrm>
        </p:spPr>
        <p:txBody>
          <a:bodyPr/>
          <a:lstStyle/>
          <a:p>
            <a:r>
              <a:rPr lang="en-US" dirty="0"/>
              <a:t>The magnet efforts build on a foundation of supporting elements – we need to tighten the linkage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31E08-CA1D-6AAE-7113-AABCA17F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35" y="2571552"/>
            <a:ext cx="9743465" cy="9275156"/>
          </a:xfrm>
        </p:spPr>
        <p:txBody>
          <a:bodyPr/>
          <a:lstStyle/>
          <a:p>
            <a:r>
              <a:rPr lang="en-US" dirty="0"/>
              <a:t>These elements apply to all magnets</a:t>
            </a:r>
          </a:p>
          <a:p>
            <a:pPr lvl="1"/>
            <a:r>
              <a:rPr lang="en-US" dirty="0"/>
              <a:t>Is the list exhaustive?</a:t>
            </a:r>
          </a:p>
          <a:p>
            <a:pPr lvl="1"/>
            <a:r>
              <a:rPr lang="en-US" dirty="0"/>
              <a:t>Modifications/additions welcome!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3DF4-C32D-D342-4736-60318005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C4ADF-CDDB-3F0E-B010-8AA7AB2A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C5C92-45B3-3BA6-EBDF-DC2F4D02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340" y="4872559"/>
            <a:ext cx="13662660" cy="7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24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109062</TotalTime>
  <Words>2056</Words>
  <Application>Microsoft Macintosh PowerPoint</Application>
  <PresentationFormat>Custom</PresentationFormat>
  <Paragraphs>216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ArialMTStd</vt:lpstr>
      <vt:lpstr>Calibri</vt:lpstr>
      <vt:lpstr>Courier New</vt:lpstr>
      <vt:lpstr>Franklin Gothic Book</vt:lpstr>
      <vt:lpstr>Franklin Gothic Medium</vt:lpstr>
      <vt:lpstr>ATAP No Footer</vt:lpstr>
      <vt:lpstr>PowerPoint Presentation</vt:lpstr>
      <vt:lpstr>Finalizing our new roadmaps: process</vt:lpstr>
      <vt:lpstr>Coordinators: “Roles and Responsibilities”</vt:lpstr>
      <vt:lpstr>Looking ahead: How we incorporate new concepts  =&gt;Process for reviews – first draft</vt:lpstr>
      <vt:lpstr>Looking ahead: How we incorporate new concepts  =&gt;Process for reviews – first draft</vt:lpstr>
      <vt:lpstr>Background</vt:lpstr>
      <vt:lpstr>Framing our process with driving questions</vt:lpstr>
      <vt:lpstr>The roadmap updates should enhance our efforts in HTS</vt:lpstr>
      <vt:lpstr>The magnet efforts build on a foundation of supporting elements – we need to tighten the linkage</vt:lpstr>
      <vt:lpstr>Areas where we can improve our collaboration</vt:lpstr>
      <vt:lpstr>Our structure was revised with the 2020 Updated Roadmaps</vt:lpstr>
      <vt:lpstr>P5 identified 10 pTeV colliders for the energy frontier</vt:lpstr>
      <vt:lpstr>The P5 recognized commonality in 10pTeV collider R&amp;D</vt:lpstr>
      <vt:lpstr>US MDP 2020 roadmaps – long range – time for an update!</vt:lpstr>
      <vt:lpstr>Driving considerations in magnet R&amp;D focus</vt:lpstr>
      <vt:lpstr>Sustainability is a major concern for future colliders</vt:lpstr>
      <vt:lpstr>Cost is a driving, and likely decisive, factor in a future collider</vt:lpstr>
      <vt:lpstr>Recap of our MDP vision and goals</vt:lpstr>
      <vt:lpstr>Our Program was initiated as a result of the 2013 P5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soprestemon</cp:lastModifiedBy>
  <cp:revision>400</cp:revision>
  <dcterms:modified xsi:type="dcterms:W3CDTF">2024-10-28T19:53:38Z</dcterms:modified>
</cp:coreProperties>
</file>