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iUZZOCXRoDYrHXmdbwiT6rOjw0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00442D4-137F-41A4-BBEA-E0406DC57659}">
  <a:tblStyle styleId="{300442D4-137F-41A4-BBEA-E0406DC5765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633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9" name="Google Shape;179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8" name="Google Shape;4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4" name="Google Shape;54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5" name="Google Shape;5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1"/>
          <p:cNvSpPr txBox="1"/>
          <p:nvPr/>
        </p:nvSpPr>
        <p:spPr>
          <a:xfrm>
            <a:off x="323009" y="221268"/>
            <a:ext cx="1163430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Work flow diagram of rad mapping in context of BUQ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31"/>
          <p:cNvSpPr txBox="1"/>
          <p:nvPr/>
        </p:nvSpPr>
        <p:spPr>
          <a:xfrm>
            <a:off x="323009" y="759500"/>
            <a:ext cx="309698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Raw data: radiation detector counts associated with LiDAR data</a:t>
            </a:r>
            <a:endParaRPr/>
          </a:p>
        </p:txBody>
      </p:sp>
      <p:sp>
        <p:nvSpPr>
          <p:cNvPr id="183" name="Google Shape;183;p31"/>
          <p:cNvSpPr/>
          <p:nvPr/>
        </p:nvSpPr>
        <p:spPr>
          <a:xfrm>
            <a:off x="3332911" y="942992"/>
            <a:ext cx="653142" cy="20138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153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31"/>
          <p:cNvSpPr txBox="1"/>
          <p:nvPr/>
        </p:nvSpPr>
        <p:spPr>
          <a:xfrm>
            <a:off x="4035037" y="651778"/>
            <a:ext cx="31785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continuous geometry map is generated from LiDAR data. (LiDAR data are discrete point </a:t>
            </a:r>
            <a:r>
              <a:rPr lang="en-US"/>
              <a:t>cloud</a:t>
            </a: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data)</a:t>
            </a:r>
            <a:endParaRPr/>
          </a:p>
        </p:txBody>
      </p:sp>
      <p:sp>
        <p:nvSpPr>
          <p:cNvPr id="185" name="Google Shape;185;p31"/>
          <p:cNvSpPr/>
          <p:nvPr/>
        </p:nvSpPr>
        <p:spPr>
          <a:xfrm>
            <a:off x="7077595" y="920417"/>
            <a:ext cx="653142" cy="20138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153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31"/>
          <p:cNvSpPr txBox="1"/>
          <p:nvPr/>
        </p:nvSpPr>
        <p:spPr>
          <a:xfrm>
            <a:off x="7888579" y="759500"/>
            <a:ext cx="3178629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Image reconstruction to obtain radiation intensity distribution</a:t>
            </a:r>
            <a:endParaRPr/>
          </a:p>
        </p:txBody>
      </p:sp>
      <p:pic>
        <p:nvPicPr>
          <p:cNvPr id="188" name="Google Shape;188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93341" y="1451661"/>
            <a:ext cx="1930425" cy="2123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4124" y="1351827"/>
            <a:ext cx="2210550" cy="2377550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31"/>
          <p:cNvSpPr txBox="1"/>
          <p:nvPr/>
        </p:nvSpPr>
        <p:spPr>
          <a:xfrm>
            <a:off x="4299083" y="4429135"/>
            <a:ext cx="4324353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Missing pixels may appear due to artifacts</a:t>
            </a:r>
            <a:endParaRPr dirty="0"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Need to fill in missing pixels by image inpainting </a:t>
            </a:r>
            <a:endParaRPr dirty="0"/>
          </a:p>
        </p:txBody>
      </p:sp>
      <p:sp>
        <p:nvSpPr>
          <p:cNvPr id="191" name="Google Shape;191;p31"/>
          <p:cNvSpPr txBox="1"/>
          <p:nvPr/>
        </p:nvSpPr>
        <p:spPr>
          <a:xfrm>
            <a:off x="7978883" y="4952355"/>
            <a:ext cx="4324353" cy="1815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Goal for reconstruction:</a:t>
            </a:r>
            <a:endParaRPr dirty="0"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High fidelity but with low computation cost</a:t>
            </a:r>
            <a:endParaRPr dirty="0"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Obtain uncertainty quantification map</a:t>
            </a:r>
            <a:endParaRPr dirty="0"/>
          </a:p>
          <a:p>
            <a:pPr marL="285750" marR="0" lvl="0" indent="-196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Methods:</a:t>
            </a:r>
            <a:endParaRPr dirty="0"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Image upscaling</a:t>
            </a:r>
            <a:endParaRPr dirty="0"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Bayesian approach: fast MCMC sampler (reconstruct within several mins)</a:t>
            </a:r>
            <a:endParaRPr dirty="0"/>
          </a:p>
        </p:txBody>
      </p:sp>
      <p:sp>
        <p:nvSpPr>
          <p:cNvPr id="192" name="Google Shape;192;p31"/>
          <p:cNvSpPr/>
          <p:nvPr/>
        </p:nvSpPr>
        <p:spPr>
          <a:xfrm>
            <a:off x="95432" y="5406329"/>
            <a:ext cx="5586912" cy="1415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λ</a:t>
            </a:r>
            <a:r>
              <a:rPr lang="en-US" sz="16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</a:t>
            </a:r>
            <a:r>
              <a:rPr lang="en-US" sz="1600" b="0" i="1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16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r>
              <a:rPr lang="en-US" sz="1600" b="0" i="1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16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  <a:r>
              <a:rPr lang="en-US"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= V</a:t>
            </a:r>
            <a:r>
              <a:rPr lang="en-US" sz="16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</a:t>
            </a:r>
            <a:r>
              <a:rPr lang="en-US" sz="1600" b="0" i="1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16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r>
              <a:rPr lang="en-US" sz="1600" b="0" i="1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</a:t>
            </a:r>
            <a:r>
              <a:rPr lang="en-US" sz="16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  <a:r>
              <a:rPr lang="en-US"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⋅ W</a:t>
            </a:r>
            <a:r>
              <a:rPr lang="en-US" sz="16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</a:t>
            </a:r>
            <a:r>
              <a:rPr lang="en-US" sz="1600" b="0" i="1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</a:t>
            </a:r>
            <a:r>
              <a:rPr lang="en-US" sz="16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r>
              <a:rPr lang="en-US" sz="1600" b="0" i="1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16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  <a:r>
              <a:rPr lang="en-US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lang="en-US" sz="1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</a:t>
            </a:r>
            <a:r>
              <a:rPr lang="en-US" sz="1400" b="0" i="1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</a:t>
            </a:r>
            <a:r>
              <a:rPr lang="en-US" sz="1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r>
              <a:rPr lang="en-US" sz="1400" b="0" i="1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1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radiation </a:t>
            </a:r>
            <a:r>
              <a:rPr lang="en-US" sz="14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intensities (e.g., </a:t>
            </a:r>
            <a:r>
              <a:rPr lang="en-US">
                <a:solidFill>
                  <a:srgbClr val="4A86E8"/>
                </a:solidFill>
              </a:rPr>
              <a:t>J=96*96</a:t>
            </a:r>
            <a:r>
              <a:rPr lang="en-US" sz="14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</a:t>
            </a:r>
            <a:r>
              <a:rPr lang="en-US" sz="1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</a:t>
            </a:r>
            <a:r>
              <a:rPr lang="en-US" sz="1400" b="0" i="1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1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r>
              <a:rPr lang="en-US" sz="1400" b="0" i="1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</a:t>
            </a:r>
            <a:r>
              <a:rPr lang="en-US" sz="1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]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4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system matrix</a:t>
            </a: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(e.g., I= 24*2</a:t>
            </a:r>
            <a:r>
              <a:rPr lang="en-US"/>
              <a:t>4</a:t>
            </a: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λ</a:t>
            </a:r>
            <a:r>
              <a:rPr lang="en-US" sz="1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</a:t>
            </a:r>
            <a:r>
              <a:rPr lang="en-US" sz="1400" b="0" i="1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1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r>
              <a:rPr lang="en-US" sz="1400" b="0" i="1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1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 forward projected </a:t>
            </a:r>
            <a:r>
              <a:rPr lang="en-US" sz="14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mean counts</a:t>
            </a:r>
            <a:endParaRPr sz="1400" b="0" i="1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lang="en-US" sz="1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</a:t>
            </a:r>
            <a:r>
              <a:rPr lang="en-US" sz="1400" b="0" i="1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1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×1]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actual </a:t>
            </a:r>
            <a:r>
              <a:rPr lang="en-US" sz="14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measured counts</a:t>
            </a: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that follow Poisson distribution with mean</a:t>
            </a:r>
            <a:r>
              <a:rPr lang="en-US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λ</a:t>
            </a:r>
            <a:r>
              <a:rPr lang="en-US" sz="1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</a:t>
            </a:r>
            <a:r>
              <a:rPr lang="en-US" sz="1400" b="0" i="1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1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r>
              <a:rPr lang="en-US" sz="1400" b="0" i="1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1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49E85D8-E7F5-4FA0-B109-420CD0B58B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48214" y="1462508"/>
            <a:ext cx="3361826" cy="294997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2B8EC76-2E59-43E3-B7C1-90E10DD2657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48768" y="1390678"/>
            <a:ext cx="3308545" cy="3011982"/>
          </a:xfrm>
          <a:prstGeom prst="rect">
            <a:avLst/>
          </a:prstGeom>
        </p:spPr>
      </p:pic>
      <p:sp>
        <p:nvSpPr>
          <p:cNvPr id="18" name="Google Shape;1415;p11">
            <a:extLst>
              <a:ext uri="{FF2B5EF4-FFF2-40B4-BE49-F238E27FC236}">
                <a16:creationId xmlns:a16="http://schemas.microsoft.com/office/drawing/2014/main" id="{4DB176FB-0766-4598-A91B-969C64061A24}"/>
              </a:ext>
            </a:extLst>
          </p:cNvPr>
          <p:cNvSpPr/>
          <p:nvPr/>
        </p:nvSpPr>
        <p:spPr>
          <a:xfrm>
            <a:off x="10653740" y="2650603"/>
            <a:ext cx="696380" cy="743022"/>
          </a:xfrm>
          <a:prstGeom prst="rect">
            <a:avLst/>
          </a:prstGeom>
          <a:noFill/>
          <a:ln w="254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416;p11">
            <a:extLst>
              <a:ext uri="{FF2B5EF4-FFF2-40B4-BE49-F238E27FC236}">
                <a16:creationId xmlns:a16="http://schemas.microsoft.com/office/drawing/2014/main" id="{F3C5784E-ACD5-442C-91DF-2F321E34B77F}"/>
              </a:ext>
            </a:extLst>
          </p:cNvPr>
          <p:cNvSpPr txBox="1"/>
          <p:nvPr/>
        </p:nvSpPr>
        <p:spPr>
          <a:xfrm>
            <a:off x="8764202" y="4412486"/>
            <a:ext cx="3488616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intensity concentrated to edge of missing area</a:t>
            </a:r>
            <a:endParaRPr sz="1200" dirty="0">
              <a:solidFill>
                <a:srgbClr val="FF0000"/>
              </a:solidFill>
            </a:endParaRPr>
          </a:p>
        </p:txBody>
      </p:sp>
      <p:sp>
        <p:nvSpPr>
          <p:cNvPr id="21" name="Google Shape;1415;p11">
            <a:extLst>
              <a:ext uri="{FF2B5EF4-FFF2-40B4-BE49-F238E27FC236}">
                <a16:creationId xmlns:a16="http://schemas.microsoft.com/office/drawing/2014/main" id="{487E0866-71E3-4FEE-A203-628504503C90}"/>
              </a:ext>
            </a:extLst>
          </p:cNvPr>
          <p:cNvSpPr/>
          <p:nvPr/>
        </p:nvSpPr>
        <p:spPr>
          <a:xfrm>
            <a:off x="7041356" y="2613253"/>
            <a:ext cx="605858" cy="629269"/>
          </a:xfrm>
          <a:prstGeom prst="rect">
            <a:avLst/>
          </a:prstGeom>
          <a:noFill/>
          <a:ln w="254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38A5B89-4349-4D7F-A21B-6B5DD483F271}"/>
              </a:ext>
            </a:extLst>
          </p:cNvPr>
          <p:cNvCxnSpPr>
            <a:cxnSpLocks/>
          </p:cNvCxnSpPr>
          <p:nvPr/>
        </p:nvCxnSpPr>
        <p:spPr>
          <a:xfrm flipV="1">
            <a:off x="7344284" y="3314352"/>
            <a:ext cx="1" cy="1088318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20BA3E2-B6A6-41F5-8D60-EB5E0BBAD3B8}"/>
              </a:ext>
            </a:extLst>
          </p:cNvPr>
          <p:cNvCxnSpPr>
            <a:cxnSpLocks/>
          </p:cNvCxnSpPr>
          <p:nvPr/>
        </p:nvCxnSpPr>
        <p:spPr>
          <a:xfrm flipV="1">
            <a:off x="11067207" y="3403451"/>
            <a:ext cx="1" cy="1088318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187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 Pan</dc:creator>
  <cp:lastModifiedBy>Lei Pan</cp:lastModifiedBy>
  <cp:revision>2</cp:revision>
  <dcterms:created xsi:type="dcterms:W3CDTF">2023-11-21T18:14:06Z</dcterms:created>
  <dcterms:modified xsi:type="dcterms:W3CDTF">2024-11-13T05:45:11Z</dcterms:modified>
</cp:coreProperties>
</file>