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64" r:id="rId3"/>
  </p:sldMasterIdLst>
  <p:notesMasterIdLst>
    <p:notesMasterId r:id="rId11"/>
  </p:notesMasterIdLst>
  <p:sldIdLst>
    <p:sldId id="256" r:id="rId4"/>
    <p:sldId id="414" r:id="rId5"/>
    <p:sldId id="415" r:id="rId6"/>
    <p:sldId id="422" r:id="rId7"/>
    <p:sldId id="417" r:id="rId8"/>
    <p:sldId id="420" r:id="rId9"/>
    <p:sldId id="419" r:id="rId1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Helvetica" panose="020B060402020202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C8/nH0f2HQqCuxOrxfz+Z/1qI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0000"/>
    <a:srgbClr val="3C3C3C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DA27BD-948D-47C1-B6FA-824D4F255ABD}">
  <a:tblStyle styleId="{60DA27BD-948D-47C1-B6FA-824D4F255A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660"/>
  </p:normalViewPr>
  <p:slideViewPr>
    <p:cSldViewPr snapToGrid="0">
      <p:cViewPr>
        <p:scale>
          <a:sx n="125" d="100"/>
          <a:sy n="125" d="100"/>
        </p:scale>
        <p:origin x="600" y="28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2989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0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0"/>
          <p:cNvSpPr txBox="1">
            <a:spLocks noGrp="1"/>
          </p:cNvSpPr>
          <p:nvPr>
            <p:ph type="body" idx="2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20" descr="14-0218-16D.lr.jpg"/>
          <p:cNvPicPr preferRelativeResize="0"/>
          <p:nvPr/>
        </p:nvPicPr>
        <p:blipFill rotWithShape="1">
          <a:blip r:embed="rId2">
            <a:alphaModFix/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0" descr="title_header_16x9.pdf"/>
          <p:cNvPicPr preferRelativeResize="0"/>
          <p:nvPr/>
        </p:nvPicPr>
        <p:blipFill rotWithShape="1">
          <a:blip r:embed="rId3">
            <a:alphaModFix/>
          </a:blip>
          <a:srcRect l="1455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8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9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1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3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16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87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2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24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0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Logo Bottom: Title &amp;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11/05/2024</a:t>
            </a:r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Alessio D'Agliano | PhD student</a:t>
            </a:r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3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3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Comparison">
  <p:cSld name="Logo Bottom: 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3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4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11/05/2024</a:t>
            </a:r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Alessio D'Agliano | PhD student</a:t>
            </a:r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Content &amp; Caption">
  <p:cSld name="Logo Bottom: Content &amp;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11/05/2024</a:t>
            </a:r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1530604" y="4878161"/>
            <a:ext cx="6262119" cy="1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Alessio D'Agliano | PhD student</a:t>
            </a:r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Picture &amp; Caption">
  <p:cSld name="Logo Bottom: Picture &amp;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>
            <a:spLocks noGrp="1"/>
          </p:cNvSpPr>
          <p:nvPr>
            <p:ph type="pic" idx="2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11/05/2024</a:t>
            </a:r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ftr" idx="11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Alessio D'Agliano | PhD student</a:t>
            </a:r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ayout">
  <p:cSld name="Picture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11/05/2024</a:t>
            </a:r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Alessio D'Agliano | PhD student</a:t>
            </a:r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6" name="Google Shape;56;p25"/>
          <p:cNvSpPr>
            <a:spLocks noGrp="1"/>
          </p:cNvSpPr>
          <p:nvPr>
            <p:ph type="pic" idx="2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Extra Logos">
  <p:cSld name="Logo Bottom: Extra Logo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11/05/2024</a:t>
            </a:r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1530603" y="4878161"/>
            <a:ext cx="6272278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Alessio D'Agliano | PhD student</a:t>
            </a:r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" name="Google Shape;62;p26"/>
          <p:cNvSpPr>
            <a:spLocks noGrp="1"/>
          </p:cNvSpPr>
          <p:nvPr>
            <p:ph type="pic" idx="2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6"/>
          <p:cNvSpPr>
            <a:spLocks noGrp="1"/>
          </p:cNvSpPr>
          <p:nvPr>
            <p:ph type="pic" idx="3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>
            <a:spLocks noGrp="1"/>
          </p:cNvSpPr>
          <p:nvPr>
            <p:ph type="pic" idx="4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6"/>
          <p:cNvSpPr>
            <a:spLocks noGrp="1"/>
          </p:cNvSpPr>
          <p:nvPr>
            <p:ph type="pic" idx="5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6"/>
          <p:cNvSpPr>
            <a:spLocks noGrp="1"/>
          </p:cNvSpPr>
          <p:nvPr>
            <p:ph type="pic" idx="6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6"/>
          <p:cNvSpPr>
            <a:spLocks noGrp="1"/>
          </p:cNvSpPr>
          <p:nvPr>
            <p:ph type="pic" idx="7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>
            <a:spLocks noGrp="1"/>
          </p:cNvSpPr>
          <p:nvPr>
            <p:ph type="pic" idx="8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6"/>
          <p:cNvSpPr>
            <a:spLocks noGrp="1"/>
          </p:cNvSpPr>
          <p:nvPr>
            <p:ph type="pic" idx="9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6"/>
          <p:cNvSpPr>
            <a:spLocks noGrp="1"/>
          </p:cNvSpPr>
          <p:nvPr>
            <p:ph type="pic" idx="13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6"/>
          <p:cNvSpPr>
            <a:spLocks noGrp="1"/>
          </p:cNvSpPr>
          <p:nvPr>
            <p:ph type="pic" idx="14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>
            <a:spLocks noGrp="1"/>
          </p:cNvSpPr>
          <p:nvPr>
            <p:ph type="pic" idx="15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6"/>
          <p:cNvSpPr>
            <a:spLocks noGrp="1"/>
          </p:cNvSpPr>
          <p:nvPr>
            <p:ph type="pic" idx="16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>
            <a:spLocks noGrp="1"/>
          </p:cNvSpPr>
          <p:nvPr>
            <p:ph type="pic" idx="17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6"/>
          <p:cNvSpPr>
            <a:spLocks noGrp="1"/>
          </p:cNvSpPr>
          <p:nvPr>
            <p:ph type="pic" idx="18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6"/>
          <p:cNvSpPr>
            <a:spLocks noGrp="1"/>
          </p:cNvSpPr>
          <p:nvPr>
            <p:ph type="pic" idx="19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4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dt" idx="10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11/05/2024</a:t>
            </a:r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ftr" idx="11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Alessio D'Agliano | PhD student</a:t>
            </a:r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" name="Google Shape;13;p19"/>
          <p:cNvSpPr txBox="1"/>
          <p:nvPr/>
        </p:nvSpPr>
        <p:spPr>
          <a:xfrm>
            <a:off x="6450016" y="3358114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19"/>
          <p:cNvGrpSpPr/>
          <p:nvPr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15" name="Google Shape;15;p19"/>
            <p:cNvCxnSpPr/>
            <p:nvPr/>
          </p:nvCxnSpPr>
          <p:spPr>
            <a:xfrm>
              <a:off x="600217" y="6357936"/>
              <a:ext cx="7190785" cy="0"/>
            </a:xfrm>
            <a:prstGeom prst="straightConnector1">
              <a:avLst/>
            </a:prstGeom>
            <a:noFill/>
            <a:ln w="76200" cap="flat" cmpd="sng">
              <a:solidFill>
                <a:srgbClr val="99D6EA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6" name="Google Shape;16;p19" descr="FermiLogo_RGB_NALBlu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282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11/05/2024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830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body" idx="1"/>
          </p:nvPr>
        </p:nvSpPr>
        <p:spPr>
          <a:xfrm>
            <a:off x="297809" y="4406067"/>
            <a:ext cx="8846191" cy="73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Cambria Math"/>
              <a:buNone/>
            </a:pPr>
            <a:r>
              <a:rPr lang="en-US" sz="1400" dirty="0">
                <a:latin typeface="Helvetica" panose="020B0604020202020204" pitchFamily="34" charset="0"/>
                <a:ea typeface="Cambria Math"/>
                <a:cs typeface="Helvetica" panose="020B0604020202020204" pitchFamily="34" charset="0"/>
                <a:sym typeface="Cambria Math"/>
              </a:rPr>
              <a:t>Alessio D’Agliano, PhD student						11/05/2024</a:t>
            </a:r>
          </a:p>
        </p:txBody>
      </p:sp>
      <p:sp>
        <p:nvSpPr>
          <p:cNvPr id="82" name="Google Shape;82;p1"/>
          <p:cNvSpPr txBox="1">
            <a:spLocks noGrp="1"/>
          </p:cNvSpPr>
          <p:nvPr>
            <p:ph type="body" idx="2"/>
          </p:nvPr>
        </p:nvSpPr>
        <p:spPr>
          <a:xfrm>
            <a:off x="1121850" y="3185859"/>
            <a:ext cx="69003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100"/>
              <a:buNone/>
            </a:pPr>
            <a:r>
              <a:rPr lang="en-US" sz="2100" dirty="0">
                <a:latin typeface="Helvetica" panose="020B0604020202020204" pitchFamily="34" charset="0"/>
                <a:ea typeface="Cambria Math"/>
                <a:cs typeface="Helvetica" panose="020B0604020202020204" pitchFamily="34" charset="0"/>
                <a:sym typeface="Cambria Math"/>
              </a:rPr>
              <a:t>Bi-2212 Multiscale Modeling Update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D851A319-1EBB-213F-591D-4B162090E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98" y="743861"/>
            <a:ext cx="3016029" cy="373873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7088-1080-95B7-59B9-9188A75E7E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11/05/2024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D5443-68C9-56F4-50E6-EA643CF4A4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Alessio D'Agliano | PhD student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CE991-3D9A-0259-6E80-57705481A2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5458C2D-DF1A-6B6A-CCF8-21128A35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LTS/HTS Hybrid Dipole Analysis – Current Degradation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7B5047-585D-53B2-5BC3-408028EBA8F1}"/>
              </a:ext>
            </a:extLst>
          </p:cNvPr>
          <p:cNvGrpSpPr>
            <a:grpSpLocks noChangeAspect="1"/>
          </p:cNvGrpSpPr>
          <p:nvPr/>
        </p:nvGrpSpPr>
        <p:grpSpPr>
          <a:xfrm>
            <a:off x="5799837" y="2407769"/>
            <a:ext cx="3344163" cy="3058302"/>
            <a:chOff x="-2214125" y="19958165"/>
            <a:chExt cx="16058910" cy="1468619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3A3DFA0-93E6-7496-83B3-72DDDB86E6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2214125" y="19958165"/>
              <a:ext cx="13390093" cy="14686192"/>
              <a:chOff x="-1576141" y="20049960"/>
              <a:chExt cx="13060512" cy="1432470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3509464-D8F2-EDB3-51A8-ED8AF6786867}"/>
                  </a:ext>
                </a:extLst>
              </p:cNvPr>
              <p:cNvGrpSpPr/>
              <p:nvPr/>
            </p:nvGrpSpPr>
            <p:grpSpPr>
              <a:xfrm>
                <a:off x="688898" y="20049960"/>
                <a:ext cx="10795473" cy="10213745"/>
                <a:chOff x="688898" y="20049960"/>
                <a:chExt cx="10795473" cy="10213745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125949E-5A47-154D-1A37-C62131DD2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4655" t="5101" r="43230" b="7101"/>
                <a:stretch/>
              </p:blipFill>
              <p:spPr>
                <a:xfrm>
                  <a:off x="688899" y="20049960"/>
                  <a:ext cx="8912302" cy="10213745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A137CB8F-A981-FE7E-AC15-0730F39E79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0752" t="2310" r="28724" b="8289"/>
                <a:stretch/>
              </p:blipFill>
              <p:spPr>
                <a:xfrm>
                  <a:off x="3782024" y="25103359"/>
                  <a:ext cx="5913869" cy="4802063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FF8BEFB-8119-2778-883E-A705EB7AA347}"/>
                    </a:ext>
                  </a:extLst>
                </p:cNvPr>
                <p:cNvSpPr txBox="1"/>
                <p:nvPr/>
              </p:nvSpPr>
              <p:spPr>
                <a:xfrm>
                  <a:off x="6411220" y="20232303"/>
                  <a:ext cx="5073151" cy="21623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Bolt – SS304</a:t>
                  </a:r>
                </a:p>
                <a:p>
                  <a:r>
                    <a:rPr lang="en-US" sz="6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Shell – SS304</a:t>
                  </a:r>
                </a:p>
                <a:p>
                  <a:r>
                    <a:rPr lang="en-US" sz="6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Clamp – Aluminum</a:t>
                  </a:r>
                </a:p>
                <a:p>
                  <a:r>
                    <a:rPr lang="en-US" sz="6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Yoke – Iron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94847F0-5EE4-BB23-8A49-E3B4C6D197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50909" y="20579013"/>
                  <a:ext cx="2298878" cy="715203"/>
                </a:xfrm>
                <a:prstGeom prst="line">
                  <a:avLst/>
                </a:prstGeom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51634BA-5C07-6A3A-E694-90C635EECE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2174" y="20978857"/>
                  <a:ext cx="2849697" cy="1533146"/>
                </a:xfrm>
                <a:prstGeom prst="line">
                  <a:avLst/>
                </a:prstGeom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0801691-593C-1F4C-4586-D117B1857F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85874" y="21401728"/>
                  <a:ext cx="3114207" cy="2459177"/>
                </a:xfrm>
                <a:prstGeom prst="line">
                  <a:avLst/>
                </a:prstGeom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7B8731E-E6BB-64DB-C8A6-B07F562A27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95407" y="21769104"/>
                  <a:ext cx="1840350" cy="2669489"/>
                </a:xfrm>
                <a:prstGeom prst="line">
                  <a:avLst/>
                </a:prstGeom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0E13C05-B3BB-6628-E015-1D79963B7506}"/>
                    </a:ext>
                  </a:extLst>
                </p:cNvPr>
                <p:cNvSpPr/>
                <p:nvPr/>
              </p:nvSpPr>
              <p:spPr>
                <a:xfrm>
                  <a:off x="688898" y="28867475"/>
                  <a:ext cx="2138800" cy="1356005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36CB0ACD-D6ED-DEDF-FCA8-057F430B1A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8899" y="25103357"/>
                  <a:ext cx="3093127" cy="3764118"/>
                </a:xfrm>
                <a:prstGeom prst="line">
                  <a:avLst/>
                </a:prstGeom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5461114-6A78-22E5-5C13-F3FB18F78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27698" y="29905418"/>
                  <a:ext cx="6786947" cy="313450"/>
                </a:xfrm>
                <a:prstGeom prst="line">
                  <a:avLst/>
                </a:prstGeom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E79DCCC-19F4-1EAA-4823-E16D5FF4E5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2305" y="20510762"/>
                <a:ext cx="0" cy="1450538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F08DDF0-6CAB-75EF-B5CF-8EAB9B9E6F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7698" y="23567197"/>
                <a:ext cx="0" cy="877669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A193B146-6707-E710-18FA-3A4F5BF58564}"/>
                  </a:ext>
                </a:extLst>
              </p:cNvPr>
              <p:cNvSpPr/>
              <p:nvPr/>
            </p:nvSpPr>
            <p:spPr>
              <a:xfrm>
                <a:off x="-806598" y="25284891"/>
                <a:ext cx="9230932" cy="9089776"/>
              </a:xfrm>
              <a:prstGeom prst="arc">
                <a:avLst/>
              </a:prstGeom>
              <a:ln w="3810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0D6101EC-0EDB-1947-600A-701A94FA0E34}"/>
                  </a:ext>
                </a:extLst>
              </p:cNvPr>
              <p:cNvSpPr/>
              <p:nvPr/>
            </p:nvSpPr>
            <p:spPr>
              <a:xfrm>
                <a:off x="-1576141" y="27590096"/>
                <a:ext cx="4957490" cy="4856582"/>
              </a:xfrm>
              <a:prstGeom prst="arc">
                <a:avLst/>
              </a:prstGeom>
              <a:ln w="3810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E0F7FE-20A8-EBA0-CEB3-C1C72740C112}"/>
                </a:ext>
              </a:extLst>
            </p:cNvPr>
            <p:cNvSpPr txBox="1"/>
            <p:nvPr/>
          </p:nvSpPr>
          <p:spPr>
            <a:xfrm>
              <a:off x="9405222" y="22362059"/>
              <a:ext cx="4439563" cy="842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Coil L3, L4 – Nb</a:t>
              </a:r>
              <a:r>
                <a:rPr lang="en-US" sz="600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Sn</a:t>
              </a:r>
              <a:b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endParaRPr lang="en-US" sz="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Coil L1, L2 – Bi-2212</a:t>
              </a:r>
              <a:b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endParaRPr lang="en-US" sz="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Poles – Titanium</a:t>
              </a:r>
              <a:b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endParaRPr lang="en-US" sz="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Wedges – Brass</a:t>
              </a:r>
              <a:b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endParaRPr lang="en-US" sz="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Mandrels – Inconel 718</a:t>
              </a:r>
              <a:b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endParaRPr lang="en-US" sz="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Impregnation – G10</a:t>
              </a:r>
              <a:b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endParaRPr lang="en-US" sz="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Skin – SS304</a:t>
              </a:r>
            </a:p>
            <a:p>
              <a:r>
                <a:rPr lang="en-US" sz="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Gr.Ins</a:t>
              </a:r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 – Kapton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CA29C8E-6D31-18B8-F893-FF3E84B13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77" y="2080949"/>
            <a:ext cx="2101202" cy="21866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4DDA0D-F0F8-1986-9F66-5CD7011FA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1683" y="596322"/>
            <a:ext cx="1902761" cy="17028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0D264A-DE3D-A62A-2D9E-0CC0BAF789B9}"/>
              </a:ext>
            </a:extLst>
          </p:cNvPr>
          <p:cNvCxnSpPr>
            <a:cxnSpLocks/>
          </p:cNvCxnSpPr>
          <p:nvPr/>
        </p:nvCxnSpPr>
        <p:spPr>
          <a:xfrm>
            <a:off x="2488601" y="4087023"/>
            <a:ext cx="317501" cy="0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0FEDDF-96E5-3497-4678-BA865B5182EA}"/>
              </a:ext>
            </a:extLst>
          </p:cNvPr>
          <p:cNvCxnSpPr>
            <a:cxnSpLocks/>
          </p:cNvCxnSpPr>
          <p:nvPr/>
        </p:nvCxnSpPr>
        <p:spPr>
          <a:xfrm flipH="1">
            <a:off x="5980252" y="3350270"/>
            <a:ext cx="303167" cy="0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3CE1CB-A722-0061-95B6-D48C98027397}"/>
              </a:ext>
            </a:extLst>
          </p:cNvPr>
          <p:cNvCxnSpPr>
            <a:cxnSpLocks/>
          </p:cNvCxnSpPr>
          <p:nvPr/>
        </p:nvCxnSpPr>
        <p:spPr>
          <a:xfrm flipH="1">
            <a:off x="6013046" y="1821051"/>
            <a:ext cx="456357" cy="1932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CED34C-E5BE-B44F-5FFA-AD7E5012CECF}"/>
              </a:ext>
            </a:extLst>
          </p:cNvPr>
          <p:cNvSpPr txBox="1"/>
          <p:nvPr/>
        </p:nvSpPr>
        <p:spPr>
          <a:xfrm>
            <a:off x="171989" y="710560"/>
            <a:ext cx="261072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Bi-2212 is the best superconductor in terms of J</a:t>
            </a:r>
            <a:r>
              <a:rPr lang="en-US" sz="1000" kern="1200" baseline="-250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1000" kern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a high external magnetic field, but it’s prone to stress and strain-induced current degradation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1000" kern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FEM analysis performed on the hybrid cos-theta coil (linked with .</a:t>
            </a:r>
            <a:r>
              <a:rPr lang="en-US" sz="1000" kern="1200" dirty="0" err="1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py</a:t>
            </a:r>
            <a:r>
              <a:rPr lang="en-US" sz="1000" kern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code) investigates this aspect.</a:t>
            </a:r>
            <a:endParaRPr lang="en-US" sz="1000" dirty="0">
              <a:solidFill>
                <a:srgbClr val="505050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2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DFEB-E830-19DD-FFB1-9D479A58F6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11/05/2024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C8A39-6A57-680E-CA98-99D7380F8C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Alessio D'Agliano | PhD student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F4727-44BA-F2EE-B12D-483F80DB5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79E1B05-3933-4FF3-6289-20485CD8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LTS/HTS Hybrid Dipole Analysis with Current Degradation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A60FC-17AC-7DA4-5D1B-356AF1EE0268}"/>
              </a:ext>
            </a:extLst>
          </p:cNvPr>
          <p:cNvGrpSpPr>
            <a:grpSpLocks noChangeAspect="1"/>
          </p:cNvGrpSpPr>
          <p:nvPr/>
        </p:nvGrpSpPr>
        <p:grpSpPr>
          <a:xfrm>
            <a:off x="222250" y="2025634"/>
            <a:ext cx="2829834" cy="2646368"/>
            <a:chOff x="88690" y="542997"/>
            <a:chExt cx="2278672" cy="213094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0C82A47-BA8E-94D5-3197-AF9062AFA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93639" y="542997"/>
              <a:ext cx="2068774" cy="190699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20688A-781E-DAB9-CA38-08877808468B}"/>
                </a:ext>
              </a:extLst>
            </p:cNvPr>
            <p:cNvSpPr txBox="1"/>
            <p:nvPr/>
          </p:nvSpPr>
          <p:spPr>
            <a:xfrm>
              <a:off x="88690" y="2450889"/>
              <a:ext cx="2278672" cy="223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" b="1" dirty="0">
                  <a:solidFill>
                    <a:srgbClr val="004C9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From: “Reversible effect of strain on transport critical current in Bi2Sr2CaCu2O8+x superconducting wires: a modified descriptive strain model”, N </a:t>
              </a:r>
              <a:r>
                <a:rPr lang="en-US" sz="400" b="1" dirty="0" err="1">
                  <a:solidFill>
                    <a:srgbClr val="004C9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Cheggour</a:t>
              </a:r>
              <a:r>
                <a:rPr lang="en-US" sz="400" b="1" dirty="0">
                  <a:solidFill>
                    <a:srgbClr val="004C9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X F Lu, T G </a:t>
              </a:r>
              <a:r>
                <a:rPr lang="en-US" sz="400" b="1" dirty="0" err="1">
                  <a:solidFill>
                    <a:srgbClr val="004C9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Holesinger</a:t>
              </a:r>
              <a:r>
                <a:rPr lang="en-US" sz="400" b="1" dirty="0">
                  <a:solidFill>
                    <a:srgbClr val="004C9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T C Stauffer, J Jiang and L F Goodrich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0E5C8E-D692-12E5-36FF-B98E9C90BCCD}"/>
              </a:ext>
            </a:extLst>
          </p:cNvPr>
          <p:cNvSpPr txBox="1"/>
          <p:nvPr/>
        </p:nvSpPr>
        <p:spPr>
          <a:xfrm>
            <a:off x="228600" y="1487802"/>
            <a:ext cx="5730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Strain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ε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(left) and stress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(right) current degradation laws were implemented in the simulation code to evaluate the overall decrease of current in the magnet.</a:t>
            </a:r>
            <a:endParaRPr lang="en-US" sz="1200" dirty="0">
              <a:solidFill>
                <a:srgbClr val="505050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762125-05A2-EFAE-C23C-27C0C24AFC5F}"/>
              </a:ext>
            </a:extLst>
          </p:cNvPr>
          <p:cNvSpPr txBox="1"/>
          <p:nvPr/>
        </p:nvSpPr>
        <p:spPr>
          <a:xfrm>
            <a:off x="222250" y="713419"/>
            <a:ext cx="5869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 strain-induced current degradation is straightforward. The stress-induced current degradation is possible to obtain translating stress state in the Rutherford cable under applied transverse pressure.</a:t>
            </a:r>
            <a:endParaRPr lang="en-US" sz="1200" dirty="0">
              <a:solidFill>
                <a:srgbClr val="505050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9C4620-CF4E-3EB1-B018-0E5BF99821A1}"/>
              </a:ext>
            </a:extLst>
          </p:cNvPr>
          <p:cNvGrpSpPr/>
          <p:nvPr/>
        </p:nvGrpSpPr>
        <p:grpSpPr>
          <a:xfrm>
            <a:off x="3246745" y="2108220"/>
            <a:ext cx="2829834" cy="2509932"/>
            <a:chOff x="2871356" y="2228673"/>
            <a:chExt cx="2829834" cy="25099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ECEC6F-BDE5-5DCE-0466-BACBE1B1F515}"/>
                </a:ext>
              </a:extLst>
            </p:cNvPr>
            <p:cNvSpPr txBox="1"/>
            <p:nvPr/>
          </p:nvSpPr>
          <p:spPr>
            <a:xfrm>
              <a:off x="3023253" y="4517778"/>
              <a:ext cx="2677937" cy="220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" b="1" dirty="0">
                  <a:solidFill>
                    <a:srgbClr val="004C9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From: “Transverse pressure dependence of Bi-2212 Rutherford cables” Anna Kario presentation at US-MDP Collaboration meeting 2024</a:t>
              </a:r>
            </a:p>
          </p:txBody>
        </p:sp>
        <p:pic>
          <p:nvPicPr>
            <p:cNvPr id="3" name="Picture 2" descr="A graph of a curve&#10;&#10;Description automatically generated">
              <a:extLst>
                <a:ext uri="{FF2B5EF4-FFF2-40B4-BE49-F238E27FC236}">
                  <a16:creationId xmlns:a16="http://schemas.microsoft.com/office/drawing/2014/main" id="{B0D21595-9755-D4F3-4E43-2BB676A7C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712" t="3234" r="7421"/>
            <a:stretch/>
          </p:blipFill>
          <p:spPr>
            <a:xfrm>
              <a:off x="2871356" y="2228673"/>
              <a:ext cx="2829834" cy="228528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FA1A249-3C8F-1EB0-1EAC-102DE2DB1190}"/>
              </a:ext>
            </a:extLst>
          </p:cNvPr>
          <p:cNvGrpSpPr>
            <a:grpSpLocks noChangeAspect="1"/>
          </p:cNvGrpSpPr>
          <p:nvPr/>
        </p:nvGrpSpPr>
        <p:grpSpPr>
          <a:xfrm>
            <a:off x="6605837" y="713419"/>
            <a:ext cx="2373768" cy="2519040"/>
            <a:chOff x="8582008" y="3589167"/>
            <a:chExt cx="3478177" cy="3691035"/>
          </a:xfrm>
        </p:grpSpPr>
        <p:pic>
          <p:nvPicPr>
            <p:cNvPr id="17" name="Picture 28">
              <a:extLst>
                <a:ext uri="{FF2B5EF4-FFF2-40B4-BE49-F238E27FC236}">
                  <a16:creationId xmlns:a16="http://schemas.microsoft.com/office/drawing/2014/main" id="{3857AD81-75DD-0582-1982-FB1E0D73E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9489401" y="3589167"/>
              <a:ext cx="1386864" cy="2980884"/>
            </a:xfrm>
            <a:prstGeom prst="rect">
              <a:avLst/>
            </a:prstGeom>
            <a:ln>
              <a:noFill/>
              <a:prstDash val="sysDash"/>
            </a:ln>
          </p:spPr>
        </p:pic>
        <p:sp>
          <p:nvSpPr>
            <p:cNvPr id="21" name="Tekstvak 12">
              <a:extLst>
                <a:ext uri="{FF2B5EF4-FFF2-40B4-BE49-F238E27FC236}">
                  <a16:creationId xmlns:a16="http://schemas.microsoft.com/office/drawing/2014/main" id="{A6CA05E2-5C98-CE3E-FDF3-9A28A6B41604}"/>
                </a:ext>
              </a:extLst>
            </p:cNvPr>
            <p:cNvSpPr txBox="1"/>
            <p:nvPr/>
          </p:nvSpPr>
          <p:spPr>
            <a:xfrm>
              <a:off x="8582008" y="6760692"/>
              <a:ext cx="3478177" cy="519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Bi-2212 Rutherford cable under transverse pressure (11 T), University of Twente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0622148-4655-AECB-670B-3081BE608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064" y="3910003"/>
            <a:ext cx="2171576" cy="192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D40D1-6ECE-D3D8-E17F-4BB974ACEA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064" y="4136337"/>
            <a:ext cx="2515336" cy="3220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B2CD92-173B-49E8-1A46-0737BCB0F3D1}"/>
              </a:ext>
            </a:extLst>
          </p:cNvPr>
          <p:cNvSpPr txBox="1"/>
          <p:nvPr/>
        </p:nvSpPr>
        <p:spPr>
          <a:xfrm>
            <a:off x="6330507" y="3523297"/>
            <a:ext cx="23737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Strain/stress criteria, ANSYS output: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524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A84932-CBA1-6C91-E1F6-35EFFE7C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Stress-Induced Bi-2212 Current Degradation Law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D525A-BD96-964C-F475-09D519FAC6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53350-464F-D0D3-AE45-A05F099549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Alessio D'Agliano | PhD student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05AFA-F8E5-ADB4-5E20-E88623FCA9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18" name="Picture 17" descr="A graph of stress and pressure&#10;&#10;Description automatically generated">
            <a:extLst>
              <a:ext uri="{FF2B5EF4-FFF2-40B4-BE49-F238E27FC236}">
                <a16:creationId xmlns:a16="http://schemas.microsoft.com/office/drawing/2014/main" id="{70A5EE87-CC84-7D78-C0A4-7385704C8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617" y="2566827"/>
            <a:ext cx="2810542" cy="21079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6FDBB59-4C76-5415-1DEB-2A83826062AA}"/>
              </a:ext>
            </a:extLst>
          </p:cNvPr>
          <p:cNvGrpSpPr>
            <a:grpSpLocks noChangeAspect="1"/>
          </p:cNvGrpSpPr>
          <p:nvPr/>
        </p:nvGrpSpPr>
        <p:grpSpPr>
          <a:xfrm>
            <a:off x="6863585" y="1869270"/>
            <a:ext cx="2167480" cy="2107624"/>
            <a:chOff x="6636728" y="965633"/>
            <a:chExt cx="2105050" cy="20469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C4FE86-DFD6-ABBE-3697-46D0C984E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992" y="965633"/>
              <a:ext cx="1987164" cy="187333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20ED62-F261-47C7-CD32-539CB2354A4E}"/>
                </a:ext>
              </a:extLst>
            </p:cNvPr>
            <p:cNvSpPr txBox="1"/>
            <p:nvPr/>
          </p:nvSpPr>
          <p:spPr>
            <a:xfrm>
              <a:off x="6636728" y="2838966"/>
              <a:ext cx="2105050" cy="173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" b="1" dirty="0">
                  <a:solidFill>
                    <a:srgbClr val="004C9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From: “Transverse pressure dependence of Bi-2212 Rutherford cables” Anna Kario presentation at US-MDP Collaboration meeting 2024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C317C08-8CDE-7F72-23D1-1DADAB827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789" y="1826824"/>
            <a:ext cx="2066082" cy="2150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588189-4312-9498-3416-11FBFA453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418" y="2091655"/>
            <a:ext cx="2280499" cy="59408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CCE465F3-FB8E-A79E-7503-C5230C13C5FC}"/>
              </a:ext>
            </a:extLst>
          </p:cNvPr>
          <p:cNvGrpSpPr/>
          <p:nvPr/>
        </p:nvGrpSpPr>
        <p:grpSpPr>
          <a:xfrm>
            <a:off x="228600" y="707927"/>
            <a:ext cx="9183025" cy="1173631"/>
            <a:chOff x="167231" y="666811"/>
            <a:chExt cx="9183025" cy="11736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7562ECE-9857-19DF-A08F-7D136EA7894E}"/>
                </a:ext>
              </a:extLst>
            </p:cNvPr>
            <p:cNvGrpSpPr/>
            <p:nvPr/>
          </p:nvGrpSpPr>
          <p:grpSpPr>
            <a:xfrm>
              <a:off x="207233" y="666811"/>
              <a:ext cx="4572000" cy="1140636"/>
              <a:chOff x="211852" y="709077"/>
              <a:chExt cx="4572000" cy="114063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169AD0F-5A83-7A19-0301-76A43AACE4EA}"/>
                  </a:ext>
                </a:extLst>
              </p:cNvPr>
              <p:cNvGrpSpPr/>
              <p:nvPr/>
            </p:nvGrpSpPr>
            <p:grpSpPr>
              <a:xfrm>
                <a:off x="222250" y="960344"/>
                <a:ext cx="3995586" cy="889369"/>
                <a:chOff x="160778" y="1021443"/>
                <a:chExt cx="3995586" cy="889369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D32A5B-4733-F5BA-6EC5-1831709A16D5}"/>
                    </a:ext>
                  </a:extLst>
                </p:cNvPr>
                <p:cNvSpPr txBox="1"/>
                <p:nvPr/>
              </p:nvSpPr>
              <p:spPr>
                <a:xfrm>
                  <a:off x="160778" y="1449147"/>
                  <a:ext cx="399558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  <a:defRPr/>
                  </a:pPr>
                  <a:r>
                    <a:rPr lang="en-US" sz="1200" kern="1200" dirty="0">
                      <a:solidFill>
                        <a:srgbClr val="505050">
                          <a:lumMod val="50000"/>
                        </a:srgbClr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From t</a:t>
                  </a:r>
                  <a:r>
                    <a:rPr kumimoji="0" lang="en-US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505050">
                          <a:lumMod val="50000"/>
                        </a:srgbClr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en</a:t>
                  </a: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05050">
                          <a:lumMod val="50000"/>
                        </a:srgbClr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-stack Analysis:</a:t>
                  </a:r>
                </a:p>
                <a:p>
                  <a:pPr marR="0" lvl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05050">
                          <a:lumMod val="50000"/>
                        </a:srgbClr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Transverse Pressure		Bi-2212 Stress State</a:t>
                  </a: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05050">
                          <a:lumMod val="50000"/>
                        </a:srgbClr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endParaRPr lang="en-US" sz="1200" b="1" dirty="0">
                    <a:solidFill>
                      <a:srgbClr val="505050">
                        <a:lumMod val="50000"/>
                      </a:srgb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AD20CA7-72AA-70DB-62F5-1E55AC8F9E06}"/>
                    </a:ext>
                  </a:extLst>
                </p:cNvPr>
                <p:cNvSpPr txBox="1"/>
                <p:nvPr/>
              </p:nvSpPr>
              <p:spPr>
                <a:xfrm>
                  <a:off x="160778" y="1021443"/>
                  <a:ext cx="399558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  <a:defRPr/>
                  </a:pPr>
                  <a:r>
                    <a:rPr lang="en-US" sz="1200" kern="1200" dirty="0">
                      <a:solidFill>
                        <a:srgbClr val="505050">
                          <a:lumMod val="50000"/>
                        </a:srgbClr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From measurements (University of Twente)</a:t>
                  </a:r>
                  <a:r>
                    <a:rPr kumimoji="0" lang="en-US" sz="12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05050">
                          <a:lumMod val="50000"/>
                        </a:srgbClr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:</a:t>
                  </a:r>
                </a:p>
                <a:p>
                  <a:pPr marR="0" lvl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05050">
                          <a:lumMod val="50000"/>
                        </a:srgbClr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Transverse Pressure		Curr. Degradation</a:t>
                  </a:r>
                  <a:endParaRPr lang="en-US" sz="1200" b="1" dirty="0">
                    <a:solidFill>
                      <a:srgbClr val="505050">
                        <a:lumMod val="50000"/>
                      </a:srgb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2" name="Arrow: Right 21">
                  <a:extLst>
                    <a:ext uri="{FF2B5EF4-FFF2-40B4-BE49-F238E27FC236}">
                      <a16:creationId xmlns:a16="http://schemas.microsoft.com/office/drawing/2014/main" id="{42BFF59D-F617-73FC-B0C5-7F2D09E57816}"/>
                    </a:ext>
                  </a:extLst>
                </p:cNvPr>
                <p:cNvSpPr/>
                <p:nvPr/>
              </p:nvSpPr>
              <p:spPr>
                <a:xfrm>
                  <a:off x="1953062" y="1319093"/>
                  <a:ext cx="448393" cy="75597"/>
                </a:xfrm>
                <a:prstGeom prst="rightArrow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Arrow: Right 23">
                  <a:extLst>
                    <a:ext uri="{FF2B5EF4-FFF2-40B4-BE49-F238E27FC236}">
                      <a16:creationId xmlns:a16="http://schemas.microsoft.com/office/drawing/2014/main" id="{EAFB8B76-DBA9-927B-47DE-1629EAAF54EF}"/>
                    </a:ext>
                  </a:extLst>
                </p:cNvPr>
                <p:cNvSpPr/>
                <p:nvPr/>
              </p:nvSpPr>
              <p:spPr>
                <a:xfrm>
                  <a:off x="1953062" y="1742959"/>
                  <a:ext cx="448393" cy="75597"/>
                </a:xfrm>
                <a:prstGeom prst="rightArrow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D60306-8A7C-00E7-5201-F97FB08E3F18}"/>
                  </a:ext>
                </a:extLst>
              </p:cNvPr>
              <p:cNvSpPr txBox="1"/>
              <p:nvPr/>
            </p:nvSpPr>
            <p:spPr>
              <a:xfrm>
                <a:off x="211852" y="709077"/>
                <a:ext cx="4572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C97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  <a:sym typeface="Arial"/>
                  </a:rPr>
                  <a:t>What we have:</a:t>
                </a:r>
                <a:endParaRPr lang="en-US" b="1" dirty="0">
                  <a:solidFill>
                    <a:srgbClr val="004C97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60C2D2C-4AE2-0F4B-ED47-67614B8AA287}"/>
                </a:ext>
              </a:extLst>
            </p:cNvPr>
            <p:cNvGrpSpPr/>
            <p:nvPr/>
          </p:nvGrpSpPr>
          <p:grpSpPr>
            <a:xfrm>
              <a:off x="4778256" y="666811"/>
              <a:ext cx="4572000" cy="1051068"/>
              <a:chOff x="211852" y="709077"/>
              <a:chExt cx="4572000" cy="105106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9C2BB7D-7B36-A50E-C553-98250A534EC0}"/>
                  </a:ext>
                </a:extLst>
              </p:cNvPr>
              <p:cNvGrpSpPr/>
              <p:nvPr/>
            </p:nvGrpSpPr>
            <p:grpSpPr>
              <a:xfrm>
                <a:off x="211852" y="1113814"/>
                <a:ext cx="3995586" cy="646331"/>
                <a:chOff x="150380" y="1174913"/>
                <a:chExt cx="3995586" cy="646331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7D54E1A-60CD-019B-6D71-73A3540C4A9A}"/>
                    </a:ext>
                  </a:extLst>
                </p:cNvPr>
                <p:cNvSpPr txBox="1"/>
                <p:nvPr/>
              </p:nvSpPr>
              <p:spPr>
                <a:xfrm>
                  <a:off x="150380" y="1174913"/>
                  <a:ext cx="3995586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  <a:defRPr/>
                  </a:pPr>
                  <a:r>
                    <a:rPr lang="en-US" sz="1200" kern="1200" dirty="0">
                      <a:solidFill>
                        <a:srgbClr val="505050">
                          <a:lumMod val="50000"/>
                        </a:srgbClr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From Hybrid Magnet</a:t>
                  </a: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05050">
                          <a:lumMod val="50000"/>
                        </a:srgbClr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 Analysis:</a:t>
                  </a:r>
                </a:p>
                <a:p>
                  <a:pPr marR="0" lvl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05050">
                          <a:lumMod val="50000"/>
                        </a:srgbClr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Bi-2212 Stress State</a:t>
                  </a:r>
                  <a:r>
                    <a:rPr lang="en-US" sz="1200" b="1" kern="1200" dirty="0">
                      <a:solidFill>
                        <a:srgbClr val="505050">
                          <a:lumMod val="50000"/>
                        </a:srgbClr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  <a:sym typeface="Wingdings" panose="05000000000000000000" pitchFamily="2" charset="2"/>
                    </a:rPr>
                    <a:t>		</a:t>
                  </a: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05050">
                          <a:lumMod val="50000"/>
                        </a:srgbClr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 Curr. Degradation 		</a:t>
                  </a:r>
                  <a:endParaRPr lang="en-US" sz="1200" b="1" dirty="0">
                    <a:solidFill>
                      <a:srgbClr val="505050">
                        <a:lumMod val="50000"/>
                      </a:srgb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3" name="Arrow: Right 42">
                  <a:extLst>
                    <a:ext uri="{FF2B5EF4-FFF2-40B4-BE49-F238E27FC236}">
                      <a16:creationId xmlns:a16="http://schemas.microsoft.com/office/drawing/2014/main" id="{33E2ADB9-C8ED-0998-F023-2D7E51277D7B}"/>
                    </a:ext>
                  </a:extLst>
                </p:cNvPr>
                <p:cNvSpPr/>
                <p:nvPr/>
              </p:nvSpPr>
              <p:spPr>
                <a:xfrm>
                  <a:off x="1942664" y="1468725"/>
                  <a:ext cx="448393" cy="75597"/>
                </a:xfrm>
                <a:prstGeom prst="rightArrow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228FB0-4211-A79E-3E68-5F8F92F448E1}"/>
                  </a:ext>
                </a:extLst>
              </p:cNvPr>
              <p:cNvSpPr txBox="1"/>
              <p:nvPr/>
            </p:nvSpPr>
            <p:spPr>
              <a:xfrm>
                <a:off x="211852" y="709077"/>
                <a:ext cx="4572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C97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  <a:sym typeface="Arial"/>
                  </a:rPr>
                  <a:t>What we want:</a:t>
                </a:r>
                <a:endParaRPr lang="en-US" b="1" dirty="0">
                  <a:solidFill>
                    <a:srgbClr val="004C97"/>
                  </a:solidFill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F3CE498-48D8-1D39-3A90-7D6C38C13219}"/>
                </a:ext>
              </a:extLst>
            </p:cNvPr>
            <p:cNvSpPr/>
            <p:nvPr/>
          </p:nvSpPr>
          <p:spPr>
            <a:xfrm>
              <a:off x="4738254" y="980994"/>
              <a:ext cx="4035588" cy="722892"/>
            </a:xfrm>
            <a:prstGeom prst="rect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3F6AE03-74DA-1547-E16E-7AA91F11CB2C}"/>
                </a:ext>
              </a:extLst>
            </p:cNvPr>
            <p:cNvSpPr/>
            <p:nvPr/>
          </p:nvSpPr>
          <p:spPr>
            <a:xfrm>
              <a:off x="167231" y="934363"/>
              <a:ext cx="4045986" cy="906079"/>
            </a:xfrm>
            <a:prstGeom prst="rect">
              <a:avLst/>
            </a:prstGeom>
            <a:noFill/>
            <a:ln>
              <a:solidFill>
                <a:schemeClr val="tx2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1145B21F-23E2-3781-E7BD-F131359AE6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779" t="4579" r="52353" b="39664"/>
          <a:stretch/>
        </p:blipFill>
        <p:spPr>
          <a:xfrm>
            <a:off x="294801" y="2653102"/>
            <a:ext cx="1412735" cy="169763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937FE29-FED0-DA19-CC9C-17F7ED3218FF}"/>
              </a:ext>
            </a:extLst>
          </p:cNvPr>
          <p:cNvSpPr txBox="1"/>
          <p:nvPr/>
        </p:nvSpPr>
        <p:spPr>
          <a:xfrm>
            <a:off x="159177" y="1982568"/>
            <a:ext cx="195574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9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Half Bi-2212 ten-stack model with applied transverse pressure and stress results at 100 </a:t>
            </a:r>
            <a:r>
              <a:rPr lang="en-US" sz="900" dirty="0" err="1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Mpa</a:t>
            </a:r>
            <a:r>
              <a:rPr lang="en-US" sz="9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DEE212-EAB4-5BCB-2D9D-C317E109183A}"/>
              </a:ext>
            </a:extLst>
          </p:cNvPr>
          <p:cNvSpPr txBox="1"/>
          <p:nvPr/>
        </p:nvSpPr>
        <p:spPr>
          <a:xfrm>
            <a:off x="4778255" y="4126760"/>
            <a:ext cx="42528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9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Mechanical results from the hybrid dipole configuration must be interpret accordingly to the current degradation law. The blue line is the one use in Python code.</a:t>
            </a:r>
          </a:p>
        </p:txBody>
      </p:sp>
    </p:spTree>
    <p:extLst>
      <p:ext uri="{BB962C8B-B14F-4D97-AF65-F5344CB8AC3E}">
        <p14:creationId xmlns:p14="http://schemas.microsoft.com/office/powerpoint/2010/main" val="298124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99BAD-185A-99FA-16B0-8B004D548C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11/05/2024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818FE-A49F-0FB4-0126-348C1F3896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Alessio D'Agliano | PhD student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5B8B9-8F9A-D5CE-4919-132A2DFCEC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E3EC4-35AB-B2E7-1EB6-9639D9091D2F}"/>
              </a:ext>
            </a:extLst>
          </p:cNvPr>
          <p:cNvGrpSpPr/>
          <p:nvPr/>
        </p:nvGrpSpPr>
        <p:grpSpPr>
          <a:xfrm>
            <a:off x="429419" y="1486132"/>
            <a:ext cx="4458180" cy="3085364"/>
            <a:chOff x="5061512" y="711141"/>
            <a:chExt cx="4458180" cy="30853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2D0551-B9D3-4CA9-D7F4-AFDEBB038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1512" y="1021255"/>
              <a:ext cx="3633055" cy="27752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37B42F-DA23-E66B-4F1D-3FC16E97E872}"/>
                </a:ext>
              </a:extLst>
            </p:cNvPr>
            <p:cNvSpPr txBox="1"/>
            <p:nvPr/>
          </p:nvSpPr>
          <p:spPr>
            <a:xfrm>
              <a:off x="5336294" y="711141"/>
              <a:ext cx="418339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>
                      <a:lumMod val="50000"/>
                    </a:srgbClr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Curves for the Hybrid LTS/HTS Cos-theta Dipole </a:t>
              </a:r>
              <a:endParaRPr lang="en-US" sz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60325E1B-F5BF-25F5-6F29-C6740159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LTS/HTS Hybrid Dipole Analysis – Current Degradation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82B213-86AC-3D79-7BF7-A76111886EC4}"/>
              </a:ext>
            </a:extLst>
          </p:cNvPr>
          <p:cNvSpPr txBox="1"/>
          <p:nvPr/>
        </p:nvSpPr>
        <p:spPr>
          <a:xfrm>
            <a:off x="304696" y="697896"/>
            <a:ext cx="815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Considering the most conservative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ε</a:t>
            </a:r>
            <a:r>
              <a:rPr lang="en-US" sz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criteria, the average current degradation is around 23.6 % (24.5 % at 8 kA and 22.6 % at 6 kA). In all the other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ε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en-US" sz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criteria, the analysis gives as results an I</a:t>
            </a:r>
            <a:r>
              <a:rPr lang="en-US" sz="1200" baseline="-250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degradation from 1.6 % (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ε</a:t>
            </a:r>
            <a:r>
              <a:rPr kumimoji="0" lang="en-US" sz="1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eqv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criteria</a:t>
            </a:r>
            <a:r>
              <a:rPr lang="en-US" sz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to 2.5 % (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int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criteria</a:t>
            </a:r>
            <a:r>
              <a:rPr lang="en-US" sz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</p:txBody>
      </p:sp>
      <p:pic>
        <p:nvPicPr>
          <p:cNvPr id="3" name="Picture 2" descr="A graph with a red line and blue line&#10;&#10;Description automatically generated">
            <a:extLst>
              <a:ext uri="{FF2B5EF4-FFF2-40B4-BE49-F238E27FC236}">
                <a16:creationId xmlns:a16="http://schemas.microsoft.com/office/drawing/2014/main" id="{C29AD034-24E5-B68E-4B40-526F0BD2C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599" y="1657073"/>
            <a:ext cx="3885897" cy="2914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071B39-09E8-4972-0D14-FAFBA82AC5D9}"/>
              </a:ext>
            </a:extLst>
          </p:cNvPr>
          <p:cNvSpPr txBox="1"/>
          <p:nvPr/>
        </p:nvSpPr>
        <p:spPr>
          <a:xfrm>
            <a:off x="5209794" y="1393798"/>
            <a:ext cx="3348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Progressive Current Degradation at Different Current Initial Values</a:t>
            </a:r>
            <a:endParaRPr lang="en-US" sz="1200" dirty="0">
              <a:solidFill>
                <a:srgbClr val="505050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9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27D85F-B79A-2B31-E874-631DEB60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Hybrid Dipole with Homogeneous Cable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AC538-4E81-0077-BB51-1A494B6D49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11/05/2024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D534F-7C83-DD53-57A1-2269321E23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Alessio D'Agliano | PhD student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F403-CD59-B298-BB52-8FB12B3D2F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46D209-7C7F-D626-87FC-707E959AB933}"/>
              </a:ext>
            </a:extLst>
          </p:cNvPr>
          <p:cNvGrpSpPr>
            <a:grpSpLocks noChangeAspect="1"/>
          </p:cNvGrpSpPr>
          <p:nvPr/>
        </p:nvGrpSpPr>
        <p:grpSpPr>
          <a:xfrm>
            <a:off x="935452" y="631388"/>
            <a:ext cx="2667140" cy="2241412"/>
            <a:chOff x="289035" y="1139923"/>
            <a:chExt cx="3698368" cy="31080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2D5510-19BD-1133-0E97-4A5AF1EA7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484" t="2425" r="55651" b="37149"/>
            <a:stretch/>
          </p:blipFill>
          <p:spPr>
            <a:xfrm>
              <a:off x="289035" y="1139923"/>
              <a:ext cx="3223491" cy="310803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8D3104-D261-3B23-3C8E-2CA4DFFEA2C1}"/>
                </a:ext>
              </a:extLst>
            </p:cNvPr>
            <p:cNvSpPr/>
            <p:nvPr/>
          </p:nvSpPr>
          <p:spPr>
            <a:xfrm>
              <a:off x="1167431" y="3011053"/>
              <a:ext cx="339112" cy="28170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472A297-A0BF-1A55-D52F-C5F36EF722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8146" y="1622713"/>
              <a:ext cx="539821" cy="138834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F57C1D-07AA-4D92-ADC7-D7E6E1BF74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8146" y="3292762"/>
              <a:ext cx="550536" cy="2125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7331DB-3F4D-1E4B-1216-41829198B7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6543" y="1638196"/>
              <a:ext cx="2480860" cy="13761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7B2883-BB85-03DE-EE6E-DBBE00F96C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06543" y="3296083"/>
              <a:ext cx="2480860" cy="20922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15B66E-7660-C6ED-E633-E63EEF881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251" t="27205" r="60510" b="39753"/>
            <a:stretch/>
          </p:blipFill>
          <p:spPr>
            <a:xfrm>
              <a:off x="1717967" y="1622713"/>
              <a:ext cx="2269436" cy="1898074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36A23FF-071F-9745-373F-D15D83ED31F9}"/>
              </a:ext>
            </a:extLst>
          </p:cNvPr>
          <p:cNvSpPr txBox="1"/>
          <p:nvPr/>
        </p:nvSpPr>
        <p:spPr>
          <a:xfrm>
            <a:off x="4098267" y="676691"/>
            <a:ext cx="46559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Same structure, same pre-stress, same current powering of heterogeneous model hybrid dipole analysis.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rgbClr val="505050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Homogeneous cable model, anisotropic material properties for both Bi-2212 and Nb3Sn cables, proper </a:t>
            </a:r>
            <a:r>
              <a:rPr lang="en-US" sz="1200" kern="1200" dirty="0" err="1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elem</a:t>
            </a:r>
            <a:r>
              <a:rPr lang="en-US" sz="1200" kern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-CS.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rgbClr val="505050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Hom. model results underestimate the critical current degradation: 0.75</a:t>
            </a:r>
            <a:r>
              <a:rPr lang="el-GR" sz="1200" kern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% (ε</a:t>
            </a:r>
            <a:r>
              <a:rPr lang="en-US" sz="1200" kern="1200" baseline="-25000" dirty="0" err="1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eqv</a:t>
            </a:r>
            <a:r>
              <a:rPr lang="en-US" sz="1200" kern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criteria), 0.6</a:t>
            </a:r>
            <a:r>
              <a:rPr lang="el-GR" sz="1200" kern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% (ε</a:t>
            </a:r>
            <a:r>
              <a:rPr lang="en-US" sz="1200" kern="1200" baseline="-250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</a:t>
            </a:r>
            <a:r>
              <a:rPr lang="en-US" sz="1200" kern="1200" dirty="0">
                <a:solidFill>
                  <a:srgbClr val="505050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criteria).</a:t>
            </a:r>
            <a:endParaRPr lang="en-US" sz="1200" dirty="0">
              <a:solidFill>
                <a:srgbClr val="505050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AF5330-9B25-7D2D-BDC0-10836AB291A2}"/>
              </a:ext>
            </a:extLst>
          </p:cNvPr>
          <p:cNvGrpSpPr>
            <a:grpSpLocks noChangeAspect="1"/>
          </p:cNvGrpSpPr>
          <p:nvPr/>
        </p:nvGrpSpPr>
        <p:grpSpPr>
          <a:xfrm>
            <a:off x="267582" y="3003441"/>
            <a:ext cx="2001440" cy="1684848"/>
            <a:chOff x="6629400" y="499533"/>
            <a:chExt cx="4656667" cy="39200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2885E8-DC43-F92F-EA60-EF21503CF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69" t="4074" r="63508" b="38765"/>
            <a:stretch/>
          </p:blipFill>
          <p:spPr>
            <a:xfrm>
              <a:off x="6629400" y="499533"/>
              <a:ext cx="4013200" cy="39200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44A7D4-6045-331E-8B93-B7A215D0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8743" t="17192" r="52688" b="49474"/>
            <a:stretch/>
          </p:blipFill>
          <p:spPr>
            <a:xfrm>
              <a:off x="10287000" y="499533"/>
              <a:ext cx="999067" cy="2286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853CA8-8284-5FC9-5FF1-443DA2803780}"/>
              </a:ext>
            </a:extLst>
          </p:cNvPr>
          <p:cNvGrpSpPr>
            <a:grpSpLocks noChangeAspect="1"/>
          </p:cNvGrpSpPr>
          <p:nvPr/>
        </p:nvGrpSpPr>
        <p:grpSpPr>
          <a:xfrm>
            <a:off x="2898613" y="2910832"/>
            <a:ext cx="2053868" cy="1708325"/>
            <a:chOff x="6544731" y="4969933"/>
            <a:chExt cx="4539933" cy="37761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78EDC0-35E1-C855-9E78-2BEF29D75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099" t="5062" r="64238" b="39876"/>
            <a:stretch/>
          </p:blipFill>
          <p:spPr>
            <a:xfrm>
              <a:off x="6544731" y="4969933"/>
              <a:ext cx="3691468" cy="377613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8C5B55-DE7F-DB1F-9A6C-21A0CFDF7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8497" t="17038" r="51844" b="49627"/>
            <a:stretch/>
          </p:blipFill>
          <p:spPr>
            <a:xfrm>
              <a:off x="9990667" y="4969933"/>
              <a:ext cx="1093997" cy="2220896"/>
            </a:xfrm>
            <a:prstGeom prst="rect">
              <a:avLst/>
            </a:prstGeom>
          </p:spPr>
        </p:pic>
      </p:grpSp>
      <p:pic>
        <p:nvPicPr>
          <p:cNvPr id="20" name="Picture 19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F0B7006D-1F42-A68F-F451-4FE08773B5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292" r="7197"/>
          <a:stretch/>
        </p:blipFill>
        <p:spPr>
          <a:xfrm>
            <a:off x="5640034" y="2413377"/>
            <a:ext cx="2691495" cy="21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0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0F509-76E3-CD6F-DAED-DDAD4635E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39" y="1064995"/>
            <a:ext cx="8495144" cy="1273779"/>
          </a:xfrm>
        </p:spPr>
        <p:txBody>
          <a:bodyPr/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Consistent amount of simulation were performed using </a:t>
            </a: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stress and strain Von Mises and Intensity criteria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, for both </a:t>
            </a: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homogeneous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heterogeneous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models starting at </a:t>
            </a: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different critical currents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heterogeneous model was necessary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to study the </a:t>
            </a: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current degradation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accurately, huge difference with homogeneous model.</a:t>
            </a:r>
            <a:b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current degradation is modest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in all configuration except with </a:t>
            </a: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strain intensity criteria.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BF2DD5-7E0C-89A2-AA53-4EB69604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9DC8-6F12-3B53-7BBF-2FEA0ACE7D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11/05/2024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AC8CE-7D6B-FE44-79A0-C3EF2B6B87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Alessio D'Agliano | PhD student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69317-3918-35AB-1852-350F0EDBF3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922032C-D233-3E4B-7AE0-7322A9151D02}"/>
              </a:ext>
            </a:extLst>
          </p:cNvPr>
          <p:cNvSpPr txBox="1">
            <a:spLocks/>
          </p:cNvSpPr>
          <p:nvPr/>
        </p:nvSpPr>
        <p:spPr>
          <a:xfrm>
            <a:off x="136239" y="3186683"/>
            <a:ext cx="8835041" cy="16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Map more points of the analysis, current degradation with different criteria and various initial I</a:t>
            </a:r>
            <a:r>
              <a:rPr lang="en-US" sz="12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for both cable models.</a:t>
            </a:r>
          </a:p>
          <a:p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Consider to reproduce University of Twente measurement set-up on ANSYS, to be able to translate in a more consistent way the transverse pressure current degradation effect into the stress-state induced one.</a:t>
            </a:r>
            <a:b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Finalize 3D Bi-2212 Rutherford cable model on APDL.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9081D-551F-4AC6-2967-F9FA0C562967}"/>
              </a:ext>
            </a:extLst>
          </p:cNvPr>
          <p:cNvSpPr txBox="1"/>
          <p:nvPr/>
        </p:nvSpPr>
        <p:spPr>
          <a:xfrm>
            <a:off x="222250" y="68052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Take away concepts:</a:t>
            </a:r>
            <a:endParaRPr lang="en-US" sz="1800" b="1" dirty="0">
              <a:solidFill>
                <a:srgbClr val="004C9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3EDD7-ACEB-533D-C614-A8AF1C339467}"/>
              </a:ext>
            </a:extLst>
          </p:cNvPr>
          <p:cNvSpPr txBox="1"/>
          <p:nvPr/>
        </p:nvSpPr>
        <p:spPr>
          <a:xfrm>
            <a:off x="228600" y="280118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Next steps:</a:t>
            </a:r>
            <a:endParaRPr lang="en-US" sz="1800" b="1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9669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2" id="{1B011D96-C36F-4F97-9D16-F31ACA2CBF5C}" vid="{CBAB61DD-6DC7-41F8-8C31-1D42AAC00DD4}"/>
    </a:ext>
  </a:extLst>
</a:theme>
</file>

<file path=ppt/theme/theme3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2" id="{1B011D96-C36F-4F97-9D16-F31ACA2CBF5C}" vid="{CBAB61DD-6DC7-41F8-8C31-1D42AAC00D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8103</TotalTime>
  <Words>717</Words>
  <Application>Microsoft Office PowerPoint</Application>
  <PresentationFormat>On-screen Show (16:9)</PresentationFormat>
  <Paragraphs>75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Helvetica</vt:lpstr>
      <vt:lpstr>Cambria Math</vt:lpstr>
      <vt:lpstr>Courier New</vt:lpstr>
      <vt:lpstr>Helvetica Neue</vt:lpstr>
      <vt:lpstr>Arial</vt:lpstr>
      <vt:lpstr>Calibri</vt:lpstr>
      <vt:lpstr>Fermilab_PPT_090915</vt:lpstr>
      <vt:lpstr>1_Fermilab_PPT_090915</vt:lpstr>
      <vt:lpstr>2_Fermilab_PPT_090915</vt:lpstr>
      <vt:lpstr>PowerPoint Presentation</vt:lpstr>
      <vt:lpstr>LTS/HTS Hybrid Dipole Analysis – Current Degradation</vt:lpstr>
      <vt:lpstr>LTS/HTS Hybrid Dipole Analysis with Current Degradation</vt:lpstr>
      <vt:lpstr>Stress-Induced Bi-2212 Current Degradation Law</vt:lpstr>
      <vt:lpstr>LTS/HTS Hybrid Dipole Analysis – Current Degradation</vt:lpstr>
      <vt:lpstr>Hybrid Dipole with Homogeneous Cable Model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Federico Sartori</dc:creator>
  <cp:lastModifiedBy>Alessio D'Agliano</cp:lastModifiedBy>
  <cp:revision>190</cp:revision>
  <dcterms:created xsi:type="dcterms:W3CDTF">2018-09-15T14:45:39Z</dcterms:created>
  <dcterms:modified xsi:type="dcterms:W3CDTF">2024-11-05T17:43:41Z</dcterms:modified>
</cp:coreProperties>
</file>