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handoutMasterIdLst>
    <p:handoutMasterId r:id="rId15"/>
  </p:handoutMasterIdLst>
  <p:sldIdLst>
    <p:sldId id="264" r:id="rId2"/>
    <p:sldId id="275" r:id="rId3"/>
    <p:sldId id="266" r:id="rId4"/>
    <p:sldId id="271" r:id="rId5"/>
    <p:sldId id="265" r:id="rId6"/>
    <p:sldId id="267" r:id="rId7"/>
    <p:sldId id="272" r:id="rId8"/>
    <p:sldId id="268" r:id="rId9"/>
    <p:sldId id="273" r:id="rId10"/>
    <p:sldId id="269" r:id="rId11"/>
    <p:sldId id="274" r:id="rId12"/>
    <p:sldId id="270"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B45"/>
    <a:srgbClr val="032B44"/>
    <a:srgbClr val="062A44"/>
    <a:srgbClr val="062E44"/>
    <a:srgbClr val="003366"/>
    <a:srgbClr val="336699"/>
    <a:srgbClr val="99CCFF"/>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206" d="100"/>
          <a:sy n="206" d="100"/>
        </p:scale>
        <p:origin x="-2440" y="-96"/>
      </p:cViewPr>
      <p:guideLst>
        <p:guide orient="horz" pos="2160"/>
        <p:guide pos="2881"/>
      </p:guideLst>
    </p:cSldViewPr>
  </p:slid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0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000"/>
            </a:lvl1pPr>
          </a:lstStyle>
          <a:p>
            <a:fld id="{D61DEAC9-24F6-9744-9CDC-6B0F6734943D}" type="datetime1">
              <a:rPr lang="en-US"/>
              <a:pPr/>
              <a:t>3/19/19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8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800"/>
            </a:lvl1pPr>
          </a:lstStyle>
          <a:p>
            <a:fld id="{FA6922EA-CC8A-0D4E-AAFC-E8E2E80F5DE0}" type="slidenum">
              <a:rPr lang="en-US"/>
              <a:pPr/>
              <a:t>‹#›</a:t>
            </a:fld>
            <a:endParaRPr lang="en-US"/>
          </a:p>
        </p:txBody>
      </p:sp>
    </p:spTree>
    <p:extLst>
      <p:ext uri="{BB962C8B-B14F-4D97-AF65-F5344CB8AC3E}">
        <p14:creationId xmlns:p14="http://schemas.microsoft.com/office/powerpoint/2010/main" val="2412045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2356BE68-815E-3640-B423-56436BCCB329}" type="slidenum">
              <a:rPr lang="en-US"/>
              <a:pPr/>
              <a:t>‹#›</a:t>
            </a:fld>
            <a:endParaRPr lang="en-US"/>
          </a:p>
        </p:txBody>
      </p:sp>
    </p:spTree>
    <p:extLst>
      <p:ext uri="{BB962C8B-B14F-4D97-AF65-F5344CB8AC3E}">
        <p14:creationId xmlns:p14="http://schemas.microsoft.com/office/powerpoint/2010/main" val="21611988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4" descr="XBD200302-00063-02.jpg"/>
          <p:cNvPicPr>
            <a:picLocks noChangeAspect="1"/>
          </p:cNvPicPr>
          <p:nvPr userDrawn="1"/>
        </p:nvPicPr>
        <p:blipFill>
          <a:blip r:embed="rId2">
            <a:extLst>
              <a:ext uri="{28A0092B-C50C-407E-A947-70E740481C1C}">
                <a14:useLocalDpi xmlns:a14="http://schemas.microsoft.com/office/drawing/2010/main" val="0"/>
              </a:ext>
            </a:extLst>
          </a:blip>
          <a:srcRect l="3206" t="26352" r="66402" b="1721"/>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066800"/>
            <a:ext cx="9144000" cy="5791200"/>
          </a:xfrm>
          <a:prstGeom prst="rect">
            <a:avLst/>
          </a:prstGeom>
          <a:solidFill>
            <a:srgbClr val="376092">
              <a:alpha val="90979"/>
            </a:srgbClr>
          </a:solidFill>
          <a:ln w="9525">
            <a:noFill/>
            <a:miter lim="800000"/>
            <a:headEnd/>
            <a:tailEnd/>
          </a:ln>
        </p:spPr>
        <p:txBody>
          <a:bodyPr wrap="none" anchor="ctr"/>
          <a:lstStyle/>
          <a:p>
            <a:pPr algn="ctr">
              <a:defRPr/>
            </a:pPr>
            <a:endParaRPr lang="en-US" sz="1800">
              <a:latin typeface="Arial" pitchFamily="-109" charset="0"/>
              <a:ea typeface="ＭＳ Ｐゴシック" pitchFamily="-109" charset="-128"/>
              <a:cs typeface="ＭＳ Ｐゴシック" pitchFamily="-109" charset="-128"/>
            </a:endParaRPr>
          </a:p>
        </p:txBody>
      </p:sp>
      <p:sp>
        <p:nvSpPr>
          <p:cNvPr id="6" name="Rectangle 1031"/>
          <p:cNvSpPr>
            <a:spLocks noChangeArrowheads="1"/>
          </p:cNvSpPr>
          <p:nvPr userDrawn="1"/>
        </p:nvSpPr>
        <p:spPr bwMode="auto">
          <a:xfrm>
            <a:off x="0" y="0"/>
            <a:ext cx="9144000" cy="1066800"/>
          </a:xfrm>
          <a:prstGeom prst="rect">
            <a:avLst/>
          </a:prstGeom>
          <a:solidFill>
            <a:srgbClr val="003366"/>
          </a:solidFill>
          <a:ln w="9525">
            <a:noFill/>
            <a:miter lim="800000"/>
            <a:headEnd/>
            <a:tailEnd/>
          </a:ln>
        </p:spPr>
        <p:txBody>
          <a:bodyPr wrap="none" anchor="ctr"/>
          <a:lstStyle/>
          <a:p>
            <a:pPr eaLnBrk="0" hangingPunct="0">
              <a:defRPr/>
            </a:pPr>
            <a:endParaRPr lang="en-US">
              <a:latin typeface="Arial" pitchFamily="-109" charset="0"/>
              <a:ea typeface="ＭＳ Ｐゴシック" pitchFamily="-109" charset="-128"/>
              <a:cs typeface="ＭＳ Ｐゴシック" pitchFamily="-109" charset="-128"/>
            </a:endParaRPr>
          </a:p>
        </p:txBody>
      </p:sp>
      <p:pic>
        <p:nvPicPr>
          <p:cNvPr id="7" name="Picture 7" descr="LBNL_Banner.ps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87928" y="2130425"/>
            <a:ext cx="7070271"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599" y="3886200"/>
            <a:ext cx="7082971" cy="1752600"/>
          </a:xfrm>
          <a:prstGeom prst="rect">
            <a:avLst/>
          </a:prstGeom>
        </p:spPr>
        <p:txBody>
          <a:bodyPr/>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87928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2625" y="1573213"/>
            <a:ext cx="7781925" cy="4368800"/>
          </a:xfrm>
          <a:prstGeom prst="rect">
            <a:avLst/>
          </a:prstGeom>
        </p:spPr>
        <p:txBody>
          <a:bodyPr/>
          <a:lstStyle>
            <a:lvl1pPr>
              <a:spcBef>
                <a:spcPts val="1200"/>
              </a:spcBef>
              <a:defRPr/>
            </a:lvl1pPr>
            <a:lvl2pPr>
              <a:spcBef>
                <a:spcPts val="900"/>
              </a:spcBef>
              <a:buFont typeface="Arial"/>
              <a:buChar char="•"/>
              <a:defRPr/>
            </a:lvl2pPr>
            <a:lvl3pPr marL="458788" indent="-177800">
              <a:spcBef>
                <a:spcPts val="500"/>
              </a:spcBef>
              <a:defRPr/>
            </a:lvl3pPr>
            <a:lvl4pPr marL="687388" indent="-177800">
              <a:spcBef>
                <a:spcPts val="400"/>
              </a:spcBef>
              <a:buSzPct val="50000"/>
              <a:buFont typeface="Arial"/>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r>
              <a:rPr lang="en-US" smtClean="0"/>
              <a:t>NSD Staff Meeting, March 19, 2019</a:t>
            </a:r>
            <a:endParaRPr lang="en-US"/>
          </a:p>
        </p:txBody>
      </p:sp>
      <p:sp>
        <p:nvSpPr>
          <p:cNvPr id="5" name="Slide Number Placeholder 5"/>
          <p:cNvSpPr>
            <a:spLocks noGrp="1"/>
          </p:cNvSpPr>
          <p:nvPr>
            <p:ph type="sldNum" sz="quarter" idx="11"/>
          </p:nvPr>
        </p:nvSpPr>
        <p:spPr/>
        <p:txBody>
          <a:bodyPr/>
          <a:lstStyle>
            <a:lvl1pPr>
              <a:defRPr/>
            </a:lvl1pPr>
          </a:lstStyle>
          <a:p>
            <a:fld id="{FAAEB488-4AF4-9742-B97F-D9E8E18C3547}" type="slidenum">
              <a:rPr lang="en-US"/>
              <a:pPr/>
              <a:t>‹#›</a:t>
            </a:fld>
            <a:endParaRPr lang="en-US"/>
          </a:p>
        </p:txBody>
      </p:sp>
    </p:spTree>
    <p:extLst>
      <p:ext uri="{BB962C8B-B14F-4D97-AF65-F5344CB8AC3E}">
        <p14:creationId xmlns:p14="http://schemas.microsoft.com/office/powerpoint/2010/main" val="336327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339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598613"/>
            <a:ext cx="4038600" cy="4525962"/>
          </a:xfrm>
          <a:prstGeom prst="rect">
            <a:avLst/>
          </a:prstGeo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0"/>
          </p:nvPr>
        </p:nvSpPr>
        <p:spPr/>
        <p:txBody>
          <a:bodyPr/>
          <a:lstStyle>
            <a:lvl1pPr>
              <a:defRPr/>
            </a:lvl1pPr>
          </a:lstStyle>
          <a:p>
            <a:r>
              <a:rPr lang="en-US" smtClean="0"/>
              <a:t>NSD Staff Meeting, March 19, 2019</a:t>
            </a:r>
            <a:endParaRPr lang="en-US"/>
          </a:p>
        </p:txBody>
      </p:sp>
      <p:sp>
        <p:nvSpPr>
          <p:cNvPr id="6" name="Slide Number Placeholder 5"/>
          <p:cNvSpPr>
            <a:spLocks noGrp="1"/>
          </p:cNvSpPr>
          <p:nvPr>
            <p:ph type="sldNum" sz="quarter" idx="11"/>
          </p:nvPr>
        </p:nvSpPr>
        <p:spPr/>
        <p:txBody>
          <a:bodyPr/>
          <a:lstStyle>
            <a:lvl1pPr>
              <a:defRPr/>
            </a:lvl1pPr>
          </a:lstStyle>
          <a:p>
            <a:fld id="{2D223068-68BD-4340-A9D6-A9A3C3F2B2E5}" type="slidenum">
              <a:rPr lang="en-US"/>
              <a:pPr/>
              <a:t>‹#›</a:t>
            </a:fld>
            <a:endParaRPr lang="en-US"/>
          </a:p>
        </p:txBody>
      </p:sp>
    </p:spTree>
    <p:extLst>
      <p:ext uri="{BB962C8B-B14F-4D97-AF65-F5344CB8AC3E}">
        <p14:creationId xmlns:p14="http://schemas.microsoft.com/office/powerpoint/2010/main" val="121482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4"/>
          <p:cNvSpPr>
            <a:spLocks noGrp="1"/>
          </p:cNvSpPr>
          <p:nvPr>
            <p:ph type="ftr" sz="quarter" idx="10"/>
          </p:nvPr>
        </p:nvSpPr>
        <p:spPr/>
        <p:txBody>
          <a:bodyPr/>
          <a:lstStyle>
            <a:lvl1pPr>
              <a:defRPr/>
            </a:lvl1pPr>
          </a:lstStyle>
          <a:p>
            <a:r>
              <a:rPr lang="en-US" smtClean="0"/>
              <a:t>NSD Staff Meeting, March 19, 2019</a:t>
            </a:r>
            <a:endParaRPr lang="en-US"/>
          </a:p>
        </p:txBody>
      </p:sp>
      <p:sp>
        <p:nvSpPr>
          <p:cNvPr id="8" name="Slide Number Placeholder 5"/>
          <p:cNvSpPr>
            <a:spLocks noGrp="1"/>
          </p:cNvSpPr>
          <p:nvPr>
            <p:ph type="sldNum" sz="quarter" idx="11"/>
          </p:nvPr>
        </p:nvSpPr>
        <p:spPr/>
        <p:txBody>
          <a:bodyPr/>
          <a:lstStyle>
            <a:lvl1pPr>
              <a:defRPr/>
            </a:lvl1pPr>
          </a:lstStyle>
          <a:p>
            <a:fld id="{9D346D4C-BE88-0944-BD41-323247FC2D41}" type="slidenum">
              <a:rPr lang="en-US"/>
              <a:pPr/>
              <a:t>‹#›</a:t>
            </a:fld>
            <a:endParaRPr lang="en-US"/>
          </a:p>
        </p:txBody>
      </p:sp>
    </p:spTree>
    <p:extLst>
      <p:ext uri="{BB962C8B-B14F-4D97-AF65-F5344CB8AC3E}">
        <p14:creationId xmlns:p14="http://schemas.microsoft.com/office/powerpoint/2010/main" val="325099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r>
              <a:rPr lang="en-US" smtClean="0"/>
              <a:t>NSD Staff Meeting, March 19, 2019</a:t>
            </a:r>
            <a:endParaRPr lang="en-US"/>
          </a:p>
        </p:txBody>
      </p:sp>
      <p:sp>
        <p:nvSpPr>
          <p:cNvPr id="4" name="Slide Number Placeholder 5"/>
          <p:cNvSpPr>
            <a:spLocks noGrp="1"/>
          </p:cNvSpPr>
          <p:nvPr>
            <p:ph type="sldNum" sz="quarter" idx="11"/>
          </p:nvPr>
        </p:nvSpPr>
        <p:spPr/>
        <p:txBody>
          <a:bodyPr/>
          <a:lstStyle>
            <a:lvl1pPr>
              <a:defRPr/>
            </a:lvl1pPr>
          </a:lstStyle>
          <a:p>
            <a:fld id="{2D42D46C-DC27-FC4D-9D19-AE1F6D2A779F}" type="slidenum">
              <a:rPr lang="en-US"/>
              <a:pPr/>
              <a:t>‹#›</a:t>
            </a:fld>
            <a:endParaRPr lang="en-US"/>
          </a:p>
        </p:txBody>
      </p:sp>
    </p:spTree>
    <p:extLst>
      <p:ext uri="{BB962C8B-B14F-4D97-AF65-F5344CB8AC3E}">
        <p14:creationId xmlns:p14="http://schemas.microsoft.com/office/powerpoint/2010/main" val="401901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10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NSD Staff Meeting, March 19, 2019</a:t>
            </a:r>
            <a:endParaRPr lang="en-US"/>
          </a:p>
        </p:txBody>
      </p:sp>
      <p:sp>
        <p:nvSpPr>
          <p:cNvPr id="6" name="Slide Number Placeholder 5"/>
          <p:cNvSpPr>
            <a:spLocks noGrp="1"/>
          </p:cNvSpPr>
          <p:nvPr>
            <p:ph type="sldNum" sz="quarter" idx="11"/>
          </p:nvPr>
        </p:nvSpPr>
        <p:spPr/>
        <p:txBody>
          <a:bodyPr/>
          <a:lstStyle>
            <a:lvl1pPr>
              <a:defRPr/>
            </a:lvl1pPr>
          </a:lstStyle>
          <a:p>
            <a:fld id="{3585243E-8373-FB48-BE9C-FC6C9C5C7F45}" type="slidenum">
              <a:rPr lang="en-US"/>
              <a:pPr/>
              <a:t>‹#›</a:t>
            </a:fld>
            <a:endParaRPr lang="en-US"/>
          </a:p>
        </p:txBody>
      </p:sp>
    </p:spTree>
    <p:extLst>
      <p:ext uri="{BB962C8B-B14F-4D97-AF65-F5344CB8AC3E}">
        <p14:creationId xmlns:p14="http://schemas.microsoft.com/office/powerpoint/2010/main" val="203792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NSD Staff Meeting, March 19, 2019</a:t>
            </a:r>
            <a:endParaRPr lang="en-US"/>
          </a:p>
        </p:txBody>
      </p:sp>
      <p:sp>
        <p:nvSpPr>
          <p:cNvPr id="6" name="Slide Number Placeholder 5"/>
          <p:cNvSpPr>
            <a:spLocks noGrp="1"/>
          </p:cNvSpPr>
          <p:nvPr>
            <p:ph type="sldNum" sz="quarter" idx="11"/>
          </p:nvPr>
        </p:nvSpPr>
        <p:spPr/>
        <p:txBody>
          <a:bodyPr/>
          <a:lstStyle>
            <a:lvl1pPr>
              <a:defRPr/>
            </a:lvl1pPr>
          </a:lstStyle>
          <a:p>
            <a:fld id="{A1CEF542-A8C5-1649-A93F-8D1361E02FEB}" type="slidenum">
              <a:rPr lang="en-US"/>
              <a:pPr/>
              <a:t>‹#›</a:t>
            </a:fld>
            <a:endParaRPr lang="en-US"/>
          </a:p>
        </p:txBody>
      </p:sp>
    </p:spTree>
    <p:extLst>
      <p:ext uri="{BB962C8B-B14F-4D97-AF65-F5344CB8AC3E}">
        <p14:creationId xmlns:p14="http://schemas.microsoft.com/office/powerpoint/2010/main" val="2384223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260350"/>
            <a:ext cx="7781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cxnSp>
        <p:nvCxnSpPr>
          <p:cNvPr id="22" name="Straight Connector 21"/>
          <p:cNvCxnSpPr/>
          <p:nvPr/>
        </p:nvCxnSpPr>
        <p:spPr>
          <a:xfrm>
            <a:off x="0" y="6043613"/>
            <a:ext cx="9144000" cy="1587"/>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7" descr="LBNL_small_logo.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47075" y="6242050"/>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92138"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600">
                <a:solidFill>
                  <a:srgbClr val="898989"/>
                </a:solidFill>
              </a:defRPr>
            </a:lvl1pPr>
          </a:lstStyle>
          <a:p>
            <a:r>
              <a:rPr lang="en-US" dirty="0" smtClean="0"/>
              <a:t>NSD Staff Meeting, March 19, 2019</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600">
                <a:solidFill>
                  <a:srgbClr val="898989"/>
                </a:solidFill>
              </a:defRPr>
            </a:lvl1pPr>
          </a:lstStyle>
          <a:p>
            <a:fld id="{6EC9BEB1-B225-AC40-B171-6F81D2768E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699" r:id="rId2"/>
    <p:sldLayoutId id="2147483706" r:id="rId3"/>
    <p:sldLayoutId id="2147483700" r:id="rId4"/>
    <p:sldLayoutId id="2147483701" r:id="rId5"/>
    <p:sldLayoutId id="2147483702" r:id="rId6"/>
    <p:sldLayoutId id="2147483707" r:id="rId7"/>
    <p:sldLayoutId id="2147483703" r:id="rId8"/>
    <p:sldLayoutId id="2147483704" r:id="rId9"/>
  </p:sldLayoutIdLst>
  <p:hf hdr="0" dt="0"/>
  <p:txStyles>
    <p:titleStyle>
      <a:lvl1pPr algn="l" rtl="0" eaLnBrk="1" fontAlgn="base" hangingPunct="1">
        <a:spcBef>
          <a:spcPct val="0"/>
        </a:spcBef>
        <a:spcAft>
          <a:spcPct val="0"/>
        </a:spcAft>
        <a:defRPr sz="3200" b="1">
          <a:solidFill>
            <a:srgbClr val="003366"/>
          </a:solidFill>
          <a:latin typeface="+mj-lt"/>
          <a:ea typeface="+mj-ea"/>
          <a:cs typeface="+mj-cs"/>
        </a:defRPr>
      </a:lvl1pPr>
      <a:lvl2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b="1">
          <a:solidFill>
            <a:srgbClr val="003366"/>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900" indent="-342900" algn="l" rtl="0" eaLnBrk="1" fontAlgn="base" hangingPunct="1">
        <a:spcBef>
          <a:spcPts val="900"/>
        </a:spcBef>
        <a:spcAft>
          <a:spcPct val="0"/>
        </a:spcAft>
        <a:defRPr sz="2400">
          <a:solidFill>
            <a:srgbClr val="003366"/>
          </a:solidFill>
          <a:latin typeface="+mn-lt"/>
          <a:ea typeface="+mn-ea"/>
          <a:cs typeface="+mn-cs"/>
        </a:defRPr>
      </a:lvl1pPr>
      <a:lvl2pPr marL="288925" indent="-227013" algn="l" rtl="0" eaLnBrk="1" fontAlgn="base" hangingPunct="1">
        <a:spcBef>
          <a:spcPts val="500"/>
        </a:spcBef>
        <a:spcAft>
          <a:spcPct val="0"/>
        </a:spcAft>
        <a:buSzPct val="85000"/>
        <a:buChar char="–"/>
        <a:defRPr sz="2400">
          <a:solidFill>
            <a:srgbClr val="003366"/>
          </a:solidFill>
          <a:latin typeface="+mn-lt"/>
          <a:ea typeface="+mn-ea"/>
        </a:defRPr>
      </a:lvl2pPr>
      <a:lvl3pPr marL="573088" indent="-117475" algn="l" rtl="0" eaLnBrk="1" fontAlgn="base" hangingPunct="1">
        <a:spcBef>
          <a:spcPts val="400"/>
        </a:spcBef>
        <a:spcAft>
          <a:spcPct val="0"/>
        </a:spcAft>
        <a:buSzPct val="75000"/>
        <a:buFont typeface="Lucida Grande" charset="0"/>
        <a:buChar char="–"/>
        <a:defRPr sz="2400">
          <a:solidFill>
            <a:srgbClr val="003366"/>
          </a:solidFill>
          <a:latin typeface="+mn-lt"/>
          <a:ea typeface="+mn-ea"/>
        </a:defRPr>
      </a:lvl3pPr>
      <a:lvl4pPr marL="909638" indent="-227013" algn="l" rtl="0" eaLnBrk="1" fontAlgn="base" hangingPunct="1">
        <a:spcBef>
          <a:spcPct val="20000"/>
        </a:spcBef>
        <a:spcAft>
          <a:spcPct val="0"/>
        </a:spcAft>
        <a:buSzPct val="75000"/>
        <a:buFont typeface="Lucida Grande" charset="0"/>
        <a:buChar char="–"/>
        <a:defRPr sz="2400">
          <a:solidFill>
            <a:srgbClr val="003366"/>
          </a:solidFill>
          <a:latin typeface="+mn-lt"/>
          <a:ea typeface="+mn-ea"/>
        </a:defRPr>
      </a:lvl4pPr>
      <a:lvl5pPr marL="1146175" indent="-236538" algn="l" rtl="0" eaLnBrk="1" fontAlgn="base" hangingPunct="1">
        <a:spcBef>
          <a:spcPct val="20000"/>
        </a:spcBef>
        <a:spcAft>
          <a:spcPct val="0"/>
        </a:spcAft>
        <a:buChar char="»"/>
        <a:defRPr sz="2400">
          <a:solidFill>
            <a:srgbClr val="003366"/>
          </a:solidFill>
          <a:latin typeface="+mn-lt"/>
          <a:ea typeface="+mn-ea"/>
        </a:defRPr>
      </a:lvl5pPr>
      <a:lvl6pPr marL="2514600" indent="-228600" algn="l" rtl="0" eaLnBrk="1" fontAlgn="base" hangingPunct="1">
        <a:spcBef>
          <a:spcPct val="20000"/>
        </a:spcBef>
        <a:spcAft>
          <a:spcPct val="0"/>
        </a:spcAft>
        <a:buChar char="»"/>
        <a:defRPr sz="2000">
          <a:solidFill>
            <a:srgbClr val="2C5993"/>
          </a:solidFill>
          <a:latin typeface="+mn-lt"/>
          <a:ea typeface="+mn-ea"/>
        </a:defRPr>
      </a:lvl6pPr>
      <a:lvl7pPr marL="2971800" indent="-228600" algn="l" rtl="0" eaLnBrk="1" fontAlgn="base" hangingPunct="1">
        <a:spcBef>
          <a:spcPct val="20000"/>
        </a:spcBef>
        <a:spcAft>
          <a:spcPct val="0"/>
        </a:spcAft>
        <a:buChar char="»"/>
        <a:defRPr sz="2000">
          <a:solidFill>
            <a:srgbClr val="2C5993"/>
          </a:solidFill>
          <a:latin typeface="+mn-lt"/>
          <a:ea typeface="+mn-ea"/>
        </a:defRPr>
      </a:lvl7pPr>
      <a:lvl8pPr marL="3429000" indent="-228600" algn="l" rtl="0" eaLnBrk="1" fontAlgn="base" hangingPunct="1">
        <a:spcBef>
          <a:spcPct val="20000"/>
        </a:spcBef>
        <a:spcAft>
          <a:spcPct val="0"/>
        </a:spcAft>
        <a:buChar char="»"/>
        <a:defRPr sz="2000">
          <a:solidFill>
            <a:srgbClr val="2C5993"/>
          </a:solidFill>
          <a:latin typeface="+mn-lt"/>
          <a:ea typeface="+mn-ea"/>
        </a:defRPr>
      </a:lvl8pPr>
      <a:lvl9pPr marL="3886200" indent="-228600" algn="l" rtl="0" eaLnBrk="1" fontAlgn="base" hangingPunct="1">
        <a:spcBef>
          <a:spcPct val="20000"/>
        </a:spcBef>
        <a:spcAft>
          <a:spcPct val="0"/>
        </a:spcAft>
        <a:buChar char="»"/>
        <a:defRPr sz="2000">
          <a:solidFill>
            <a:srgbClr val="2C599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provingoutcomesconference.com/whats-the-deal-with-gender-pronouns/" TargetMode="External"/><Relationship Id="rId3" Type="http://schemas.openxmlformats.org/officeDocument/2006/relationships/hyperlink" Target="http://assets2.hrc.org/files/assets/resources/TalkingAboutPronouns_onesheet_FINAL.pdf?_ga=2.206842128.2045556981.1552538129-1469618537.155253812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387475" y="2130425"/>
            <a:ext cx="7070725" cy="1470025"/>
          </a:xfrm>
        </p:spPr>
        <p:txBody>
          <a:bodyPr/>
          <a:lstStyle/>
          <a:p>
            <a:r>
              <a:rPr lang="en-US" dirty="0" smtClean="0">
                <a:latin typeface="Arial" charset="0"/>
                <a:ea typeface="ＭＳ Ｐゴシック" charset="0"/>
                <a:cs typeface="ＭＳ Ｐゴシック" charset="0"/>
              </a:rPr>
              <a:t>Pronoun use </a:t>
            </a:r>
            <a:r>
              <a:rPr lang="en-US" dirty="0" smtClean="0">
                <a:latin typeface="Arial" charset="0"/>
                <a:ea typeface="ＭＳ Ｐゴシック" charset="0"/>
                <a:cs typeface="ＭＳ Ｐゴシック" charset="0"/>
              </a:rPr>
              <a:t>at LBNL</a:t>
            </a:r>
            <a:endParaRPr lang="en-US" dirty="0">
              <a:latin typeface="Arial" charset="0"/>
              <a:ea typeface="ＭＳ Ｐゴシック" charset="0"/>
              <a:cs typeface="ＭＳ Ｐゴシック" charset="0"/>
            </a:endParaRPr>
          </a:p>
        </p:txBody>
      </p:sp>
      <p:sp>
        <p:nvSpPr>
          <p:cNvPr id="15363" name="Subtitle 2"/>
          <p:cNvSpPr>
            <a:spLocks noGrp="1"/>
          </p:cNvSpPr>
          <p:nvPr>
            <p:ph type="subTitle" idx="1"/>
          </p:nvPr>
        </p:nvSpPr>
        <p:spPr bwMode="auto">
          <a:xfrm>
            <a:off x="1371600" y="3886200"/>
            <a:ext cx="7083425"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Tom Gallant</a:t>
            </a:r>
            <a:endParaRPr lang="en-US" dirty="0">
              <a:latin typeface="Arial" charset="0"/>
              <a:ea typeface="ＭＳ Ｐゴシック" charset="0"/>
              <a:cs typeface="ＭＳ Ｐゴシック" charset="0"/>
            </a:endParaRPr>
          </a:p>
          <a:p>
            <a:r>
              <a:rPr lang="en-US" sz="1800" b="0" dirty="0" smtClean="0">
                <a:latin typeface="Arial" charset="0"/>
                <a:ea typeface="ＭＳ Ｐゴシック" charset="0"/>
                <a:cs typeface="ＭＳ Ｐゴシック" charset="0"/>
              </a:rPr>
              <a:t>Program Manager</a:t>
            </a:r>
            <a:endParaRPr lang="en-US" sz="1800" b="0"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r>
              <a:rPr lang="en-US" sz="2000" dirty="0" smtClean="0">
                <a:latin typeface="Arial" charset="0"/>
                <a:ea typeface="ＭＳ Ｐゴシック" charset="0"/>
                <a:cs typeface="ＭＳ Ｐゴシック" charset="0"/>
              </a:rPr>
              <a:t>March 19, 2019</a:t>
            </a:r>
            <a:endParaRPr lang="en-US" sz="2000"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Cards</a:t>
            </a:r>
            <a:endParaRPr lang="en-US" dirty="0"/>
          </a:p>
        </p:txBody>
      </p:sp>
      <p:sp>
        <p:nvSpPr>
          <p:cNvPr id="3" name="Content Placeholder 2"/>
          <p:cNvSpPr>
            <a:spLocks noGrp="1"/>
          </p:cNvSpPr>
          <p:nvPr>
            <p:ph idx="1"/>
          </p:nvPr>
        </p:nvSpPr>
        <p:spPr/>
        <p:txBody>
          <a:bodyPr/>
          <a:lstStyle/>
          <a:p>
            <a:pPr marL="0" indent="228600"/>
            <a:r>
              <a:rPr lang="en-US" dirty="0" smtClean="0"/>
              <a:t>Creative Services does not yet have a standard format for including pronouns on official business cards.  The </a:t>
            </a:r>
            <a:r>
              <a:rPr lang="en-US" dirty="0" smtClean="0"/>
              <a:t>plan is that you will be able to </a:t>
            </a:r>
            <a:r>
              <a:rPr lang="en-US" dirty="0" smtClean="0"/>
              <a:t>choose </a:t>
            </a:r>
            <a:r>
              <a:rPr lang="en-US" dirty="0" smtClean="0"/>
              <a:t>a dedicated field to list your </a:t>
            </a:r>
            <a:r>
              <a:rPr lang="en-US" dirty="0" smtClean="0"/>
              <a:t>choices</a:t>
            </a:r>
            <a:r>
              <a:rPr lang="en-US" dirty="0" smtClean="0"/>
              <a:t>.  </a:t>
            </a:r>
            <a:endParaRPr lang="en-US" dirty="0" smtClean="0"/>
          </a:p>
          <a:p>
            <a:pPr marL="0" indent="228600"/>
            <a:r>
              <a:rPr lang="en-US" dirty="0" smtClean="0"/>
              <a:t>It is possible to add pronouns to your business cards now, by use of a workaround. </a:t>
            </a:r>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10</a:t>
            </a:fld>
            <a:endParaRPr lang="en-US"/>
          </a:p>
        </p:txBody>
      </p:sp>
    </p:spTree>
    <p:extLst>
      <p:ext uri="{BB962C8B-B14F-4D97-AF65-F5344CB8AC3E}">
        <p14:creationId xmlns:p14="http://schemas.microsoft.com/office/powerpoint/2010/main" val="12041286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Cards</a:t>
            </a:r>
            <a:endParaRPr lang="en-US" dirty="0"/>
          </a:p>
        </p:txBody>
      </p:sp>
      <p:sp>
        <p:nvSpPr>
          <p:cNvPr id="3" name="Content Placeholder 2"/>
          <p:cNvSpPr>
            <a:spLocks noGrp="1"/>
          </p:cNvSpPr>
          <p:nvPr>
            <p:ph idx="1"/>
          </p:nvPr>
        </p:nvSpPr>
        <p:spPr/>
        <p:txBody>
          <a:bodyPr/>
          <a:lstStyle/>
          <a:p>
            <a:pPr marL="0" indent="228600"/>
            <a:r>
              <a:rPr lang="en-US" dirty="0"/>
              <a:t>To add pronouns to your business card, you need to repurpose an existing field such as </a:t>
            </a:r>
            <a:r>
              <a:rPr lang="en-US" dirty="0" smtClean="0"/>
              <a:t>the fax </a:t>
            </a:r>
            <a:r>
              <a:rPr lang="en-US" dirty="0"/>
              <a:t>line</a:t>
            </a:r>
            <a:r>
              <a:rPr lang="en-US" dirty="0" smtClean="0"/>
              <a:t>.  </a:t>
            </a:r>
          </a:p>
          <a:p>
            <a:pPr marL="0" indent="228600"/>
            <a:endParaRPr lang="en-US" dirty="0"/>
          </a:p>
          <a:p>
            <a:pPr marL="0" indent="228600"/>
            <a:endParaRPr lang="en-US" sz="1200" dirty="0" smtClean="0"/>
          </a:p>
          <a:p>
            <a:pPr marL="0" indent="228600"/>
            <a:endParaRPr lang="en-US" sz="1200" dirty="0" smtClean="0"/>
          </a:p>
          <a:p>
            <a:pPr marL="0" indent="228600"/>
            <a:endParaRPr lang="en-US" sz="1200" dirty="0"/>
          </a:p>
          <a:p>
            <a:pPr marL="0" indent="228600"/>
            <a:endParaRPr lang="en-US" sz="1200" dirty="0" smtClean="0"/>
          </a:p>
          <a:p>
            <a:pPr marL="0" indent="228600"/>
            <a:endParaRPr lang="en-US" sz="600" dirty="0"/>
          </a:p>
          <a:p>
            <a:pPr marL="0" indent="228600"/>
            <a:endParaRPr lang="en-US" sz="1200" dirty="0" smtClean="0"/>
          </a:p>
          <a:p>
            <a:pPr marL="0" indent="228600"/>
            <a:r>
              <a:rPr lang="en-US" dirty="0" smtClean="0"/>
              <a:t>Until the process is standardized, should Creative Services have an issue with the request, please reach out to Lady </a:t>
            </a:r>
            <a:r>
              <a:rPr lang="en-US" dirty="0" err="1" smtClean="0"/>
              <a:t>Idos</a:t>
            </a:r>
            <a:r>
              <a:rPr lang="en-US" dirty="0" smtClean="0"/>
              <a:t> (</a:t>
            </a:r>
            <a:r>
              <a:rPr lang="en-US" dirty="0" err="1" smtClean="0"/>
              <a:t>LVIdos@lbl.gov</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11</a:t>
            </a:fld>
            <a:endParaRPr lang="en-US"/>
          </a:p>
        </p:txBody>
      </p:sp>
      <p:grpSp>
        <p:nvGrpSpPr>
          <p:cNvPr id="11" name="Group 10"/>
          <p:cNvGrpSpPr/>
          <p:nvPr/>
        </p:nvGrpSpPr>
        <p:grpSpPr>
          <a:xfrm>
            <a:off x="2615110" y="2530414"/>
            <a:ext cx="4758040" cy="2249309"/>
            <a:chOff x="2615110" y="2431774"/>
            <a:chExt cx="4758040" cy="2249309"/>
          </a:xfrm>
        </p:grpSpPr>
        <p:pic>
          <p:nvPicPr>
            <p:cNvPr id="6" name="Picture 5" descr="Screen Shot 2019-03-19 at 7.49.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110" y="2431774"/>
              <a:ext cx="3903885" cy="2249309"/>
            </a:xfrm>
            <a:prstGeom prst="rect">
              <a:avLst/>
            </a:prstGeom>
            <a:ln>
              <a:solidFill>
                <a:schemeClr val="tx1"/>
              </a:solidFill>
            </a:ln>
            <a:effectLst>
              <a:outerShdw blurRad="50800" dist="38100" dir="2700000" algn="tl" rotWithShape="0">
                <a:srgbClr val="000000">
                  <a:alpha val="43000"/>
                </a:srgbClr>
              </a:outerShdw>
            </a:effectLst>
          </p:spPr>
        </p:pic>
        <p:cxnSp>
          <p:nvCxnSpPr>
            <p:cNvPr id="10" name="Straight Arrow Connector 9"/>
            <p:cNvCxnSpPr/>
            <p:nvPr/>
          </p:nvCxnSpPr>
          <p:spPr bwMode="auto">
            <a:xfrm flipH="1">
              <a:off x="6207995" y="3890237"/>
              <a:ext cx="1165155" cy="554867"/>
            </a:xfrm>
            <a:prstGeom prst="straightConnector1">
              <a:avLst/>
            </a:prstGeom>
            <a:solidFill>
              <a:schemeClr val="accent1"/>
            </a:solidFill>
            <a:ln w="53975" cap="flat" cmpd="sng" algn="ctr">
              <a:solidFill>
                <a:schemeClr val="tx1"/>
              </a:solidFill>
              <a:prstDash val="solid"/>
              <a:round/>
              <a:headEnd type="none" w="med" len="med"/>
              <a:tailEnd type="stealth" w="med" len="lg"/>
            </a:ln>
            <a:effectLst/>
          </p:spPr>
        </p:cxnSp>
      </p:grpSp>
    </p:spTree>
    <p:extLst>
      <p:ext uri="{BB962C8B-B14F-4D97-AF65-F5344CB8AC3E}">
        <p14:creationId xmlns:p14="http://schemas.microsoft.com/office/powerpoint/2010/main" val="12025500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LBNL Directory</a:t>
            </a:r>
            <a:endParaRPr lang="en-US" dirty="0"/>
          </a:p>
        </p:txBody>
      </p:sp>
      <p:sp>
        <p:nvSpPr>
          <p:cNvPr id="3" name="Content Placeholder 2"/>
          <p:cNvSpPr>
            <a:spLocks noGrp="1"/>
          </p:cNvSpPr>
          <p:nvPr>
            <p:ph idx="1"/>
          </p:nvPr>
        </p:nvSpPr>
        <p:spPr/>
        <p:txBody>
          <a:bodyPr/>
          <a:lstStyle/>
          <a:p>
            <a:pPr marL="0" indent="228600"/>
            <a:r>
              <a:rPr lang="en-US" sz="2200" dirty="0" smtClean="0"/>
              <a:t>Adding pronouns to the directory is a much </a:t>
            </a:r>
            <a:r>
              <a:rPr lang="en-US" sz="2200" dirty="0" smtClean="0"/>
              <a:t>more complex item to </a:t>
            </a:r>
            <a:r>
              <a:rPr lang="en-US" sz="2200" dirty="0" smtClean="0"/>
              <a:t>tackle</a:t>
            </a:r>
            <a:r>
              <a:rPr lang="en-US" sz="2200" dirty="0"/>
              <a:t> </a:t>
            </a:r>
            <a:r>
              <a:rPr lang="en-US" sz="2200" dirty="0" smtClean="0"/>
              <a:t>and will take resources from both HR and IT.  The HR system is currently assessing the impact of migrating with UC Path so the Lambda Alliance is working with all parties to gauge the ability to add pronouns to the directory.  We envision that it will be an optional field much like adding your homepage.</a:t>
            </a:r>
            <a:endParaRPr lang="en-US" sz="2200"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12</a:t>
            </a:fld>
            <a:endParaRPr lang="en-US"/>
          </a:p>
        </p:txBody>
      </p:sp>
      <p:pic>
        <p:nvPicPr>
          <p:cNvPr id="6" name="Picture 5" descr="Screen Shot 2019-03-19 at 7.5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4" y="4166410"/>
            <a:ext cx="8547228" cy="1660449"/>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87131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smtClean="0"/>
              <a:t>are we talking about pronouns?</a:t>
            </a:r>
            <a:endParaRPr lang="en-US" dirty="0"/>
          </a:p>
        </p:txBody>
      </p:sp>
      <p:sp>
        <p:nvSpPr>
          <p:cNvPr id="3" name="Content Placeholder 2"/>
          <p:cNvSpPr>
            <a:spLocks noGrp="1"/>
          </p:cNvSpPr>
          <p:nvPr>
            <p:ph idx="1"/>
          </p:nvPr>
        </p:nvSpPr>
        <p:spPr/>
        <p:txBody>
          <a:bodyPr/>
          <a:lstStyle/>
          <a:p>
            <a:pPr marL="0" indent="228600"/>
            <a:r>
              <a:rPr lang="en-US" sz="2200" dirty="0" smtClean="0"/>
              <a:t>As of </a:t>
            </a:r>
            <a:r>
              <a:rPr lang="en-US" sz="2200" dirty="0" smtClean="0"/>
              <a:t>January 1, 2019, </a:t>
            </a:r>
            <a:r>
              <a:rPr lang="en-US" sz="2200" dirty="0" smtClean="0"/>
              <a:t>California Senate Bill 179 added the requirement that state documents allow for a </a:t>
            </a:r>
            <a:r>
              <a:rPr lang="en-US" sz="2200" dirty="0" smtClean="0"/>
              <a:t>non-binary gender </a:t>
            </a:r>
            <a:r>
              <a:rPr lang="en-US" sz="2200" dirty="0" smtClean="0"/>
              <a:t>marker. </a:t>
            </a:r>
          </a:p>
          <a:p>
            <a:pPr marL="0" indent="228600"/>
            <a:r>
              <a:rPr lang="en-US" sz="2200" dirty="0"/>
              <a:t>The law defines </a:t>
            </a:r>
            <a:r>
              <a:rPr lang="en-US" sz="2200" dirty="0" err="1"/>
              <a:t>nonbinary</a:t>
            </a:r>
            <a:r>
              <a:rPr lang="en-US" sz="2200" dirty="0"/>
              <a:t> as an “umbrella term for people with gender identities that fall somewhere outside of the traditional conceptions of strictly either female or male,” including but not limited to some transgender individuals and those born with intersex traits.</a:t>
            </a:r>
          </a:p>
          <a:p>
            <a:pPr marL="0" indent="228600"/>
            <a:endParaRPr lang="en-US" sz="2200" dirty="0"/>
          </a:p>
        </p:txBody>
      </p:sp>
      <p:sp>
        <p:nvSpPr>
          <p:cNvPr id="4" name="Footer Placeholder 3"/>
          <p:cNvSpPr>
            <a:spLocks noGrp="1"/>
          </p:cNvSpPr>
          <p:nvPr>
            <p:ph type="ftr" sz="quarter" idx="10"/>
          </p:nvPr>
        </p:nvSpPr>
        <p:spPr/>
        <p:txBody>
          <a:bodyPr/>
          <a:lstStyle/>
          <a:p>
            <a:r>
              <a:rPr lang="en-US" dirty="0" smtClean="0"/>
              <a:t>NSD Staff Meeting, March 19, 2019</a:t>
            </a:r>
            <a:endParaRPr lang="en-US" dirty="0"/>
          </a:p>
        </p:txBody>
      </p:sp>
      <p:sp>
        <p:nvSpPr>
          <p:cNvPr id="5" name="Slide Number Placeholder 4"/>
          <p:cNvSpPr>
            <a:spLocks noGrp="1"/>
          </p:cNvSpPr>
          <p:nvPr>
            <p:ph type="sldNum" sz="quarter" idx="11"/>
          </p:nvPr>
        </p:nvSpPr>
        <p:spPr/>
        <p:txBody>
          <a:bodyPr/>
          <a:lstStyle/>
          <a:p>
            <a:fld id="{FAAEB488-4AF4-9742-B97F-D9E8E18C3547}" type="slidenum">
              <a:rPr lang="en-US" smtClean="0"/>
              <a:pPr/>
              <a:t>2</a:t>
            </a:fld>
            <a:endParaRPr lang="en-US"/>
          </a:p>
        </p:txBody>
      </p:sp>
    </p:spTree>
    <p:extLst>
      <p:ext uri="{BB962C8B-B14F-4D97-AF65-F5344CB8AC3E}">
        <p14:creationId xmlns:p14="http://schemas.microsoft.com/office/powerpoint/2010/main" val="39823193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pronouns important?</a:t>
            </a:r>
            <a:endParaRPr lang="en-US" dirty="0"/>
          </a:p>
        </p:txBody>
      </p:sp>
      <p:sp>
        <p:nvSpPr>
          <p:cNvPr id="3" name="Content Placeholder 2"/>
          <p:cNvSpPr>
            <a:spLocks noGrp="1"/>
          </p:cNvSpPr>
          <p:nvPr>
            <p:ph idx="1"/>
          </p:nvPr>
        </p:nvSpPr>
        <p:spPr/>
        <p:txBody>
          <a:bodyPr/>
          <a:lstStyle/>
          <a:p>
            <a:pPr marL="0" indent="228600"/>
            <a:r>
              <a:rPr lang="en-US" sz="2200" dirty="0" smtClean="0"/>
              <a:t>“</a:t>
            </a:r>
            <a:r>
              <a:rPr lang="en-US" sz="2200" dirty="0"/>
              <a:t>The experience of being </a:t>
            </a:r>
            <a:r>
              <a:rPr lang="en-US" sz="2200" dirty="0" err="1"/>
              <a:t>misgendered</a:t>
            </a:r>
            <a:r>
              <a:rPr lang="en-US" sz="2200" dirty="0"/>
              <a:t> can be hurtful, angering, and even distracting. The experience of accidentally </a:t>
            </a:r>
            <a:r>
              <a:rPr lang="en-US" sz="2200" dirty="0" err="1"/>
              <a:t>misgendering</a:t>
            </a:r>
            <a:r>
              <a:rPr lang="en-US" sz="2200" dirty="0"/>
              <a:t> someone can be embarrassing for both parties, creating tension and leading to communication breakdowns across teams and with customers</a:t>
            </a:r>
            <a:r>
              <a:rPr lang="en-US" sz="2200" dirty="0" smtClean="0"/>
              <a:t>.”</a:t>
            </a:r>
            <a:endParaRPr lang="en-US" sz="2200" dirty="0"/>
          </a:p>
          <a:p>
            <a:pPr marL="0" indent="228600"/>
            <a:r>
              <a:rPr lang="en-US" sz="2200" dirty="0" smtClean="0"/>
              <a:t>“A </a:t>
            </a:r>
            <a:r>
              <a:rPr lang="en-US" sz="2200" dirty="0"/>
              <a:t>culture that readily asks or provides pronouns is one committed to reducing the risk of disrespect or embarrassment for both parties</a:t>
            </a:r>
            <a:r>
              <a:rPr lang="en-US" sz="2200" dirty="0" smtClean="0"/>
              <a:t>.”</a:t>
            </a:r>
          </a:p>
          <a:p>
            <a:pPr marL="0" indent="228600"/>
            <a:r>
              <a:rPr lang="en-US" sz="2200" dirty="0" smtClean="0"/>
              <a:t>“... the </a:t>
            </a:r>
            <a:r>
              <a:rPr lang="en-US" sz="2200" dirty="0"/>
              <a:t>bottom line is that everyone deserves to have their self-ascribed name and pronouns respected in the </a:t>
            </a:r>
            <a:r>
              <a:rPr lang="en-US" sz="2200" dirty="0" smtClean="0"/>
              <a:t>workplace.”</a:t>
            </a:r>
            <a:endParaRPr lang="en-US" sz="2200" dirty="0"/>
          </a:p>
          <a:p>
            <a:pPr marL="0" indent="228600"/>
            <a:endParaRPr lang="en-US" sz="2200" dirty="0"/>
          </a:p>
        </p:txBody>
      </p:sp>
      <p:sp>
        <p:nvSpPr>
          <p:cNvPr id="4" name="Footer Placeholder 3"/>
          <p:cNvSpPr>
            <a:spLocks noGrp="1"/>
          </p:cNvSpPr>
          <p:nvPr>
            <p:ph type="ftr" sz="quarter" idx="10"/>
          </p:nvPr>
        </p:nvSpPr>
        <p:spPr/>
        <p:txBody>
          <a:bodyPr/>
          <a:lstStyle/>
          <a:p>
            <a:r>
              <a:rPr lang="en-US" dirty="0" smtClean="0"/>
              <a:t>NSD Staff Meeting, March 19, 2019</a:t>
            </a:r>
            <a:endParaRPr lang="en-US" dirty="0"/>
          </a:p>
        </p:txBody>
      </p:sp>
      <p:sp>
        <p:nvSpPr>
          <p:cNvPr id="5" name="Slide Number Placeholder 4"/>
          <p:cNvSpPr>
            <a:spLocks noGrp="1"/>
          </p:cNvSpPr>
          <p:nvPr>
            <p:ph type="sldNum" sz="quarter" idx="11"/>
          </p:nvPr>
        </p:nvSpPr>
        <p:spPr/>
        <p:txBody>
          <a:bodyPr/>
          <a:lstStyle/>
          <a:p>
            <a:fld id="{FAAEB488-4AF4-9742-B97F-D9E8E18C3547}" type="slidenum">
              <a:rPr lang="en-US" smtClean="0"/>
              <a:pPr/>
              <a:t>3</a:t>
            </a:fld>
            <a:endParaRPr lang="en-US"/>
          </a:p>
        </p:txBody>
      </p:sp>
    </p:spTree>
    <p:extLst>
      <p:ext uri="{BB962C8B-B14F-4D97-AF65-F5344CB8AC3E}">
        <p14:creationId xmlns:p14="http://schemas.microsoft.com/office/powerpoint/2010/main" val="34390330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pronouns important?</a:t>
            </a:r>
            <a:endParaRPr lang="en-US" dirty="0"/>
          </a:p>
        </p:txBody>
      </p:sp>
      <p:sp>
        <p:nvSpPr>
          <p:cNvPr id="3" name="Content Placeholder 2"/>
          <p:cNvSpPr>
            <a:spLocks noGrp="1"/>
          </p:cNvSpPr>
          <p:nvPr>
            <p:ph idx="1"/>
          </p:nvPr>
        </p:nvSpPr>
        <p:spPr/>
        <p:txBody>
          <a:bodyPr/>
          <a:lstStyle/>
          <a:p>
            <a:pPr marL="0" indent="228600"/>
            <a:r>
              <a:rPr lang="en-US" dirty="0" smtClean="0"/>
              <a:t>UC Davis Medical Center:</a:t>
            </a:r>
            <a:endParaRPr lang="en-US" dirty="0" smtClean="0">
              <a:hlinkClick r:id="rId2"/>
            </a:endParaRPr>
          </a:p>
          <a:p>
            <a:pPr marL="0" indent="228600"/>
            <a:r>
              <a:rPr lang="en-US" dirty="0" smtClean="0">
                <a:hlinkClick r:id="rId2"/>
              </a:rPr>
              <a:t>http</a:t>
            </a:r>
            <a:r>
              <a:rPr lang="en-US" dirty="0">
                <a:hlinkClick r:id="rId2"/>
              </a:rPr>
              <a:t>://improvingoutcomesconference.com/whats-the-deal-with-gender-pronouns</a:t>
            </a:r>
            <a:r>
              <a:rPr lang="en-US" dirty="0" smtClean="0">
                <a:hlinkClick r:id="rId2"/>
              </a:rPr>
              <a:t>/</a:t>
            </a:r>
            <a:endParaRPr lang="en-US" dirty="0" smtClean="0"/>
          </a:p>
          <a:p>
            <a:pPr marL="0" indent="228600"/>
            <a:endParaRPr lang="en-US" dirty="0" smtClean="0"/>
          </a:p>
          <a:p>
            <a:pPr marL="0" indent="228600"/>
            <a:r>
              <a:rPr lang="en-US" dirty="0" smtClean="0"/>
              <a:t>Human Rights Campaign:</a:t>
            </a:r>
            <a:endParaRPr lang="en-US" dirty="0"/>
          </a:p>
          <a:p>
            <a:pPr marL="0" indent="228600"/>
            <a:r>
              <a:rPr lang="en-US" dirty="0" smtClean="0">
                <a:hlinkClick r:id="rId3"/>
              </a:rPr>
              <a:t>http:</a:t>
            </a:r>
            <a:r>
              <a:rPr lang="en-US" dirty="0">
                <a:hlinkClick r:id="rId3"/>
              </a:rPr>
              <a:t>//assets2.hrc.org/files/assets/resources/TalkingAboutPronouns_onesheet_FINAL.pdf?_ga=2.206842128.2045556981.1552538129-</a:t>
            </a:r>
            <a:r>
              <a:rPr lang="en-US" dirty="0" smtClean="0">
                <a:hlinkClick r:id="rId3"/>
              </a:rPr>
              <a:t>1469618537.1552538129</a:t>
            </a:r>
            <a:endParaRPr lang="en-US" dirty="0" smtClean="0"/>
          </a:p>
          <a:p>
            <a:pPr marL="0" indent="228600"/>
            <a:endParaRPr lang="en-US" dirty="0"/>
          </a:p>
          <a:p>
            <a:pPr marL="0" indent="228600"/>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4</a:t>
            </a:fld>
            <a:endParaRPr lang="en-US"/>
          </a:p>
        </p:txBody>
      </p:sp>
    </p:spTree>
    <p:extLst>
      <p:ext uri="{BB962C8B-B14F-4D97-AF65-F5344CB8AC3E}">
        <p14:creationId xmlns:p14="http://schemas.microsoft.com/office/powerpoint/2010/main" val="22731122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Lambda Alliance Employee Resource Group </a:t>
            </a:r>
            <a:r>
              <a:rPr lang="en-US" dirty="0" smtClean="0"/>
              <a:t>- Pronoun Project</a:t>
            </a:r>
            <a:endParaRPr lang="en-US" dirty="0"/>
          </a:p>
        </p:txBody>
      </p:sp>
      <p:sp>
        <p:nvSpPr>
          <p:cNvPr id="3" name="Content Placeholder 2"/>
          <p:cNvSpPr>
            <a:spLocks noGrp="1"/>
          </p:cNvSpPr>
          <p:nvPr>
            <p:ph idx="1"/>
          </p:nvPr>
        </p:nvSpPr>
        <p:spPr/>
        <p:txBody>
          <a:bodyPr/>
          <a:lstStyle/>
          <a:p>
            <a:pPr marL="0" indent="228600"/>
            <a:r>
              <a:rPr lang="en-US" dirty="0" smtClean="0"/>
              <a:t>The Lambda Alliance ERG is conducting a campaign </a:t>
            </a:r>
            <a:r>
              <a:rPr lang="en-US" dirty="0" smtClean="0"/>
              <a:t>to make </a:t>
            </a:r>
            <a:r>
              <a:rPr lang="en-US" dirty="0" smtClean="0"/>
              <a:t>pronoun use more commonplace at LBNL.  The campaign, </a:t>
            </a:r>
            <a:r>
              <a:rPr lang="en-US" dirty="0" smtClean="0"/>
              <a:t>which is still </a:t>
            </a:r>
            <a:r>
              <a:rPr lang="en-US" dirty="0" smtClean="0"/>
              <a:t>under development, </a:t>
            </a:r>
            <a:r>
              <a:rPr lang="en-US" dirty="0" smtClean="0"/>
              <a:t>has </a:t>
            </a:r>
            <a:r>
              <a:rPr lang="en-US" dirty="0" smtClean="0"/>
              <a:t>four targeted areas for rollout. </a:t>
            </a:r>
          </a:p>
          <a:p>
            <a:pPr marL="227013" indent="457200">
              <a:buFont typeface="Wingdings" charset="2"/>
              <a:buChar char="q"/>
            </a:pPr>
            <a:r>
              <a:rPr lang="en-US" dirty="0" smtClean="0"/>
              <a:t>E-mail Signature Lines</a:t>
            </a:r>
          </a:p>
          <a:p>
            <a:pPr marL="227013" indent="457200">
              <a:buFont typeface="Wingdings" charset="2"/>
              <a:buChar char="q"/>
            </a:pPr>
            <a:r>
              <a:rPr lang="en-US" dirty="0" smtClean="0"/>
              <a:t>Event Nametags </a:t>
            </a:r>
          </a:p>
          <a:p>
            <a:pPr marL="227013" indent="457200">
              <a:buFont typeface="Wingdings" charset="2"/>
              <a:buChar char="q"/>
            </a:pPr>
            <a:r>
              <a:rPr lang="en-US" dirty="0" smtClean="0"/>
              <a:t>Business Cards</a:t>
            </a:r>
          </a:p>
          <a:p>
            <a:pPr marL="227013" indent="457200">
              <a:buFont typeface="Wingdings" charset="2"/>
              <a:buChar char="q"/>
            </a:pPr>
            <a:r>
              <a:rPr lang="en-US" dirty="0" smtClean="0"/>
              <a:t>LBNL </a:t>
            </a:r>
            <a:r>
              <a:rPr lang="en-US" dirty="0" smtClean="0"/>
              <a:t>Directory</a:t>
            </a:r>
            <a:r>
              <a:rPr lang="en-US" sz="1200" dirty="0" smtClean="0"/>
              <a:t/>
            </a:r>
            <a:br>
              <a:rPr lang="en-US" sz="1200" dirty="0" smtClean="0"/>
            </a:br>
            <a:endParaRPr lang="en-US" sz="1200" dirty="0"/>
          </a:p>
          <a:p>
            <a:pPr marL="227013" indent="0"/>
            <a:r>
              <a:rPr lang="en-US" dirty="0" smtClean="0"/>
              <a:t>There are ways that you can support this project now.</a:t>
            </a:r>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5</a:t>
            </a:fld>
            <a:endParaRPr lang="en-US"/>
          </a:p>
        </p:txBody>
      </p:sp>
    </p:spTree>
    <p:extLst>
      <p:ext uri="{BB962C8B-B14F-4D97-AF65-F5344CB8AC3E}">
        <p14:creationId xmlns:p14="http://schemas.microsoft.com/office/powerpoint/2010/main" val="1109423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Signature Lines</a:t>
            </a:r>
            <a:endParaRPr lang="en-US" dirty="0"/>
          </a:p>
        </p:txBody>
      </p:sp>
      <p:sp>
        <p:nvSpPr>
          <p:cNvPr id="3" name="Content Placeholder 2"/>
          <p:cNvSpPr>
            <a:spLocks noGrp="1"/>
          </p:cNvSpPr>
          <p:nvPr>
            <p:ph idx="1"/>
          </p:nvPr>
        </p:nvSpPr>
        <p:spPr/>
        <p:txBody>
          <a:bodyPr/>
          <a:lstStyle/>
          <a:p>
            <a:pPr marL="0" indent="228600" defTabSz="55563"/>
            <a:r>
              <a:rPr lang="en-US" dirty="0" smtClean="0"/>
              <a:t>The simplest way to show support is to add pronouns to your email signature file.  </a:t>
            </a:r>
          </a:p>
          <a:p>
            <a:pPr marL="0" indent="228600" defTabSz="55563"/>
            <a:endParaRPr lang="en-US" dirty="0"/>
          </a:p>
          <a:p>
            <a:pPr marL="0" indent="228600" defTabSz="55563"/>
            <a:r>
              <a:rPr lang="en-US" dirty="0" smtClean="0"/>
              <a:t>If you use the Google webmail interface:</a:t>
            </a:r>
          </a:p>
          <a:p>
            <a:pPr marL="569913" defTabSz="55563">
              <a:buFont typeface="Arial"/>
              <a:buChar char="•"/>
            </a:pPr>
            <a:r>
              <a:rPr lang="en-US" dirty="0"/>
              <a:t>Go to the gear in the top right corner</a:t>
            </a:r>
          </a:p>
          <a:p>
            <a:pPr marL="569913" defTabSz="55563">
              <a:buFont typeface="Arial"/>
              <a:buChar char="•"/>
            </a:pPr>
            <a:r>
              <a:rPr lang="en-US" dirty="0"/>
              <a:t>Scroll down to the signature section</a:t>
            </a:r>
          </a:p>
          <a:p>
            <a:pPr marL="569913" defTabSz="55563">
              <a:buFont typeface="Arial"/>
              <a:buChar char="•"/>
            </a:pPr>
            <a:r>
              <a:rPr lang="en-US" dirty="0"/>
              <a:t>A</a:t>
            </a:r>
            <a:r>
              <a:rPr lang="en-US" dirty="0"/>
              <a:t>dd your pronouns in the way you think best fits  </a:t>
            </a:r>
          </a:p>
          <a:p>
            <a:pPr marL="569913" defTabSz="55563">
              <a:buFont typeface="Arial"/>
              <a:buChar char="•"/>
            </a:pPr>
            <a:r>
              <a:rPr lang="en-US" dirty="0"/>
              <a:t>Click the save changes button at the bottom of the screen</a:t>
            </a:r>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6</a:t>
            </a:fld>
            <a:endParaRPr lang="en-US"/>
          </a:p>
        </p:txBody>
      </p:sp>
    </p:spTree>
    <p:extLst>
      <p:ext uri="{BB962C8B-B14F-4D97-AF65-F5344CB8AC3E}">
        <p14:creationId xmlns:p14="http://schemas.microsoft.com/office/powerpoint/2010/main" val="1619757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Signature Lines</a:t>
            </a:r>
            <a:endParaRPr lang="en-US" dirty="0"/>
          </a:p>
        </p:txBody>
      </p:sp>
      <p:sp>
        <p:nvSpPr>
          <p:cNvPr id="3" name="Content Placeholder 2"/>
          <p:cNvSpPr>
            <a:spLocks noGrp="1"/>
          </p:cNvSpPr>
          <p:nvPr>
            <p:ph idx="1"/>
          </p:nvPr>
        </p:nvSpPr>
        <p:spPr/>
        <p:txBody>
          <a:bodyPr/>
          <a:lstStyle/>
          <a:p>
            <a:pPr marL="0" indent="228600"/>
            <a:r>
              <a:rPr lang="en-US" dirty="0" smtClean="0"/>
              <a:t>If you want to give people an opportunity to explore why pronouns are important, you can add a link to one of the helpful explanations available at the beginning of these slides.</a:t>
            </a:r>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7</a:t>
            </a:fld>
            <a:endParaRPr lang="en-US"/>
          </a:p>
        </p:txBody>
      </p:sp>
      <p:pic>
        <p:nvPicPr>
          <p:cNvPr id="7" name="Picture 6" descr="Screen Shot 2019-03-19 at 6.58.31 AM.png"/>
          <p:cNvPicPr>
            <a:picLocks noChangeAspect="1"/>
          </p:cNvPicPr>
          <p:nvPr/>
        </p:nvPicPr>
        <p:blipFill rotWithShape="1">
          <a:blip r:embed="rId2">
            <a:extLst>
              <a:ext uri="{28A0092B-C50C-407E-A947-70E740481C1C}">
                <a14:useLocalDpi xmlns:a14="http://schemas.microsoft.com/office/drawing/2010/main" val="0"/>
              </a:ext>
            </a:extLst>
          </a:blip>
          <a:srcRect t="5196" r="6626" b="12019"/>
          <a:stretch/>
        </p:blipFill>
        <p:spPr>
          <a:xfrm>
            <a:off x="2130463" y="3199731"/>
            <a:ext cx="4886250" cy="2786666"/>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64380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Nametags</a:t>
            </a:r>
            <a:endParaRPr lang="en-US" dirty="0"/>
          </a:p>
        </p:txBody>
      </p:sp>
      <p:sp>
        <p:nvSpPr>
          <p:cNvPr id="3" name="Content Placeholder 2"/>
          <p:cNvSpPr>
            <a:spLocks noGrp="1"/>
          </p:cNvSpPr>
          <p:nvPr>
            <p:ph idx="1"/>
          </p:nvPr>
        </p:nvSpPr>
        <p:spPr/>
        <p:txBody>
          <a:bodyPr/>
          <a:lstStyle/>
          <a:p>
            <a:pPr marL="0" indent="228600"/>
            <a:r>
              <a:rPr lang="en-US" dirty="0" smtClean="0"/>
              <a:t>Currently</a:t>
            </a:r>
            <a:r>
              <a:rPr lang="en-US" dirty="0" smtClean="0"/>
              <a:t>, displaying pronouns on nametags is a </a:t>
            </a:r>
            <a:r>
              <a:rPr lang="en-US" dirty="0" smtClean="0"/>
              <a:t>one-off </a:t>
            </a:r>
            <a:r>
              <a:rPr lang="en-US" dirty="0" smtClean="0"/>
              <a:t>request </a:t>
            </a:r>
            <a:r>
              <a:rPr lang="en-US" dirty="0" smtClean="0"/>
              <a:t>that </a:t>
            </a:r>
            <a:r>
              <a:rPr lang="en-US" dirty="0" smtClean="0"/>
              <a:t>is often overlooked.  It is an option that should be considered prior to opening registration so that an </a:t>
            </a:r>
            <a:r>
              <a:rPr lang="en-US" b="1" dirty="0" smtClean="0"/>
              <a:t>optional </a:t>
            </a:r>
            <a:r>
              <a:rPr lang="en-US" dirty="0" smtClean="0"/>
              <a:t>field can be added to collect this data.</a:t>
            </a:r>
            <a:r>
              <a:rPr lang="en-US" dirty="0" smtClean="0"/>
              <a:t> </a:t>
            </a:r>
            <a:endParaRPr lang="en-US" dirty="0"/>
          </a:p>
          <a:p>
            <a:pPr marL="0" indent="228600"/>
            <a:r>
              <a:rPr lang="en-US" dirty="0"/>
              <a:t>At LBNL we use both administrative </a:t>
            </a:r>
            <a:r>
              <a:rPr lang="en-US" dirty="0" smtClean="0"/>
              <a:t>and </a:t>
            </a:r>
            <a:r>
              <a:rPr lang="en-US" dirty="0"/>
              <a:t>Conference Services </a:t>
            </a:r>
            <a:r>
              <a:rPr lang="en-US" dirty="0" smtClean="0"/>
              <a:t>support to </a:t>
            </a:r>
            <a:r>
              <a:rPr lang="en-US" dirty="0"/>
              <a:t>make nametags for events</a:t>
            </a:r>
            <a:r>
              <a:rPr lang="en-US" dirty="0" smtClean="0"/>
              <a:t>.  The Lambda Alliance is working with Conference Services to add this as part of their normal procedure.  </a:t>
            </a:r>
          </a:p>
          <a:p>
            <a:pPr marL="0" indent="228600"/>
            <a:r>
              <a:rPr lang="en-US" dirty="0" smtClean="0"/>
              <a:t>To use pronouns on nametags for </a:t>
            </a:r>
            <a:r>
              <a:rPr lang="en-US" dirty="0" smtClean="0"/>
              <a:t>events organized by your administrative staff, just ask.</a:t>
            </a:r>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8</a:t>
            </a:fld>
            <a:endParaRPr lang="en-US"/>
          </a:p>
        </p:txBody>
      </p:sp>
    </p:spTree>
    <p:extLst>
      <p:ext uri="{BB962C8B-B14F-4D97-AF65-F5344CB8AC3E}">
        <p14:creationId xmlns:p14="http://schemas.microsoft.com/office/powerpoint/2010/main" val="39030853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Nametags</a:t>
            </a:r>
            <a:endParaRPr lang="en-US" dirty="0"/>
          </a:p>
        </p:txBody>
      </p:sp>
      <p:sp>
        <p:nvSpPr>
          <p:cNvPr id="4" name="Footer Placeholder 3"/>
          <p:cNvSpPr>
            <a:spLocks noGrp="1"/>
          </p:cNvSpPr>
          <p:nvPr>
            <p:ph type="ftr" sz="quarter" idx="10"/>
          </p:nvPr>
        </p:nvSpPr>
        <p:spPr/>
        <p:txBody>
          <a:bodyPr/>
          <a:lstStyle/>
          <a:p>
            <a:r>
              <a:rPr lang="en-US" smtClean="0"/>
              <a:t>NSD Staff Meeting, March 19, 2019</a:t>
            </a:r>
            <a:endParaRPr lang="en-US"/>
          </a:p>
        </p:txBody>
      </p:sp>
      <p:sp>
        <p:nvSpPr>
          <p:cNvPr id="5" name="Slide Number Placeholder 4"/>
          <p:cNvSpPr>
            <a:spLocks noGrp="1"/>
          </p:cNvSpPr>
          <p:nvPr>
            <p:ph type="sldNum" sz="quarter" idx="11"/>
          </p:nvPr>
        </p:nvSpPr>
        <p:spPr/>
        <p:txBody>
          <a:bodyPr/>
          <a:lstStyle/>
          <a:p>
            <a:fld id="{FAAEB488-4AF4-9742-B97F-D9E8E18C3547}" type="slidenum">
              <a:rPr lang="en-US" smtClean="0"/>
              <a:pPr/>
              <a:t>9</a:t>
            </a:fld>
            <a:endParaRPr lang="en-US"/>
          </a:p>
        </p:txBody>
      </p:sp>
      <p:sp>
        <p:nvSpPr>
          <p:cNvPr id="8" name="Content Placeholder 7"/>
          <p:cNvSpPr>
            <a:spLocks noGrp="1"/>
          </p:cNvSpPr>
          <p:nvPr>
            <p:ph idx="1"/>
          </p:nvPr>
        </p:nvSpPr>
        <p:spPr/>
        <p:txBody>
          <a:bodyPr/>
          <a:lstStyle/>
          <a:p>
            <a:pPr marL="0" indent="228600"/>
            <a:r>
              <a:rPr lang="en-US" dirty="0" smtClean="0"/>
              <a:t>Nametag design is usually left to the administrative staff, but they should be working with the event organizer to discuss the design.</a:t>
            </a:r>
            <a:endParaRPr lang="en-US" dirty="0"/>
          </a:p>
        </p:txBody>
      </p:sp>
      <p:pic>
        <p:nvPicPr>
          <p:cNvPr id="12" name="Picture 11" descr="Screen Shot 2019-03-19 at 7.31.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488" y="2862673"/>
            <a:ext cx="4216200" cy="3170237"/>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33478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BNL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LBNL_Template.pot</Template>
  <TotalTime>529</TotalTime>
  <Words>797</Words>
  <Application>Microsoft Macintosh PowerPoint</Application>
  <PresentationFormat>On-screen Show (4:3)</PresentationFormat>
  <Paragraphs>78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LBNL_Template</vt:lpstr>
      <vt:lpstr>Pronoun use at LBNL</vt:lpstr>
      <vt:lpstr>Why are we talking about pronouns?</vt:lpstr>
      <vt:lpstr>Why are pronouns important?</vt:lpstr>
      <vt:lpstr>Why are pronouns important?</vt:lpstr>
      <vt:lpstr>The Lambda Alliance Employee Resource Group - Pronoun Project</vt:lpstr>
      <vt:lpstr>E-mail Signature Lines</vt:lpstr>
      <vt:lpstr>E-mail Signature Lines</vt:lpstr>
      <vt:lpstr>Event Nametags</vt:lpstr>
      <vt:lpstr>Event Nametags</vt:lpstr>
      <vt:lpstr>Business Cards</vt:lpstr>
      <vt:lpstr>Business Cards</vt:lpstr>
      <vt:lpstr>LBNL Directory</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teid05</dc:creator>
  <cp:lastModifiedBy>Tom Gallant</cp:lastModifiedBy>
  <cp:revision>35</cp:revision>
  <dcterms:created xsi:type="dcterms:W3CDTF">2011-03-24T16:28:04Z</dcterms:created>
  <dcterms:modified xsi:type="dcterms:W3CDTF">2019-03-19T18:07:12Z</dcterms:modified>
</cp:coreProperties>
</file>