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092" r:id="rId3"/>
    <p:sldId id="2093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0" autoAdjust="0"/>
    <p:restoredTop sz="94660"/>
  </p:normalViewPr>
  <p:slideViewPr>
    <p:cSldViewPr>
      <p:cViewPr varScale="1">
        <p:scale>
          <a:sx n="102" d="100"/>
          <a:sy n="102" d="100"/>
        </p:scale>
        <p:origin x="62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5F2828-8B02-4E0D-9FD0-B7ED745635A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3F71F8-9A6C-44E8-AA58-302F2B215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71F8-9A6C-44E8-AA58-302F2B21516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5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9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0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1584" y="6448251"/>
            <a:ext cx="7128792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3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7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/>
          <a:p>
            <a:r>
              <a:rPr lang="en-US"/>
              <a:t>P. Ferracin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01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3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7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8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04/30/2024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</p:spPr>
        <p:txBody>
          <a:bodyPr>
            <a:normAutofit/>
          </a:bodyPr>
          <a:lstStyle/>
          <a:p>
            <a:r>
              <a:rPr lang="en-US" sz="3600" b="1" dirty="0"/>
              <a:t>Hybrid challenges and milestones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725144"/>
            <a:ext cx="10363200" cy="1512168"/>
          </a:xfrm>
          <a:solidFill>
            <a:srgbClr val="EAEAEA">
              <a:alpha val="23137"/>
            </a:srgbClr>
          </a:solidFill>
        </p:spPr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sz="9000" dirty="0"/>
              <a:t>P. Ferracin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endParaRPr lang="en-US"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sz="4500" dirty="0"/>
              <a:t>20 T  hybrid Meeting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sz="4500"/>
              <a:t>November 11</a:t>
            </a:r>
            <a:r>
              <a:rPr lang="en-US" sz="4500" baseline="30000"/>
              <a:t>th</a:t>
            </a:r>
            <a:r>
              <a:rPr lang="en-US" sz="4500"/>
              <a:t>, </a:t>
            </a:r>
            <a:r>
              <a:rPr lang="en-US" sz="4500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1045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5DBA-527F-4E9C-B0BD-DB25E79EE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A953F-BD13-4B27-8F26-86F56F823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Near term challenges for Hybrid Accelerator Magnets:</a:t>
            </a:r>
          </a:p>
          <a:p>
            <a:pPr lvl="1"/>
            <a:r>
              <a:rPr lang="en-US" dirty="0"/>
              <a:t>Engineering design</a:t>
            </a:r>
          </a:p>
          <a:p>
            <a:pPr lvl="2"/>
            <a:r>
              <a:rPr lang="en-US" dirty="0"/>
              <a:t>Integrated design of inserts and </a:t>
            </a:r>
            <a:r>
              <a:rPr lang="en-US" dirty="0" err="1"/>
              <a:t>outserts</a:t>
            </a:r>
            <a:r>
              <a:rPr lang="en-US" dirty="0"/>
              <a:t> coils for optimal operation in hybrid configuration</a:t>
            </a:r>
          </a:p>
          <a:p>
            <a:pPr lvl="3"/>
            <a:r>
              <a:rPr lang="en-US" dirty="0"/>
              <a:t>Compatibility of dimensions, in particular radii and lengths, of LTS and HTS coils</a:t>
            </a:r>
          </a:p>
          <a:p>
            <a:pPr lvl="3"/>
            <a:r>
              <a:rPr lang="en-US" dirty="0"/>
              <a:t>Location and extension of high field region and of the leads, design of the splices </a:t>
            </a:r>
          </a:p>
          <a:p>
            <a:pPr lvl="1"/>
            <a:r>
              <a:rPr lang="en-US" dirty="0"/>
              <a:t>Mechanical analysis</a:t>
            </a:r>
          </a:p>
          <a:p>
            <a:pPr lvl="2"/>
            <a:r>
              <a:rPr lang="en-US" dirty="0"/>
              <a:t>Mechanical support and assembly process of insert coils inside </a:t>
            </a:r>
            <a:r>
              <a:rPr lang="en-US" dirty="0" err="1"/>
              <a:t>outsert</a:t>
            </a:r>
            <a:r>
              <a:rPr lang="en-US" dirty="0"/>
              <a:t> aperture </a:t>
            </a:r>
          </a:p>
          <a:p>
            <a:pPr lvl="3"/>
            <a:r>
              <a:rPr lang="en-US" dirty="0"/>
              <a:t>Design of the radial and azimuthal support components to prevent motion and excessive strain both in the insert and in the </a:t>
            </a:r>
            <a:r>
              <a:rPr lang="en-US" dirty="0" err="1"/>
              <a:t>outsert</a:t>
            </a:r>
            <a:r>
              <a:rPr lang="en-US" dirty="0"/>
              <a:t> under the action of the Lorentz forces</a:t>
            </a:r>
          </a:p>
          <a:p>
            <a:pPr lvl="3"/>
            <a:r>
              <a:rPr lang="en-US" dirty="0"/>
              <a:t>Define tooling and procedures to guarantee mechanical contact between insert and </a:t>
            </a:r>
            <a:r>
              <a:rPr lang="en-US" dirty="0" err="1"/>
              <a:t>outser</a:t>
            </a:r>
            <a:r>
              <a:rPr lang="en-US" dirty="0"/>
              <a:t> coils, at the same time ensuring reliable assembly and disassembly operations.</a:t>
            </a:r>
          </a:p>
          <a:p>
            <a:pPr lvl="1"/>
            <a:r>
              <a:rPr lang="en-US" dirty="0"/>
              <a:t>Test</a:t>
            </a:r>
          </a:p>
          <a:p>
            <a:pPr lvl="2"/>
            <a:r>
              <a:rPr lang="en-US" dirty="0"/>
              <a:t>Define test set-ups, powering configurations and protection schemes for hybrid magnets during powering tests</a:t>
            </a:r>
          </a:p>
          <a:p>
            <a:pPr lvl="1"/>
            <a:r>
              <a:rPr lang="en-US" dirty="0"/>
              <a:t>Conceptual design and analysis analysis</a:t>
            </a:r>
          </a:p>
          <a:p>
            <a:pPr lvl="2"/>
            <a:r>
              <a:rPr lang="en-US" dirty="0"/>
              <a:t>Evaluate maximum achievable fields, given the current HTS and LTS conductor properties and coil technology</a:t>
            </a:r>
          </a:p>
          <a:p>
            <a:pPr lvl="2"/>
            <a:r>
              <a:rPr lang="en-US" dirty="0"/>
              <a:t>Conceptual design of a 20 T hybrid magnet </a:t>
            </a:r>
          </a:p>
          <a:p>
            <a:pPr lvl="2"/>
            <a:r>
              <a:rPr lang="en-US" dirty="0"/>
              <a:t>Comparative analysis of CCT and SMCT designs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C63B6-3FA8-44AC-8831-996E82A7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CF601-61FC-4324-9BEF-859EFE04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12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0FD9-FBA1-4E90-BC57-7A05A89DE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milestones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A3D3B-63EC-4FD9-B383-241CE2C2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26797-114D-4AC6-82A2-F12B7C56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2ABD4C-2F4E-4A38-A936-D16066762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515CCD-D2D6-4123-92B3-7D4C05492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8" t="10806" r="26510" b="18895"/>
          <a:stretch/>
        </p:blipFill>
        <p:spPr>
          <a:xfrm>
            <a:off x="119336" y="1124744"/>
            <a:ext cx="11737304" cy="51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7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106408</TotalTime>
  <Words>200</Words>
  <Application>Microsoft Office PowerPoint</Application>
  <PresentationFormat>Widescreen</PresentationFormat>
  <Paragraphs>27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ＭＳ Ｐゴシック</vt:lpstr>
      <vt:lpstr>Arial</vt:lpstr>
      <vt:lpstr>Calibri</vt:lpstr>
      <vt:lpstr>Office Theme</vt:lpstr>
      <vt:lpstr>Hybrid challenges and milestones</vt:lpstr>
      <vt:lpstr>Challenges</vt:lpstr>
      <vt:lpstr>Possible milestones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LBNL LARP Effort – Ian Pong</dc:title>
  <dc:creator>Ian Pong</dc:creator>
  <cp:lastModifiedBy>Paolo Ferracin</cp:lastModifiedBy>
  <cp:revision>1669</cp:revision>
  <cp:lastPrinted>2024-07-09T15:29:18Z</cp:lastPrinted>
  <dcterms:created xsi:type="dcterms:W3CDTF">2013-02-14T18:56:39Z</dcterms:created>
  <dcterms:modified xsi:type="dcterms:W3CDTF">2024-11-14T19:53:20Z</dcterms:modified>
</cp:coreProperties>
</file>