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206" r:id="rId2"/>
    <p:sldId id="1233" r:id="rId3"/>
    <p:sldId id="1226" r:id="rId4"/>
    <p:sldId id="1242" r:id="rId5"/>
    <p:sldId id="1218" r:id="rId6"/>
    <p:sldId id="1240" r:id="rId7"/>
    <p:sldId id="1243" r:id="rId8"/>
    <p:sldId id="1244" r:id="rId9"/>
    <p:sldId id="1227" r:id="rId10"/>
    <p:sldId id="1237" r:id="rId11"/>
    <p:sldId id="1232" r:id="rId12"/>
    <p:sldId id="1225" r:id="rId13"/>
    <p:sldId id="1235" r:id="rId14"/>
    <p:sldId id="1230" r:id="rId15"/>
    <p:sldId id="1238" r:id="rId16"/>
    <p:sldId id="1229" r:id="rId17"/>
    <p:sldId id="1234" r:id="rId18"/>
    <p:sldId id="1231" r:id="rId19"/>
    <p:sldId id="1236" r:id="rId20"/>
    <p:sldId id="1224" r:id="rId21"/>
    <p:sldId id="121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5383A0"/>
    <a:srgbClr val="92D050"/>
    <a:srgbClr val="0D04C8"/>
    <a:srgbClr val="003366"/>
    <a:srgbClr val="A9D18E"/>
    <a:srgbClr val="022B45"/>
    <a:srgbClr val="032B44"/>
    <a:srgbClr val="062A44"/>
    <a:srgbClr val="06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9" autoAdjust="0"/>
    <p:restoredTop sz="95200" autoAdjust="0"/>
  </p:normalViewPr>
  <p:slideViewPr>
    <p:cSldViewPr snapToGrid="0">
      <p:cViewPr>
        <p:scale>
          <a:sx n="100" d="100"/>
          <a:sy n="100" d="100"/>
        </p:scale>
        <p:origin x="2694" y="906"/>
      </p:cViewPr>
      <p:guideLst/>
    </p:cSldViewPr>
  </p:slideViewPr>
  <p:outlineViewPr>
    <p:cViewPr>
      <p:scale>
        <a:sx n="20" d="100"/>
        <a:sy n="20" d="100"/>
      </p:scale>
      <p:origin x="0" y="-53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>
      <p:cViewPr varScale="1">
        <p:scale>
          <a:sx n="116" d="100"/>
          <a:sy n="116" d="100"/>
        </p:scale>
        <p:origin x="33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116533-EDC9-44ED-BEDF-2C06CC3B2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0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6D688-15F4-4A2D-BEED-044EC1D4E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C84AEAE7-09E5-49DB-B359-3165B231B51F}" type="datetime1">
              <a:rPr lang="en-US" altLang="en-US"/>
              <a:pPr/>
              <a:t>11/20/2024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8DFD1-3754-4F36-A6ED-F47E29D162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8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83A3D-28F2-4B3F-9292-E53CFE684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/>
            </a:lvl1pPr>
          </a:lstStyle>
          <a:p>
            <a:fld id="{370717EF-D0BA-456C-BCEC-7CD2BA3D9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24DA18-C57A-4785-90EC-6B35B97F07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5012657-D96C-4E20-AF41-244900A6E0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5CD2191-4222-495B-88B3-DA793FB3CD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D0BA3E4-C098-4276-8EAB-A4E8D5E464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9A1B5FF-EC92-477E-8E01-3B0FC4B4EB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CFEFA6C-28B9-42BB-8DFC-D96E64B17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21F9F75-A5A0-4A6F-BB62-D6587C2BC5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>
            <a:extLst>
              <a:ext uri="{FF2B5EF4-FFF2-40B4-BE49-F238E27FC236}">
                <a16:creationId xmlns:a16="http://schemas.microsoft.com/office/drawing/2014/main" id="{48F284C9-1923-4A13-AE5A-58725FD6B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9566E7-731D-40E4-A4E0-B54636C407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09" charset="0"/>
              <a:ea typeface="ＭＳ Ｐゴシック" pitchFamily="-109" charset="-128"/>
            </a:endParaRPr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663D5922-372E-43F4-93F9-C84B61E4D0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9" charset="0"/>
              <a:ea typeface="ＭＳ Ｐゴシック" pitchFamily="-109" charset="-128"/>
            </a:endParaRPr>
          </a:p>
        </p:txBody>
      </p:sp>
      <p:pic>
        <p:nvPicPr>
          <p:cNvPr id="7" name="Picture 7" descr="LBNL_Banner.psd">
            <a:extLst>
              <a:ext uri="{FF2B5EF4-FFF2-40B4-BE49-F238E27FC236}">
                <a16:creationId xmlns:a16="http://schemas.microsoft.com/office/drawing/2014/main" id="{D22987CD-6D31-4DC4-B944-B312E618E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60764"/>
            <a:ext cx="8280000" cy="468123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24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24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24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24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84029C-0A20-4374-91C4-4B215C541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4009F5-D817-4B74-9F77-92391D939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fld id="{F17BF516-E5C7-4BA2-8500-F3D0A1589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429000"/>
            <a:ext cx="8280000" cy="2513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84029C-0A20-4374-91C4-4B215C541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4009F5-D817-4B74-9F77-92391D939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fld id="{F17BF516-E5C7-4BA2-8500-F3D0A15898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CFE922-EFB8-944D-A8C5-2F59C91BC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2001" y="1229206"/>
            <a:ext cx="3474982" cy="204887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EA096-5786-4E41-AF33-B91CDF9207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7018" y="1229206"/>
            <a:ext cx="3474982" cy="204887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961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C03FD6-F8B8-4B55-8351-69815ACF5D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7" y="180000"/>
            <a:ext cx="77819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E04E-CF89-4113-99F1-91AE395FE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503" y="630521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G. Vallone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707B-F3D6-497C-9C9B-259CF9B3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199" y="630618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fld id="{7B7B2A5E-4BFE-4478-8568-162AF3B78EC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A9537-B9F5-EB44-BA86-1E010B6AF6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86072" y="6120000"/>
            <a:ext cx="964431" cy="73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E72E7E-564F-6541-9142-8DFDA52AD950}"/>
              </a:ext>
            </a:extLst>
          </p:cNvPr>
          <p:cNvSpPr txBox="1">
            <a:spLocks/>
          </p:cNvSpPr>
          <p:nvPr userDrawn="1"/>
        </p:nvSpPr>
        <p:spPr>
          <a:xfrm>
            <a:off x="5695635" y="630521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3366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400" dirty="0"/>
              <a:t>11/20/2024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691CA6-5205-2A41-9AF1-4C869084612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0503" y="6120000"/>
            <a:ext cx="86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6C248-7239-AA48-A092-60E65FE9902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0503" y="1080362"/>
            <a:ext cx="864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708" r:id="rId3"/>
    <p:sldLayoutId id="2147483707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hyperlink" Target="https://conferences.lbl.gov/event/1812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nferences.lbl.gov/event/1812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0DC0-9965-9377-2848-3443460C2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MDP Advanced Modelling Area</a:t>
            </a:r>
            <a:br>
              <a:rPr lang="en-US" dirty="0"/>
            </a:br>
            <a:r>
              <a:rPr lang="en-US" dirty="0"/>
              <a:t>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B9E85-88EB-828C-81AF-2DE73E577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2830286"/>
          </a:xfrm>
        </p:spPr>
        <p:txBody>
          <a:bodyPr/>
          <a:lstStyle/>
          <a:p>
            <a:pPr algn="ctr"/>
            <a:r>
              <a:rPr lang="en-US" dirty="0"/>
              <a:t>G. Vallone </a:t>
            </a:r>
          </a:p>
          <a:p>
            <a:pPr algn="ctr"/>
            <a:r>
              <a:rPr lang="en-US" dirty="0"/>
              <a:t>on behalf of the</a:t>
            </a:r>
          </a:p>
          <a:p>
            <a:pPr algn="ctr"/>
            <a:r>
              <a:rPr lang="en-US" dirty="0"/>
              <a:t>Modeling working group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11/21/2024 - MDP General Meeting</a:t>
            </a:r>
          </a:p>
        </p:txBody>
      </p:sp>
    </p:spTree>
    <p:extLst>
      <p:ext uri="{BB962C8B-B14F-4D97-AF65-F5344CB8AC3E}">
        <p14:creationId xmlns:p14="http://schemas.microsoft.com/office/powerpoint/2010/main" val="234692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DDAC4-3AB8-5DD9-457E-5B29D25A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555C7-01C2-F8C5-743B-3C7F4EE5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614043" cy="720000"/>
          </a:xfrm>
        </p:spPr>
        <p:txBody>
          <a:bodyPr/>
          <a:lstStyle/>
          <a:p>
            <a:r>
              <a:rPr lang="en-GB" dirty="0"/>
              <a:t>Magnet Integrated Optimization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8465B-8698-72F9-41C0-EFFADD5BC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G. Vallone, E. </a:t>
            </a:r>
            <a:r>
              <a:rPr lang="en-US" altLang="en-US" dirty="0" err="1"/>
              <a:t>Ravaioli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CECF-48F3-03FC-AF92-BEBA6653E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78AD16-6EE4-3DA2-A7DC-31BFCAD3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1" y="4635062"/>
            <a:ext cx="8637750" cy="1422830"/>
          </a:xfrm>
        </p:spPr>
        <p:txBody>
          <a:bodyPr/>
          <a:lstStyle/>
          <a:p>
            <a:pPr lvl="1"/>
            <a:r>
              <a:rPr lang="en-US" dirty="0">
                <a:ea typeface="Yu Gothic UI Semilight" panose="020B0400000000000000" pitchFamily="34" charset="-128"/>
              </a:rPr>
              <a:t>Work </a:t>
            </a:r>
            <a:r>
              <a:rPr lang="en-US" b="1" dirty="0">
                <a:ea typeface="Yu Gothic UI Semilight" panose="020B0400000000000000" pitchFamily="34" charset="-128"/>
              </a:rPr>
              <a:t>in</a:t>
            </a:r>
            <a:r>
              <a:rPr lang="en-US" dirty="0">
                <a:ea typeface="Yu Gothic UI Semilight" panose="020B0400000000000000" pitchFamily="34" charset="-128"/>
              </a:rPr>
              <a:t> </a:t>
            </a:r>
            <a:r>
              <a:rPr lang="en-US" b="1" dirty="0">
                <a:ea typeface="Yu Gothic UI Semilight" panose="020B0400000000000000" pitchFamily="34" charset="-128"/>
              </a:rPr>
              <a:t>progress</a:t>
            </a:r>
          </a:p>
          <a:p>
            <a:pPr lvl="2"/>
            <a:r>
              <a:rPr lang="en-US" dirty="0">
                <a:ea typeface="Yu Gothic UI Semilight" panose="020B0400000000000000" pitchFamily="34" charset="-128"/>
              </a:rPr>
              <a:t>Bulk of the code is ready</a:t>
            </a:r>
          </a:p>
          <a:p>
            <a:pPr lvl="2"/>
            <a:r>
              <a:rPr lang="en-US" dirty="0">
                <a:ea typeface="Yu Gothic UI Semilight" panose="020B0400000000000000" pitchFamily="34" charset="-128"/>
              </a:rPr>
              <a:t>Missing some links and automation</a:t>
            </a:r>
          </a:p>
          <a:p>
            <a:pPr lvl="2"/>
            <a:endParaRPr lang="en-US" dirty="0">
              <a:ea typeface="Yu Gothic UI Semilight" panose="020B0400000000000000" pitchFamily="34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1EDBA6D-C089-6054-4A62-C0019B07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3" y="1481020"/>
            <a:ext cx="8637750" cy="27966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5292D7-40AC-AA5B-2E92-1B760343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37" y="148639"/>
            <a:ext cx="1655714" cy="8471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6D39ED7-D13A-6995-48B6-41BB19C03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3" y="5619111"/>
            <a:ext cx="936104" cy="3284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795E3D-D110-7A9B-DC8D-4E40EB70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148" y="5508787"/>
            <a:ext cx="540103" cy="5491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5693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602892" cy="720000"/>
          </a:xfrm>
        </p:spPr>
        <p:txBody>
          <a:bodyPr/>
          <a:lstStyle/>
          <a:p>
            <a:r>
              <a:rPr lang="en-GB" dirty="0"/>
              <a:t>Bi2212 – Strain Effects On </a:t>
            </a:r>
            <a:r>
              <a:rPr lang="en-GB" dirty="0" err="1"/>
              <a:t>I</a:t>
            </a:r>
            <a:r>
              <a:rPr lang="en-GB" baseline="-25000" dirty="0" err="1"/>
              <a:t>c</a:t>
            </a:r>
            <a:endParaRPr lang="en-US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A. </a:t>
            </a:r>
            <a:r>
              <a:rPr lang="en-US" altLang="en-US" dirty="0" err="1"/>
              <a:t>D’Agliano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" y="3748797"/>
            <a:ext cx="5727137" cy="23090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Scope</a:t>
            </a:r>
            <a:r>
              <a:rPr lang="en-US" dirty="0"/>
              <a:t>: predicting potential </a:t>
            </a:r>
            <a:r>
              <a:rPr lang="en-US" dirty="0" err="1"/>
              <a:t>Ic</a:t>
            </a:r>
            <a:r>
              <a:rPr lang="en-US" dirty="0"/>
              <a:t> degradation as function of the applied stress/strain in Bi2212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Multi-physics</a:t>
            </a:r>
            <a:r>
              <a:rPr lang="en-US" dirty="0"/>
              <a:t>, </a:t>
            </a:r>
            <a:r>
              <a:rPr lang="en-US" b="1" dirty="0"/>
              <a:t>multi-scale</a:t>
            </a:r>
            <a:r>
              <a:rPr lang="en-US" dirty="0"/>
              <a:t> methodology developed in </a:t>
            </a:r>
            <a:r>
              <a:rPr lang="en-US" b="1" dirty="0"/>
              <a:t>Python</a:t>
            </a:r>
            <a:r>
              <a:rPr lang="en-US" dirty="0"/>
              <a:t> and ANSYS </a:t>
            </a:r>
            <a:r>
              <a:rPr lang="en-US" b="1" dirty="0"/>
              <a:t>APDL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Critical</a:t>
            </a:r>
            <a:r>
              <a:rPr lang="en-US" dirty="0"/>
              <a:t> </a:t>
            </a:r>
            <a:r>
              <a:rPr lang="en-US" b="1" dirty="0"/>
              <a:t>current</a:t>
            </a:r>
            <a:r>
              <a:rPr lang="en-US" dirty="0"/>
              <a:t> limits from measurements on strands, cables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Would benefit from ‘validation’ on Twente data</a:t>
            </a:r>
          </a:p>
          <a:p>
            <a:pPr marL="231775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FD5EBC-4018-6113-E82B-5EB7A9A5C271}"/>
              </a:ext>
            </a:extLst>
          </p:cNvPr>
          <p:cNvSpPr txBox="1"/>
          <p:nvPr/>
        </p:nvSpPr>
        <p:spPr>
          <a:xfrm>
            <a:off x="3161641" y="5861949"/>
            <a:ext cx="5771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For more info, see: </a:t>
            </a:r>
            <a:r>
              <a:rPr lang="en-US" sz="1200" b="1" dirty="0">
                <a:latin typeface="Century Gothic" panose="020B0502020202020204" pitchFamily="34" charset="0"/>
                <a:hlinkClick r:id="rId2"/>
              </a:rPr>
              <a:t>https://conferences.lbl.gov/event/1899/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CD737-DDD8-2D3B-543F-2758D4E7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85" y="136658"/>
            <a:ext cx="1655714" cy="847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4C9610-C9B4-1503-833B-7147A3611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02" y="1133625"/>
            <a:ext cx="2109656" cy="2615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A6C20E-B816-B706-BD67-08EF50A5C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590" y="1242383"/>
            <a:ext cx="2167480" cy="22555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48CAF1-4EDC-A59A-F3AE-35C33A40E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639" y="3513637"/>
            <a:ext cx="3392006" cy="23483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A945080-5247-951D-7797-3BEC015BCBEF}"/>
              </a:ext>
            </a:extLst>
          </p:cNvPr>
          <p:cNvGrpSpPr>
            <a:grpSpLocks noChangeAspect="1"/>
          </p:cNvGrpSpPr>
          <p:nvPr/>
        </p:nvGrpSpPr>
        <p:grpSpPr>
          <a:xfrm>
            <a:off x="6201405" y="1194890"/>
            <a:ext cx="2167480" cy="2107624"/>
            <a:chOff x="6636728" y="965633"/>
            <a:chExt cx="2105050" cy="20469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F26399E-5E12-C315-50FE-C91A07C08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4992" y="965633"/>
              <a:ext cx="1987164" cy="187333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8FF567-4974-E476-13ED-16FA7742AE9D}"/>
                </a:ext>
              </a:extLst>
            </p:cNvPr>
            <p:cNvSpPr txBox="1"/>
            <p:nvPr/>
          </p:nvSpPr>
          <p:spPr>
            <a:xfrm>
              <a:off x="6636728" y="2838966"/>
              <a:ext cx="2105050" cy="173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" b="1" dirty="0">
                  <a:solidFill>
                    <a:srgbClr val="004C9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From: “Transverse pressure dependence of Bi-2212 Rutherford cables” Anna Kario presentation at US-MDP Collaboration meeting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40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368717" cy="720000"/>
          </a:xfrm>
        </p:spPr>
        <p:txBody>
          <a:bodyPr/>
          <a:lstStyle/>
          <a:p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– Mechanical Strength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J. F. Croteau, 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1" y="3127340"/>
            <a:ext cx="8656557" cy="2930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Semilight" panose="020B0400000000000000" pitchFamily="34" charset="-128"/>
              </a:rPr>
              <a:t>Current work (in collaboration with meas. area) focuses on: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Yu Gothic UI Semilight" panose="020B0400000000000000" pitchFamily="34" charset="-128"/>
              </a:rPr>
              <a:t>Collect</a:t>
            </a:r>
            <a:r>
              <a:rPr lang="en-US" dirty="0">
                <a:ea typeface="Yu Gothic UI Semilight" panose="020B0400000000000000" pitchFamily="34" charset="-128"/>
              </a:rPr>
              <a:t> more data on ‘failure’ of Nb</a:t>
            </a:r>
            <a:r>
              <a:rPr lang="en-US" baseline="-25000" dirty="0">
                <a:ea typeface="Yu Gothic UI Semilight" panose="020B0400000000000000" pitchFamily="34" charset="-128"/>
              </a:rPr>
              <a:t>3</a:t>
            </a:r>
            <a:r>
              <a:rPr lang="en-US" dirty="0">
                <a:ea typeface="Yu Gothic UI Semilight" panose="020B0400000000000000" pitchFamily="34" charset="-128"/>
              </a:rPr>
              <a:t>Sn: 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Yu Gothic UI Semilight" panose="020B0400000000000000" pitchFamily="34" charset="-128"/>
              </a:rPr>
              <a:t>Sample</a:t>
            </a:r>
            <a:r>
              <a:rPr lang="en-US" dirty="0">
                <a:ea typeface="Yu Gothic UI Semilight" panose="020B0400000000000000" pitchFamily="34" charset="-128"/>
              </a:rPr>
              <a:t> more points on the </a:t>
            </a:r>
            <a:r>
              <a:rPr lang="en-US" b="1" dirty="0">
                <a:ea typeface="Yu Gothic UI Semilight" panose="020B0400000000000000" pitchFamily="34" charset="-128"/>
              </a:rPr>
              <a:t>failure</a:t>
            </a:r>
            <a:r>
              <a:rPr lang="en-US" dirty="0">
                <a:ea typeface="Yu Gothic UI Semilight" panose="020B0400000000000000" pitchFamily="34" charset="-128"/>
              </a:rPr>
              <a:t> surface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Semilight" panose="020B0400000000000000" pitchFamily="34" charset="-128"/>
              </a:rPr>
              <a:t>Understand relationship between ‘</a:t>
            </a:r>
            <a:r>
              <a:rPr lang="en-US" b="1" dirty="0">
                <a:ea typeface="Yu Gothic UI Semilight" panose="020B0400000000000000" pitchFamily="34" charset="-128"/>
              </a:rPr>
              <a:t>radial</a:t>
            </a:r>
            <a:r>
              <a:rPr lang="en-US" dirty="0">
                <a:ea typeface="Yu Gothic UI Semilight" panose="020B0400000000000000" pitchFamily="34" charset="-128"/>
              </a:rPr>
              <a:t>’ and </a:t>
            </a:r>
            <a:r>
              <a:rPr lang="en-US" b="1" dirty="0">
                <a:ea typeface="Yu Gothic UI Semilight" panose="020B0400000000000000" pitchFamily="34" charset="-128"/>
              </a:rPr>
              <a:t>’longitudinal</a:t>
            </a:r>
            <a:r>
              <a:rPr lang="en-US" dirty="0">
                <a:ea typeface="Yu Gothic UI Semilight" panose="020B0400000000000000" pitchFamily="34" charset="-128"/>
              </a:rPr>
              <a:t>’ cracks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Yu Gothic UI Semilight" panose="020B0400000000000000" pitchFamily="34" charset="-128"/>
              </a:rPr>
              <a:t>Status</a:t>
            </a:r>
            <a:r>
              <a:rPr lang="en-US" dirty="0">
                <a:ea typeface="Yu Gothic UI Semilight" panose="020B0400000000000000" pitchFamily="34" charset="-128"/>
              </a:rPr>
              <a:t>: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Semilight" panose="020B0400000000000000" pitchFamily="34" charset="-128"/>
              </a:rPr>
              <a:t>Fresh </a:t>
            </a:r>
            <a:r>
              <a:rPr lang="en-US" b="1" dirty="0">
                <a:ea typeface="Yu Gothic UI Semilight" panose="020B0400000000000000" pitchFamily="34" charset="-128"/>
              </a:rPr>
              <a:t>batch</a:t>
            </a:r>
            <a:r>
              <a:rPr lang="en-US" dirty="0">
                <a:ea typeface="Yu Gothic UI Semilight" panose="020B0400000000000000" pitchFamily="34" charset="-128"/>
              </a:rPr>
              <a:t> of </a:t>
            </a:r>
            <a:r>
              <a:rPr lang="en-US" b="1" dirty="0">
                <a:ea typeface="Yu Gothic UI Semilight" panose="020B0400000000000000" pitchFamily="34" charset="-128"/>
              </a:rPr>
              <a:t>stacks</a:t>
            </a:r>
            <a:r>
              <a:rPr lang="en-US" dirty="0">
                <a:ea typeface="Yu Gothic UI Semilight" panose="020B0400000000000000" pitchFamily="34" charset="-128"/>
              </a:rPr>
              <a:t> manufactured, getting cut as we speak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Semilight" panose="020B0400000000000000" pitchFamily="34" charset="-128"/>
              </a:rPr>
              <a:t>New 200 </a:t>
            </a:r>
            <a:r>
              <a:rPr lang="en-US" dirty="0" err="1">
                <a:ea typeface="Yu Gothic UI Semilight" panose="020B0400000000000000" pitchFamily="34" charset="-128"/>
              </a:rPr>
              <a:t>kN</a:t>
            </a:r>
            <a:r>
              <a:rPr lang="en-US" dirty="0">
                <a:ea typeface="Yu Gothic UI Semilight" panose="020B0400000000000000" pitchFamily="34" charset="-128"/>
              </a:rPr>
              <a:t> </a:t>
            </a:r>
            <a:r>
              <a:rPr lang="en-US" b="1" dirty="0">
                <a:ea typeface="Yu Gothic UI Semilight" panose="020B0400000000000000" pitchFamily="34" charset="-128"/>
              </a:rPr>
              <a:t>testing</a:t>
            </a:r>
            <a:r>
              <a:rPr lang="en-US" dirty="0">
                <a:ea typeface="Yu Gothic UI Semilight" panose="020B0400000000000000" pitchFamily="34" charset="-128"/>
              </a:rPr>
              <a:t> </a:t>
            </a:r>
            <a:r>
              <a:rPr lang="en-US" b="1" dirty="0">
                <a:ea typeface="Yu Gothic UI Semilight" panose="020B0400000000000000" pitchFamily="34" charset="-128"/>
              </a:rPr>
              <a:t>machine</a:t>
            </a:r>
            <a:r>
              <a:rPr lang="en-US" dirty="0">
                <a:ea typeface="Yu Gothic UI Semilight" panose="020B0400000000000000" pitchFamily="34" charset="-128"/>
              </a:rPr>
              <a:t> installed at LBNL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Semilight" panose="020B0400000000000000" pitchFamily="34" charset="-128"/>
              </a:rPr>
              <a:t>Measurements will be performed soon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Semilight" panose="020B0400000000000000" pitchFamily="34" charset="-128"/>
              </a:rPr>
              <a:t>We need some help on this activity to achieve the full scope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endParaRPr lang="en-US" dirty="0">
              <a:ea typeface="Yu Gothic UI Semilight" panose="020B0400000000000000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31DFEA-87C8-2E37-8DB5-B62170BF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8" y="1147319"/>
            <a:ext cx="1828060" cy="18139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EC7DB1-854D-C6D5-B1E1-ABA046E015AB}"/>
              </a:ext>
            </a:extLst>
          </p:cNvPr>
          <p:cNvSpPr txBox="1">
            <a:spLocks/>
          </p:cNvSpPr>
          <p:nvPr/>
        </p:nvSpPr>
        <p:spPr>
          <a:xfrm>
            <a:off x="1035787" y="1744353"/>
            <a:ext cx="772930" cy="4977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200" b="1" kern="0" dirty="0"/>
              <a:t>Failure Surface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0A2352-DE06-7968-4E2B-8AB0CB67DA75}"/>
              </a:ext>
            </a:extLst>
          </p:cNvPr>
          <p:cNvSpPr txBox="1">
            <a:spLocks/>
          </p:cNvSpPr>
          <p:nvPr/>
        </p:nvSpPr>
        <p:spPr>
          <a:xfrm>
            <a:off x="3440171" y="2864748"/>
            <a:ext cx="1098608" cy="248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200" b="1" kern="0" dirty="0"/>
              <a:t>New Stacks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F7E7B-B8A6-7E0D-CA76-963D5E49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344" y="180000"/>
            <a:ext cx="1655714" cy="84710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69A688-4D8F-89F5-EFCA-393A8EB1C0F2}"/>
              </a:ext>
            </a:extLst>
          </p:cNvPr>
          <p:cNvSpPr txBox="1">
            <a:spLocks/>
          </p:cNvSpPr>
          <p:nvPr/>
        </p:nvSpPr>
        <p:spPr>
          <a:xfrm>
            <a:off x="6579220" y="2853018"/>
            <a:ext cx="1655714" cy="2723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200" b="1" kern="0" dirty="0"/>
              <a:t>New Instron @ LBNL</a:t>
            </a:r>
          </a:p>
        </p:txBody>
      </p:sp>
      <p:pic>
        <p:nvPicPr>
          <p:cNvPr id="15" name="Picture 14" descr="A machine in a warehouse&#10;&#10;Description automatically generated">
            <a:extLst>
              <a:ext uri="{FF2B5EF4-FFF2-40B4-BE49-F238E27FC236}">
                <a16:creationId xmlns:a16="http://schemas.microsoft.com/office/drawing/2014/main" id="{2181DAD4-79F6-27E4-8BFB-7C13554B7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719" y="1162126"/>
            <a:ext cx="1233838" cy="1645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 descr="A machine with a red and black object&#10;&#10;Description automatically generated">
            <a:extLst>
              <a:ext uri="{FF2B5EF4-FFF2-40B4-BE49-F238E27FC236}">
                <a16:creationId xmlns:a16="http://schemas.microsoft.com/office/drawing/2014/main" id="{E7380789-EA99-BC3A-B434-F39476DF3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518" y="1174581"/>
            <a:ext cx="1233810" cy="1645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 descr="A hand holding a metal bar&#10;&#10;Description automatically generated">
            <a:extLst>
              <a:ext uri="{FF2B5EF4-FFF2-40B4-BE49-F238E27FC236}">
                <a16:creationId xmlns:a16="http://schemas.microsoft.com/office/drawing/2014/main" id="{89337AC4-A2BC-745F-6989-3C28D4824D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489" r="19487"/>
          <a:stretch/>
        </p:blipFill>
        <p:spPr>
          <a:xfrm rot="16200000">
            <a:off x="3340204" y="310032"/>
            <a:ext cx="1392272" cy="34885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332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C5D34-426B-F348-2E2B-9ABAE020B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F4D1-5D47-551F-586D-B7B2BCE4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242055" cy="720000"/>
          </a:xfrm>
        </p:spPr>
        <p:txBody>
          <a:bodyPr/>
          <a:lstStyle/>
          <a:p>
            <a:r>
              <a:rPr lang="en-GB" dirty="0"/>
              <a:t>CORC – C3a Model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EBBF3-C7E1-BA59-48C3-062F18FB1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G. Vallone, X. Wang, L. Luo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4FF22-523F-B8F8-0B84-060ACE5A0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EF00F-534B-B89F-5284-03CD3D6D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1" y="4014158"/>
            <a:ext cx="6564110" cy="2043734"/>
          </a:xfrm>
        </p:spPr>
        <p:txBody>
          <a:bodyPr/>
          <a:lstStyle/>
          <a:p>
            <a:pPr lvl="1"/>
            <a:r>
              <a:rPr lang="en-US" dirty="0">
                <a:ea typeface="Yu Gothic UI Semilight" panose="020B0400000000000000" pitchFamily="34" charset="-128"/>
              </a:rPr>
              <a:t>Work on mechanical modeling of </a:t>
            </a:r>
            <a:r>
              <a:rPr lang="en-US" b="1" dirty="0">
                <a:ea typeface="Yu Gothic UI Semilight" panose="020B0400000000000000" pitchFamily="34" charset="-128"/>
              </a:rPr>
              <a:t>CORC</a:t>
            </a:r>
            <a:r>
              <a:rPr lang="en-US" dirty="0">
                <a:ea typeface="Yu Gothic UI Semilight" panose="020B0400000000000000" pitchFamily="34" charset="-128"/>
              </a:rPr>
              <a:t> </a:t>
            </a:r>
            <a:r>
              <a:rPr lang="en-US" b="1" dirty="0">
                <a:ea typeface="Yu Gothic UI Semilight" panose="020B0400000000000000" pitchFamily="34" charset="-128"/>
              </a:rPr>
              <a:t>magnets</a:t>
            </a:r>
          </a:p>
          <a:p>
            <a:pPr lvl="2"/>
            <a:r>
              <a:rPr lang="en-US" dirty="0">
                <a:ea typeface="Yu Gothic UI Semilight" panose="020B0400000000000000" pitchFamily="34" charset="-128"/>
              </a:rPr>
              <a:t>Attempt to understand ‘correct’ assumptions to predict the overall ‘magnet’ mechanical behavior</a:t>
            </a:r>
          </a:p>
          <a:p>
            <a:pPr lvl="2"/>
            <a:r>
              <a:rPr lang="en-US" dirty="0">
                <a:ea typeface="Yu Gothic UI Semilight" panose="020B0400000000000000" pitchFamily="34" charset="-128"/>
              </a:rPr>
              <a:t>Nice occasion from extremely clean FBG measurements on the 3 turns prototype C3a</a:t>
            </a:r>
          </a:p>
          <a:p>
            <a:pPr lvl="2"/>
            <a:r>
              <a:rPr lang="en-US" dirty="0">
                <a:ea typeface="Yu Gothic UI Semilight" panose="020B0400000000000000" pitchFamily="34" charset="-128"/>
              </a:rPr>
              <a:t>Developed model is qualitatively matching the measurements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73CCE2-5CB9-BAD3-B94A-2E8B415AD670}"/>
              </a:ext>
            </a:extLst>
          </p:cNvPr>
          <p:cNvSpPr txBox="1">
            <a:spLocks/>
          </p:cNvSpPr>
          <p:nvPr/>
        </p:nvSpPr>
        <p:spPr>
          <a:xfrm>
            <a:off x="-38021" y="3343255"/>
            <a:ext cx="2664672" cy="3651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200" b="1" kern="0" dirty="0"/>
              <a:t>Magnetic Field in Maxwell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87356-C4F5-C17F-9200-A68B92F6B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0" y="1214401"/>
            <a:ext cx="2510679" cy="2043734"/>
          </a:xfrm>
          <a:prstGeom prst="rect">
            <a:avLst/>
          </a:prstGeom>
        </p:spPr>
      </p:pic>
      <p:pic>
        <p:nvPicPr>
          <p:cNvPr id="7" name="Picture 6" descr="A yellow and blue circle with black text&#10;&#10;Description automatically generated">
            <a:extLst>
              <a:ext uri="{FF2B5EF4-FFF2-40B4-BE49-F238E27FC236}">
                <a16:creationId xmlns:a16="http://schemas.microsoft.com/office/drawing/2014/main" id="{6F9163B8-44A9-A28C-4F51-57EE24E8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048" y="4395209"/>
            <a:ext cx="1975675" cy="1404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715BF-4EB0-9468-779E-B2BE0935E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45" t="26332" r="35905" b="29070"/>
          <a:stretch/>
        </p:blipFill>
        <p:spPr>
          <a:xfrm>
            <a:off x="3530483" y="1148294"/>
            <a:ext cx="1634370" cy="1579846"/>
          </a:xfrm>
          <a:prstGeom prst="rect">
            <a:avLst/>
          </a:prstGeom>
        </p:spPr>
      </p:pic>
      <p:pic>
        <p:nvPicPr>
          <p:cNvPr id="12" name="Picture 11" descr="A diagram of a spiraling wire&#10;&#10;Description automatically generated with medium confidence">
            <a:extLst>
              <a:ext uri="{FF2B5EF4-FFF2-40B4-BE49-F238E27FC236}">
                <a16:creationId xmlns:a16="http://schemas.microsoft.com/office/drawing/2014/main" id="{EAFF4133-FE61-2CA3-F0F8-7D5D229883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32" t="33308" r="332" b="16692"/>
          <a:stretch/>
        </p:blipFill>
        <p:spPr>
          <a:xfrm>
            <a:off x="6088646" y="3195701"/>
            <a:ext cx="2759638" cy="944977"/>
          </a:xfrm>
          <a:prstGeom prst="rect">
            <a:avLst/>
          </a:prstGeom>
        </p:spPr>
      </p:pic>
      <p:pic>
        <p:nvPicPr>
          <p:cNvPr id="14" name="Picture 13" descr="A diagram of a polarity&#10;&#10;Description automatically generated">
            <a:extLst>
              <a:ext uri="{FF2B5EF4-FFF2-40B4-BE49-F238E27FC236}">
                <a16:creationId xmlns:a16="http://schemas.microsoft.com/office/drawing/2014/main" id="{2B89D9BA-D0CF-CC72-2CE6-F823F113B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902" y="1148294"/>
            <a:ext cx="2759853" cy="1925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9CCD6B-6337-121B-45E1-318C8D931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85" y="136658"/>
            <a:ext cx="1655714" cy="847109"/>
          </a:xfrm>
          <a:prstGeom prst="rect">
            <a:avLst/>
          </a:prstGeom>
        </p:spPr>
      </p:pic>
      <p:pic>
        <p:nvPicPr>
          <p:cNvPr id="19" name="Picture 18" descr="A screen shot of a computer&#10;&#10;Description automatically generated">
            <a:extLst>
              <a:ext uri="{FF2B5EF4-FFF2-40B4-BE49-F238E27FC236}">
                <a16:creationId xmlns:a16="http://schemas.microsoft.com/office/drawing/2014/main" id="{590391A5-F0F0-5852-9C55-920316B59E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0873" r="37329" b="21830"/>
          <a:stretch/>
        </p:blipFill>
        <p:spPr>
          <a:xfrm>
            <a:off x="3341832" y="2707633"/>
            <a:ext cx="1957889" cy="12256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CC6256-AC55-1A02-8CD5-89218BCBC74C}"/>
              </a:ext>
            </a:extLst>
          </p:cNvPr>
          <p:cNvSpPr txBox="1">
            <a:spLocks/>
          </p:cNvSpPr>
          <p:nvPr/>
        </p:nvSpPr>
        <p:spPr>
          <a:xfrm>
            <a:off x="3458357" y="2427584"/>
            <a:ext cx="1182620" cy="28004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200" b="1" kern="0" dirty="0"/>
              <a:t>Shell Strain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632456-1242-8F79-F18A-EBC56B7236B0}"/>
              </a:ext>
            </a:extLst>
          </p:cNvPr>
          <p:cNvSpPr txBox="1">
            <a:spLocks/>
          </p:cNvSpPr>
          <p:nvPr/>
        </p:nvSpPr>
        <p:spPr>
          <a:xfrm>
            <a:off x="7012920" y="2928411"/>
            <a:ext cx="1182620" cy="28004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1600">
                <a:solidFill>
                  <a:srgbClr val="003366"/>
                </a:solidFill>
                <a:latin typeface="Century Gothic" panose="020B0502020202020204" pitchFamily="34" charset="0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200" b="1" kern="0" dirty="0"/>
              <a:t>Cable Strain</a:t>
            </a:r>
          </a:p>
        </p:txBody>
      </p:sp>
    </p:spTree>
    <p:extLst>
      <p:ext uri="{BB962C8B-B14F-4D97-AF65-F5344CB8AC3E}">
        <p14:creationId xmlns:p14="http://schemas.microsoft.com/office/powerpoint/2010/main" val="353863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80000"/>
            <a:ext cx="4810653" cy="720000"/>
          </a:xfrm>
        </p:spPr>
        <p:txBody>
          <a:bodyPr/>
          <a:lstStyle/>
          <a:p>
            <a:r>
              <a:rPr lang="en-GB" dirty="0"/>
              <a:t>BELFEM – Timeline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C. Messe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226EB4-D010-7345-84CD-2825B6C0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137907"/>
            <a:ext cx="8640001" cy="48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BFE1DF-261B-8E27-6A9F-B2D29174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85" y="136658"/>
            <a:ext cx="1655714" cy="8471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476473-7A5A-B42D-0A29-078BF3024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60" y="136658"/>
            <a:ext cx="1655714" cy="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8DA5B-1FE6-7908-F27C-7589057F5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84C5-7980-6923-D887-3AAF833A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80000"/>
            <a:ext cx="3890963" cy="720000"/>
          </a:xfrm>
        </p:spPr>
        <p:txBody>
          <a:bodyPr/>
          <a:lstStyle/>
          <a:p>
            <a:r>
              <a:rPr lang="en-GB" dirty="0"/>
              <a:t>BELFEM – Goals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EE9AD-51F5-1137-CB97-F71546464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C. Messe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9F1F9-0560-8511-7FD3-177AB22BB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6FED2-BE28-D7EE-985A-E84780CF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1172118"/>
            <a:ext cx="8640000" cy="48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4FBA9F-56F9-F483-9768-6A2FDF5D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85" y="136658"/>
            <a:ext cx="1655714" cy="84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ED8235-164C-FEBF-44DC-E33B4B332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60" y="136658"/>
            <a:ext cx="1655714" cy="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636346" cy="720000"/>
          </a:xfrm>
        </p:spPr>
        <p:txBody>
          <a:bodyPr/>
          <a:lstStyle/>
          <a:p>
            <a:r>
              <a:rPr lang="en-GB" dirty="0"/>
              <a:t>MDPCT1 – Mechanical Analysis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0503" y="6305211"/>
            <a:ext cx="3146560" cy="365125"/>
          </a:xfrm>
        </p:spPr>
        <p:txBody>
          <a:bodyPr/>
          <a:lstStyle/>
          <a:p>
            <a:r>
              <a:rPr lang="en-US" altLang="en-US" dirty="0"/>
              <a:t>I. Novitski, M. Juchno, 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3429000"/>
            <a:ext cx="7373262" cy="2628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Scope: </a:t>
            </a:r>
            <a:r>
              <a:rPr lang="en-US" dirty="0"/>
              <a:t>study MDPCT1 and Mirror performances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Initial investigation with rigid boundary outside the coil (MDPCT1)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Trying to define ‘dangerous’ prestress regions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b="1" dirty="0"/>
              <a:t>Very preliminary</a:t>
            </a:r>
            <a:r>
              <a:rPr lang="en-US" dirty="0"/>
              <a:t> results show strain peak in layer 3 with </a:t>
            </a:r>
            <a:r>
              <a:rPr lang="en-US" b="1" dirty="0"/>
              <a:t>no prestress</a:t>
            </a:r>
            <a:r>
              <a:rPr lang="en-US" dirty="0"/>
              <a:t> (azimuthal and longitudinal)</a:t>
            </a:r>
            <a:endParaRPr lang="en-US" b="1" dirty="0"/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Points at </a:t>
            </a:r>
            <a:r>
              <a:rPr lang="en-US" b="1" dirty="0"/>
              <a:t>detachment</a:t>
            </a:r>
            <a:r>
              <a:rPr lang="en-US" dirty="0"/>
              <a:t> in this extreme case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Next: include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contacts</a:t>
            </a:r>
            <a:r>
              <a:rPr lang="en-US" dirty="0"/>
              <a:t> in the coil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Model with </a:t>
            </a:r>
            <a:r>
              <a:rPr lang="en-US" b="1" dirty="0"/>
              <a:t>structure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progress</a:t>
            </a:r>
            <a:r>
              <a:rPr lang="en-US" dirty="0"/>
              <a:t> – necessary to evaluate actual prestress provided before/after thermal cycles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970430-EE36-71B9-9B32-55C2F43C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504" y="3677296"/>
            <a:ext cx="1478496" cy="1007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FC1AB1-C2B9-877F-1861-3AE5FC846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85" y="116445"/>
            <a:ext cx="1655714" cy="847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23F597-ADCC-F34F-40E9-0CF0A1DC8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9" y="1221099"/>
            <a:ext cx="2994118" cy="19596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0749E0-3953-16C3-4E55-5AFD9EDE5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664" y="1221098"/>
            <a:ext cx="2592304" cy="19596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28B0BF-174B-5D26-8707-3CF1A880F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063" y="1221099"/>
            <a:ext cx="2595466" cy="19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921340"/>
            <a:ext cx="7781925" cy="1015320"/>
          </a:xfrm>
        </p:spPr>
        <p:txBody>
          <a:bodyPr/>
          <a:lstStyle/>
          <a:p>
            <a:pPr marL="0" indent="0" algn="ctr"/>
            <a:r>
              <a:rPr lang="en-US" sz="3200" b="1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4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4" y="3731973"/>
            <a:ext cx="5261544" cy="23259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have proposed a </a:t>
            </a:r>
            <a:r>
              <a:rPr lang="en-US" sz="1800" b="1" dirty="0"/>
              <a:t>milestone </a:t>
            </a:r>
            <a:r>
              <a:rPr lang="en-US" sz="1800" dirty="0"/>
              <a:t>plan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sz="1800" dirty="0"/>
              <a:t>Some activities missing ‘developers’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sz="1800" dirty="0"/>
              <a:t>Volunteers accepted!</a:t>
            </a:r>
          </a:p>
          <a:p>
            <a:pPr marL="231775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Reported </a:t>
            </a:r>
            <a:r>
              <a:rPr lang="en-US" sz="1800" b="1" dirty="0"/>
              <a:t>progress</a:t>
            </a:r>
            <a:r>
              <a:rPr lang="en-US" sz="1800" dirty="0"/>
              <a:t> and </a:t>
            </a:r>
            <a:r>
              <a:rPr lang="en-US" sz="1800" b="1" dirty="0"/>
              <a:t>plans</a:t>
            </a:r>
            <a:r>
              <a:rPr lang="en-US" sz="1800" dirty="0"/>
              <a:t> on current ongoing activities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Developments on Nb</a:t>
            </a:r>
            <a:r>
              <a:rPr lang="en-US" sz="1800" baseline="-25000" dirty="0"/>
              <a:t>3</a:t>
            </a:r>
            <a:r>
              <a:rPr lang="en-US" sz="1800" dirty="0"/>
              <a:t>Sn, Bi2212, REBCO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039D1-D5B6-2B3D-6A9E-91D96EDC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3" y="1252912"/>
            <a:ext cx="4249008" cy="2126149"/>
          </a:xfrm>
          <a:prstGeom prst="rect">
            <a:avLst/>
          </a:prstGeom>
        </p:spPr>
      </p:pic>
      <p:pic>
        <p:nvPicPr>
          <p:cNvPr id="14" name="Picture 13" descr="A diagram of a spiraling wire&#10;&#10;Description automatically generated with medium confidence">
            <a:extLst>
              <a:ext uri="{FF2B5EF4-FFF2-40B4-BE49-F238E27FC236}">
                <a16:creationId xmlns:a16="http://schemas.microsoft.com/office/drawing/2014/main" id="{D5B0478D-1DCB-8ED5-AC7F-129DA02E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84" y="4432156"/>
            <a:ext cx="1804015" cy="1235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BB252C-9A49-31A7-C311-9AF7D2403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9" y="2620357"/>
            <a:ext cx="1266447" cy="1317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EB9296-790D-9D1A-103E-65FF2E272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048" y="1252912"/>
            <a:ext cx="3456560" cy="111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DE007-E911-FC1B-2F0A-6F2FDA822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548" y="2624301"/>
            <a:ext cx="2100735" cy="1454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60883-873E-376B-B5F5-ECD6C0FF8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699" y="4432156"/>
            <a:ext cx="1624780" cy="12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84732-586F-A7ED-8586-FBD33102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21BC-B415-8EAF-2207-C7AED7A8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921340"/>
            <a:ext cx="7781925" cy="1015320"/>
          </a:xfrm>
        </p:spPr>
        <p:txBody>
          <a:bodyPr/>
          <a:lstStyle/>
          <a:p>
            <a:pPr marL="0" indent="0" algn="ctr"/>
            <a:r>
              <a:rPr lang="en-US" sz="3200" b="1" dirty="0"/>
              <a:t>Extra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85B09-E0EE-5DC4-13F6-730F7DF71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5E886-4697-C70A-30A3-E30613044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0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1245476"/>
            <a:ext cx="8638222" cy="4728159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Overview – Objectives and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Ongoing activities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1499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 Scope - A Proposal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2600794"/>
            <a:ext cx="8638222" cy="34570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imagine different scopes for the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would propose focusing on three ‘areas’: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b="1" dirty="0"/>
              <a:t>Development of design tools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The actual design tasks would remain within other groups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b="1" dirty="0"/>
              <a:t>Fundamental understanding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Can change the name…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In general, these tasks should greatly benefit from dedicated measurements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b="1" dirty="0"/>
              <a:t>Performance limitation studies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Investigate test data, using advanced modeling tools, to understand better limitations encountered during magnet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the other working groups needs/challenges/proposals fit well within this idea?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6D6FFC-FED9-400A-D3EE-369D96DEF3B8}"/>
              </a:ext>
            </a:extLst>
          </p:cNvPr>
          <p:cNvSpPr/>
          <p:nvPr/>
        </p:nvSpPr>
        <p:spPr bwMode="auto">
          <a:xfrm>
            <a:off x="6354226" y="1281660"/>
            <a:ext cx="2176713" cy="109428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Performance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Limitation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Studies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23046-4FF3-6079-3A8C-854B6E5C3096}"/>
              </a:ext>
            </a:extLst>
          </p:cNvPr>
          <p:cNvSpPr/>
          <p:nvPr/>
        </p:nvSpPr>
        <p:spPr bwMode="auto">
          <a:xfrm>
            <a:off x="569946" y="1281660"/>
            <a:ext cx="2176713" cy="10942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Development of Design Tools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FFE143-2953-3DAA-0134-BF88CB0E8E01}"/>
              </a:ext>
            </a:extLst>
          </p:cNvPr>
          <p:cNvSpPr/>
          <p:nvPr/>
        </p:nvSpPr>
        <p:spPr bwMode="auto">
          <a:xfrm>
            <a:off x="3462086" y="1281660"/>
            <a:ext cx="2176713" cy="10942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Fundamental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611388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Risks - Again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3" y="1245476"/>
            <a:ext cx="8638222" cy="4812415"/>
          </a:xfrm>
        </p:spPr>
        <p:txBody>
          <a:bodyPr/>
          <a:lstStyle/>
          <a:p>
            <a:pPr marL="0" indent="0"/>
            <a:r>
              <a:rPr lang="en-US" dirty="0"/>
              <a:t>The milestone plan is ambitious</a:t>
            </a:r>
          </a:p>
          <a:p>
            <a:pPr marL="0" indent="0"/>
            <a:r>
              <a:rPr lang="en-US" dirty="0"/>
              <a:t>Potential </a:t>
            </a:r>
            <a:r>
              <a:rPr lang="en-US" b="1" dirty="0"/>
              <a:t>challenges</a:t>
            </a:r>
            <a:r>
              <a:rPr lang="en-US" dirty="0"/>
              <a:t>/</a:t>
            </a:r>
            <a:r>
              <a:rPr lang="en-US" b="1" dirty="0"/>
              <a:t>risks</a:t>
            </a:r>
            <a:r>
              <a:rPr lang="en-US" dirty="0"/>
              <a:t>:</a:t>
            </a:r>
          </a:p>
          <a:p>
            <a:pPr marL="0" indent="0"/>
            <a:r>
              <a:rPr lang="en-US" dirty="0"/>
              <a:t>1. Poor </a:t>
            </a:r>
            <a:r>
              <a:rPr lang="en-US" b="1" dirty="0"/>
              <a:t>communication</a:t>
            </a:r>
            <a:r>
              <a:rPr lang="en-US" dirty="0"/>
              <a:t> and </a:t>
            </a:r>
            <a:r>
              <a:rPr lang="en-US" b="1" dirty="0"/>
              <a:t>coordination</a:t>
            </a:r>
            <a:r>
              <a:rPr lang="en-US" dirty="0"/>
              <a:t> with experimental activities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i="1" dirty="0"/>
              <a:t>E.g. if you only had placed that sensor there…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Might be avoided with continuous communication with other activities</a:t>
            </a:r>
          </a:p>
          <a:p>
            <a:pPr marL="0" indent="0"/>
            <a:r>
              <a:rPr lang="en-US" dirty="0"/>
              <a:t>2. Many request/tasks, with </a:t>
            </a:r>
            <a:r>
              <a:rPr lang="en-US" b="1" dirty="0"/>
              <a:t>limited</a:t>
            </a:r>
            <a:r>
              <a:rPr lang="en-US" dirty="0"/>
              <a:t> ‘</a:t>
            </a:r>
            <a:r>
              <a:rPr lang="en-US" b="1" dirty="0"/>
              <a:t>resources</a:t>
            </a:r>
            <a:r>
              <a:rPr lang="en-US" dirty="0"/>
              <a:t>’, often busy on other tasks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If we manage to </a:t>
            </a:r>
            <a:r>
              <a:rPr lang="en-US" b="1" dirty="0"/>
              <a:t>bring</a:t>
            </a:r>
            <a:r>
              <a:rPr lang="en-US" dirty="0"/>
              <a:t> </a:t>
            </a:r>
            <a:r>
              <a:rPr lang="en-US" b="1" dirty="0"/>
              <a:t>together</a:t>
            </a:r>
            <a:r>
              <a:rPr lang="en-US" dirty="0"/>
              <a:t> modeling efforts from different working groups areas, I personally think we can do a lot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E.g. modeling efforts on other groups can be extended/pushed towards a more general tool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Possibly ‘shareable’ (and user-friendly..), which might require additional work in documentation and/or user interface development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In this organization, the working group can be seen as a ‘forum’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blocks</a:t>
            </a:r>
            <a:r>
              <a:rPr lang="en-US" dirty="0"/>
              <a:t> describe the topics discussed in the forum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4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921340"/>
            <a:ext cx="7781925" cy="1015320"/>
          </a:xfrm>
        </p:spPr>
        <p:txBody>
          <a:bodyPr/>
          <a:lstStyle/>
          <a:p>
            <a:pPr marL="0" indent="0" algn="ctr"/>
            <a:r>
              <a:rPr lang="en-US" sz="3200" b="1" dirty="0"/>
              <a:t>Milestones</a:t>
            </a:r>
            <a:br>
              <a:rPr lang="en-US" sz="3200" b="1" dirty="0"/>
            </a:br>
            <a:r>
              <a:rPr lang="en-US" sz="3200" b="1" dirty="0"/>
              <a:t>&amp;</a:t>
            </a:r>
            <a:br>
              <a:rPr lang="en-US" sz="3200" b="1" dirty="0"/>
            </a:br>
            <a:r>
              <a:rPr lang="en-US" sz="3200" b="1" dirty="0"/>
              <a:t>Workflow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05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93CE3-A9B8-6F5B-5033-8DEB5DD21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6EB0-312A-29DC-84E4-49982433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CE9C1-3F02-7C71-25C1-B8FDBA20D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D4429-2C04-A839-6124-E04D79B7B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BB352F-DD61-DD3B-6288-296778511E93}"/>
              </a:ext>
            </a:extLst>
          </p:cNvPr>
          <p:cNvSpPr/>
          <p:nvPr/>
        </p:nvSpPr>
        <p:spPr bwMode="auto">
          <a:xfrm>
            <a:off x="6172223" y="4424520"/>
            <a:ext cx="2176713" cy="109428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Performance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Limitation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Studies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2725AB-709C-622F-1743-5FBD942EEF73}"/>
              </a:ext>
            </a:extLst>
          </p:cNvPr>
          <p:cNvSpPr/>
          <p:nvPr/>
        </p:nvSpPr>
        <p:spPr bwMode="auto">
          <a:xfrm>
            <a:off x="491405" y="4424520"/>
            <a:ext cx="2176713" cy="10942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Development of Design Tools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B8D54-653D-2610-57D9-C5320592D3AE}"/>
              </a:ext>
            </a:extLst>
          </p:cNvPr>
          <p:cNvSpPr/>
          <p:nvPr/>
        </p:nvSpPr>
        <p:spPr bwMode="auto">
          <a:xfrm>
            <a:off x="3390048" y="4424520"/>
            <a:ext cx="2176713" cy="10942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Fundamental Understanding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871A58-CC00-92E6-4BE3-2AC2359E4B78}"/>
              </a:ext>
            </a:extLst>
          </p:cNvPr>
          <p:cNvSpPr/>
          <p:nvPr/>
        </p:nvSpPr>
        <p:spPr bwMode="auto">
          <a:xfrm>
            <a:off x="929433" y="2602832"/>
            <a:ext cx="1257491" cy="555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Magnet Design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Target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F60D6B-8F4E-CB1D-5246-9885AAF65B67}"/>
              </a:ext>
            </a:extLst>
          </p:cNvPr>
          <p:cNvSpPr/>
          <p:nvPr/>
        </p:nvSpPr>
        <p:spPr bwMode="auto">
          <a:xfrm>
            <a:off x="3849658" y="1597152"/>
            <a:ext cx="1257491" cy="555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Other Areas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6A5D92-C841-D99F-E539-7AD7C4087CDA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1221" y="2271158"/>
            <a:ext cx="694882" cy="2887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2377FD-C0E0-1ACB-EF2B-E6006D11EE2A}"/>
              </a:ext>
            </a:extLst>
          </p:cNvPr>
          <p:cNvCxnSpPr>
            <a:cxnSpLocks/>
          </p:cNvCxnSpPr>
          <p:nvPr/>
        </p:nvCxnSpPr>
        <p:spPr bwMode="auto">
          <a:xfrm>
            <a:off x="4729886" y="3218467"/>
            <a:ext cx="0" cy="392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02E341-1850-AA4F-8D30-E4FE243FE181}"/>
              </a:ext>
            </a:extLst>
          </p:cNvPr>
          <p:cNvCxnSpPr>
            <a:cxnSpLocks/>
          </p:cNvCxnSpPr>
          <p:nvPr/>
        </p:nvCxnSpPr>
        <p:spPr bwMode="auto">
          <a:xfrm flipV="1">
            <a:off x="4156600" y="3209356"/>
            <a:ext cx="0" cy="40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4DE21-5BF5-DEAA-F2C6-62F0C2F51A22}"/>
              </a:ext>
            </a:extLst>
          </p:cNvPr>
          <p:cNvSpPr/>
          <p:nvPr/>
        </p:nvSpPr>
        <p:spPr bwMode="auto">
          <a:xfrm>
            <a:off x="3849661" y="2620307"/>
            <a:ext cx="1257491" cy="555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Experiment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9FE28-C00D-C3A3-0306-B09952418BA6}"/>
              </a:ext>
            </a:extLst>
          </p:cNvPr>
          <p:cNvSpPr/>
          <p:nvPr/>
        </p:nvSpPr>
        <p:spPr bwMode="auto">
          <a:xfrm>
            <a:off x="3849660" y="3671555"/>
            <a:ext cx="1257491" cy="55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Experiment</a:t>
            </a:r>
          </a:p>
          <a:p>
            <a:pPr algn="ctr" eaLnBrk="0" hangingPunct="0"/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8E9FE0-BFDE-E4B3-0744-4A72946337A0}"/>
              </a:ext>
            </a:extLst>
          </p:cNvPr>
          <p:cNvSpPr/>
          <p:nvPr/>
        </p:nvSpPr>
        <p:spPr bwMode="auto">
          <a:xfrm>
            <a:off x="6631835" y="2607086"/>
            <a:ext cx="1257491" cy="555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Magnet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Test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9DD836-5802-269E-B6BA-C196430B02F0}"/>
              </a:ext>
            </a:extLst>
          </p:cNvPr>
          <p:cNvCxnSpPr/>
          <p:nvPr/>
        </p:nvCxnSpPr>
        <p:spPr bwMode="auto">
          <a:xfrm>
            <a:off x="7263589" y="3270143"/>
            <a:ext cx="0" cy="3400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09E52D-0CAD-87E9-FD67-BBED9C660314}"/>
              </a:ext>
            </a:extLst>
          </p:cNvPr>
          <p:cNvCxnSpPr>
            <a:cxnSpLocks/>
          </p:cNvCxnSpPr>
          <p:nvPr/>
        </p:nvCxnSpPr>
        <p:spPr bwMode="auto">
          <a:xfrm>
            <a:off x="4450933" y="2219297"/>
            <a:ext cx="0" cy="347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B3996B-DE38-5B10-7307-417005CA4F07}"/>
              </a:ext>
            </a:extLst>
          </p:cNvPr>
          <p:cNvCxnSpPr>
            <a:cxnSpLocks/>
          </p:cNvCxnSpPr>
          <p:nvPr/>
        </p:nvCxnSpPr>
        <p:spPr bwMode="auto">
          <a:xfrm>
            <a:off x="5508528" y="2278411"/>
            <a:ext cx="694882" cy="2887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684312C-8F2B-AF70-8E9B-40B655234760}"/>
              </a:ext>
            </a:extLst>
          </p:cNvPr>
          <p:cNvSpPr/>
          <p:nvPr/>
        </p:nvSpPr>
        <p:spPr bwMode="auto">
          <a:xfrm>
            <a:off x="945630" y="3671555"/>
            <a:ext cx="1257491" cy="55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Design Tools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2A79F0-9D9D-EEDD-399A-68E1577DE42D}"/>
              </a:ext>
            </a:extLst>
          </p:cNvPr>
          <p:cNvCxnSpPr>
            <a:cxnSpLocks/>
          </p:cNvCxnSpPr>
          <p:nvPr/>
        </p:nvCxnSpPr>
        <p:spPr bwMode="auto">
          <a:xfrm>
            <a:off x="1846478" y="3227578"/>
            <a:ext cx="0" cy="392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6E9FDE-653A-10EC-C5E3-740E4E3822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273192" y="3218467"/>
            <a:ext cx="0" cy="401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034C595-306F-1DBF-C075-16E7E710EE44}"/>
              </a:ext>
            </a:extLst>
          </p:cNvPr>
          <p:cNvSpPr/>
          <p:nvPr/>
        </p:nvSpPr>
        <p:spPr bwMode="auto">
          <a:xfrm>
            <a:off x="6631833" y="3671555"/>
            <a:ext cx="1257491" cy="55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Magnet</a:t>
            </a:r>
          </a:p>
          <a:p>
            <a:pPr algn="ctr" eaLnBrk="0" hangingPunct="0"/>
            <a:r>
              <a:rPr lang="en-US" sz="1200" dirty="0">
                <a:latin typeface="Comic Sans MS" panose="030F0702030302020204" pitchFamily="66" charset="0"/>
                <a:ea typeface="ＭＳ Ｐゴシック" charset="-128"/>
                <a:cs typeface="Sanskrit Text" panose="020B0502040204020203" pitchFamily="18" charset="0"/>
              </a:rPr>
              <a:t>Model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C59870-A958-401A-BEF9-5C84F7E874B1}"/>
              </a:ext>
            </a:extLst>
          </p:cNvPr>
          <p:cNvCxnSpPr>
            <a:cxnSpLocks/>
          </p:cNvCxnSpPr>
          <p:nvPr/>
        </p:nvCxnSpPr>
        <p:spPr bwMode="auto">
          <a:xfrm flipH="1">
            <a:off x="2668118" y="3960266"/>
            <a:ext cx="721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BEB4E3-E56F-F5E2-92A9-97272A27A76C}"/>
              </a:ext>
            </a:extLst>
          </p:cNvPr>
          <p:cNvCxnSpPr>
            <a:cxnSpLocks/>
          </p:cNvCxnSpPr>
          <p:nvPr/>
        </p:nvCxnSpPr>
        <p:spPr bwMode="auto">
          <a:xfrm>
            <a:off x="5450293" y="3960266"/>
            <a:ext cx="721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906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8638222" cy="720000"/>
          </a:xfrm>
        </p:spPr>
        <p:txBody>
          <a:bodyPr/>
          <a:lstStyle/>
          <a:p>
            <a:r>
              <a:rPr lang="en-GB" dirty="0"/>
              <a:t>Milestones - Overview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185E8-ACAB-63EB-A984-910587EB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" y="3920647"/>
            <a:ext cx="8638222" cy="21372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Milestone</a:t>
            </a:r>
            <a:r>
              <a:rPr lang="en-US" dirty="0"/>
              <a:t> list (details later) defined in collaboration with other areas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https://conferences.lbl.gov/event/1803/</a:t>
            </a:r>
            <a:r>
              <a:rPr lang="en-US" dirty="0"/>
              <a:t> and </a:t>
            </a:r>
            <a:r>
              <a:rPr lang="en-US" dirty="0">
                <a:hlinkClick r:id="rId2"/>
              </a:rPr>
              <a:t>…/event/1812</a:t>
            </a:r>
            <a:endParaRPr lang="en-US" dirty="0"/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Divided in the three ‘</a:t>
            </a:r>
            <a:r>
              <a:rPr lang="en-US" b="1" dirty="0"/>
              <a:t>groups</a:t>
            </a:r>
            <a:r>
              <a:rPr lang="en-US" dirty="0"/>
              <a:t>’ (design tools, fundamental understanding, performance limitations)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Each one with synergetic areas, target data, and… responsible/key developer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Not really defined for the moment</a:t>
            </a:r>
          </a:p>
          <a:p>
            <a:pPr marL="630238" lvl="3" indent="-285750">
              <a:buFont typeface="Arial" panose="020B0604020202020204" pitchFamily="34" charset="0"/>
              <a:buChar char="•"/>
            </a:pPr>
            <a:r>
              <a:rPr lang="en-US" dirty="0"/>
              <a:t>Might </a:t>
            </a:r>
            <a:r>
              <a:rPr lang="en-US" b="1" dirty="0"/>
              <a:t>coordinate</a:t>
            </a:r>
            <a:r>
              <a:rPr lang="en-US" dirty="0"/>
              <a:t> with </a:t>
            </a:r>
            <a:r>
              <a:rPr lang="en-US" b="1" dirty="0"/>
              <a:t>synergetic</a:t>
            </a:r>
            <a:r>
              <a:rPr lang="en-US" dirty="0"/>
              <a:t> areas to gather ‘</a:t>
            </a:r>
            <a:r>
              <a:rPr lang="en-US" b="1" dirty="0"/>
              <a:t>resources</a:t>
            </a:r>
            <a:r>
              <a:rPr lang="en-US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01638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423DA6-4036-C92E-C784-2306AF245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28" y="1147320"/>
            <a:ext cx="4265341" cy="26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DDB0F-430D-757A-80A3-A92D2FFA2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989E-082A-6B35-AF5B-1F3ECD9C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829124" cy="720000"/>
          </a:xfrm>
        </p:spPr>
        <p:txBody>
          <a:bodyPr/>
          <a:lstStyle/>
          <a:p>
            <a:r>
              <a:rPr lang="en-GB" dirty="0"/>
              <a:t>Milestones (1)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230CD-CF53-0F23-0317-0C8A82A9C9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FF82A-99EC-A587-EA78-C3AE2D4E5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15AECC-85F4-0C45-4DEB-5DA96474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" y="3890916"/>
            <a:ext cx="8637749" cy="21669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</a:t>
            </a:r>
            <a:r>
              <a:rPr lang="en-US" b="1" dirty="0"/>
              <a:t>activities</a:t>
            </a:r>
            <a:r>
              <a:rPr lang="en-US" dirty="0"/>
              <a:t> would be very useful for other working groups, but are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started</a:t>
            </a:r>
            <a:r>
              <a:rPr lang="en-US" dirty="0"/>
              <a:t> and have nobody working on it</a:t>
            </a:r>
          </a:p>
          <a:p>
            <a:pPr marL="401638" lvl="2" indent="-285750">
              <a:buFont typeface="Arial" panose="020B0604020202020204" pitchFamily="34" charset="0"/>
              <a:buChar char="•"/>
            </a:pPr>
            <a:r>
              <a:rPr lang="en-US" dirty="0"/>
              <a:t>Effort here can be precious… it might reduce the work we need to do in the future and free ‘time’ for more advanced things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C698B8-96A1-642E-FFF8-8F2296BD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37" y="148639"/>
            <a:ext cx="1655714" cy="847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D665A4-5D4E-DA38-7220-0EEB8E692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418586"/>
            <a:ext cx="7772400" cy="21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6624-1AEB-3AF9-114D-CF18C07D1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43FE-233C-3570-EF74-EC78D07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829124" cy="720000"/>
          </a:xfrm>
        </p:spPr>
        <p:txBody>
          <a:bodyPr/>
          <a:lstStyle/>
          <a:p>
            <a:r>
              <a:rPr lang="en-GB" dirty="0"/>
              <a:t>Milestones (2)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9A274-580C-78DB-B26C-E654B6A4A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81F10-45C6-E8F3-B88F-5A5B0D6C4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F8FE91-4CB2-106D-D89C-52544761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" y="5406003"/>
            <a:ext cx="7461537" cy="6518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activities here are already </a:t>
            </a:r>
            <a:r>
              <a:rPr lang="en-US" b="1" dirty="0"/>
              <a:t>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are </a:t>
            </a:r>
            <a:r>
              <a:rPr lang="en-US" b="1" dirty="0"/>
              <a:t>individual</a:t>
            </a:r>
            <a:r>
              <a:rPr lang="en-US" dirty="0"/>
              <a:t> </a:t>
            </a:r>
            <a:r>
              <a:rPr lang="en-US" b="1" dirty="0"/>
              <a:t>efforts</a:t>
            </a:r>
            <a:r>
              <a:rPr lang="en-US" dirty="0"/>
              <a:t> with limited resources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7829F0-6D15-6102-065B-A2E62AE8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08" y="116445"/>
            <a:ext cx="1655714" cy="847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7C3EDA-DC03-2AE0-B2A8-5E71A82F6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144160"/>
            <a:ext cx="7772400" cy="42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1523-2C7D-2495-2658-DDA0BE77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5BD9-968E-36E8-8DB7-B3DADA18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180000"/>
            <a:ext cx="6829124" cy="720000"/>
          </a:xfrm>
        </p:spPr>
        <p:txBody>
          <a:bodyPr/>
          <a:lstStyle/>
          <a:p>
            <a:r>
              <a:rPr lang="en-GB" dirty="0"/>
              <a:t>Milestones (3)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797BB-3AEF-7CC6-031A-82A222F22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B4BB7-31C9-1C8E-3DA1-054FBA490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78182-DA11-B81D-A82A-44AF22BB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" y="3106456"/>
            <a:ext cx="8643697" cy="2951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on-going on FNAL dipoles, update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the work on </a:t>
            </a:r>
            <a:r>
              <a:rPr lang="en-US" b="1" dirty="0"/>
              <a:t>CCT</a:t>
            </a:r>
            <a:r>
              <a:rPr lang="en-US" dirty="0"/>
              <a:t> </a:t>
            </a:r>
            <a:r>
              <a:rPr lang="en-US" b="1" dirty="0"/>
              <a:t>training</a:t>
            </a:r>
            <a:r>
              <a:rPr lang="en-US" dirty="0"/>
              <a:t> can be considered part of this group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9471BD-25FA-5AE5-CB9F-BCB43336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46884"/>
            <a:ext cx="7772400" cy="14586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CE23B-0335-F6B2-5B30-501A332B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85" y="116445"/>
            <a:ext cx="1655714" cy="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CAF-71DA-0348-A198-002D10F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921340"/>
            <a:ext cx="7781925" cy="1015320"/>
          </a:xfrm>
        </p:spPr>
        <p:txBody>
          <a:bodyPr/>
          <a:lstStyle/>
          <a:p>
            <a:r>
              <a:rPr lang="en-US" sz="3200" dirty="0"/>
              <a:t>Ongoing activities</a:t>
            </a:r>
            <a:br>
              <a:rPr lang="en-US" sz="3200" dirty="0"/>
            </a:br>
            <a:r>
              <a:rPr lang="en-US" sz="3200" dirty="0"/>
              <a:t>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1542-73D1-8A4B-B176-3C962DCBC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9C635-9BBC-864C-B084-0309E5D6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499191"/>
      </p:ext>
    </p:extLst>
  </p:cSld>
  <p:clrMapOvr>
    <a:masterClrMapping/>
  </p:clrMapOvr>
</p:sld>
</file>

<file path=ppt/theme/theme1.xml><?xml version="1.0" encoding="utf-8"?>
<a:theme xmlns:a="http://schemas.openxmlformats.org/drawingml/2006/main" name="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9172D639-6CA3-4E44-9C1B-E4BE1D628E63}" vid="{195C298B-F8E0-44C0-857F-FA4F3076944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 Template</Template>
  <TotalTime>47398</TotalTime>
  <Words>962</Words>
  <Application>Microsoft Office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Yu Gothic UI Semilight</vt:lpstr>
      <vt:lpstr>Arial</vt:lpstr>
      <vt:lpstr>Century Gothic</vt:lpstr>
      <vt:lpstr>Comic Sans MS</vt:lpstr>
      <vt:lpstr>Helvetica</vt:lpstr>
      <vt:lpstr>Lucida Grande</vt:lpstr>
      <vt:lpstr>LBNL_Template_032411</vt:lpstr>
      <vt:lpstr>MDP Advanced Modelling Area Status Update</vt:lpstr>
      <vt:lpstr>Outline</vt:lpstr>
      <vt:lpstr>Milestones &amp; Workflow</vt:lpstr>
      <vt:lpstr>Workflow</vt:lpstr>
      <vt:lpstr>Milestones - Overview</vt:lpstr>
      <vt:lpstr>Milestones (1)</vt:lpstr>
      <vt:lpstr>Milestones (2)</vt:lpstr>
      <vt:lpstr>Milestones (3)</vt:lpstr>
      <vt:lpstr>Ongoing activities Overview</vt:lpstr>
      <vt:lpstr>Magnet Integrated Optimization</vt:lpstr>
      <vt:lpstr>Bi2212 – Strain Effects On Ic</vt:lpstr>
      <vt:lpstr>Nb3Sn – Mechanical Strength</vt:lpstr>
      <vt:lpstr>CORC – C3a Model</vt:lpstr>
      <vt:lpstr>BELFEM – Timeline</vt:lpstr>
      <vt:lpstr>BELFEM – Goals</vt:lpstr>
      <vt:lpstr>MDPCT1 – Mechanical Analysis</vt:lpstr>
      <vt:lpstr>Summary</vt:lpstr>
      <vt:lpstr>Summary</vt:lpstr>
      <vt:lpstr>Extra</vt:lpstr>
      <vt:lpstr>Working Group Scope - A Proposal</vt:lpstr>
      <vt:lpstr>Some Risks - Again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Anderssen</dc:creator>
  <cp:lastModifiedBy>Giorgio Vallone</cp:lastModifiedBy>
  <cp:revision>2715</cp:revision>
  <cp:lastPrinted>2018-11-28T09:31:16Z</cp:lastPrinted>
  <dcterms:created xsi:type="dcterms:W3CDTF">2018-01-11T04:00:47Z</dcterms:created>
  <dcterms:modified xsi:type="dcterms:W3CDTF">2024-11-20T21:56:43Z</dcterms:modified>
</cp:coreProperties>
</file>