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  <p:sldMasterId id="2147483680" r:id="rId3"/>
    <p:sldMasterId id="2147483697" r:id="rId4"/>
  </p:sldMasterIdLst>
  <p:notesMasterIdLst>
    <p:notesMasterId r:id="rId32"/>
  </p:notesMasterIdLst>
  <p:sldIdLst>
    <p:sldId id="257" r:id="rId5"/>
    <p:sldId id="279" r:id="rId6"/>
    <p:sldId id="261" r:id="rId7"/>
    <p:sldId id="289" r:id="rId8"/>
    <p:sldId id="264" r:id="rId9"/>
    <p:sldId id="266" r:id="rId10"/>
    <p:sldId id="267" r:id="rId11"/>
    <p:sldId id="269" r:id="rId12"/>
    <p:sldId id="272" r:id="rId13"/>
    <p:sldId id="270" r:id="rId14"/>
    <p:sldId id="292" r:id="rId15"/>
    <p:sldId id="293" r:id="rId16"/>
    <p:sldId id="273" r:id="rId17"/>
    <p:sldId id="294" r:id="rId18"/>
    <p:sldId id="295" r:id="rId19"/>
    <p:sldId id="268" r:id="rId20"/>
    <p:sldId id="271" r:id="rId21"/>
    <p:sldId id="276" r:id="rId22"/>
    <p:sldId id="275" r:id="rId23"/>
    <p:sldId id="263" r:id="rId24"/>
    <p:sldId id="285" r:id="rId25"/>
    <p:sldId id="284" r:id="rId26"/>
    <p:sldId id="278" r:id="rId27"/>
    <p:sldId id="282" r:id="rId28"/>
    <p:sldId id="283" r:id="rId29"/>
    <p:sldId id="298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49"/>
    <a:srgbClr val="FDBE4D"/>
    <a:srgbClr val="FF9933"/>
    <a:srgbClr val="FFCC00"/>
    <a:srgbClr val="008000"/>
    <a:srgbClr val="F2C400"/>
    <a:srgbClr val="FCEBE0"/>
    <a:srgbClr val="FE00AF"/>
    <a:srgbClr val="25A7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D6529E-60E5-419C-ADF0-3D6DCDEF0485}" v="72" dt="2024-09-25T05:24:21.996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78506" autoAdjust="0"/>
  </p:normalViewPr>
  <p:slideViewPr>
    <p:cSldViewPr snapToGrid="0">
      <p:cViewPr varScale="1">
        <p:scale>
          <a:sx n="91" d="100"/>
          <a:sy n="91" d="100"/>
        </p:scale>
        <p:origin x="17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5F46B-31E1-441B-96A7-1C818B03BB51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</dgm:pt>
    <dgm:pt modelId="{0C1A1820-8539-4C14-88C6-E7B791BDA54D}">
      <dgm:prSet phldrT="[Text]" custT="1"/>
      <dgm:spPr/>
      <dgm:t>
        <a:bodyPr/>
        <a:lstStyle/>
        <a:p>
          <a:pPr algn="ctr"/>
          <a:r>
            <a:rPr lang="en-US" sz="1400" dirty="0"/>
            <a:t>Magnet </a:t>
          </a:r>
        </a:p>
        <a:p>
          <a:pPr algn="ctr"/>
          <a:r>
            <a:rPr lang="en-US" sz="1400" dirty="0"/>
            <a:t>cross-section</a:t>
          </a:r>
        </a:p>
      </dgm:t>
    </dgm:pt>
    <dgm:pt modelId="{C4D8D56B-DA52-488C-88D0-1A031ADA7BD2}" type="parTrans" cxnId="{2487C8CF-5B5C-46B1-9B17-F0140C14DC80}">
      <dgm:prSet/>
      <dgm:spPr/>
      <dgm:t>
        <a:bodyPr/>
        <a:lstStyle/>
        <a:p>
          <a:endParaRPr lang="en-US"/>
        </a:p>
      </dgm:t>
    </dgm:pt>
    <dgm:pt modelId="{E6D93E35-236E-4B91-B6FA-D385348E78AF}" type="sibTrans" cxnId="{2487C8CF-5B5C-46B1-9B17-F0140C14DC80}">
      <dgm:prSet/>
      <dgm:spPr/>
      <dgm:t>
        <a:bodyPr/>
        <a:lstStyle/>
        <a:p>
          <a:endParaRPr lang="en-US"/>
        </a:p>
      </dgm:t>
    </dgm:pt>
    <dgm:pt modelId="{7611D75F-D331-46A0-86C6-5E22C2900091}">
      <dgm:prSet phldrT="[Text]" custT="1"/>
      <dgm:spPr/>
      <dgm:t>
        <a:bodyPr/>
        <a:lstStyle/>
        <a:p>
          <a:pPr algn="ctr"/>
          <a:r>
            <a:rPr lang="en-US" sz="1400" dirty="0"/>
            <a:t>Full sub-model</a:t>
          </a:r>
        </a:p>
      </dgm:t>
    </dgm:pt>
    <dgm:pt modelId="{EB334D54-13F3-41B0-A85E-35CC40AAABF4}" type="parTrans" cxnId="{C67E08C9-FABE-4B93-92E2-FA321C236618}">
      <dgm:prSet/>
      <dgm:spPr/>
      <dgm:t>
        <a:bodyPr/>
        <a:lstStyle/>
        <a:p>
          <a:endParaRPr lang="en-US"/>
        </a:p>
      </dgm:t>
    </dgm:pt>
    <dgm:pt modelId="{5B965B76-468E-48E0-A795-4F0BDD1121D4}" type="sibTrans" cxnId="{C67E08C9-FABE-4B93-92E2-FA321C236618}">
      <dgm:prSet/>
      <dgm:spPr/>
      <dgm:t>
        <a:bodyPr/>
        <a:lstStyle/>
        <a:p>
          <a:endParaRPr lang="en-US"/>
        </a:p>
      </dgm:t>
    </dgm:pt>
    <dgm:pt modelId="{5C526C49-3E5D-417B-8ACA-E0AD65ADF9D7}">
      <dgm:prSet phldrT="[Text]" custT="1"/>
      <dgm:spPr/>
      <dgm:t>
        <a:bodyPr/>
        <a:lstStyle/>
        <a:p>
          <a:pPr algn="ctr"/>
          <a:r>
            <a:rPr lang="en-US" sz="1400" dirty="0"/>
            <a:t>Zoom on the selected rib</a:t>
          </a:r>
        </a:p>
      </dgm:t>
    </dgm:pt>
    <dgm:pt modelId="{95EEDC8A-0AD2-4CA8-A5AB-357A4C1E1DC3}" type="parTrans" cxnId="{DA4351FE-25F5-4E2C-A427-F71709BA2B1F}">
      <dgm:prSet/>
      <dgm:spPr/>
      <dgm:t>
        <a:bodyPr/>
        <a:lstStyle/>
        <a:p>
          <a:endParaRPr lang="en-US"/>
        </a:p>
      </dgm:t>
    </dgm:pt>
    <dgm:pt modelId="{12452557-4D73-4B05-8063-2A0B28E82A31}" type="sibTrans" cxnId="{DA4351FE-25F5-4E2C-A427-F71709BA2B1F}">
      <dgm:prSet/>
      <dgm:spPr/>
      <dgm:t>
        <a:bodyPr/>
        <a:lstStyle/>
        <a:p>
          <a:endParaRPr lang="en-US"/>
        </a:p>
      </dgm:t>
    </dgm:pt>
    <dgm:pt modelId="{970F61AD-CCF8-45FF-A1D6-389FF6EC83AE}" type="pres">
      <dgm:prSet presAssocID="{A855F46B-31E1-441B-96A7-1C818B03BB51}" presName="arrowDiagram" presStyleCnt="0">
        <dgm:presLayoutVars>
          <dgm:chMax val="5"/>
          <dgm:dir/>
          <dgm:resizeHandles val="exact"/>
        </dgm:presLayoutVars>
      </dgm:prSet>
      <dgm:spPr/>
    </dgm:pt>
    <dgm:pt modelId="{8ECA9246-D198-4876-925D-3B2F2B4E1792}" type="pres">
      <dgm:prSet presAssocID="{A855F46B-31E1-441B-96A7-1C818B03BB51}" presName="arrow" presStyleLbl="bgShp" presStyleIdx="0" presStyleCnt="1" custScaleX="175433" custScaleY="70890" custLinFactNeighborX="-7904" custLinFactNeighborY="28919"/>
      <dgm:spPr/>
    </dgm:pt>
    <dgm:pt modelId="{805D491F-640E-4FE7-94BD-DD7ACE660242}" type="pres">
      <dgm:prSet presAssocID="{A855F46B-31E1-441B-96A7-1C818B03BB51}" presName="arrowDiagram3" presStyleCnt="0"/>
      <dgm:spPr/>
    </dgm:pt>
    <dgm:pt modelId="{3BBB3BC1-786C-4742-B671-F7DEF9D9F2F9}" type="pres">
      <dgm:prSet presAssocID="{0C1A1820-8539-4C14-88C6-E7B791BDA54D}" presName="bullet3a" presStyleLbl="node1" presStyleIdx="0" presStyleCnt="3" custLinFactX="-800000" custLinFactY="222582" custLinFactNeighborX="-848601" custLinFactNeighborY="300000"/>
      <dgm:spPr/>
    </dgm:pt>
    <dgm:pt modelId="{5D645E63-E7DD-4E55-89A6-EB8C8F4875FF}" type="pres">
      <dgm:prSet presAssocID="{0C1A1820-8539-4C14-88C6-E7B791BDA54D}" presName="textBox3a" presStyleLbl="revTx" presStyleIdx="0" presStyleCnt="3" custScaleX="134202" custScaleY="108030" custLinFactX="-100000" custLinFactNeighborX="-130774" custLinFactNeighborY="-6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166D45-68A8-44F6-82F8-AD55A14CA2BA}" type="pres">
      <dgm:prSet presAssocID="{7611D75F-D331-46A0-86C6-5E22C2900091}" presName="bullet3b" presStyleLbl="node1" presStyleIdx="1" presStyleCnt="3" custLinFactY="100000" custLinFactNeighborX="49041" custLinFactNeighborY="171366"/>
      <dgm:spPr/>
    </dgm:pt>
    <dgm:pt modelId="{01404FAA-FECF-425B-98DD-D446441A8D7F}" type="pres">
      <dgm:prSet presAssocID="{7611D75F-D331-46A0-86C6-5E22C2900091}" presName="textBox3b" presStyleLbl="revTx" presStyleIdx="1" presStyleCnt="3" custScaleX="134166" custScaleY="29764" custLinFactNeighborX="-40396" custLinFactNeighborY="184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AA45DB-E36A-49D9-B48B-2DE8FF36BEF8}" type="pres">
      <dgm:prSet presAssocID="{5C526C49-3E5D-417B-8ACA-E0AD65ADF9D7}" presName="bullet3c" presStyleLbl="node1" presStyleIdx="2" presStyleCnt="3" custLinFactX="285702" custLinFactY="100000" custLinFactNeighborX="300000" custLinFactNeighborY="142136"/>
      <dgm:spPr/>
    </dgm:pt>
    <dgm:pt modelId="{F983D8F6-65BD-431F-BD5C-D3726C3AB814}" type="pres">
      <dgm:prSet presAssocID="{5C526C49-3E5D-417B-8ACA-E0AD65ADF9D7}" presName="textBox3c" presStyleLbl="revTx" presStyleIdx="2" presStyleCnt="3" custScaleX="161859" custScaleY="34799" custLinFactX="1923" custLinFactNeighborX="100000" custLinFactNeighborY="-350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282C24-FDEF-4BEA-A437-0DE2493B9E04}" type="presOf" srcId="{5C526C49-3E5D-417B-8ACA-E0AD65ADF9D7}" destId="{F983D8F6-65BD-431F-BD5C-D3726C3AB814}" srcOrd="0" destOrd="0" presId="urn:microsoft.com/office/officeart/2005/8/layout/arrow2"/>
    <dgm:cxn modelId="{95F53FF8-BEED-4C2B-A7C6-A740A02F528E}" type="presOf" srcId="{7611D75F-D331-46A0-86C6-5E22C2900091}" destId="{01404FAA-FECF-425B-98DD-D446441A8D7F}" srcOrd="0" destOrd="0" presId="urn:microsoft.com/office/officeart/2005/8/layout/arrow2"/>
    <dgm:cxn modelId="{C67E08C9-FABE-4B93-92E2-FA321C236618}" srcId="{A855F46B-31E1-441B-96A7-1C818B03BB51}" destId="{7611D75F-D331-46A0-86C6-5E22C2900091}" srcOrd="1" destOrd="0" parTransId="{EB334D54-13F3-41B0-A85E-35CC40AAABF4}" sibTransId="{5B965B76-468E-48E0-A795-4F0BDD1121D4}"/>
    <dgm:cxn modelId="{2487C8CF-5B5C-46B1-9B17-F0140C14DC80}" srcId="{A855F46B-31E1-441B-96A7-1C818B03BB51}" destId="{0C1A1820-8539-4C14-88C6-E7B791BDA54D}" srcOrd="0" destOrd="0" parTransId="{C4D8D56B-DA52-488C-88D0-1A031ADA7BD2}" sibTransId="{E6D93E35-236E-4B91-B6FA-D385348E78AF}"/>
    <dgm:cxn modelId="{B4CF7CFB-1927-4786-8DE7-FA0BDC3BAA62}" type="presOf" srcId="{A855F46B-31E1-441B-96A7-1C818B03BB51}" destId="{970F61AD-CCF8-45FF-A1D6-389FF6EC83AE}" srcOrd="0" destOrd="0" presId="urn:microsoft.com/office/officeart/2005/8/layout/arrow2"/>
    <dgm:cxn modelId="{DA4351FE-25F5-4E2C-A427-F71709BA2B1F}" srcId="{A855F46B-31E1-441B-96A7-1C818B03BB51}" destId="{5C526C49-3E5D-417B-8ACA-E0AD65ADF9D7}" srcOrd="2" destOrd="0" parTransId="{95EEDC8A-0AD2-4CA8-A5AB-357A4C1E1DC3}" sibTransId="{12452557-4D73-4B05-8063-2A0B28E82A31}"/>
    <dgm:cxn modelId="{CC622DBC-55AE-4C3F-92AF-CD87E155CC0F}" type="presOf" srcId="{0C1A1820-8539-4C14-88C6-E7B791BDA54D}" destId="{5D645E63-E7DD-4E55-89A6-EB8C8F4875FF}" srcOrd="0" destOrd="0" presId="urn:microsoft.com/office/officeart/2005/8/layout/arrow2"/>
    <dgm:cxn modelId="{320DC318-2AC8-447A-8829-3C12051A26A7}" type="presParOf" srcId="{970F61AD-CCF8-45FF-A1D6-389FF6EC83AE}" destId="{8ECA9246-D198-4876-925D-3B2F2B4E1792}" srcOrd="0" destOrd="0" presId="urn:microsoft.com/office/officeart/2005/8/layout/arrow2"/>
    <dgm:cxn modelId="{3BFE24C9-0EE3-4BE6-8FE1-D2FA12046A18}" type="presParOf" srcId="{970F61AD-CCF8-45FF-A1D6-389FF6EC83AE}" destId="{805D491F-640E-4FE7-94BD-DD7ACE660242}" srcOrd="1" destOrd="0" presId="urn:microsoft.com/office/officeart/2005/8/layout/arrow2"/>
    <dgm:cxn modelId="{C9B940F7-B2EA-4A7F-98A4-4A59D27E598F}" type="presParOf" srcId="{805D491F-640E-4FE7-94BD-DD7ACE660242}" destId="{3BBB3BC1-786C-4742-B671-F7DEF9D9F2F9}" srcOrd="0" destOrd="0" presId="urn:microsoft.com/office/officeart/2005/8/layout/arrow2"/>
    <dgm:cxn modelId="{E27C6581-3023-4E15-92C1-74F99330E8C8}" type="presParOf" srcId="{805D491F-640E-4FE7-94BD-DD7ACE660242}" destId="{5D645E63-E7DD-4E55-89A6-EB8C8F4875FF}" srcOrd="1" destOrd="0" presId="urn:microsoft.com/office/officeart/2005/8/layout/arrow2"/>
    <dgm:cxn modelId="{1451A976-9966-4B9C-9D3D-A7B14299676A}" type="presParOf" srcId="{805D491F-640E-4FE7-94BD-DD7ACE660242}" destId="{E0166D45-68A8-44F6-82F8-AD55A14CA2BA}" srcOrd="2" destOrd="0" presId="urn:microsoft.com/office/officeart/2005/8/layout/arrow2"/>
    <dgm:cxn modelId="{856ED171-D016-42F4-914C-2388404535D7}" type="presParOf" srcId="{805D491F-640E-4FE7-94BD-DD7ACE660242}" destId="{01404FAA-FECF-425B-98DD-D446441A8D7F}" srcOrd="3" destOrd="0" presId="urn:microsoft.com/office/officeart/2005/8/layout/arrow2"/>
    <dgm:cxn modelId="{9FD19ABF-CEA8-4C36-A88E-55E3254C033F}" type="presParOf" srcId="{805D491F-640E-4FE7-94BD-DD7ACE660242}" destId="{19AA45DB-E36A-49D9-B48B-2DE8FF36BEF8}" srcOrd="4" destOrd="0" presId="urn:microsoft.com/office/officeart/2005/8/layout/arrow2"/>
    <dgm:cxn modelId="{0301ADE2-91B5-4049-8872-E4214F7EF57B}" type="presParOf" srcId="{805D491F-640E-4FE7-94BD-DD7ACE660242}" destId="{F983D8F6-65BD-431F-BD5C-D3726C3AB81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A9246-D198-4876-925D-3B2F2B4E1792}">
      <dsp:nvSpPr>
        <dsp:cNvPr id="0" name=""/>
        <dsp:cNvSpPr/>
      </dsp:nvSpPr>
      <dsp:spPr>
        <a:xfrm>
          <a:off x="155115" y="719721"/>
          <a:ext cx="6939904" cy="175269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BB3BC1-786C-4742-B671-F7DEF9D9F2F9}">
      <dsp:nvSpPr>
        <dsp:cNvPr id="0" name=""/>
        <dsp:cNvSpPr/>
      </dsp:nvSpPr>
      <dsp:spPr>
        <a:xfrm>
          <a:off x="766570" y="2049679"/>
          <a:ext cx="102852" cy="1028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645E63-E7DD-4E55-89A6-EB8C8F4875FF}">
      <dsp:nvSpPr>
        <dsp:cNvPr id="0" name=""/>
        <dsp:cNvSpPr/>
      </dsp:nvSpPr>
      <dsp:spPr>
        <a:xfrm>
          <a:off x="228917" y="1489469"/>
          <a:ext cx="1236964" cy="771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99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Magnet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cross-section</a:t>
          </a:r>
        </a:p>
      </dsp:txBody>
      <dsp:txXfrm>
        <a:off x="228917" y="1489469"/>
        <a:ext cx="1236964" cy="771906"/>
      </dsp:txXfrm>
    </dsp:sp>
    <dsp:sp modelId="{E0166D45-68A8-44F6-82F8-AD55A14CA2BA}">
      <dsp:nvSpPr>
        <dsp:cNvPr id="0" name=""/>
        <dsp:cNvSpPr/>
      </dsp:nvSpPr>
      <dsp:spPr>
        <a:xfrm>
          <a:off x="3461252" y="1344725"/>
          <a:ext cx="185925" cy="1859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404FAA-FECF-425B-98DD-D446441A8D7F}">
      <dsp:nvSpPr>
        <dsp:cNvPr id="0" name=""/>
        <dsp:cNvSpPr/>
      </dsp:nvSpPr>
      <dsp:spPr>
        <a:xfrm>
          <a:off x="2917324" y="1653058"/>
          <a:ext cx="1273784" cy="400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18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Full sub-model</a:t>
          </a:r>
        </a:p>
      </dsp:txBody>
      <dsp:txXfrm>
        <a:off x="2917324" y="1653058"/>
        <a:ext cx="1273784" cy="400324"/>
      </dsp:txXfrm>
    </dsp:sp>
    <dsp:sp modelId="{19AA45DB-E36A-49D9-B48B-2DE8FF36BEF8}">
      <dsp:nvSpPr>
        <dsp:cNvPr id="0" name=""/>
        <dsp:cNvSpPr/>
      </dsp:nvSpPr>
      <dsp:spPr>
        <a:xfrm>
          <a:off x="5967918" y="1053856"/>
          <a:ext cx="257131" cy="2571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83D8F6-65BD-431F-BD5C-D3726C3AB814}">
      <dsp:nvSpPr>
        <dsp:cNvPr id="0" name=""/>
        <dsp:cNvSpPr/>
      </dsp:nvSpPr>
      <dsp:spPr>
        <a:xfrm>
          <a:off x="5264478" y="517997"/>
          <a:ext cx="1536704" cy="597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249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Zoom on the selected rib</a:t>
          </a:r>
        </a:p>
      </dsp:txBody>
      <dsp:txXfrm>
        <a:off x="5264478" y="517997"/>
        <a:ext cx="1536704" cy="597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0DF09-1C1F-4493-8034-E96182303D1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106C1-9282-487B-B3FB-15451D9CD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72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48073-6CFE-4D8B-A243-0CC27D5CFC8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86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7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67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22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7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93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99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Ringraziare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98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48073-6CFE-4D8B-A243-0CC27D5CFC8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18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6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4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94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93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74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5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06C1-9282-487B-B3FB-15451D9CDE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4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 _ Ap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5988862-B47E-48D4-9426-E775261B7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31841"/>
          <a:stretch/>
        </p:blipFill>
        <p:spPr>
          <a:xfrm>
            <a:off x="409303" y="0"/>
            <a:ext cx="4746172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E7FA2C98-6DE1-4D78-AE6F-0BAAE6E1D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" y="5704760"/>
            <a:ext cx="1706884" cy="750596"/>
          </a:xfrm>
          <a:prstGeom prst="rect">
            <a:avLst/>
          </a:prstGeom>
        </p:spPr>
      </p:pic>
      <p:sp>
        <p:nvSpPr>
          <p:cNvPr id="8" name="Segnaposto testo 6">
            <a:extLst>
              <a:ext uri="{FF2B5EF4-FFF2-40B4-BE49-F238E27FC236}">
                <a16:creationId xmlns="" xmlns:a16="http://schemas.microsoft.com/office/drawing/2014/main" id="{5BB8A5A3-9EC2-4C88-8FAC-05F96F00D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2413" y="612869"/>
            <a:ext cx="5040000" cy="3024000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9" name="Segnaposto testo 9">
            <a:extLst>
              <a:ext uri="{FF2B5EF4-FFF2-40B4-BE49-F238E27FC236}">
                <a16:creationId xmlns="" xmlns:a16="http://schemas.microsoft.com/office/drawing/2014/main" id="{95F7323E-8285-4667-83C4-2BED21A60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2413" y="4249738"/>
            <a:ext cx="5040312" cy="100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7803" y="5788851"/>
            <a:ext cx="2702921" cy="610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48" y="5749936"/>
            <a:ext cx="1999833" cy="666173"/>
          </a:xfrm>
          <a:prstGeom prst="rect">
            <a:avLst/>
          </a:prstGeom>
        </p:spPr>
      </p:pic>
      <p:pic>
        <p:nvPicPr>
          <p:cNvPr id="12" name="Picture 11" descr="DOE_Office_Science_white.png">
            <a:extLst>
              <a:ext uri="{FF2B5EF4-FFF2-40B4-BE49-F238E27FC236}">
                <a16:creationId xmlns=""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81" y="5788849"/>
            <a:ext cx="1769532" cy="588347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="" xmlns:a16="http://schemas.microsoft.com/office/drawing/2014/main" id="{F4C7D211-A212-E513-171F-554BCE773BE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98985" y="5749937"/>
            <a:ext cx="1855635" cy="6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9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0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13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3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79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0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39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 Apertur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10">
            <a:extLst>
              <a:ext uri="{FF2B5EF4-FFF2-40B4-BE49-F238E27FC236}">
                <a16:creationId xmlns="" xmlns:a16="http://schemas.microsoft.com/office/drawing/2014/main" id="{9CCE0AB1-41FD-4EDC-AB39-9282210F55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1544" y="0"/>
            <a:ext cx="9140456" cy="6858000"/>
          </a:xfrm>
          <a:custGeom>
            <a:avLst/>
            <a:gdLst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0456" h="6858000">
                <a:moveTo>
                  <a:pt x="0" y="0"/>
                </a:moveTo>
                <a:lnTo>
                  <a:pt x="9140456" y="0"/>
                </a:lnTo>
                <a:lnTo>
                  <a:pt x="9140456" y="6858000"/>
                </a:lnTo>
                <a:lnTo>
                  <a:pt x="0" y="6858000"/>
                </a:lnTo>
                <a:cubicBezTo>
                  <a:pt x="1265276" y="5858538"/>
                  <a:pt x="2647507" y="2509284"/>
                  <a:pt x="0" y="0"/>
                </a:cubicBezTo>
                <a:close/>
              </a:path>
            </a:pathLst>
          </a:custGeom>
          <a:solidFill>
            <a:srgbClr val="F7F7F7"/>
          </a:solidFill>
        </p:spPr>
        <p:txBody>
          <a:bodyPr/>
          <a:lstStyle>
            <a:lvl1pPr marL="0" indent="0">
              <a:buFontTx/>
              <a:buNone/>
              <a:defRPr>
                <a:latin typeface="Poppins" panose="00000500000000000000" pitchFamily="2" charset="0"/>
              </a:defRPr>
            </a:lvl1pPr>
          </a:lstStyle>
          <a:p>
            <a:r>
              <a:rPr lang="it-IT"/>
              <a:t>   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="" xmlns:a16="http://schemas.microsoft.com/office/drawing/2014/main" id="{049324E1-916B-44BE-A2CA-01572E502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2817" y="888227"/>
            <a:ext cx="5040000" cy="3024000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6" name="Segnaposto testo 9">
            <a:extLst>
              <a:ext uri="{FF2B5EF4-FFF2-40B4-BE49-F238E27FC236}">
                <a16:creationId xmlns="" xmlns:a16="http://schemas.microsoft.com/office/drawing/2014/main" id="{BC83BF07-630E-48B5-9C07-F0CEF6A2BF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2413" y="4249738"/>
            <a:ext cx="5040312" cy="100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</p:spTree>
    <p:extLst>
      <p:ext uri="{BB962C8B-B14F-4D97-AF65-F5344CB8AC3E}">
        <p14:creationId xmlns:p14="http://schemas.microsoft.com/office/powerpoint/2010/main" val="1175989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11676550" cy="12054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>
              <a:defRPr sz="4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11676550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457C5FC7-708D-4EF6-A855-401DEBC422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525" y="6452271"/>
            <a:ext cx="8421867" cy="236542"/>
          </a:xfrm>
        </p:spPr>
        <p:txBody>
          <a:bodyPr/>
          <a:lstStyle>
            <a:lvl1pPr algn="l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196875" y="63879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3CDEE40-F62C-4094-A106-A6433124F97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98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1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61087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6108700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3FA8B7C1-E65C-4AD9-AABC-3ECFF5BFC292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6538" y="0"/>
            <a:ext cx="5605462" cy="63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1" name="Segnaposto testo 3">
            <a:extLst>
              <a:ext uri="{FF2B5EF4-FFF2-40B4-BE49-F238E27FC236}">
                <a16:creationId xmlns="" xmlns:a16="http://schemas.microsoft.com/office/drawing/2014/main" id="{0B794CE2-2DCD-4C8D-8D06-C7FB1A035F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="" xmlns:a16="http://schemas.microsoft.com/office/drawing/2014/main" id="{F6F075E7-35E5-42AF-970E-DE2202AA0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95235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1 Immagine 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61087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6108700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3FA8B7C1-E65C-4AD9-AABC-3ECFF5BFC292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6538" y="267495"/>
            <a:ext cx="5341937" cy="577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1" name="Segnaposto testo 3">
            <a:extLst>
              <a:ext uri="{FF2B5EF4-FFF2-40B4-BE49-F238E27FC236}">
                <a16:creationId xmlns="" xmlns:a16="http://schemas.microsoft.com/office/drawing/2014/main" id="{EF62B772-15B1-4C16-AF67-AAB45B0D7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="" xmlns:a16="http://schemas.microsoft.com/office/drawing/2014/main" id="{17EE76B7-0AC3-403C-99D7-5D0C6FC4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0979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72F68884-7283-48EF-B315-53827BAF1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5410098"/>
            <a:ext cx="2166253" cy="95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8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1 Immagine s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476567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4765675" cy="43560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="" xmlns:a16="http://schemas.microsoft.com/office/drawing/2014/main" id="{03E9E4CD-E23C-47A3-A3E7-E700BFDF500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31904" y="0"/>
            <a:ext cx="6960096" cy="63144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1" name="Segnaposto testo 3">
            <a:extLst>
              <a:ext uri="{FF2B5EF4-FFF2-40B4-BE49-F238E27FC236}">
                <a16:creationId xmlns="" xmlns:a16="http://schemas.microsoft.com/office/drawing/2014/main" id="{2AF1B125-AD23-4DC7-B3E3-812F030D04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="" xmlns:a16="http://schemas.microsoft.com/office/drawing/2014/main" id="{A8E6A4C6-B595-4272-A7E2-7306EDABA1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41086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1 Immagine seg-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476567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4765675" cy="43560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="" xmlns:a16="http://schemas.microsoft.com/office/drawing/2014/main" id="{03E9E4CD-E23C-47A3-A3E7-E700BFDF500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31904" y="267494"/>
            <a:ext cx="6696571" cy="577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1" name="Segnaposto testo 3">
            <a:extLst>
              <a:ext uri="{FF2B5EF4-FFF2-40B4-BE49-F238E27FC236}">
                <a16:creationId xmlns="" xmlns:a16="http://schemas.microsoft.com/office/drawing/2014/main" id="{11E01C7A-7BEB-4097-B2D5-43AFFECAB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="" xmlns:a16="http://schemas.microsoft.com/office/drawing/2014/main" id="{9EA2FF1C-9A92-4055-9019-5DA99DAB85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28495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4265613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4265613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="" xmlns:a16="http://schemas.microsoft.com/office/drawing/2014/main" id="{7770FBC1-A5D9-401E-9844-F7444DA8A6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="" xmlns:a16="http://schemas.microsoft.com/office/drawing/2014/main" id="{602FE433-9B40-4921-9DC9-4592E27177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B3BE4384-B867-4B5A-B8E7-18E7AFC0E60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85211" y="0"/>
            <a:ext cx="7506789" cy="311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63C14F6F-4309-4933-A242-0762D8B26FB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85211" y="3193200"/>
            <a:ext cx="7506789" cy="311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5575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2 Immagini 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4265613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4265613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9963CF4B-60B7-4AEC-B51F-19FF2015955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85212" y="3200575"/>
            <a:ext cx="724267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731AF81B-B579-49B3-869B-0E637E4812B3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85212" y="267494"/>
            <a:ext cx="7242674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3" name="Segnaposto testo 3">
            <a:extLst>
              <a:ext uri="{FF2B5EF4-FFF2-40B4-BE49-F238E27FC236}">
                <a16:creationId xmlns="" xmlns:a16="http://schemas.microsoft.com/office/drawing/2014/main" id="{133AAD7E-D8DF-4986-862B-321587805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="" xmlns:a16="http://schemas.microsoft.com/office/drawing/2014/main" id="{841DD8AC-2CE0-4717-A6E0-0FB4678556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97221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7008813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7008813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A5D1813A-DC62-4FB7-89B0-51A68227466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794557" y="0"/>
            <a:ext cx="3875001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A30F6A49-4FB0-4BBA-BDDC-F003CAD0289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794557" y="2123344"/>
            <a:ext cx="3875001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F9587994-3F85-46FE-BECD-542FFA64E24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794557" y="4246687"/>
            <a:ext cx="3875001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2" name="Segnaposto testo 3">
            <a:extLst>
              <a:ext uri="{FF2B5EF4-FFF2-40B4-BE49-F238E27FC236}">
                <a16:creationId xmlns="" xmlns:a16="http://schemas.microsoft.com/office/drawing/2014/main" id="{9675EF38-F12D-4AE0-B318-24709B518E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Segnaposto testo 6">
            <a:extLst>
              <a:ext uri="{FF2B5EF4-FFF2-40B4-BE49-F238E27FC236}">
                <a16:creationId xmlns="" xmlns:a16="http://schemas.microsoft.com/office/drawing/2014/main" id="{546072E1-8500-407E-9DB8-48D17743F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22379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+ 3 Immagini 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7008813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7008813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A5D1813A-DC62-4FB7-89B0-51A68227466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7865995" y="267494"/>
            <a:ext cx="344444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A30F6A49-4FB0-4BBA-BDDC-F003CAD02890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7865995" y="2217984"/>
            <a:ext cx="344444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F9587994-3F85-46FE-BECD-542FFA64E249}"/>
              </a:ext>
            </a:extLst>
          </p:cNvPr>
          <p:cNvSpPr>
            <a:spLocks noGrp="1" noChangeAspect="1"/>
          </p:cNvSpPr>
          <p:nvPr>
            <p:ph type="pic" idx="16" hasCustomPrompt="1"/>
          </p:nvPr>
        </p:nvSpPr>
        <p:spPr>
          <a:xfrm>
            <a:off x="7865995" y="4168474"/>
            <a:ext cx="344444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2" name="Segnaposto testo 3">
            <a:extLst>
              <a:ext uri="{FF2B5EF4-FFF2-40B4-BE49-F238E27FC236}">
                <a16:creationId xmlns="" xmlns:a16="http://schemas.microsoft.com/office/drawing/2014/main" id="{DD4EF6CB-752B-4DA4-9672-38F2AE423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Segnaposto testo 6">
            <a:extLst>
              <a:ext uri="{FF2B5EF4-FFF2-40B4-BE49-F238E27FC236}">
                <a16:creationId xmlns="" xmlns:a16="http://schemas.microsoft.com/office/drawing/2014/main" id="{421CB9B6-9C83-4513-BC3D-71361799A6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91001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4 Immagini + Contenu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3">
            <a:extLst>
              <a:ext uri="{FF2B5EF4-FFF2-40B4-BE49-F238E27FC236}">
                <a16:creationId xmlns="" xmlns:a16="http://schemas.microsoft.com/office/drawing/2014/main" id="{923F1B22-9FAF-4C51-8AAA-C5F09CA48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testo 6">
            <a:extLst>
              <a:ext uri="{FF2B5EF4-FFF2-40B4-BE49-F238E27FC236}">
                <a16:creationId xmlns="" xmlns:a16="http://schemas.microsoft.com/office/drawing/2014/main" id="{06E5506D-EE81-4F39-A567-C64F906E52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4" name="그림 개체 틀 4">
            <a:extLst>
              <a:ext uri="{FF2B5EF4-FFF2-40B4-BE49-F238E27FC236}">
                <a16:creationId xmlns="" xmlns:a16="http://schemas.microsoft.com/office/drawing/2014/main" id="{92A158C5-E8CE-4910-8D86-4FE4EFD1661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70152" y="1006784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5" name="그림 개체 틀 6">
            <a:extLst>
              <a:ext uri="{FF2B5EF4-FFF2-40B4-BE49-F238E27FC236}">
                <a16:creationId xmlns="" xmlns:a16="http://schemas.microsoft.com/office/drawing/2014/main" id="{CFB167B2-D57B-43A0-8B95-04ECA8D3ABA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211703" y="1006784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6" name="그림 개체 틀 32">
            <a:extLst>
              <a:ext uri="{FF2B5EF4-FFF2-40B4-BE49-F238E27FC236}">
                <a16:creationId xmlns="" xmlns:a16="http://schemas.microsoft.com/office/drawing/2014/main" id="{B1BB74FD-D03C-4A5F-8977-08154BC202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153254" y="1006784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/>
            </a:lvl1pPr>
          </a:lstStyle>
          <a:p>
            <a:endParaRPr lang="it-IT"/>
          </a:p>
        </p:txBody>
      </p:sp>
      <p:sp>
        <p:nvSpPr>
          <p:cNvPr id="27" name="그림 개체 틀 34">
            <a:extLst>
              <a:ext uri="{FF2B5EF4-FFF2-40B4-BE49-F238E27FC236}">
                <a16:creationId xmlns="" xmlns:a16="http://schemas.microsoft.com/office/drawing/2014/main" id="{A0CB264D-24B6-4EBA-A297-C0B9F74DA9AE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094806" y="1006784"/>
            <a:ext cx="2827043" cy="244989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/>
            </a:lvl1pPr>
          </a:lstStyle>
          <a:p>
            <a:endParaRPr lang="it-IT"/>
          </a:p>
        </p:txBody>
      </p:sp>
      <p:sp>
        <p:nvSpPr>
          <p:cNvPr id="29" name="Segnaposto testo 28">
            <a:extLst>
              <a:ext uri="{FF2B5EF4-FFF2-40B4-BE49-F238E27FC236}">
                <a16:creationId xmlns="" xmlns:a16="http://schemas.microsoft.com/office/drawing/2014/main" id="{A771C0DD-B7FE-47D8-8932-6CD27F4E2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3524" y="3618190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0" name="Segnaposto testo 28">
            <a:extLst>
              <a:ext uri="{FF2B5EF4-FFF2-40B4-BE49-F238E27FC236}">
                <a16:creationId xmlns="" xmlns:a16="http://schemas.microsoft.com/office/drawing/2014/main" id="{D850DEC3-46C7-4EC0-941C-BA1D619BB6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3524" y="4318765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accent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1" name="Segnaposto testo 28">
            <a:extLst>
              <a:ext uri="{FF2B5EF4-FFF2-40B4-BE49-F238E27FC236}">
                <a16:creationId xmlns="" xmlns:a16="http://schemas.microsoft.com/office/drawing/2014/main" id="{F4A94273-BFEA-4F8D-B002-5E02C53BA9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3524" y="4965303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2" name="Segnaposto testo 28">
            <a:extLst>
              <a:ext uri="{FF2B5EF4-FFF2-40B4-BE49-F238E27FC236}">
                <a16:creationId xmlns="" xmlns:a16="http://schemas.microsoft.com/office/drawing/2014/main" id="{3D9056A2-544F-4F61-B4CB-67FB3E7468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11703" y="3618190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3" name="Segnaposto testo 28">
            <a:extLst>
              <a:ext uri="{FF2B5EF4-FFF2-40B4-BE49-F238E27FC236}">
                <a16:creationId xmlns="" xmlns:a16="http://schemas.microsoft.com/office/drawing/2014/main" id="{4FF65B3C-8C7E-4FFE-9D25-A58A62A033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11703" y="4318765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accent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4" name="Segnaposto testo 28">
            <a:extLst>
              <a:ext uri="{FF2B5EF4-FFF2-40B4-BE49-F238E27FC236}">
                <a16:creationId xmlns="" xmlns:a16="http://schemas.microsoft.com/office/drawing/2014/main" id="{D30D1DC8-BA36-4095-8903-8F49AA08117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1703" y="4965303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5" name="Segnaposto testo 28">
            <a:extLst>
              <a:ext uri="{FF2B5EF4-FFF2-40B4-BE49-F238E27FC236}">
                <a16:creationId xmlns="" xmlns:a16="http://schemas.microsoft.com/office/drawing/2014/main" id="{5187E9AB-5FEC-4BF1-8365-64BF02B2E9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94806" y="3618190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6" name="Segnaposto testo 28">
            <a:extLst>
              <a:ext uri="{FF2B5EF4-FFF2-40B4-BE49-F238E27FC236}">
                <a16:creationId xmlns="" xmlns:a16="http://schemas.microsoft.com/office/drawing/2014/main" id="{0661FED8-4396-472D-B0DC-37027E9B40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94806" y="4318765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accent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7" name="Segnaposto testo 28">
            <a:extLst>
              <a:ext uri="{FF2B5EF4-FFF2-40B4-BE49-F238E27FC236}">
                <a16:creationId xmlns="" xmlns:a16="http://schemas.microsoft.com/office/drawing/2014/main" id="{C798E9A7-1C31-46D9-B8EA-59828339B7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4806" y="4965303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8" name="Segnaposto testo 28">
            <a:extLst>
              <a:ext uri="{FF2B5EF4-FFF2-40B4-BE49-F238E27FC236}">
                <a16:creationId xmlns="" xmlns:a16="http://schemas.microsoft.com/office/drawing/2014/main" id="{97932AFC-C61E-4F7C-A758-7E71A1C45A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9882" y="3618190"/>
            <a:ext cx="2827043" cy="700575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39" name="Segnaposto testo 28">
            <a:extLst>
              <a:ext uri="{FF2B5EF4-FFF2-40B4-BE49-F238E27FC236}">
                <a16:creationId xmlns="" xmlns:a16="http://schemas.microsoft.com/office/drawing/2014/main" id="{993AA2D3-D668-40C8-A073-627866A806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59882" y="4318765"/>
            <a:ext cx="2827043" cy="646538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accent1"/>
                </a:solidFill>
                <a:latin typeface="+mj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40" name="Segnaposto testo 28">
            <a:extLst>
              <a:ext uri="{FF2B5EF4-FFF2-40B4-BE49-F238E27FC236}">
                <a16:creationId xmlns="" xmlns:a16="http://schemas.microsoft.com/office/drawing/2014/main" id="{D54170FE-8449-4118-B49A-89E5AE0410E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59882" y="4965303"/>
            <a:ext cx="2827043" cy="1283715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41" name="Segnaposto titolo 1">
            <a:extLst>
              <a:ext uri="{FF2B5EF4-FFF2-40B4-BE49-F238E27FC236}">
                <a16:creationId xmlns="" xmlns:a16="http://schemas.microsoft.com/office/drawing/2014/main" id="{BA44DDEC-1494-41BB-A2F7-D39028C1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90" y="180000"/>
            <a:ext cx="1134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84895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90" y="180000"/>
            <a:ext cx="1134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="" xmlns:a16="http://schemas.microsoft.com/office/drawing/2014/main" id="{009D6241-3665-4979-BBA2-EB3122726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="" xmlns:a16="http://schemas.microsoft.com/office/drawing/2014/main" id="{91CEC2A6-B09F-4EFE-9E67-6543D4C1B7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87181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Contenuto + 1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90" y="180000"/>
            <a:ext cx="1134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="" xmlns:a16="http://schemas.microsoft.com/office/drawing/2014/main" id="{102153DE-AC17-4B9C-AD42-312210080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="" xmlns:a16="http://schemas.microsoft.com/office/drawing/2014/main" id="{F5F82762-F2D7-4A5B-8DD1-1C8B80AD7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="" xmlns:a16="http://schemas.microsoft.com/office/drawing/2014/main" id="{FC0186C3-F33D-48EE-9789-261D989339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1898" y="1800000"/>
            <a:ext cx="5706579" cy="43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/>
              <a:t>Inserisci immagine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9" name="Segnaposto testo 5">
            <a:extLst>
              <a:ext uri="{FF2B5EF4-FFF2-40B4-BE49-F238E27FC236}">
                <a16:creationId xmlns="" xmlns:a16="http://schemas.microsoft.com/office/drawing/2014/main" id="{AA2408B2-ADE8-49FE-8028-675AFACD7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5832475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87539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1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90" y="180000"/>
            <a:ext cx="1134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="" xmlns:a16="http://schemas.microsoft.com/office/drawing/2014/main" id="{3FE5B8E6-9966-4268-91F3-2DA6D93B20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1442" y="1708874"/>
            <a:ext cx="10161896" cy="44512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/>
              <a:t>Inserisci immagine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" name="Segnaposto testo 3">
            <a:extLst>
              <a:ext uri="{FF2B5EF4-FFF2-40B4-BE49-F238E27FC236}">
                <a16:creationId xmlns="" xmlns:a16="http://schemas.microsoft.com/office/drawing/2014/main" id="{102153DE-AC17-4B9C-AD42-312210080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="" xmlns:a16="http://schemas.microsoft.com/office/drawing/2014/main" id="{F5F82762-F2D7-4A5B-8DD1-1C8B80AD7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11325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pertur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DA394C85-E2AD-479A-B76F-DFA5BB41B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9" y="2787188"/>
            <a:ext cx="2857722" cy="1255543"/>
          </a:xfrm>
          <a:prstGeom prst="rect">
            <a:avLst/>
          </a:prstGeom>
        </p:spPr>
      </p:pic>
      <p:sp>
        <p:nvSpPr>
          <p:cNvPr id="3" name="Segnaposto immagine 10">
            <a:extLst>
              <a:ext uri="{FF2B5EF4-FFF2-40B4-BE49-F238E27FC236}">
                <a16:creationId xmlns="" xmlns:a16="http://schemas.microsoft.com/office/drawing/2014/main" id="{9CCE0AB1-41FD-4EDC-AB39-9282210F55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1544" y="0"/>
            <a:ext cx="9140456" cy="6858000"/>
          </a:xfrm>
          <a:custGeom>
            <a:avLst/>
            <a:gdLst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0456" h="6858000">
                <a:moveTo>
                  <a:pt x="0" y="0"/>
                </a:moveTo>
                <a:lnTo>
                  <a:pt x="9140456" y="0"/>
                </a:lnTo>
                <a:lnTo>
                  <a:pt x="9140456" y="6858000"/>
                </a:lnTo>
                <a:lnTo>
                  <a:pt x="0" y="6858000"/>
                </a:lnTo>
                <a:cubicBezTo>
                  <a:pt x="1265276" y="5858538"/>
                  <a:pt x="2647507" y="250928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latin typeface="Poppins" panose="00000500000000000000" pitchFamily="2" charset="0"/>
              </a:defRPr>
            </a:lvl1pPr>
          </a:lstStyle>
          <a:p>
            <a:r>
              <a:rPr lang="it-IT"/>
              <a:t>   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="" xmlns:a16="http://schemas.microsoft.com/office/drawing/2014/main" id="{049324E1-916B-44BE-A2CA-01572E502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2817" y="888227"/>
            <a:ext cx="5040000" cy="3024000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6" name="Segnaposto testo 9">
            <a:extLst>
              <a:ext uri="{FF2B5EF4-FFF2-40B4-BE49-F238E27FC236}">
                <a16:creationId xmlns="" xmlns:a16="http://schemas.microsoft.com/office/drawing/2014/main" id="{BC83BF07-630E-48B5-9C07-F0CEF6A2BF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2413" y="4249738"/>
            <a:ext cx="5040312" cy="100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="" xmlns:a16="http://schemas.microsoft.com/office/drawing/2014/main" id="{98F9590B-AA34-4576-A95D-7E6FD9F1FF0F}"/>
              </a:ext>
            </a:extLst>
          </p:cNvPr>
          <p:cNvCxnSpPr/>
          <p:nvPr userDrawn="1"/>
        </p:nvCxnSpPr>
        <p:spPr>
          <a:xfrm>
            <a:off x="6705088" y="5410098"/>
            <a:ext cx="1552353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913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+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=""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90" y="180000"/>
            <a:ext cx="1134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="" xmlns:a16="http://schemas.microsoft.com/office/drawing/2014/main" id="{102153DE-AC17-4B9C-AD42-312210080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="" xmlns:a16="http://schemas.microsoft.com/office/drawing/2014/main" id="{F5F82762-F2D7-4A5B-8DD1-1C8B80AD7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="" xmlns:a16="http://schemas.microsoft.com/office/drawing/2014/main" id="{42C06F64-DD78-4FE6-AB8C-9E00EFCADE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2800" y="1708874"/>
            <a:ext cx="5706579" cy="4447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/>
              <a:t>Inserisci immagine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="" xmlns:a16="http://schemas.microsoft.com/office/drawing/2014/main" id="{1A6D4A53-1887-4A47-B527-837A3FB9DC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0800" y="1708874"/>
            <a:ext cx="5706579" cy="44471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it-IT" altLang="ko-KR"/>
              <a:t>Inserisci immagine</a:t>
            </a:r>
            <a:endParaRPr lang="ko-KR" altLang="en-US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9687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5">
            <a:extLst>
              <a:ext uri="{FF2B5EF4-FFF2-40B4-BE49-F238E27FC236}">
                <a16:creationId xmlns="" xmlns:a16="http://schemas.microsoft.com/office/drawing/2014/main" id="{B453391B-7D2F-45F2-AE4D-DFFF6DFAA1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314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6" name="Segnaposto testo 3">
            <a:extLst>
              <a:ext uri="{FF2B5EF4-FFF2-40B4-BE49-F238E27FC236}">
                <a16:creationId xmlns="" xmlns:a16="http://schemas.microsoft.com/office/drawing/2014/main" id="{E1202DC0-5A83-4655-8498-E7C065096B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="" xmlns:a16="http://schemas.microsoft.com/office/drawing/2014/main" id="{C373BEE6-424C-4DD7-817B-84704B3E3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28687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3">
            <a:extLst>
              <a:ext uri="{FF2B5EF4-FFF2-40B4-BE49-F238E27FC236}">
                <a16:creationId xmlns="" xmlns:a16="http://schemas.microsoft.com/office/drawing/2014/main" id="{923F1B22-9FAF-4C51-8AAA-C5F09CA48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testo 6">
            <a:extLst>
              <a:ext uri="{FF2B5EF4-FFF2-40B4-BE49-F238E27FC236}">
                <a16:creationId xmlns="" xmlns:a16="http://schemas.microsoft.com/office/drawing/2014/main" id="{06E5506D-EE81-4F39-A567-C64F906E52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072134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 _ Ap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5988862-B47E-48D4-9426-E775261B7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31841"/>
          <a:stretch/>
        </p:blipFill>
        <p:spPr>
          <a:xfrm>
            <a:off x="409303" y="0"/>
            <a:ext cx="4746172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E7FA2C98-6DE1-4D78-AE6F-0BAAE6E1D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3" y="5525211"/>
            <a:ext cx="2166253" cy="952602"/>
          </a:xfrm>
          <a:prstGeom prst="rect">
            <a:avLst/>
          </a:prstGeom>
        </p:spPr>
      </p:pic>
      <p:sp>
        <p:nvSpPr>
          <p:cNvPr id="8" name="Segnaposto testo 6">
            <a:extLst>
              <a:ext uri="{FF2B5EF4-FFF2-40B4-BE49-F238E27FC236}">
                <a16:creationId xmlns="" xmlns:a16="http://schemas.microsoft.com/office/drawing/2014/main" id="{5BB8A5A3-9EC2-4C88-8FAC-05F96F00D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2413" y="612869"/>
            <a:ext cx="5040000" cy="3024000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9" name="Segnaposto testo 9">
            <a:extLst>
              <a:ext uri="{FF2B5EF4-FFF2-40B4-BE49-F238E27FC236}">
                <a16:creationId xmlns="" xmlns:a16="http://schemas.microsoft.com/office/drawing/2014/main" id="{95F7323E-8285-4667-83C4-2BED21A60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2413" y="4249738"/>
            <a:ext cx="5040312" cy="100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04688" y="5640324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86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200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pertur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10">
            <a:extLst>
              <a:ext uri="{FF2B5EF4-FFF2-40B4-BE49-F238E27FC236}">
                <a16:creationId xmlns="" xmlns:a16="http://schemas.microsoft.com/office/drawing/2014/main" id="{9CCE0AB1-41FD-4EDC-AB39-9282210F55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1544" y="0"/>
            <a:ext cx="9140456" cy="6858000"/>
          </a:xfrm>
          <a:custGeom>
            <a:avLst/>
            <a:gdLst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0456" h="6858000">
                <a:moveTo>
                  <a:pt x="0" y="0"/>
                </a:moveTo>
                <a:lnTo>
                  <a:pt x="9140456" y="0"/>
                </a:lnTo>
                <a:lnTo>
                  <a:pt x="9140456" y="6858000"/>
                </a:lnTo>
                <a:lnTo>
                  <a:pt x="0" y="6858000"/>
                </a:lnTo>
                <a:cubicBezTo>
                  <a:pt x="1265276" y="5858538"/>
                  <a:pt x="2647507" y="2509284"/>
                  <a:pt x="0" y="0"/>
                </a:cubicBezTo>
                <a:close/>
              </a:path>
            </a:pathLst>
          </a:custGeom>
          <a:solidFill>
            <a:srgbClr val="F7F7F7"/>
          </a:solidFill>
        </p:spPr>
        <p:txBody>
          <a:bodyPr/>
          <a:lstStyle>
            <a:lvl1pPr marL="0" indent="0">
              <a:buFontTx/>
              <a:buNone/>
              <a:defRPr>
                <a:latin typeface="Poppins" panose="00000500000000000000" pitchFamily="2" charset="0"/>
              </a:defRPr>
            </a:lvl1pPr>
          </a:lstStyle>
          <a:p>
            <a:r>
              <a:rPr lang="it-IT"/>
              <a:t>   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="" xmlns:a16="http://schemas.microsoft.com/office/drawing/2014/main" id="{049324E1-916B-44BE-A2CA-01572E502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2817" y="888227"/>
            <a:ext cx="5040000" cy="3024000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6" name="Segnaposto testo 9">
            <a:extLst>
              <a:ext uri="{FF2B5EF4-FFF2-40B4-BE49-F238E27FC236}">
                <a16:creationId xmlns="" xmlns:a16="http://schemas.microsoft.com/office/drawing/2014/main" id="{BC83BF07-630E-48B5-9C07-F0CEF6A2BF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2413" y="4249738"/>
            <a:ext cx="5040312" cy="100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</p:spTree>
    <p:extLst>
      <p:ext uri="{BB962C8B-B14F-4D97-AF65-F5344CB8AC3E}">
        <p14:creationId xmlns:p14="http://schemas.microsoft.com/office/powerpoint/2010/main" val="557281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hiusur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5F8C436-50BB-46D3-92D1-A32E72258D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9" y="2787188"/>
            <a:ext cx="2857722" cy="12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9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hiusur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5F8C436-50BB-46D3-92D1-A32E72258D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9" y="2787188"/>
            <a:ext cx="2857722" cy="12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8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01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4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6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9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2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1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164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495DD-1827-4350-8E70-9F01653276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6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 bwMode="auto">
          <a:xfrm>
            <a:off x="0" y="6308725"/>
            <a:ext cx="12192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>
              <a:solidFill>
                <a:srgbClr val="002B49"/>
              </a:solidFill>
            </a:endParaRPr>
          </a:p>
        </p:txBody>
      </p:sp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FECFCC25-4FD9-414D-AE29-E50F7351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180000"/>
            <a:ext cx="1165217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1FA7E6D1-1565-475C-8B80-AB85A6073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305" y="1800000"/>
            <a:ext cx="11652170" cy="435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4128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 spc="3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164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orient="horz" pos="380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46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164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A13BC995-4575-4440-B297-419C74C5D9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2534" y="4168774"/>
            <a:ext cx="9937352" cy="984111"/>
          </a:xfrm>
        </p:spPr>
        <p:txBody>
          <a:bodyPr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M. D’Addazio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70000" dirty="0">
                <a:latin typeface="Arial" panose="020B0604020202020204" pitchFamily="34" charset="0"/>
                <a:cs typeface="Arial" panose="020B0604020202020204" pitchFamily="34" charset="0"/>
              </a:rPr>
              <a:t>[1,2]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Ferracin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7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Marinozzi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7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Ravaioli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7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Vallone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7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L.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Savoldi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7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[1] LBNL, [2] POLITO, [3] FNAL, [4] CERN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="" xmlns:a16="http://schemas.microsoft.com/office/drawing/2014/main" id="{818B2032-E3F0-4136-B219-504D0C1284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499" y="798834"/>
            <a:ext cx="11381422" cy="2856412"/>
          </a:xfrm>
        </p:spPr>
        <p:txBody>
          <a:bodyPr/>
          <a:lstStyle/>
          <a:p>
            <a:pPr algn="ctr"/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Conceptual Structural Design and Analysis of a 20 T Hybrid Cos</a:t>
            </a:r>
            <a:r>
              <a:rPr lang="el-GR" sz="4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 err="1"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Design for Future </a:t>
            </a:r>
            <a:r>
              <a:rPr lang="it-IT" sz="4400" dirty="0" err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 err="1"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MDP General Meeting</a:t>
            </a:r>
          </a:p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11/20/2024</a:t>
            </a:r>
          </a:p>
        </p:txBody>
      </p:sp>
    </p:spTree>
    <p:extLst>
      <p:ext uri="{BB962C8B-B14F-4D97-AF65-F5344CB8AC3E}">
        <p14:creationId xmlns:p14="http://schemas.microsoft.com/office/powerpoint/2010/main" val="213820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10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194526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Real structure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61962"/>
            <a:ext cx="10544772" cy="471038"/>
          </a:xfrm>
        </p:spPr>
        <p:txBody>
          <a:bodyPr/>
          <a:lstStyle/>
          <a:p>
            <a:pPr lvl="0"/>
            <a:r>
              <a:rPr lang="en-US" sz="2000" dirty="0"/>
              <a:t>Bladder and key 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5" y="2805550"/>
            <a:ext cx="4023807" cy="2932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02" y="2805400"/>
            <a:ext cx="4016075" cy="2927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14" y="2805384"/>
            <a:ext cx="4103761" cy="2927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013" y="1354105"/>
            <a:ext cx="10978887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en-US" sz="1400" dirty="0"/>
              <a:t>Starting from the minimum yoke thickness needed to guarantee low stresses, a parametric analysis was performed. </a:t>
            </a:r>
          </a:p>
          <a:p>
            <a:pPr algn="just">
              <a:spcBef>
                <a:spcPts val="1000"/>
              </a:spcBef>
            </a:pPr>
            <a:r>
              <a:rPr lang="en-US" sz="1400" dirty="0"/>
              <a:t>An </a:t>
            </a:r>
            <a:r>
              <a:rPr lang="en-US" sz="1400" b="1" dirty="0"/>
              <a:t>optimum stress </a:t>
            </a:r>
            <a:r>
              <a:rPr lang="en-US" sz="1400" dirty="0"/>
              <a:t>value</a:t>
            </a:r>
            <a:r>
              <a:rPr lang="en-US" sz="1400" b="1" dirty="0"/>
              <a:t> </a:t>
            </a:r>
            <a:r>
              <a:rPr lang="en-US" sz="1400" dirty="0"/>
              <a:t>might be reached with an </a:t>
            </a:r>
            <a:r>
              <a:rPr lang="en-US" sz="1400" b="1" dirty="0"/>
              <a:t>azimuthal pre-stress </a:t>
            </a:r>
            <a:r>
              <a:rPr lang="en-US" sz="1400" dirty="0"/>
              <a:t>in the range of</a:t>
            </a:r>
            <a:r>
              <a:rPr lang="en-US" sz="1400" b="1" dirty="0"/>
              <a:t> 95-100%</a:t>
            </a:r>
            <a:r>
              <a:rPr lang="en-US" sz="1400" dirty="0"/>
              <a:t> of the EM forces.</a:t>
            </a:r>
          </a:p>
          <a:p>
            <a:pPr algn="just">
              <a:spcBef>
                <a:spcPts val="1000"/>
              </a:spcBef>
            </a:pPr>
            <a:r>
              <a:rPr lang="en-US" sz="1400" dirty="0"/>
              <a:t>Possible to reach the same stress level of the “donut” yoke for conductors and innermost spar.</a:t>
            </a:r>
          </a:p>
        </p:txBody>
      </p:sp>
    </p:spTree>
    <p:extLst>
      <p:ext uri="{BB962C8B-B14F-4D97-AF65-F5344CB8AC3E}">
        <p14:creationId xmlns:p14="http://schemas.microsoft.com/office/powerpoint/2010/main" val="67250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11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194526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Real structure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61962"/>
            <a:ext cx="10544772" cy="471038"/>
          </a:xfrm>
        </p:spPr>
        <p:txBody>
          <a:bodyPr/>
          <a:lstStyle/>
          <a:p>
            <a:pPr lvl="0"/>
            <a:r>
              <a:rPr lang="en-US" sz="2000" dirty="0"/>
              <a:t>Equivalent stress in the HTS conductors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925" y="1405963"/>
            <a:ext cx="10978887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en-US" sz="1400" b="1" dirty="0"/>
              <a:t>Peak stress</a:t>
            </a:r>
            <a:r>
              <a:rPr lang="en-US" sz="1400" dirty="0"/>
              <a:t> after </a:t>
            </a:r>
            <a:r>
              <a:rPr lang="en-US" sz="1400" b="1" dirty="0"/>
              <a:t>energization</a:t>
            </a:r>
            <a:r>
              <a:rPr lang="en-US" sz="1400" dirty="0"/>
              <a:t> is equal to </a:t>
            </a:r>
            <a:r>
              <a:rPr lang="en-US" sz="1400" b="1" dirty="0"/>
              <a:t>122 MPa </a:t>
            </a:r>
            <a:r>
              <a:rPr lang="en-US" sz="1400" dirty="0"/>
              <a:t>and the maximum is concentrated in a small corner of layer 1.</a:t>
            </a:r>
          </a:p>
          <a:p>
            <a:pPr algn="just">
              <a:spcBef>
                <a:spcPts val="1000"/>
              </a:spcBef>
            </a:pPr>
            <a:r>
              <a:rPr lang="en-US" sz="1400" dirty="0"/>
              <a:t>Stresses at pre-stress and cooldown are below the limit. </a:t>
            </a:r>
          </a:p>
        </p:txBody>
      </p:sp>
      <p:graphicFrame>
        <p:nvGraphicFramePr>
          <p:cNvPr id="11" name="Tabella 6">
            <a:extLst>
              <a:ext uri="{FF2B5EF4-FFF2-40B4-BE49-F238E27FC236}">
                <a16:creationId xmlns=""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589154"/>
              </p:ext>
            </p:extLst>
          </p:nvPr>
        </p:nvGraphicFramePr>
        <p:xfrm>
          <a:off x="145859" y="2437109"/>
          <a:ext cx="11916756" cy="370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72252">
                  <a:extLst>
                    <a:ext uri="{9D8B030D-6E8A-4147-A177-3AD203B41FA5}">
                      <a16:colId xmlns=""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Prestress</a:t>
                      </a:r>
                      <a:r>
                        <a:rPr lang="it-IT" sz="1600" baseline="0" dirty="0"/>
                        <a:t>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Cooldown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Energization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13" name="Immagine 7">
            <a:extLst>
              <a:ext uri="{FF2B5EF4-FFF2-40B4-BE49-F238E27FC236}">
                <a16:creationId xmlns=""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9" y="2885818"/>
            <a:ext cx="3847820" cy="2893903"/>
          </a:xfrm>
          <a:prstGeom prst="rect">
            <a:avLst/>
          </a:prstGeom>
        </p:spPr>
      </p:pic>
      <p:pic>
        <p:nvPicPr>
          <p:cNvPr id="14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836" y="2880912"/>
            <a:ext cx="3840584" cy="288846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" y="2880912"/>
            <a:ext cx="3840584" cy="28884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68641" y="4963017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51 MPa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8871" y="4963017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52 MPa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54882" y="4963017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122 MPa</a:t>
            </a:r>
          </a:p>
        </p:txBody>
      </p:sp>
    </p:spTree>
    <p:extLst>
      <p:ext uri="{BB962C8B-B14F-4D97-AF65-F5344CB8AC3E}">
        <p14:creationId xmlns:p14="http://schemas.microsoft.com/office/powerpoint/2010/main" val="427315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12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194526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Real structure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61962"/>
            <a:ext cx="10544772" cy="471038"/>
          </a:xfrm>
        </p:spPr>
        <p:txBody>
          <a:bodyPr/>
          <a:lstStyle/>
          <a:p>
            <a:pPr lvl="0"/>
            <a:r>
              <a:rPr lang="en-US" sz="2000" dirty="0"/>
              <a:t>Equivalent stress in the LTS conductors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925" y="1405963"/>
            <a:ext cx="10978887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en-US" sz="1400" dirty="0"/>
              <a:t>The </a:t>
            </a:r>
            <a:r>
              <a:rPr lang="en-US" sz="1400" b="1" dirty="0"/>
              <a:t>peak stress </a:t>
            </a:r>
            <a:r>
              <a:rPr lang="en-US" sz="1400" dirty="0"/>
              <a:t>after </a:t>
            </a:r>
            <a:r>
              <a:rPr lang="en-US" sz="1400" b="1" dirty="0"/>
              <a:t>energization</a:t>
            </a:r>
            <a:r>
              <a:rPr lang="en-US" sz="1400" dirty="0"/>
              <a:t> is equal to </a:t>
            </a:r>
            <a:r>
              <a:rPr lang="en-US" sz="1400" b="1" dirty="0"/>
              <a:t>186 MPa </a:t>
            </a:r>
            <a:r>
              <a:rPr lang="en-US" sz="1400" dirty="0"/>
              <a:t>and the maximum is located in the corner of the third block of layer 3.</a:t>
            </a:r>
          </a:p>
          <a:p>
            <a:pPr algn="just">
              <a:spcBef>
                <a:spcPts val="1000"/>
              </a:spcBef>
            </a:pPr>
            <a:r>
              <a:rPr lang="en-US" sz="1400" dirty="0"/>
              <a:t>The peak stresses are also verified during pre-stress and cooldown. </a:t>
            </a:r>
          </a:p>
        </p:txBody>
      </p:sp>
      <p:graphicFrame>
        <p:nvGraphicFramePr>
          <p:cNvPr id="19" name="Tabella 6">
            <a:extLst>
              <a:ext uri="{FF2B5EF4-FFF2-40B4-BE49-F238E27FC236}">
                <a16:creationId xmlns=""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934691"/>
              </p:ext>
            </p:extLst>
          </p:nvPr>
        </p:nvGraphicFramePr>
        <p:xfrm>
          <a:off x="137622" y="2437109"/>
          <a:ext cx="11916756" cy="370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72252">
                  <a:extLst>
                    <a:ext uri="{9D8B030D-6E8A-4147-A177-3AD203B41FA5}">
                      <a16:colId xmlns=""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Prestress</a:t>
                      </a:r>
                      <a:r>
                        <a:rPr lang="it-IT" sz="1600" baseline="0" dirty="0"/>
                        <a:t>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Cooldown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Energization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20" name="Immagine 7">
            <a:extLst>
              <a:ext uri="{FF2B5EF4-FFF2-40B4-BE49-F238E27FC236}">
                <a16:creationId xmlns=""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82" y="2885818"/>
            <a:ext cx="3847819" cy="2893903"/>
          </a:xfrm>
          <a:prstGeom prst="rect">
            <a:avLst/>
          </a:prstGeom>
        </p:spPr>
      </p:pic>
      <p:pic>
        <p:nvPicPr>
          <p:cNvPr id="21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99" y="2880912"/>
            <a:ext cx="3840583" cy="2888461"/>
          </a:xfrm>
          <a:prstGeom prst="rect">
            <a:avLst/>
          </a:prstGeom>
        </p:spPr>
      </p:pic>
      <p:pic>
        <p:nvPicPr>
          <p:cNvPr id="22" name="Immagine 14">
            <a:extLst>
              <a:ext uri="{FF2B5EF4-FFF2-40B4-BE49-F238E27FC236}">
                <a16:creationId xmlns=""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8" y="2880912"/>
            <a:ext cx="3840583" cy="28884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60404" y="4963017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68 MPa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60634" y="4963017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124 MPa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046645" y="4963017"/>
            <a:ext cx="1010468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186 MPa</a:t>
            </a:r>
          </a:p>
        </p:txBody>
      </p:sp>
    </p:spTree>
    <p:extLst>
      <p:ext uri="{BB962C8B-B14F-4D97-AF65-F5344CB8AC3E}">
        <p14:creationId xmlns:p14="http://schemas.microsoft.com/office/powerpoint/2010/main" val="4151101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11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225613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Real structure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35189"/>
            <a:ext cx="10544772" cy="471038"/>
          </a:xfrm>
        </p:spPr>
        <p:txBody>
          <a:bodyPr/>
          <a:lstStyle/>
          <a:p>
            <a:pPr lvl="0"/>
            <a:r>
              <a:rPr lang="en-US" sz="2000" dirty="0"/>
              <a:t>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013" y="1362395"/>
            <a:ext cx="107941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400" dirty="0">
                <a:solidFill>
                  <a:srgbClr val="002B49"/>
                </a:solidFill>
              </a:rPr>
              <a:t>The main</a:t>
            </a:r>
            <a:r>
              <a:rPr lang="en-US" sz="1400" b="1" dirty="0">
                <a:solidFill>
                  <a:srgbClr val="002B49"/>
                </a:solidFill>
              </a:rPr>
              <a:t> issue </a:t>
            </a:r>
            <a:r>
              <a:rPr lang="en-US" sz="1400" dirty="0">
                <a:solidFill>
                  <a:srgbClr val="002B49"/>
                </a:solidFill>
              </a:rPr>
              <a:t>is the </a:t>
            </a:r>
            <a:r>
              <a:rPr lang="en-US" sz="1400" b="1" dirty="0">
                <a:solidFill>
                  <a:srgbClr val="002B49"/>
                </a:solidFill>
              </a:rPr>
              <a:t>high stress </a:t>
            </a:r>
            <a:r>
              <a:rPr lang="en-US" sz="1400" dirty="0">
                <a:solidFill>
                  <a:srgbClr val="002B49"/>
                </a:solidFill>
              </a:rPr>
              <a:t>in the </a:t>
            </a:r>
            <a:r>
              <a:rPr lang="en-US" sz="1400" b="1" dirty="0">
                <a:solidFill>
                  <a:srgbClr val="002B49"/>
                </a:solidFill>
              </a:rPr>
              <a:t>spar/ribs</a:t>
            </a:r>
            <a:r>
              <a:rPr lang="en-US" sz="1400" dirty="0">
                <a:solidFill>
                  <a:srgbClr val="002B49"/>
                </a:solidFill>
              </a:rPr>
              <a:t> of the layers 1-4. </a:t>
            </a:r>
          </a:p>
          <a:p>
            <a:pPr lvl="0" algn="just"/>
            <a:endParaRPr lang="en-US" sz="600" i="1" u="sng" dirty="0">
              <a:solidFill>
                <a:srgbClr val="002B49"/>
              </a:solidFill>
            </a:endParaRPr>
          </a:p>
          <a:p>
            <a:pPr lvl="0" algn="just"/>
            <a:r>
              <a:rPr lang="en-US" sz="1400" dirty="0">
                <a:solidFill>
                  <a:srgbClr val="002B49"/>
                </a:solidFill>
              </a:rPr>
              <a:t>One </a:t>
            </a:r>
            <a:r>
              <a:rPr lang="en-US" sz="1400" i="1" dirty="0">
                <a:solidFill>
                  <a:srgbClr val="002B49"/>
                </a:solidFill>
              </a:rPr>
              <a:t>possible solution </a:t>
            </a:r>
            <a:r>
              <a:rPr lang="en-US" sz="1400" dirty="0">
                <a:solidFill>
                  <a:srgbClr val="002B49"/>
                </a:solidFill>
              </a:rPr>
              <a:t>is using a high strength stainless steel (as an example </a:t>
            </a:r>
            <a:r>
              <a:rPr lang="en-US" sz="1400" dirty="0" err="1">
                <a:solidFill>
                  <a:srgbClr val="002B49"/>
                </a:solidFill>
              </a:rPr>
              <a:t>Nitronic</a:t>
            </a:r>
            <a:r>
              <a:rPr lang="en-US" sz="1400" dirty="0">
                <a:solidFill>
                  <a:srgbClr val="002B49"/>
                </a:solidFill>
              </a:rPr>
              <a:t> 40) or Inconel. In this case, the machining process can become challenging.</a:t>
            </a:r>
          </a:p>
        </p:txBody>
      </p:sp>
      <p:pic>
        <p:nvPicPr>
          <p:cNvPr id="8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27" y="2905100"/>
            <a:ext cx="3563614" cy="26801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63954" y="5066147"/>
            <a:ext cx="1116184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1430 MPa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14267" r="29386" b="11898"/>
          <a:stretch/>
        </p:blipFill>
        <p:spPr>
          <a:xfrm>
            <a:off x="338597" y="4657156"/>
            <a:ext cx="1617299" cy="1495942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>
          <a:xfrm rot="2553534">
            <a:off x="1923255" y="4549920"/>
            <a:ext cx="798053" cy="191653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5" idx="4"/>
          </p:cNvCxnSpPr>
          <p:nvPr/>
        </p:nvCxnSpPr>
        <p:spPr>
          <a:xfrm flipH="1">
            <a:off x="1859752" y="4716331"/>
            <a:ext cx="397718" cy="26987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62" y="2909315"/>
            <a:ext cx="3563613" cy="2680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675398" y="5066147"/>
            <a:ext cx="1116184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2210 MPa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19" b="4229"/>
          <a:stretch/>
        </p:blipFill>
        <p:spPr>
          <a:xfrm>
            <a:off x="6102905" y="4657156"/>
            <a:ext cx="1533542" cy="1495091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20" name="Oval 19"/>
          <p:cNvSpPr/>
          <p:nvPr/>
        </p:nvSpPr>
        <p:spPr>
          <a:xfrm rot="2553534">
            <a:off x="7956621" y="4392349"/>
            <a:ext cx="566761" cy="227271"/>
          </a:xfrm>
          <a:prstGeom prst="ellipse">
            <a:avLst/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20" idx="4"/>
          </p:cNvCxnSpPr>
          <p:nvPr/>
        </p:nvCxnSpPr>
        <p:spPr>
          <a:xfrm flipH="1">
            <a:off x="7529384" y="4589687"/>
            <a:ext cx="633761" cy="40547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ella 6">
            <a:extLst>
              <a:ext uri="{FF2B5EF4-FFF2-40B4-BE49-F238E27FC236}">
                <a16:creationId xmlns=""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232664"/>
              </p:ext>
            </p:extLst>
          </p:nvPr>
        </p:nvGraphicFramePr>
        <p:xfrm>
          <a:off x="391695" y="2416682"/>
          <a:ext cx="11225434" cy="370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612717">
                  <a:extLst>
                    <a:ext uri="{9D8B030D-6E8A-4147-A177-3AD203B41FA5}">
                      <a16:colId xmlns="" xmlns:a16="http://schemas.microsoft.com/office/drawing/2014/main" val="2859517321"/>
                    </a:ext>
                  </a:extLst>
                </a:gridCol>
                <a:gridCol w="56127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Mandrel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</a:rPr>
                        <a:t>Layer 1-2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after Energization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Mandrel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</a:rPr>
                        <a:t>Layer 3-4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after Energization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5250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760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12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225613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Real structure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35189"/>
            <a:ext cx="10544772" cy="471038"/>
          </a:xfrm>
        </p:spPr>
        <p:txBody>
          <a:bodyPr/>
          <a:lstStyle/>
          <a:p>
            <a:pPr lvl="0"/>
            <a:r>
              <a:rPr lang="en-US" sz="2000" dirty="0"/>
              <a:t>Analysis of the sub-model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925417245"/>
              </p:ext>
            </p:extLst>
          </p:nvPr>
        </p:nvGraphicFramePr>
        <p:xfrm>
          <a:off x="2236184" y="1089940"/>
          <a:ext cx="7875481" cy="2472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3057" r="27041" b="2310"/>
          <a:stretch/>
        </p:blipFill>
        <p:spPr>
          <a:xfrm>
            <a:off x="518013" y="2135709"/>
            <a:ext cx="2025418" cy="2020088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8189" r="26325" b="1660"/>
          <a:stretch/>
        </p:blipFill>
        <p:spPr>
          <a:xfrm>
            <a:off x="4598633" y="293167"/>
            <a:ext cx="2139520" cy="2035185"/>
          </a:xfrm>
          <a:prstGeom prst="ellips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1673" r="26874" b="5013"/>
          <a:stretch/>
        </p:blipFill>
        <p:spPr>
          <a:xfrm>
            <a:off x="9387090" y="1089940"/>
            <a:ext cx="2103722" cy="2054317"/>
          </a:xfrm>
          <a:prstGeom prst="ellips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518013" y="4464475"/>
            <a:ext cx="51923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Main assumptions</a:t>
            </a:r>
            <a:r>
              <a:rPr lang="en-US" sz="1400" dirty="0"/>
              <a:t>:</a:t>
            </a:r>
          </a:p>
          <a:p>
            <a:pPr algn="just"/>
            <a:endParaRPr lang="en-US" sz="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/>
              <a:t>Rounded edges of the rib;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/>
              <a:t>Boundary condition interpolated from global simulation;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/>
              <a:t>Lorentz forces evaluated on average in each turn from global simulation;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/>
              <a:t>Elastic + perfect plastic material model (assuming the plastic modulus ~0)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5878712"/>
                  </p:ext>
                </p:extLst>
              </p:nvPr>
            </p:nvGraphicFramePr>
            <p:xfrm>
              <a:off x="6173924" y="4538250"/>
              <a:ext cx="5665543" cy="1304539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818335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1109709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781235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1083076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  <a:gridCol w="905522">
                      <a:extLst>
                        <a:ext uri="{9D8B030D-6E8A-4147-A177-3AD203B41FA5}">
                          <a16:colId xmlns="" xmlns:a16="http://schemas.microsoft.com/office/drawing/2014/main" val="20004"/>
                        </a:ext>
                      </a:extLst>
                    </a:gridCol>
                    <a:gridCol w="967666">
                      <a:extLst>
                        <a:ext uri="{9D8B030D-6E8A-4147-A177-3AD203B41FA5}">
                          <a16:colId xmlns="" xmlns:a16="http://schemas.microsoft.com/office/drawing/2014/main" val="20005"/>
                        </a:ext>
                      </a:extLst>
                    </a:gridCol>
                  </a:tblGrid>
                  <a:tr h="324099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Elastoplastic</a:t>
                          </a:r>
                          <a:r>
                            <a:rPr lang="en-US" sz="1200" baseline="0" dirty="0"/>
                            <a:t> Properties (Isotropic hardening) - Mandrel</a:t>
                          </a:r>
                          <a:endParaRPr lang="en-US" sz="12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b="0" baseline="-250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0" baseline="-250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24099"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E</a:t>
                          </a:r>
                          <a:r>
                            <a:rPr lang="en-US" sz="1200" b="1" baseline="-25000" dirty="0"/>
                            <a:t>x</a:t>
                          </a:r>
                          <a:r>
                            <a:rPr lang="en-US" sz="1200" b="1" baseline="0" dirty="0"/>
                            <a:t> (</a:t>
                          </a:r>
                          <a:r>
                            <a:rPr lang="en-US" sz="1200" b="1" baseline="0" dirty="0" err="1"/>
                            <a:t>GPa</a:t>
                          </a:r>
                          <a:r>
                            <a:rPr lang="en-US" sz="1200" b="1" baseline="0" dirty="0"/>
                            <a:t>)</a:t>
                          </a:r>
                          <a:r>
                            <a:rPr lang="en-US" sz="1200" b="1" baseline="-25000" dirty="0"/>
                            <a:t> </a:t>
                          </a:r>
                          <a:r>
                            <a:rPr lang="en-US" sz="1200" b="1" baseline="0" dirty="0"/>
                            <a:t> </a:t>
                          </a:r>
                          <a:endParaRPr lang="en-US" sz="1200" b="1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𝛎</m:t>
                                </m:r>
                              </m:oMath>
                            </m:oMathPara>
                          </a14:m>
                          <a:endParaRPr 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𝛂</m:t>
                                  </m:r>
                                </m:e>
                                <m:sub>
                                  <m:r>
                                    <a:rPr lang="it-IT" sz="1200" b="1" i="1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1" dirty="0"/>
                            <a:t> (mm/m)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E</a:t>
                          </a:r>
                          <a:r>
                            <a:rPr lang="en-US" sz="1200" b="1" baseline="-25000" dirty="0"/>
                            <a:t>t</a:t>
                          </a:r>
                          <a:r>
                            <a:rPr lang="en-US" sz="1200" b="1" baseline="0" dirty="0"/>
                            <a:t> (MPa)</a:t>
                          </a:r>
                          <a:r>
                            <a:rPr lang="en-US" sz="1200" b="1" baseline="-25000" dirty="0"/>
                            <a:t> </a:t>
                          </a:r>
                          <a:r>
                            <a:rPr lang="en-US" sz="1200" b="1" baseline="0" dirty="0"/>
                            <a:t> </a:t>
                          </a:r>
                          <a:endParaRPr lang="en-US" sz="1200" b="1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1" dirty="0"/>
                            <a:t> (MPa)</a:t>
                          </a:r>
                          <a:r>
                            <a:rPr lang="en-US" sz="1600" b="1" dirty="0"/>
                            <a:t>*</a:t>
                          </a:r>
                          <a:endParaRPr lang="en-US" sz="12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200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0.28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2.834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1172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271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4 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200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0.28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2.834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1.1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1408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5878712"/>
                  </p:ext>
                </p:extLst>
              </p:nvPr>
            </p:nvGraphicFramePr>
            <p:xfrm>
              <a:off x="6173924" y="4538250"/>
              <a:ext cx="5665543" cy="1304539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8183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0970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8123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8307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0552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96766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24099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Elastoplastic</a:t>
                          </a:r>
                          <a:r>
                            <a:rPr lang="en-US" sz="1200" baseline="0" dirty="0"/>
                            <a:t> Properties (Isotropic hardening) - Mandrel</a:t>
                          </a:r>
                          <a:endParaRPr lang="en-US" sz="12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b="0" baseline="-250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0" baseline="-250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E</a:t>
                          </a:r>
                          <a:r>
                            <a:rPr lang="en-US" sz="1200" b="1" baseline="-25000" dirty="0"/>
                            <a:t>x</a:t>
                          </a:r>
                          <a:r>
                            <a:rPr lang="en-US" sz="1200" b="1" baseline="0" dirty="0"/>
                            <a:t> (</a:t>
                          </a:r>
                          <a:r>
                            <a:rPr lang="en-US" sz="1200" b="1" baseline="0" dirty="0" err="1"/>
                            <a:t>GPa</a:t>
                          </a:r>
                          <a:r>
                            <a:rPr lang="en-US" sz="1200" b="1" baseline="0" dirty="0"/>
                            <a:t>)</a:t>
                          </a:r>
                          <a:r>
                            <a:rPr lang="en-US" sz="1200" b="1" baseline="-25000" dirty="0"/>
                            <a:t> </a:t>
                          </a:r>
                          <a:r>
                            <a:rPr lang="en-US" sz="1200" b="1" baseline="0" dirty="0"/>
                            <a:t> </a:t>
                          </a:r>
                          <a:endParaRPr lang="en-US" sz="1200" b="1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47656" t="-96429" r="-38046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50000" t="-96429" r="-17359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E</a:t>
                          </a:r>
                          <a:r>
                            <a:rPr lang="en-US" sz="1200" b="1" baseline="-25000" dirty="0"/>
                            <a:t>t</a:t>
                          </a:r>
                          <a:r>
                            <a:rPr lang="en-US" sz="1200" b="1" baseline="0" dirty="0"/>
                            <a:t> (MPa)</a:t>
                          </a:r>
                          <a:r>
                            <a:rPr lang="en-US" sz="1200" b="1" baseline="-25000" dirty="0"/>
                            <a:t> </a:t>
                          </a:r>
                          <a:r>
                            <a:rPr lang="en-US" sz="1200" b="1" baseline="0" dirty="0"/>
                            <a:t> </a:t>
                          </a:r>
                          <a:endParaRPr lang="en-US" sz="1200" b="1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485535" t="-96429" r="-629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200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0.28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2.834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1172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4 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200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0.28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2.834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1.1</a:t>
                          </a:r>
                          <a:endParaRPr lang="en-US" sz="12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1408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/>
          <p:cNvSpPr txBox="1"/>
          <p:nvPr/>
        </p:nvSpPr>
        <p:spPr>
          <a:xfrm>
            <a:off x="6173924" y="5842789"/>
            <a:ext cx="1460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*</a:t>
            </a:r>
            <a:r>
              <a:rPr lang="en-US" sz="1400" b="1" dirty="0"/>
              <a:t>Inconel 718</a:t>
            </a:r>
          </a:p>
        </p:txBody>
      </p:sp>
    </p:spTree>
    <p:extLst>
      <p:ext uri="{BB962C8B-B14F-4D97-AF65-F5344CB8AC3E}">
        <p14:creationId xmlns:p14="http://schemas.microsoft.com/office/powerpoint/2010/main" val="52258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13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225613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Real structure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35189"/>
            <a:ext cx="10544772" cy="471038"/>
          </a:xfrm>
        </p:spPr>
        <p:txBody>
          <a:bodyPr/>
          <a:lstStyle/>
          <a:p>
            <a:pPr lvl="0"/>
            <a:r>
              <a:rPr lang="en-US" sz="2000" dirty="0"/>
              <a:t>Results of the sub-model</a:t>
            </a:r>
          </a:p>
        </p:txBody>
      </p:sp>
      <p:graphicFrame>
        <p:nvGraphicFramePr>
          <p:cNvPr id="14" name="Tabella 6">
            <a:extLst>
              <a:ext uri="{FF2B5EF4-FFF2-40B4-BE49-F238E27FC236}">
                <a16:creationId xmlns="" xmlns:a16="http://schemas.microsoft.com/office/drawing/2014/main" id="{91304FAF-43DB-E67C-B5CA-DE5A2580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173783"/>
              </p:ext>
            </p:extLst>
          </p:nvPr>
        </p:nvGraphicFramePr>
        <p:xfrm>
          <a:off x="158112" y="2840543"/>
          <a:ext cx="11916756" cy="370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72252">
                  <a:extLst>
                    <a:ext uri="{9D8B030D-6E8A-4147-A177-3AD203B41FA5}">
                      <a16:colId xmlns="" xmlns:a16="http://schemas.microsoft.com/office/drawing/2014/main" val="2859517321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3952814984"/>
                    </a:ext>
                  </a:extLst>
                </a:gridCol>
                <a:gridCol w="3972252">
                  <a:extLst>
                    <a:ext uri="{9D8B030D-6E8A-4147-A177-3AD203B41FA5}">
                      <a16:colId xmlns="" xmlns:a16="http://schemas.microsoft.com/office/drawing/2014/main" val="211785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Prestress</a:t>
                      </a:r>
                      <a:r>
                        <a:rPr lang="it-IT" sz="1600" baseline="0" dirty="0"/>
                        <a:t>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Cooldown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Energization </a:t>
                      </a:r>
                      <a:endParaRPr lang="en-US" sz="16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5250286"/>
                  </a:ext>
                </a:extLst>
              </a:tr>
            </a:tbl>
          </a:graphicData>
        </a:graphic>
      </p:graphicFrame>
      <p:pic>
        <p:nvPicPr>
          <p:cNvPr id="15" name="Immagine 7">
            <a:extLst>
              <a:ext uri="{FF2B5EF4-FFF2-40B4-BE49-F238E27FC236}">
                <a16:creationId xmlns="" xmlns:a16="http://schemas.microsoft.com/office/drawing/2014/main" id="{D335ADF8-4C13-C111-0B1E-4D3A24248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73" y="3289252"/>
            <a:ext cx="3847817" cy="2893902"/>
          </a:xfrm>
          <a:prstGeom prst="rect">
            <a:avLst/>
          </a:prstGeom>
        </p:spPr>
      </p:pic>
      <p:pic>
        <p:nvPicPr>
          <p:cNvPr id="16" name="Immagine 10">
            <a:extLst>
              <a:ext uri="{FF2B5EF4-FFF2-40B4-BE49-F238E27FC236}">
                <a16:creationId xmlns="" xmlns:a16="http://schemas.microsoft.com/office/drawing/2014/main" id="{281FB9E7-E858-D915-0A09-37B2918DA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89" y="3284346"/>
            <a:ext cx="3840582" cy="2888460"/>
          </a:xfrm>
          <a:prstGeom prst="rect">
            <a:avLst/>
          </a:prstGeom>
        </p:spPr>
      </p:pic>
      <p:pic>
        <p:nvPicPr>
          <p:cNvPr id="17" name="Immagine 14">
            <a:extLst>
              <a:ext uri="{FF2B5EF4-FFF2-40B4-BE49-F238E27FC236}">
                <a16:creationId xmlns="" xmlns:a16="http://schemas.microsoft.com/office/drawing/2014/main" id="{F4FC5AE8-370A-0B2D-175B-672EBAED3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8" y="3284346"/>
            <a:ext cx="3840582" cy="28884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8010" y="1373235"/>
            <a:ext cx="10794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Rib subjected to high stresses: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Almost complete plasticization</a:t>
            </a:r>
            <a:r>
              <a:rPr lang="en-US" sz="1400" dirty="0"/>
              <a:t> of the area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Difficult to withstand the forces involved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8010" y="2279277"/>
            <a:ext cx="10794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</a:t>
            </a:r>
            <a:r>
              <a:rPr lang="en-US" sz="1400" i="1" dirty="0"/>
              <a:t>possible solution </a:t>
            </a:r>
            <a:r>
              <a:rPr lang="en-US" sz="1400" dirty="0"/>
              <a:t>could be to increase the thickness of the ribs and change the cross section of the magnet.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621729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endParaRPr lang="it-IT" dirty="0"/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381235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Conclusion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011" y="1027566"/>
            <a:ext cx="11073914" cy="366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000" i="1" dirty="0">
                <a:solidFill>
                  <a:schemeClr val="accent1"/>
                </a:solidFill>
              </a:rPr>
              <a:t>Summary</a:t>
            </a:r>
          </a:p>
          <a:p>
            <a:pPr>
              <a:spcBef>
                <a:spcPts val="1000"/>
              </a:spcBef>
            </a:pPr>
            <a:r>
              <a:rPr lang="en-US" sz="1400" dirty="0"/>
              <a:t>The conceptual mechanical </a:t>
            </a:r>
            <a:r>
              <a:rPr lang="en-US" sz="1400" b="1" dirty="0"/>
              <a:t>design</a:t>
            </a:r>
            <a:r>
              <a:rPr lang="en-US" sz="1400" dirty="0"/>
              <a:t> of a </a:t>
            </a:r>
            <a:r>
              <a:rPr lang="en-US" sz="1400" b="1" dirty="0"/>
              <a:t>20 T hybrid cos</a:t>
            </a:r>
            <a:r>
              <a:rPr lang="el-GR" sz="1400" b="1" i="1" dirty="0">
                <a:cs typeface="Calibri" panose="020F0502020204030204" pitchFamily="34" charset="0"/>
              </a:rPr>
              <a:t>θ</a:t>
            </a:r>
            <a:r>
              <a:rPr lang="en-US" sz="1400" b="1" dirty="0"/>
              <a:t> dipole </a:t>
            </a:r>
            <a:r>
              <a:rPr lang="en-US" sz="1400" dirty="0"/>
              <a:t>has been analyzed. </a:t>
            </a:r>
          </a:p>
          <a:p>
            <a:pPr>
              <a:spcBef>
                <a:spcPts val="1000"/>
              </a:spcBef>
            </a:pPr>
            <a:r>
              <a:rPr lang="en-US" sz="1400" dirty="0"/>
              <a:t>The optimization process of the 2D cross-section design produces a result that satisfies the current requirements considering an </a:t>
            </a:r>
            <a:r>
              <a:rPr lang="en-US" sz="1400" b="1" dirty="0"/>
              <a:t>infinitely rigid structure</a:t>
            </a:r>
            <a:r>
              <a:rPr lang="en-US" sz="1400" dirty="0"/>
              <a:t>.</a:t>
            </a:r>
          </a:p>
          <a:p>
            <a:pPr>
              <a:spcBef>
                <a:spcPts val="1000"/>
              </a:spcBef>
            </a:pPr>
            <a:r>
              <a:rPr lang="en-US" sz="1400" dirty="0"/>
              <a:t>The stress condition get worse when a </a:t>
            </a:r>
            <a:r>
              <a:rPr lang="en-US" sz="1400" b="1" dirty="0"/>
              <a:t>non-ideal structure </a:t>
            </a:r>
            <a:r>
              <a:rPr lang="en-US" sz="1400" dirty="0"/>
              <a:t>(the “donut” structure)</a:t>
            </a:r>
            <a:r>
              <a:rPr lang="en-US" sz="1400" b="1" dirty="0"/>
              <a:t> </a:t>
            </a:r>
            <a:r>
              <a:rPr lang="en-US" sz="1400" dirty="0"/>
              <a:t>is introduced.</a:t>
            </a:r>
          </a:p>
          <a:p>
            <a:pPr>
              <a:spcBef>
                <a:spcPts val="1000"/>
              </a:spcBef>
            </a:pPr>
            <a:r>
              <a:rPr lang="en-US" sz="1400" dirty="0"/>
              <a:t>However, by applying a sufficient </a:t>
            </a:r>
            <a:r>
              <a:rPr lang="en-US" sz="1400" b="1" dirty="0"/>
              <a:t>azimuthal pre-stress </a:t>
            </a:r>
            <a:r>
              <a:rPr lang="en-US" sz="1400" dirty="0"/>
              <a:t>at least equal to </a:t>
            </a:r>
            <a:r>
              <a:rPr lang="en-US" sz="1400" b="1" dirty="0"/>
              <a:t>95-100%</a:t>
            </a:r>
            <a:r>
              <a:rPr lang="en-US" sz="1400" dirty="0"/>
              <a:t> of EM forces, it is possible to reach in the conductors and in the innermost spar a peak stress even better than the one evaluated with the “donut” structure. In this case, the </a:t>
            </a:r>
            <a:r>
              <a:rPr lang="en-US" sz="1400" b="1" dirty="0"/>
              <a:t>peak stress </a:t>
            </a:r>
            <a:r>
              <a:rPr lang="en-US" sz="1400" dirty="0"/>
              <a:t>in the </a:t>
            </a:r>
            <a:r>
              <a:rPr lang="en-US" sz="1400" b="1" dirty="0"/>
              <a:t>HTS</a:t>
            </a:r>
            <a:r>
              <a:rPr lang="en-US" sz="1400" dirty="0"/>
              <a:t> is equal to </a:t>
            </a:r>
            <a:r>
              <a:rPr lang="en-US" sz="1400" b="1" dirty="0"/>
              <a:t>122 MPa </a:t>
            </a:r>
            <a:r>
              <a:rPr lang="en-US" sz="1400" dirty="0"/>
              <a:t>and in the </a:t>
            </a:r>
            <a:r>
              <a:rPr lang="en-US" sz="1400" b="1" dirty="0"/>
              <a:t>LTS </a:t>
            </a:r>
            <a:r>
              <a:rPr lang="en-US" sz="1400" dirty="0"/>
              <a:t>is</a:t>
            </a:r>
            <a:r>
              <a:rPr lang="en-US" sz="1400" b="1" dirty="0"/>
              <a:t> 186 MPa</a:t>
            </a:r>
            <a:r>
              <a:rPr lang="en-US" sz="1400" dirty="0"/>
              <a:t>.</a:t>
            </a:r>
          </a:p>
          <a:p>
            <a:pPr>
              <a:spcBef>
                <a:spcPts val="1000"/>
              </a:spcBef>
            </a:pPr>
            <a:r>
              <a:rPr lang="en-US" sz="1400" dirty="0"/>
              <a:t>Regarding the </a:t>
            </a:r>
            <a:r>
              <a:rPr lang="en-US" sz="1400" b="1" dirty="0"/>
              <a:t>real mechanical structure</a:t>
            </a:r>
            <a:r>
              <a:rPr lang="en-US" sz="1400" dirty="0"/>
              <a:t>, an effort has been made to keep the structure as compact as possible while preserving its integrity. The current </a:t>
            </a:r>
            <a:r>
              <a:rPr lang="en-US" sz="1400" b="1" dirty="0"/>
              <a:t>overall diameter </a:t>
            </a:r>
            <a:r>
              <a:rPr lang="en-US" sz="1400" dirty="0"/>
              <a:t>is equal to </a:t>
            </a:r>
            <a:r>
              <a:rPr lang="en-US" sz="1400" b="1" dirty="0"/>
              <a:t>1.12 m</a:t>
            </a:r>
            <a:r>
              <a:rPr lang="en-US" sz="1400" dirty="0"/>
              <a:t>.</a:t>
            </a:r>
          </a:p>
          <a:p>
            <a:pPr>
              <a:spcBef>
                <a:spcPts val="1000"/>
              </a:spcBef>
            </a:pPr>
            <a:r>
              <a:rPr lang="en-US" sz="1400" dirty="0"/>
              <a:t>The </a:t>
            </a:r>
            <a:r>
              <a:rPr lang="en-US" sz="1400" b="1" dirty="0"/>
              <a:t>stress</a:t>
            </a:r>
            <a:r>
              <a:rPr lang="en-US" sz="1400" dirty="0"/>
              <a:t> in the </a:t>
            </a:r>
            <a:r>
              <a:rPr lang="en-US" sz="1400" b="1" dirty="0"/>
              <a:t>mandrels</a:t>
            </a:r>
            <a:r>
              <a:rPr lang="en-US" sz="1400" dirty="0"/>
              <a:t> needs to be carefully evaluated, therefore a </a:t>
            </a:r>
            <a:r>
              <a:rPr lang="en-US" sz="1400" b="1" dirty="0"/>
              <a:t>sub-model</a:t>
            </a:r>
            <a:r>
              <a:rPr lang="en-US" sz="1400" dirty="0"/>
              <a:t> of this critical area has been studied. </a:t>
            </a:r>
          </a:p>
          <a:p>
            <a:pPr>
              <a:spcBef>
                <a:spcPts val="1000"/>
              </a:spcBef>
            </a:pPr>
            <a:r>
              <a:rPr lang="en-US" sz="1400" dirty="0"/>
              <a:t>The sub-model analysis shows that the </a:t>
            </a:r>
            <a:r>
              <a:rPr lang="en-US" sz="1400" b="1" dirty="0"/>
              <a:t>ribs</a:t>
            </a:r>
            <a:r>
              <a:rPr lang="en-US" sz="1400" dirty="0"/>
              <a:t> are </a:t>
            </a:r>
            <a:r>
              <a:rPr lang="en-US" sz="1400" b="1" dirty="0"/>
              <a:t>subjected</a:t>
            </a:r>
            <a:r>
              <a:rPr lang="en-US" sz="1400" dirty="0"/>
              <a:t> to </a:t>
            </a:r>
            <a:r>
              <a:rPr lang="en-US" sz="1400" b="1" dirty="0"/>
              <a:t>high stresses</a:t>
            </a:r>
            <a:r>
              <a:rPr lang="en-US" sz="1400" dirty="0"/>
              <a:t> difficult to manage.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011" y="4799281"/>
            <a:ext cx="10972799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en-US" sz="2000" i="1" dirty="0">
                <a:solidFill>
                  <a:schemeClr val="accent1"/>
                </a:solidFill>
              </a:rPr>
              <a:t>Next steps</a:t>
            </a:r>
          </a:p>
          <a:p>
            <a:pPr algn="just">
              <a:spcBef>
                <a:spcPts val="1000"/>
              </a:spcBef>
            </a:pPr>
            <a:r>
              <a:rPr lang="en-US" sz="1400" dirty="0"/>
              <a:t>To improve the stress in the mandrel, a further optimization of the ribs is under discussion.</a:t>
            </a:r>
          </a:p>
          <a:p>
            <a:pPr algn="just">
              <a:spcBef>
                <a:spcPts val="1000"/>
              </a:spcBef>
            </a:pPr>
            <a:r>
              <a:rPr lang="en-US" sz="1400" dirty="0"/>
              <a:t>Moreover, study the effect of all the available parameters, such as the key position and the shape of the iron components, is also in the future plans. </a:t>
            </a:r>
          </a:p>
        </p:txBody>
      </p:sp>
    </p:spTree>
    <p:extLst>
      <p:ext uri="{BB962C8B-B14F-4D97-AF65-F5344CB8AC3E}">
        <p14:creationId xmlns:p14="http://schemas.microsoft.com/office/powerpoint/2010/main" val="19933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endParaRPr lang="it-IT" dirty="0"/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381235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Acknowledgment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013" y="1375953"/>
            <a:ext cx="1083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work performed at Lawrence Berkeley National Laboratory was supported by the Office of High Energy and Nuclear Physics, U. S. Department of Energy, under contract No. DE-AC02-05CH11231.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013" y="3435770"/>
            <a:ext cx="1145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presentation is part of the project PNRR-NGEU which has received funding from the MUR – DM 118/2023.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"/>
          <a:stretch/>
        </p:blipFill>
        <p:spPr>
          <a:xfrm>
            <a:off x="5578655" y="4145551"/>
            <a:ext cx="6221460" cy="649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3" y="3805102"/>
            <a:ext cx="2259194" cy="1320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30" y="4070601"/>
            <a:ext cx="2170001" cy="722859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06" y="2172632"/>
            <a:ext cx="3200400" cy="817306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756" y="2240038"/>
            <a:ext cx="2316293" cy="74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3999" y="2136548"/>
            <a:ext cx="2362432" cy="8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2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="" xmlns:a16="http://schemas.microsoft.com/office/drawing/2014/main" id="{818B2032-E3F0-4136-B219-504D0C1284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5928" y="2272936"/>
            <a:ext cx="10955477" cy="1166949"/>
          </a:xfrm>
        </p:spPr>
        <p:txBody>
          <a:bodyPr/>
          <a:lstStyle/>
          <a:p>
            <a:pPr algn="ctr"/>
            <a:r>
              <a:rPr lang="en-US" sz="4400" b="1" dirty="0"/>
              <a:t>Thank you for your attention!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3154839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="" xmlns:a16="http://schemas.microsoft.com/office/drawing/2014/main" id="{55988862-B47E-48D4-9426-E775261B7C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r="31841"/>
          <a:stretch/>
        </p:blipFill>
        <p:spPr>
          <a:xfrm>
            <a:off x="409303" y="0"/>
            <a:ext cx="4746172" cy="6858000"/>
          </a:xfrm>
          <a:prstGeom prst="rect">
            <a:avLst/>
          </a:prstGeom>
        </p:spPr>
      </p:pic>
      <p:sp>
        <p:nvSpPr>
          <p:cNvPr id="3" name="Segnaposto testo 6">
            <a:extLst>
              <a:ext uri="{FF2B5EF4-FFF2-40B4-BE49-F238E27FC236}">
                <a16:creationId xmlns="" xmlns:a16="http://schemas.microsoft.com/office/drawing/2014/main" id="{818B2032-E3F0-4136-B219-504D0C128437}"/>
              </a:ext>
            </a:extLst>
          </p:cNvPr>
          <p:cNvSpPr txBox="1">
            <a:spLocks/>
          </p:cNvSpPr>
          <p:nvPr/>
        </p:nvSpPr>
        <p:spPr>
          <a:xfrm>
            <a:off x="252453" y="3010988"/>
            <a:ext cx="11381422" cy="8360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4400" dirty="0">
                <a:solidFill>
                  <a:srgbClr val="FFFFFF"/>
                </a:solidFill>
                <a:latin typeface="Poppins Medium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61297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c 16"/>
          <p:cNvSpPr/>
          <p:nvPr/>
        </p:nvSpPr>
        <p:spPr>
          <a:xfrm>
            <a:off x="-1109704" y="-541537"/>
            <a:ext cx="5566298" cy="8007658"/>
          </a:xfrm>
          <a:prstGeom prst="arc">
            <a:avLst>
              <a:gd name="adj1" fmla="val 17510433"/>
              <a:gd name="adj2" fmla="val 3983311"/>
            </a:avLst>
          </a:prstGeom>
          <a:ln w="28575">
            <a:solidFill>
              <a:srgbClr val="002B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B49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45716" y="413601"/>
            <a:ext cx="6370381" cy="1188841"/>
            <a:chOff x="3377614" y="467398"/>
            <a:chExt cx="6370381" cy="1188841"/>
          </a:xfrm>
        </p:grpSpPr>
        <p:sp>
          <p:nvSpPr>
            <p:cNvPr id="6" name="Pentagon 5"/>
            <p:cNvSpPr/>
            <p:nvPr/>
          </p:nvSpPr>
          <p:spPr>
            <a:xfrm rot="10800000">
              <a:off x="3956794" y="471418"/>
              <a:ext cx="5791201" cy="1177251"/>
            </a:xfrm>
            <a:prstGeom prst="homePlate">
              <a:avLst/>
            </a:prstGeom>
            <a:noFill/>
            <a:ln w="19050">
              <a:solidFill>
                <a:srgbClr val="00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B49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377614" y="467398"/>
              <a:ext cx="1189608" cy="1188841"/>
            </a:xfrm>
            <a:prstGeom prst="ellipse">
              <a:avLst/>
            </a:prstGeom>
            <a:solidFill>
              <a:srgbClr val="FCEBE0"/>
            </a:solidFill>
            <a:ln w="19050">
              <a:solidFill>
                <a:srgbClr val="00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B49"/>
                </a:solidFill>
              </a:endParaRPr>
            </a:p>
          </p:txBody>
        </p:sp>
      </p:grpSp>
      <p:sp>
        <p:nvSpPr>
          <p:cNvPr id="8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 txBox="1">
            <a:spLocks/>
          </p:cNvSpPr>
          <p:nvPr/>
        </p:nvSpPr>
        <p:spPr>
          <a:xfrm>
            <a:off x="1037632" y="3112447"/>
            <a:ext cx="10972799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EF7B00"/>
                </a:solidFill>
                <a:latin typeface="Poppins Medium"/>
              </a:rPr>
              <a:t>Outline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02999" y="852357"/>
            <a:ext cx="1132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Introduction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720174" y="1901815"/>
            <a:ext cx="6156994" cy="1188841"/>
            <a:chOff x="3377614" y="467398"/>
            <a:chExt cx="6156994" cy="1188841"/>
          </a:xfrm>
        </p:grpSpPr>
        <p:sp>
          <p:nvSpPr>
            <p:cNvPr id="19" name="Pentagon 18"/>
            <p:cNvSpPr/>
            <p:nvPr/>
          </p:nvSpPr>
          <p:spPr>
            <a:xfrm rot="10800000">
              <a:off x="3956794" y="471417"/>
              <a:ext cx="5577814" cy="1177251"/>
            </a:xfrm>
            <a:prstGeom prst="homePlate">
              <a:avLst/>
            </a:prstGeom>
            <a:noFill/>
            <a:ln w="19050">
              <a:solidFill>
                <a:srgbClr val="00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377614" y="467398"/>
              <a:ext cx="1189608" cy="1188841"/>
            </a:xfrm>
            <a:prstGeom prst="ellipse">
              <a:avLst/>
            </a:prstGeom>
            <a:solidFill>
              <a:srgbClr val="FCEBE0"/>
            </a:solidFill>
            <a:ln w="19050">
              <a:solidFill>
                <a:srgbClr val="00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27351" y="2238868"/>
            <a:ext cx="118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Optimization process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80238" y="5342175"/>
            <a:ext cx="6231759" cy="1188841"/>
            <a:chOff x="3377614" y="467398"/>
            <a:chExt cx="6231759" cy="1188841"/>
          </a:xfrm>
        </p:grpSpPr>
        <p:sp>
          <p:nvSpPr>
            <p:cNvPr id="25" name="Pentagon 24"/>
            <p:cNvSpPr/>
            <p:nvPr/>
          </p:nvSpPr>
          <p:spPr>
            <a:xfrm rot="10800000">
              <a:off x="3956793" y="471416"/>
              <a:ext cx="5652580" cy="1177251"/>
            </a:xfrm>
            <a:prstGeom prst="homePlate">
              <a:avLst/>
            </a:prstGeom>
            <a:noFill/>
            <a:ln w="19050">
              <a:solidFill>
                <a:srgbClr val="00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377614" y="467398"/>
              <a:ext cx="1189608" cy="1188841"/>
            </a:xfrm>
            <a:prstGeom prst="ellipse">
              <a:avLst/>
            </a:prstGeom>
            <a:solidFill>
              <a:srgbClr val="FCEBE0"/>
            </a:solidFill>
            <a:ln w="19050">
              <a:solidFill>
                <a:srgbClr val="00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55698" y="5780930"/>
            <a:ext cx="1038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Conclusion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834594" y="3382427"/>
            <a:ext cx="6240282" cy="1658214"/>
            <a:chOff x="3366050" y="471417"/>
            <a:chExt cx="6240282" cy="1658214"/>
          </a:xfrm>
        </p:grpSpPr>
        <p:sp>
          <p:nvSpPr>
            <p:cNvPr id="22" name="Pentagon 21"/>
            <p:cNvSpPr/>
            <p:nvPr/>
          </p:nvSpPr>
          <p:spPr>
            <a:xfrm rot="10800000">
              <a:off x="3956792" y="471417"/>
              <a:ext cx="5649540" cy="1658214"/>
            </a:xfrm>
            <a:prstGeom prst="homePlate">
              <a:avLst/>
            </a:prstGeom>
            <a:noFill/>
            <a:ln w="19050">
              <a:solidFill>
                <a:srgbClr val="00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366050" y="605898"/>
              <a:ext cx="1189608" cy="1188841"/>
            </a:xfrm>
            <a:prstGeom prst="ellipse">
              <a:avLst/>
            </a:prstGeom>
            <a:solidFill>
              <a:srgbClr val="FCEBE0"/>
            </a:solidFill>
            <a:ln w="19050">
              <a:solidFill>
                <a:srgbClr val="002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84908" y="3849718"/>
            <a:ext cx="110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Real structure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546" y="571870"/>
            <a:ext cx="4467498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and Motivations</a:t>
            </a:r>
          </a:p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design criteria</a:t>
            </a:r>
          </a:p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Conductors and structure properties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59726" y="2053312"/>
            <a:ext cx="4467498" cy="8822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study</a:t>
            </a:r>
          </a:p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approach</a:t>
            </a:r>
          </a:p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Multi-parameters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6976" y="3498518"/>
            <a:ext cx="4223658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Rigid simulation with the “donut” yoke</a:t>
            </a:r>
          </a:p>
          <a:p>
            <a:pPr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structure overview</a:t>
            </a:r>
          </a:p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Bladder and key technology</a:t>
            </a:r>
          </a:p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challenges</a:t>
            </a:r>
          </a:p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the sub-model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89587" y="5629607"/>
            <a:ext cx="4223658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lvl="0" algn="ctr">
              <a:spcBef>
                <a:spcPts val="150"/>
              </a:spcBef>
            </a:pPr>
            <a:r>
              <a:rPr lang="en-US" sz="16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570219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31" y="406629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Summary of the cross-section parameters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ella 23">
                <a:extLst>
                  <a:ext uri="{FF2B5EF4-FFF2-40B4-BE49-F238E27FC236}">
                    <a16:creationId xmlns="" xmlns:a16="http://schemas.microsoft.com/office/drawing/2014/main" id="{5503580E-DAE9-8B31-C238-F1E0F92EB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9411013"/>
                  </p:ext>
                </p:extLst>
              </p:nvPr>
            </p:nvGraphicFramePr>
            <p:xfrm>
              <a:off x="1054091" y="3830771"/>
              <a:ext cx="3309257" cy="2225040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2400565">
                      <a:extLst>
                        <a:ext uri="{9D8B030D-6E8A-4147-A177-3AD203B41FA5}">
                          <a16:colId xmlns="" xmlns:a16="http://schemas.microsoft.com/office/drawing/2014/main" val="1538435055"/>
                        </a:ext>
                      </a:extLst>
                    </a:gridCol>
                    <a:gridCol w="908692">
                      <a:extLst>
                        <a:ext uri="{9D8B030D-6E8A-4147-A177-3AD203B41FA5}">
                          <a16:colId xmlns="" xmlns:a16="http://schemas.microsoft.com/office/drawing/2014/main" val="550266894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1" dirty="0" err="1">
                              <a:solidFill>
                                <a:schemeClr val="tx1"/>
                              </a:solidFill>
                            </a:rPr>
                            <a:t>Main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it-IT" sz="1400" b="1" dirty="0" err="1">
                              <a:solidFill>
                                <a:schemeClr val="tx1"/>
                              </a:solidFill>
                            </a:rPr>
                            <a:t>parameters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7247349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Bore </a:t>
                          </a:r>
                          <a:r>
                            <a:rPr lang="it-IT" sz="1400" dirty="0" err="1">
                              <a:solidFill>
                                <a:schemeClr val="tx1"/>
                              </a:solidFill>
                            </a:rPr>
                            <a:t>magnetic</a:t>
                          </a:r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 field (T)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9835098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Bore </a:t>
                          </a:r>
                          <a:r>
                            <a:rPr lang="it-IT" sz="1400" dirty="0" err="1">
                              <a:solidFill>
                                <a:schemeClr val="tx1"/>
                              </a:solidFill>
                            </a:rPr>
                            <a:t>diameter</a:t>
                          </a:r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 (mm)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6">
                                <a:lumMod val="75000"/>
                              </a:schemeClr>
                            </a:buClr>
                            <a:buFont typeface="Arial" pitchFamily="34" charset="0"/>
                            <a:buNone/>
                          </a:pPr>
                          <a:r>
                            <a:rPr lang="it-IT" sz="1400" b="0" strike="noStrike" dirty="0">
                              <a:solidFill>
                                <a:schemeClr val="tx1"/>
                              </a:solidFill>
                            </a:rPr>
                            <a:t>50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7230977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Operating temperature (K)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6">
                                <a:lumMod val="75000"/>
                              </a:schemeClr>
                            </a:buClr>
                            <a:buFont typeface="Arial" pitchFamily="34" charset="0"/>
                            <a:buNone/>
                          </a:pPr>
                          <a:r>
                            <a:rPr lang="it-IT" sz="1400" b="0" strike="noStrike" dirty="0">
                              <a:solidFill>
                                <a:schemeClr val="tx1"/>
                              </a:solidFill>
                            </a:rPr>
                            <a:t>1.9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4940441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Operating </a:t>
                          </a:r>
                          <a:r>
                            <a:rPr lang="it-IT" sz="1400" dirty="0" err="1">
                              <a:solidFill>
                                <a:schemeClr val="tx1"/>
                              </a:solidFill>
                            </a:rPr>
                            <a:t>current</a:t>
                          </a:r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 (A)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6">
                                <a:lumMod val="75000"/>
                              </a:schemeClr>
                            </a:buClr>
                            <a:buFont typeface="Arial" pitchFamily="34" charset="0"/>
                            <a:buNone/>
                          </a:pPr>
                          <a:r>
                            <a:rPr lang="it-IT" sz="1400" b="0" strike="noStrike" dirty="0">
                              <a:solidFill>
                                <a:schemeClr val="tx1"/>
                              </a:solidFill>
                            </a:rPr>
                            <a:t>11593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738179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Margin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it-IT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it-IT" sz="1400" b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it-IT" sz="1400" b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𝑠𝑠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 (-)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6">
                                <a:lumMod val="75000"/>
                              </a:schemeClr>
                            </a:buClr>
                            <a:buFont typeface="Arial" pitchFamily="34" charset="0"/>
                            <a:buNone/>
                          </a:pPr>
                          <a:r>
                            <a:rPr lang="it-IT" sz="1400" b="0" strike="noStrike" dirty="0">
                              <a:solidFill>
                                <a:schemeClr val="tx1"/>
                              </a:solidFill>
                            </a:rPr>
                            <a:t>84%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9989880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ella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503580E-DAE9-8B31-C238-F1E0F92EBE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9411013"/>
                  </p:ext>
                </p:extLst>
              </p:nvPr>
            </p:nvGraphicFramePr>
            <p:xfrm>
              <a:off x="1054091" y="3830771"/>
              <a:ext cx="3309257" cy="2225040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240056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538435055"/>
                        </a:ext>
                      </a:extLst>
                    </a:gridCol>
                    <a:gridCol w="90869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550266894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1" dirty="0" err="1">
                              <a:solidFill>
                                <a:schemeClr val="tx1"/>
                              </a:solidFill>
                            </a:rPr>
                            <a:t>Main</a:t>
                          </a:r>
                          <a:r>
                            <a:rPr lang="it-IT" sz="14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it-IT" sz="1400" b="1" dirty="0" err="1">
                              <a:solidFill>
                                <a:schemeClr val="tx1"/>
                              </a:solidFill>
                            </a:rPr>
                            <a:t>parameters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7247349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Bore </a:t>
                          </a:r>
                          <a:r>
                            <a:rPr lang="it-IT" sz="1400" dirty="0" err="1">
                              <a:solidFill>
                                <a:schemeClr val="tx1"/>
                              </a:solidFill>
                            </a:rPr>
                            <a:t>magnetic</a:t>
                          </a:r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 field (T)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9835098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Bore </a:t>
                          </a:r>
                          <a:r>
                            <a:rPr lang="it-IT" sz="1400" dirty="0" err="1">
                              <a:solidFill>
                                <a:schemeClr val="tx1"/>
                              </a:solidFill>
                            </a:rPr>
                            <a:t>diameter</a:t>
                          </a:r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 (mm)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6">
                                <a:lumMod val="75000"/>
                              </a:schemeClr>
                            </a:buClr>
                            <a:buFont typeface="Arial" pitchFamily="34" charset="0"/>
                            <a:buNone/>
                          </a:pPr>
                          <a:r>
                            <a:rPr lang="it-IT" sz="1400" b="0" strike="noStrike" dirty="0">
                              <a:solidFill>
                                <a:schemeClr val="tx1"/>
                              </a:solidFill>
                            </a:rPr>
                            <a:t>50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7230977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Operating temperature (K)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6">
                                <a:lumMod val="75000"/>
                              </a:schemeClr>
                            </a:buClr>
                            <a:buFont typeface="Arial" pitchFamily="34" charset="0"/>
                            <a:buNone/>
                          </a:pPr>
                          <a:r>
                            <a:rPr lang="it-IT" sz="1400" b="0" strike="noStrike" dirty="0">
                              <a:solidFill>
                                <a:schemeClr val="tx1"/>
                              </a:solidFill>
                            </a:rPr>
                            <a:t>1.9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940441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Operating </a:t>
                          </a:r>
                          <a:r>
                            <a:rPr lang="it-IT" sz="1400" dirty="0" err="1">
                              <a:solidFill>
                                <a:schemeClr val="tx1"/>
                              </a:solidFill>
                            </a:rPr>
                            <a:t>current</a:t>
                          </a:r>
                          <a:r>
                            <a:rPr lang="it-IT" sz="1400" dirty="0">
                              <a:solidFill>
                                <a:schemeClr val="tx1"/>
                              </a:solidFill>
                            </a:rPr>
                            <a:t> (A)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6">
                                <a:lumMod val="75000"/>
                              </a:schemeClr>
                            </a:buClr>
                            <a:buFont typeface="Arial" pitchFamily="34" charset="0"/>
                            <a:buNone/>
                          </a:pPr>
                          <a:r>
                            <a:rPr lang="it-IT" sz="1400" b="0" strike="noStrike" dirty="0" smtClean="0">
                              <a:solidFill>
                                <a:schemeClr val="tx1"/>
                              </a:solidFill>
                            </a:rPr>
                            <a:t>11593</a:t>
                          </a:r>
                          <a:endParaRPr lang="it-IT" sz="1400" b="0" strike="no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738179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t="-501639" r="-37975" b="-1180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6">
                                <a:lumMod val="75000"/>
                              </a:schemeClr>
                            </a:buClr>
                            <a:buFont typeface="Arial" pitchFamily="34" charset="0"/>
                            <a:buNone/>
                          </a:pPr>
                          <a:r>
                            <a:rPr lang="it-IT" sz="1400" b="0" strike="noStrike" dirty="0">
                              <a:solidFill>
                                <a:schemeClr val="tx1"/>
                              </a:solidFill>
                            </a:rPr>
                            <a:t>84%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99898804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5" name="Tabella 24">
            <a:extLst>
              <a:ext uri="{FF2B5EF4-FFF2-40B4-BE49-F238E27FC236}">
                <a16:creationId xmlns="" xmlns:a16="http://schemas.microsoft.com/office/drawing/2014/main" id="{6AC0EC06-7D8B-1B25-D430-85D1708B7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875967"/>
              </p:ext>
            </p:extLst>
          </p:nvPr>
        </p:nvGraphicFramePr>
        <p:xfrm>
          <a:off x="5412184" y="1370020"/>
          <a:ext cx="5908200" cy="450290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87922">
                  <a:extLst>
                    <a:ext uri="{9D8B030D-6E8A-4147-A177-3AD203B41FA5}">
                      <a16:colId xmlns="" xmlns:a16="http://schemas.microsoft.com/office/drawing/2014/main" val="1538435055"/>
                    </a:ext>
                  </a:extLst>
                </a:gridCol>
                <a:gridCol w="1177294">
                  <a:extLst>
                    <a:ext uri="{9D8B030D-6E8A-4147-A177-3AD203B41FA5}">
                      <a16:colId xmlns="" xmlns:a16="http://schemas.microsoft.com/office/drawing/2014/main" val="550266894"/>
                    </a:ext>
                  </a:extLst>
                </a:gridCol>
                <a:gridCol w="1174020">
                  <a:extLst>
                    <a:ext uri="{9D8B030D-6E8A-4147-A177-3AD203B41FA5}">
                      <a16:colId xmlns="" xmlns:a16="http://schemas.microsoft.com/office/drawing/2014/main" val="1700121076"/>
                    </a:ext>
                  </a:extLst>
                </a:gridCol>
                <a:gridCol w="1268964">
                  <a:extLst>
                    <a:ext uri="{9D8B030D-6E8A-4147-A177-3AD203B41FA5}">
                      <a16:colId xmlns="" xmlns:a16="http://schemas.microsoft.com/office/drawing/2014/main" val="1008399647"/>
                    </a:ext>
                  </a:extLst>
                </a:gridCol>
              </a:tblGrid>
              <a:tr h="338663">
                <a:tc gridSpan="4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conductor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tx1"/>
                          </a:solidFill>
                        </a:rPr>
                        <a:t>parameters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24734952"/>
                  </a:ext>
                </a:extLst>
              </a:tr>
              <a:tr h="33866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L1-L2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L3-L4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L5-L6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304200"/>
                  </a:ext>
                </a:extLst>
              </a:tr>
              <a:tr h="47319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Superconductor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Stabilizer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Bi2212/Ag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Nb3Sn/Cu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Nb3Sn/Cu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83509855"/>
                  </a:ext>
                </a:extLst>
              </a:tr>
              <a:tr h="47319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strands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(-)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23097749"/>
                  </a:ext>
                </a:extLst>
              </a:tr>
              <a:tr h="47319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Strand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diameter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94044139"/>
                  </a:ext>
                </a:extLst>
              </a:tr>
              <a:tr h="53137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Cu/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noCu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or Ag/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noAg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ratio(-)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4.00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2.00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38179085"/>
                  </a:ext>
                </a:extLst>
              </a:tr>
              <a:tr h="33866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Cable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width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14.87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22.16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19.39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98988044"/>
                  </a:ext>
                </a:extLst>
              </a:tr>
              <a:tr h="53137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Cable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average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thickness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1.52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1.33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90635661"/>
                  </a:ext>
                </a:extLst>
              </a:tr>
              <a:tr h="47319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Insulation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thickness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07703016"/>
                  </a:ext>
                </a:extLst>
              </a:tr>
              <a:tr h="53137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Engineering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density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(A/mm</a:t>
                      </a:r>
                      <a:r>
                        <a:rPr lang="it-IT" sz="14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569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461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6">
                            <a:lumMod val="75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it-IT" sz="1400" b="0" strike="noStrike" dirty="0">
                          <a:solidFill>
                            <a:schemeClr val="tx1"/>
                          </a:solidFill>
                        </a:rPr>
                        <a:t>602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09191987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17269" y="1083076"/>
            <a:ext cx="3982900" cy="2541848"/>
            <a:chOff x="7322000" y="3585575"/>
            <a:chExt cx="3875790" cy="24784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61" b="4220"/>
            <a:stretch/>
          </p:blipFill>
          <p:spPr>
            <a:xfrm>
              <a:off x="7322000" y="3585575"/>
              <a:ext cx="3875790" cy="2478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D015DC7-4B41-4C1F-830F-6FBE48738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885" b="5480"/>
            <a:stretch/>
          </p:blipFill>
          <p:spPr>
            <a:xfrm>
              <a:off x="8478054" y="4166030"/>
              <a:ext cx="1570721" cy="1402672"/>
            </a:xfrm>
            <a:prstGeom prst="rect">
              <a:avLst/>
            </a:prstGeom>
          </p:spPr>
        </p:pic>
        <p:sp>
          <p:nvSpPr>
            <p:cNvPr id="13" name="Donut 12"/>
            <p:cNvSpPr/>
            <p:nvPr/>
          </p:nvSpPr>
          <p:spPr bwMode="auto">
            <a:xfrm>
              <a:off x="8973768" y="4591250"/>
              <a:ext cx="584119" cy="571848"/>
            </a:xfrm>
            <a:prstGeom prst="donut">
              <a:avLst>
                <a:gd name="adj" fmla="val 2457"/>
              </a:avLst>
            </a:pr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14" name="CasellaDiTesto 1">
            <a:extLst>
              <a:ext uri="{FF2B5EF4-FFF2-40B4-BE49-F238E27FC236}">
                <a16:creationId xmlns="" xmlns:a16="http://schemas.microsoft.com/office/drawing/2014/main" id="{5ADBFC05-3A88-0E6A-8947-F3B9529F6C99}"/>
              </a:ext>
            </a:extLst>
          </p:cNvPr>
          <p:cNvSpPr txBox="1"/>
          <p:nvPr/>
        </p:nvSpPr>
        <p:spPr>
          <a:xfrm>
            <a:off x="2429752" y="1154838"/>
            <a:ext cx="709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</a:t>
            </a:r>
            <a:endParaRPr lang="en-US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2">
            <a:extLst>
              <a:ext uri="{FF2B5EF4-FFF2-40B4-BE49-F238E27FC236}">
                <a16:creationId xmlns="" xmlns:a16="http://schemas.microsoft.com/office/drawing/2014/main" id="{4556677C-E112-6BFE-C8B0-73A845AFEA67}"/>
              </a:ext>
            </a:extLst>
          </p:cNvPr>
          <p:cNvSpPr txBox="1"/>
          <p:nvPr/>
        </p:nvSpPr>
        <p:spPr>
          <a:xfrm>
            <a:off x="2894818" y="1154837"/>
            <a:ext cx="709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LTS</a:t>
            </a:r>
            <a:endParaRPr lang="en-US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ttore diritto 9">
            <a:extLst>
              <a:ext uri="{FF2B5EF4-FFF2-40B4-BE49-F238E27FC236}">
                <a16:creationId xmlns="" xmlns:a16="http://schemas.microsoft.com/office/drawing/2014/main" id="{C9E0E1DA-7226-B76D-1BC8-F66BAFAA4BDF}"/>
              </a:ext>
            </a:extLst>
          </p:cNvPr>
          <p:cNvCxnSpPr>
            <a:cxnSpLocks/>
          </p:cNvCxnSpPr>
          <p:nvPr/>
        </p:nvCxnSpPr>
        <p:spPr>
          <a:xfrm>
            <a:off x="3014947" y="1093828"/>
            <a:ext cx="3436" cy="426226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65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31" y="406629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Summary of the cross-section parameters (2)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FC749A0-14CC-CBD0-C523-E30793466FC2}"/>
              </a:ext>
            </a:extLst>
          </p:cNvPr>
          <p:cNvSpPr txBox="1">
            <a:spLocks/>
          </p:cNvSpPr>
          <p:nvPr/>
        </p:nvSpPr>
        <p:spPr>
          <a:xfrm>
            <a:off x="6434369" y="1637817"/>
            <a:ext cx="5531556" cy="21354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err="1"/>
              <a:t>Simulation</a:t>
            </a:r>
            <a:r>
              <a:rPr lang="it-IT" sz="1400" b="1" dirty="0"/>
              <a:t> </a:t>
            </a:r>
            <a:r>
              <a:rPr lang="it-IT" sz="1400" b="1" dirty="0" err="1"/>
              <a:t>assumptions</a:t>
            </a:r>
            <a:r>
              <a:rPr lang="it-IT" sz="1400" b="1" dirty="0"/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Separation</a:t>
            </a:r>
            <a:r>
              <a:rPr lang="it-IT" sz="1400" dirty="0"/>
              <a:t> and sliding in the coils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Thin</a:t>
            </a:r>
            <a:r>
              <a:rPr lang="it-IT" sz="1400" dirty="0"/>
              <a:t> </a:t>
            </a:r>
            <a:r>
              <a:rPr lang="it-IT" sz="1400" dirty="0" err="1"/>
              <a:t>interlayers</a:t>
            </a:r>
            <a:r>
              <a:rPr lang="it-IT" sz="1400" dirty="0"/>
              <a:t> </a:t>
            </a:r>
            <a:r>
              <a:rPr lang="it-IT" sz="1400" dirty="0" err="1"/>
              <a:t>bonded</a:t>
            </a:r>
            <a:r>
              <a:rPr lang="it-IT" sz="1400" dirty="0"/>
              <a:t> in </a:t>
            </a:r>
            <a:r>
              <a:rPr lang="it-IT" sz="1400" dirty="0" err="1"/>
              <a:t>layers</a:t>
            </a:r>
            <a:r>
              <a:rPr lang="it-IT" sz="1400" dirty="0"/>
              <a:t> 5 – 6 (</a:t>
            </a:r>
            <a:r>
              <a:rPr lang="it-IT" sz="1400" dirty="0" err="1"/>
              <a:t>represent</a:t>
            </a:r>
            <a:r>
              <a:rPr lang="it-IT" sz="1400" dirty="0"/>
              <a:t> the </a:t>
            </a:r>
            <a:r>
              <a:rPr lang="it-IT" sz="1400" dirty="0" err="1"/>
              <a:t>insulation</a:t>
            </a:r>
            <a:r>
              <a:rPr lang="it-IT" sz="1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Coupled</a:t>
            </a:r>
            <a:r>
              <a:rPr lang="it-IT" sz="1400" dirty="0"/>
              <a:t> </a:t>
            </a:r>
            <a:r>
              <a:rPr lang="it-IT" sz="1400" dirty="0" err="1"/>
              <a:t>nodes</a:t>
            </a:r>
            <a:r>
              <a:rPr lang="it-IT" sz="1400" dirty="0"/>
              <a:t> in the wedges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Coil </a:t>
            </a:r>
            <a:r>
              <a:rPr lang="it-IT" sz="1400" dirty="0" err="1"/>
              <a:t>element</a:t>
            </a:r>
            <a:r>
              <a:rPr lang="it-IT" sz="1400" dirty="0"/>
              <a:t> size: 1 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i="1" u="sng" dirty="0"/>
              <a:t>Not</a:t>
            </a:r>
            <a:r>
              <a:rPr lang="it-IT" sz="1400" dirty="0"/>
              <a:t> </a:t>
            </a:r>
            <a:r>
              <a:rPr lang="it-IT" sz="1400" dirty="0" err="1"/>
              <a:t>frictionless</a:t>
            </a:r>
            <a:endParaRPr lang="it-IT" sz="1400" i="1" u="sng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707EB3EA-9D8F-18EA-0B73-78DB5019BF58}"/>
              </a:ext>
            </a:extLst>
          </p:cNvPr>
          <p:cNvSpPr txBox="1">
            <a:spLocks/>
          </p:cNvSpPr>
          <p:nvPr/>
        </p:nvSpPr>
        <p:spPr>
          <a:xfrm>
            <a:off x="6434369" y="4257476"/>
            <a:ext cx="3625200" cy="1854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400" b="1" dirty="0">
                <a:solidFill>
                  <a:schemeClr val="tx1"/>
                </a:solidFill>
              </a:rPr>
              <a:t>Structure components thickness: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Collar – 25 mm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Pad – 130 mm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Yoke – 170 mm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Shell – 70 mm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4FD507F6-CCAB-0C62-C0D0-D65A6EA2F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3263" r="28033" b="4185"/>
          <a:stretch/>
        </p:blipFill>
        <p:spPr>
          <a:xfrm>
            <a:off x="1766879" y="1381571"/>
            <a:ext cx="4049486" cy="4094858"/>
          </a:xfrm>
          <a:prstGeom prst="rect">
            <a:avLst/>
          </a:prstGeom>
        </p:spPr>
      </p:pic>
      <p:sp>
        <p:nvSpPr>
          <p:cNvPr id="4" name="TextBox 24">
            <a:extLst>
              <a:ext uri="{FF2B5EF4-FFF2-40B4-BE49-F238E27FC236}">
                <a16:creationId xmlns="" xmlns:a16="http://schemas.microsoft.com/office/drawing/2014/main" id="{565057E6-1A43-0975-8533-E1B8F6AB7FC2}"/>
              </a:ext>
            </a:extLst>
          </p:cNvPr>
          <p:cNvSpPr txBox="1"/>
          <p:nvPr/>
        </p:nvSpPr>
        <p:spPr>
          <a:xfrm>
            <a:off x="328482" y="2312668"/>
            <a:ext cx="1222493" cy="276999"/>
          </a:xfrm>
          <a:prstGeom prst="rect">
            <a:avLst/>
          </a:prstGeom>
          <a:noFill/>
          <a:ln w="28575">
            <a:solidFill>
              <a:srgbClr val="25A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Iron yoke</a:t>
            </a:r>
          </a:p>
        </p:txBody>
      </p:sp>
      <p:sp>
        <p:nvSpPr>
          <p:cNvPr id="7" name="TextBox 26">
            <a:extLst>
              <a:ext uri="{FF2B5EF4-FFF2-40B4-BE49-F238E27FC236}">
                <a16:creationId xmlns="" xmlns:a16="http://schemas.microsoft.com/office/drawing/2014/main" id="{591928E2-9057-3961-AB9D-894E5B24239B}"/>
              </a:ext>
            </a:extLst>
          </p:cNvPr>
          <p:cNvSpPr txBox="1"/>
          <p:nvPr/>
        </p:nvSpPr>
        <p:spPr>
          <a:xfrm>
            <a:off x="328482" y="2716373"/>
            <a:ext cx="1222493" cy="276999"/>
          </a:xfrm>
          <a:prstGeom prst="rect">
            <a:avLst/>
          </a:prstGeom>
          <a:noFill/>
          <a:ln w="28575">
            <a:solidFill>
              <a:srgbClr val="25A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Iron pad</a:t>
            </a:r>
          </a:p>
        </p:txBody>
      </p:sp>
      <p:sp>
        <p:nvSpPr>
          <p:cNvPr id="8" name="TextBox 27">
            <a:extLst>
              <a:ext uri="{FF2B5EF4-FFF2-40B4-BE49-F238E27FC236}">
                <a16:creationId xmlns="" xmlns:a16="http://schemas.microsoft.com/office/drawing/2014/main" id="{CB64B406-6C66-187E-D0BA-79148452F00B}"/>
              </a:ext>
            </a:extLst>
          </p:cNvPr>
          <p:cNvSpPr txBox="1"/>
          <p:nvPr/>
        </p:nvSpPr>
        <p:spPr>
          <a:xfrm>
            <a:off x="328481" y="3336770"/>
            <a:ext cx="1222493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Stainl</a:t>
            </a:r>
            <a:r>
              <a:rPr lang="en-US" sz="1200" dirty="0"/>
              <a:t>. steel keys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="" xmlns:a16="http://schemas.microsoft.com/office/drawing/2014/main" id="{9B4AA345-8C43-1B67-8A16-039CF18C45A6}"/>
              </a:ext>
            </a:extLst>
          </p:cNvPr>
          <p:cNvSpPr txBox="1"/>
          <p:nvPr/>
        </p:nvSpPr>
        <p:spPr>
          <a:xfrm>
            <a:off x="328481" y="3927768"/>
            <a:ext cx="1222493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Stainl</a:t>
            </a:r>
            <a:r>
              <a:rPr lang="en-US" sz="1200" dirty="0"/>
              <a:t>. steel collar</a:t>
            </a:r>
          </a:p>
        </p:txBody>
      </p:sp>
      <p:sp>
        <p:nvSpPr>
          <p:cNvPr id="10" name="TextBox 44">
            <a:extLst>
              <a:ext uri="{FF2B5EF4-FFF2-40B4-BE49-F238E27FC236}">
                <a16:creationId xmlns="" xmlns:a16="http://schemas.microsoft.com/office/drawing/2014/main" id="{D518EC0F-52CB-BFE9-A4DA-DF7A1803CFED}"/>
              </a:ext>
            </a:extLst>
          </p:cNvPr>
          <p:cNvSpPr txBox="1"/>
          <p:nvPr/>
        </p:nvSpPr>
        <p:spPr>
          <a:xfrm>
            <a:off x="328482" y="1862285"/>
            <a:ext cx="1222493" cy="276999"/>
          </a:xfrm>
          <a:prstGeom prst="rect">
            <a:avLst/>
          </a:prstGeom>
          <a:noFill/>
          <a:ln w="28575">
            <a:solidFill>
              <a:srgbClr val="FE00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Aluminum shell</a:t>
            </a:r>
          </a:p>
        </p:txBody>
      </p:sp>
      <p:cxnSp>
        <p:nvCxnSpPr>
          <p:cNvPr id="11" name="Straight Arrow Connector 18">
            <a:extLst>
              <a:ext uri="{FF2B5EF4-FFF2-40B4-BE49-F238E27FC236}">
                <a16:creationId xmlns="" xmlns:a16="http://schemas.microsoft.com/office/drawing/2014/main" id="{28241DFB-6004-74D7-4BB0-FA9C089BCE83}"/>
              </a:ext>
            </a:extLst>
          </p:cNvPr>
          <p:cNvCxnSpPr>
            <a:stCxn id="10" idx="3"/>
          </p:cNvCxnSpPr>
          <p:nvPr/>
        </p:nvCxnSpPr>
        <p:spPr>
          <a:xfrm flipV="1">
            <a:off x="1550975" y="1985656"/>
            <a:ext cx="1060635" cy="15129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9">
            <a:extLst>
              <a:ext uri="{FF2B5EF4-FFF2-40B4-BE49-F238E27FC236}">
                <a16:creationId xmlns="" xmlns:a16="http://schemas.microsoft.com/office/drawing/2014/main" id="{04E52969-0D81-9195-3A4B-6A7241A317E4}"/>
              </a:ext>
            </a:extLst>
          </p:cNvPr>
          <p:cNvCxnSpPr/>
          <p:nvPr/>
        </p:nvCxnSpPr>
        <p:spPr>
          <a:xfrm flipV="1">
            <a:off x="1550975" y="2476741"/>
            <a:ext cx="1173846" cy="50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0">
            <a:extLst>
              <a:ext uri="{FF2B5EF4-FFF2-40B4-BE49-F238E27FC236}">
                <a16:creationId xmlns="" xmlns:a16="http://schemas.microsoft.com/office/drawing/2014/main" id="{80A35ADF-018A-96DA-AB64-744605B451D9}"/>
              </a:ext>
            </a:extLst>
          </p:cNvPr>
          <p:cNvCxnSpPr>
            <a:stCxn id="7" idx="3"/>
          </p:cNvCxnSpPr>
          <p:nvPr/>
        </p:nvCxnSpPr>
        <p:spPr>
          <a:xfrm flipV="1">
            <a:off x="1550975" y="2852658"/>
            <a:ext cx="1456911" cy="221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2">
            <a:extLst>
              <a:ext uri="{FF2B5EF4-FFF2-40B4-BE49-F238E27FC236}">
                <a16:creationId xmlns="" xmlns:a16="http://schemas.microsoft.com/office/drawing/2014/main" id="{731CD757-9480-C6AC-4C85-2F87E6DCBE48}"/>
              </a:ext>
            </a:extLst>
          </p:cNvPr>
          <p:cNvCxnSpPr/>
          <p:nvPr/>
        </p:nvCxnSpPr>
        <p:spPr>
          <a:xfrm>
            <a:off x="1550974" y="3629748"/>
            <a:ext cx="1060636" cy="582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35">
            <a:extLst>
              <a:ext uri="{FF2B5EF4-FFF2-40B4-BE49-F238E27FC236}">
                <a16:creationId xmlns="" xmlns:a16="http://schemas.microsoft.com/office/drawing/2014/main" id="{69B96EC1-58B3-CD92-3D9D-3D3C1F8A0629}"/>
              </a:ext>
            </a:extLst>
          </p:cNvPr>
          <p:cNvCxnSpPr/>
          <p:nvPr/>
        </p:nvCxnSpPr>
        <p:spPr>
          <a:xfrm flipV="1">
            <a:off x="1550974" y="3798435"/>
            <a:ext cx="1670236" cy="35009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53">
            <a:extLst>
              <a:ext uri="{FF2B5EF4-FFF2-40B4-BE49-F238E27FC236}">
                <a16:creationId xmlns="" xmlns:a16="http://schemas.microsoft.com/office/drawing/2014/main" id="{7993C9C0-6860-BC9C-93A3-8B2F60D18BAE}"/>
              </a:ext>
            </a:extLst>
          </p:cNvPr>
          <p:cNvCxnSpPr/>
          <p:nvPr/>
        </p:nvCxnSpPr>
        <p:spPr>
          <a:xfrm flipH="1">
            <a:off x="1793005" y="3449739"/>
            <a:ext cx="2" cy="2404318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56">
            <a:extLst>
              <a:ext uri="{FF2B5EF4-FFF2-40B4-BE49-F238E27FC236}">
                <a16:creationId xmlns="" xmlns:a16="http://schemas.microsoft.com/office/drawing/2014/main" id="{1E79B5EA-D195-E9FC-FD7F-05F1C7D1C761}"/>
              </a:ext>
            </a:extLst>
          </p:cNvPr>
          <p:cNvCxnSpPr/>
          <p:nvPr/>
        </p:nvCxnSpPr>
        <p:spPr>
          <a:xfrm>
            <a:off x="5764112" y="3453061"/>
            <a:ext cx="2681" cy="2400996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58">
            <a:extLst>
              <a:ext uri="{FF2B5EF4-FFF2-40B4-BE49-F238E27FC236}">
                <a16:creationId xmlns="" xmlns:a16="http://schemas.microsoft.com/office/drawing/2014/main" id="{7AE53000-1DDD-97A7-87C7-DEEABD77E844}"/>
              </a:ext>
            </a:extLst>
          </p:cNvPr>
          <p:cNvCxnSpPr/>
          <p:nvPr/>
        </p:nvCxnSpPr>
        <p:spPr>
          <a:xfrm>
            <a:off x="1790324" y="5849309"/>
            <a:ext cx="3973788" cy="16272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68">
            <a:extLst>
              <a:ext uri="{FF2B5EF4-FFF2-40B4-BE49-F238E27FC236}">
                <a16:creationId xmlns="" xmlns:a16="http://schemas.microsoft.com/office/drawing/2014/main" id="{34DF6566-B404-63D6-E74E-1B15F73B3CC6}"/>
              </a:ext>
            </a:extLst>
          </p:cNvPr>
          <p:cNvCxnSpPr/>
          <p:nvPr/>
        </p:nvCxnSpPr>
        <p:spPr>
          <a:xfrm flipH="1">
            <a:off x="3184703" y="3449739"/>
            <a:ext cx="8822" cy="2214872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69">
            <a:extLst>
              <a:ext uri="{FF2B5EF4-FFF2-40B4-BE49-F238E27FC236}">
                <a16:creationId xmlns="" xmlns:a16="http://schemas.microsoft.com/office/drawing/2014/main" id="{9D6E20C3-992D-D6D0-24B7-D20B9848D4EF}"/>
              </a:ext>
            </a:extLst>
          </p:cNvPr>
          <p:cNvCxnSpPr/>
          <p:nvPr/>
        </p:nvCxnSpPr>
        <p:spPr>
          <a:xfrm flipH="1">
            <a:off x="4363594" y="3449739"/>
            <a:ext cx="8822" cy="2214872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70">
            <a:extLst>
              <a:ext uri="{FF2B5EF4-FFF2-40B4-BE49-F238E27FC236}">
                <a16:creationId xmlns="" xmlns:a16="http://schemas.microsoft.com/office/drawing/2014/main" id="{78F9E5DC-C78C-9596-8BE7-6E7C95552167}"/>
              </a:ext>
            </a:extLst>
          </p:cNvPr>
          <p:cNvCxnSpPr/>
          <p:nvPr/>
        </p:nvCxnSpPr>
        <p:spPr>
          <a:xfrm>
            <a:off x="3184703" y="5551623"/>
            <a:ext cx="1170069" cy="1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8">
            <a:extLst>
              <a:ext uri="{FF2B5EF4-FFF2-40B4-BE49-F238E27FC236}">
                <a16:creationId xmlns="" xmlns:a16="http://schemas.microsoft.com/office/drawing/2014/main" id="{DB4DDD3F-79D2-85B7-1F17-BA437C759A3B}"/>
              </a:ext>
            </a:extLst>
          </p:cNvPr>
          <p:cNvSpPr txBox="1"/>
          <p:nvPr/>
        </p:nvSpPr>
        <p:spPr>
          <a:xfrm>
            <a:off x="3333505" y="5527058"/>
            <a:ext cx="942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0.166 m</a:t>
            </a:r>
          </a:p>
        </p:txBody>
      </p:sp>
      <p:sp>
        <p:nvSpPr>
          <p:cNvPr id="25" name="TextBox 65">
            <a:extLst>
              <a:ext uri="{FF2B5EF4-FFF2-40B4-BE49-F238E27FC236}">
                <a16:creationId xmlns="" xmlns:a16="http://schemas.microsoft.com/office/drawing/2014/main" id="{F2B50F82-C959-4EB2-F6CE-3E85747BBA83}"/>
              </a:ext>
            </a:extLst>
          </p:cNvPr>
          <p:cNvSpPr txBox="1"/>
          <p:nvPr/>
        </p:nvSpPr>
        <p:spPr>
          <a:xfrm>
            <a:off x="3308182" y="5865581"/>
            <a:ext cx="923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1.12 m</a:t>
            </a:r>
          </a:p>
        </p:txBody>
      </p:sp>
    </p:spTree>
    <p:extLst>
      <p:ext uri="{BB962C8B-B14F-4D97-AF65-F5344CB8AC3E}">
        <p14:creationId xmlns:p14="http://schemas.microsoft.com/office/powerpoint/2010/main" val="3146326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31" y="406629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Element solution for stresses (1)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FC749A0-14CC-CBD0-C523-E30793466FC2}"/>
              </a:ext>
            </a:extLst>
          </p:cNvPr>
          <p:cNvSpPr txBox="1">
            <a:spLocks/>
          </p:cNvSpPr>
          <p:nvPr/>
        </p:nvSpPr>
        <p:spPr>
          <a:xfrm>
            <a:off x="866447" y="3912829"/>
            <a:ext cx="7401089" cy="16843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/>
              <a:t>Stresses in a ‘corner-test’ model: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400" dirty="0"/>
              <a:t> Block model goes to 266 MPa equivalent stress in the corner;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400" dirty="0"/>
              <a:t> Strand model goes to 591 MPa (smaller elements) in the insulation;</a:t>
            </a:r>
          </a:p>
          <a:p>
            <a:pPr algn="just"/>
            <a:r>
              <a:rPr lang="en-US" sz="1400" dirty="0"/>
              <a:t>	No trace of this appears in the Nb</a:t>
            </a:r>
            <a:r>
              <a:rPr lang="en-US" sz="1400" baseline="-25000" dirty="0"/>
              <a:t>3</a:t>
            </a:r>
            <a:r>
              <a:rPr lang="en-US" sz="1400" dirty="0"/>
              <a:t>Sn region stresses.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5E8C710-F5BC-6AFB-127B-4AB54F53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763" y="1214755"/>
            <a:ext cx="3046356" cy="2313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A4FCB0A-7227-E793-51E0-CAE482262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536" y="1225981"/>
            <a:ext cx="3039955" cy="229114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BF2AD3C2-D728-C977-8389-ADBBCE5C6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536" y="3650012"/>
            <a:ext cx="3039955" cy="2303222"/>
          </a:xfrm>
          <a:prstGeom prst="rect">
            <a:avLst/>
          </a:prstGeom>
        </p:spPr>
      </p:pic>
      <p:cxnSp>
        <p:nvCxnSpPr>
          <p:cNvPr id="10" name="Straight Arrow Connector 22">
            <a:extLst>
              <a:ext uri="{FF2B5EF4-FFF2-40B4-BE49-F238E27FC236}">
                <a16:creationId xmlns="" xmlns:a16="http://schemas.microsoft.com/office/drawing/2014/main" id="{BE927450-40B4-5EF0-D018-D2F8EABC3869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1755680" y="1629274"/>
            <a:ext cx="274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23">
            <a:extLst>
              <a:ext uri="{FF2B5EF4-FFF2-40B4-BE49-F238E27FC236}">
                <a16:creationId xmlns="" xmlns:a16="http://schemas.microsoft.com/office/drawing/2014/main" id="{C1C0E350-42C2-B15D-E13E-14D9CC833598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2432089" y="1629274"/>
            <a:ext cx="274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25">
            <a:extLst>
              <a:ext uri="{FF2B5EF4-FFF2-40B4-BE49-F238E27FC236}">
                <a16:creationId xmlns="" xmlns:a16="http://schemas.microsoft.com/office/drawing/2014/main" id="{F07F9FD5-A1E9-79C9-0348-08E271268C10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108498" y="1629273"/>
            <a:ext cx="274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26">
            <a:extLst>
              <a:ext uri="{FF2B5EF4-FFF2-40B4-BE49-F238E27FC236}">
                <a16:creationId xmlns="" xmlns:a16="http://schemas.microsoft.com/office/drawing/2014/main" id="{4BEBCD0B-7105-5DB7-C589-605F4B1FB152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1079271" y="1629273"/>
            <a:ext cx="274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7AD37B0-1B94-CE75-EB0D-7575DCCF1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04" y="1766434"/>
            <a:ext cx="2754963" cy="1345561"/>
          </a:xfrm>
          <a:prstGeom prst="rect">
            <a:avLst/>
          </a:prstGeom>
        </p:spPr>
      </p:pic>
      <p:cxnSp>
        <p:nvCxnSpPr>
          <p:cNvPr id="16" name="Straight Arrow Connector 27">
            <a:extLst>
              <a:ext uri="{FF2B5EF4-FFF2-40B4-BE49-F238E27FC236}">
                <a16:creationId xmlns="" xmlns:a16="http://schemas.microsoft.com/office/drawing/2014/main" id="{706DB756-CB6D-8C9A-0C98-85418B968C37}"/>
              </a:ext>
            </a:extLst>
          </p:cNvPr>
          <p:cNvCxnSpPr/>
          <p:nvPr/>
        </p:nvCxnSpPr>
        <p:spPr bwMode="auto">
          <a:xfrm flipH="1">
            <a:off x="3727666" y="2148208"/>
            <a:ext cx="285228" cy="300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28">
            <a:extLst>
              <a:ext uri="{FF2B5EF4-FFF2-40B4-BE49-F238E27FC236}">
                <a16:creationId xmlns="" xmlns:a16="http://schemas.microsoft.com/office/drawing/2014/main" id="{1E712C8E-80C7-6154-31AC-40BD87C2133B}"/>
              </a:ext>
            </a:extLst>
          </p:cNvPr>
          <p:cNvCxnSpPr>
            <a:cxnSpLocks/>
          </p:cNvCxnSpPr>
          <p:nvPr/>
        </p:nvCxnSpPr>
        <p:spPr bwMode="auto">
          <a:xfrm flipH="1">
            <a:off x="3422059" y="1998029"/>
            <a:ext cx="285228" cy="300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2">
            <a:extLst>
              <a:ext uri="{FF2B5EF4-FFF2-40B4-BE49-F238E27FC236}">
                <a16:creationId xmlns="" xmlns:a16="http://schemas.microsoft.com/office/drawing/2014/main" id="{F3F20B79-5F19-5298-6FB8-0001C4BE23AC}"/>
              </a:ext>
            </a:extLst>
          </p:cNvPr>
          <p:cNvSpPr/>
          <p:nvPr/>
        </p:nvSpPr>
        <p:spPr>
          <a:xfrm>
            <a:off x="3966998" y="2030376"/>
            <a:ext cx="688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ea typeface="Yu Gothic" panose="020B0400000000000000" pitchFamily="34" charset="-128"/>
              </a:rPr>
              <a:t>Fixed x</a:t>
            </a:r>
          </a:p>
        </p:txBody>
      </p:sp>
      <p:sp>
        <p:nvSpPr>
          <p:cNvPr id="19" name="Rectangle 29">
            <a:extLst>
              <a:ext uri="{FF2B5EF4-FFF2-40B4-BE49-F238E27FC236}">
                <a16:creationId xmlns="" xmlns:a16="http://schemas.microsoft.com/office/drawing/2014/main" id="{3B38E259-D7B4-3495-A6F4-57BB96A5123B}"/>
              </a:ext>
            </a:extLst>
          </p:cNvPr>
          <p:cNvSpPr/>
          <p:nvPr/>
        </p:nvSpPr>
        <p:spPr>
          <a:xfrm>
            <a:off x="3668889" y="1705896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ea typeface="Yu Gothic" panose="020B0400000000000000" pitchFamily="34" charset="-128"/>
              </a:rPr>
              <a:t>Bonded</a:t>
            </a:r>
          </a:p>
        </p:txBody>
      </p:sp>
      <p:cxnSp>
        <p:nvCxnSpPr>
          <p:cNvPr id="20" name="Straight Arrow Connector 32">
            <a:extLst>
              <a:ext uri="{FF2B5EF4-FFF2-40B4-BE49-F238E27FC236}">
                <a16:creationId xmlns="" xmlns:a16="http://schemas.microsoft.com/office/drawing/2014/main" id="{E2491D9B-18BE-CF5D-7D7A-DBEBB2212959}"/>
              </a:ext>
            </a:extLst>
          </p:cNvPr>
          <p:cNvCxnSpPr>
            <a:cxnSpLocks/>
          </p:cNvCxnSpPr>
          <p:nvPr/>
        </p:nvCxnSpPr>
        <p:spPr bwMode="auto">
          <a:xfrm flipH="1">
            <a:off x="3195484" y="1764078"/>
            <a:ext cx="285228" cy="300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tangle 33">
            <a:extLst>
              <a:ext uri="{FF2B5EF4-FFF2-40B4-BE49-F238E27FC236}">
                <a16:creationId xmlns="" xmlns:a16="http://schemas.microsoft.com/office/drawing/2014/main" id="{59DED4E7-7992-03DF-6899-1DAE504260DA}"/>
              </a:ext>
            </a:extLst>
          </p:cNvPr>
          <p:cNvSpPr/>
          <p:nvPr/>
        </p:nvSpPr>
        <p:spPr>
          <a:xfrm>
            <a:off x="3374504" y="1498523"/>
            <a:ext cx="665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ea typeface="Yu Gothic" panose="020B0400000000000000" pitchFamily="34" charset="-128"/>
              </a:rPr>
              <a:t>Sliding</a:t>
            </a:r>
          </a:p>
        </p:txBody>
      </p:sp>
      <p:sp>
        <p:nvSpPr>
          <p:cNvPr id="22" name="Ovale 26">
            <a:extLst>
              <a:ext uri="{FF2B5EF4-FFF2-40B4-BE49-F238E27FC236}">
                <a16:creationId xmlns="" xmlns:a16="http://schemas.microsoft.com/office/drawing/2014/main" id="{567ADD2B-13A4-9828-5111-A648676C4F65}"/>
              </a:ext>
            </a:extLst>
          </p:cNvPr>
          <p:cNvSpPr/>
          <p:nvPr/>
        </p:nvSpPr>
        <p:spPr>
          <a:xfrm>
            <a:off x="10853487" y="2390628"/>
            <a:ext cx="438150" cy="20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7">
            <a:extLst>
              <a:ext uri="{FF2B5EF4-FFF2-40B4-BE49-F238E27FC236}">
                <a16:creationId xmlns="" xmlns:a16="http://schemas.microsoft.com/office/drawing/2014/main" id="{45EBB84C-2A90-9F42-BA54-9B68239C4560}"/>
              </a:ext>
            </a:extLst>
          </p:cNvPr>
          <p:cNvSpPr/>
          <p:nvPr/>
        </p:nvSpPr>
        <p:spPr>
          <a:xfrm>
            <a:off x="7567055" y="2391751"/>
            <a:ext cx="438150" cy="20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2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31" y="406629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Element solution for stresses (2)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5FC749A0-14CC-CBD0-C523-E30793466FC2}"/>
              </a:ext>
            </a:extLst>
          </p:cNvPr>
          <p:cNvSpPr txBox="1">
            <a:spLocks/>
          </p:cNvSpPr>
          <p:nvPr/>
        </p:nvSpPr>
        <p:spPr>
          <a:xfrm>
            <a:off x="501931" y="1480891"/>
            <a:ext cx="6138236" cy="1433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400" dirty="0"/>
              <a:t>Explicitly modeling the insulation might increase significantly the model size.</a:t>
            </a:r>
          </a:p>
          <a:p>
            <a:pPr algn="just"/>
            <a:r>
              <a:rPr lang="it-IT" sz="1400" dirty="0"/>
              <a:t>One feasible approach could be extract the strain/stress at the strand location and this is similar to neglect 1 mm for insulation wrap and cable insulation. </a:t>
            </a:r>
          </a:p>
        </p:txBody>
      </p:sp>
      <p:pic>
        <p:nvPicPr>
          <p:cNvPr id="25" name="Picture 11">
            <a:extLst>
              <a:ext uri="{FF2B5EF4-FFF2-40B4-BE49-F238E27FC236}">
                <a16:creationId xmlns="" xmlns:a16="http://schemas.microsoft.com/office/drawing/2014/main" id="{384A2B84-A77D-B727-E935-56EE20FA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436"/>
          <a:stretch/>
        </p:blipFill>
        <p:spPr>
          <a:xfrm>
            <a:off x="6842119" y="3405053"/>
            <a:ext cx="4632611" cy="2710754"/>
          </a:xfrm>
          <a:prstGeom prst="rect">
            <a:avLst/>
          </a:prstGeom>
        </p:spPr>
      </p:pic>
      <p:pic>
        <p:nvPicPr>
          <p:cNvPr id="26" name="Immagine 6">
            <a:extLst>
              <a:ext uri="{FF2B5EF4-FFF2-40B4-BE49-F238E27FC236}">
                <a16:creationId xmlns="" xmlns:a16="http://schemas.microsoft.com/office/drawing/2014/main" id="{6541B15F-EC77-D56A-05F3-14C500A0D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723" y="1222376"/>
            <a:ext cx="1934940" cy="1691904"/>
          </a:xfrm>
          <a:prstGeom prst="rect">
            <a:avLst/>
          </a:prstGeom>
        </p:spPr>
      </p:pic>
      <p:sp>
        <p:nvSpPr>
          <p:cNvPr id="27" name="Ovale 9">
            <a:extLst>
              <a:ext uri="{FF2B5EF4-FFF2-40B4-BE49-F238E27FC236}">
                <a16:creationId xmlns="" xmlns:a16="http://schemas.microsoft.com/office/drawing/2014/main" id="{BFC8CE36-CB8C-2E19-EB37-371A5B7A52BD}"/>
              </a:ext>
            </a:extLst>
          </p:cNvPr>
          <p:cNvSpPr/>
          <p:nvPr/>
        </p:nvSpPr>
        <p:spPr>
          <a:xfrm>
            <a:off x="9808400" y="1503028"/>
            <a:ext cx="99060" cy="9144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ttore 2 14">
            <a:extLst>
              <a:ext uri="{FF2B5EF4-FFF2-40B4-BE49-F238E27FC236}">
                <a16:creationId xmlns="" xmlns:a16="http://schemas.microsoft.com/office/drawing/2014/main" id="{D0D64B94-7629-4821-3161-652B1B200809}"/>
              </a:ext>
            </a:extLst>
          </p:cNvPr>
          <p:cNvCxnSpPr>
            <a:cxnSpLocks/>
          </p:cNvCxnSpPr>
          <p:nvPr/>
        </p:nvCxnSpPr>
        <p:spPr>
          <a:xfrm flipH="1">
            <a:off x="9955085" y="1301604"/>
            <a:ext cx="771971" cy="2280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4">
            <a:extLst>
              <a:ext uri="{FF2B5EF4-FFF2-40B4-BE49-F238E27FC236}">
                <a16:creationId xmlns="" xmlns:a16="http://schemas.microsoft.com/office/drawing/2014/main" id="{6EDBBC1A-23DF-32E2-220A-BC440E71B6C3}"/>
              </a:ext>
            </a:extLst>
          </p:cNvPr>
          <p:cNvSpPr txBox="1"/>
          <p:nvPr/>
        </p:nvSpPr>
        <p:spPr>
          <a:xfrm>
            <a:off x="501931" y="4466736"/>
            <a:ext cx="606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In the 20 T CT model, an element size of 1 mm (linear) is used in order to find a compromise between computational load and accuracy.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86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31" y="406629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Analysis of the load-line margin (1)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="" xmlns:a16="http://schemas.microsoft.com/office/drawing/2014/main" id="{8BB1F6FB-DCA0-F64E-8691-0887E7C60510}"/>
              </a:ext>
            </a:extLst>
          </p:cNvPr>
          <p:cNvSpPr txBox="1"/>
          <p:nvPr/>
        </p:nvSpPr>
        <p:spPr>
          <a:xfrm>
            <a:off x="501930" y="1226609"/>
            <a:ext cx="107787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 u="sng" dirty="0"/>
              <a:t>What</a:t>
            </a:r>
            <a:r>
              <a:rPr lang="en-US" sz="1400" dirty="0"/>
              <a:t>: check the variation of the load-line margin by varying the thickness of the iron yoke and maintaining the bore field at 20 T.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 u="sng" dirty="0"/>
              <a:t>Why</a:t>
            </a:r>
            <a:r>
              <a:rPr lang="en-US" sz="1400" dirty="0"/>
              <a:t>: understand the amount of load-line margin lost by reducing the yoke thickness. </a:t>
            </a:r>
          </a:p>
          <a:p>
            <a:endParaRPr lang="en-US" sz="1400" dirty="0"/>
          </a:p>
          <a:p>
            <a:r>
              <a:rPr lang="en-US" sz="1400" dirty="0"/>
              <a:t>Starting yoke thickness: ~ 240 mm</a:t>
            </a:r>
          </a:p>
        </p:txBody>
      </p:sp>
      <p:pic>
        <p:nvPicPr>
          <p:cNvPr id="3" name="Picture 15">
            <a:extLst>
              <a:ext uri="{FF2B5EF4-FFF2-40B4-BE49-F238E27FC236}">
                <a16:creationId xmlns="" xmlns:a16="http://schemas.microsoft.com/office/drawing/2014/main" id="{F416773E-036F-CCE6-51CE-31C5A6E35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0" y="2571816"/>
            <a:ext cx="4751205" cy="363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="" xmlns:a16="http://schemas.microsoft.com/office/drawing/2014/main" id="{2E069268-6326-E1F4-12B9-C76FD9FD66E3}"/>
                  </a:ext>
                </a:extLst>
              </p:cNvPr>
              <p:cNvSpPr txBox="1"/>
              <p:nvPr/>
            </p:nvSpPr>
            <p:spPr>
              <a:xfrm>
                <a:off x="5891319" y="3429000"/>
                <a:ext cx="5345327" cy="1775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/>
                  <a:t>The </a:t>
                </a:r>
                <a:r>
                  <a:rPr lang="it-IT" sz="1400" dirty="0" err="1"/>
                  <a:t>dipole</a:t>
                </a:r>
                <a:r>
                  <a:rPr lang="it-IT" sz="1400" dirty="0"/>
                  <a:t> cross-</a:t>
                </a:r>
                <a:r>
                  <a:rPr lang="it-IT" sz="1400" dirty="0" err="1"/>
                  <a:t>section</a:t>
                </a:r>
                <a:r>
                  <a:rPr lang="it-IT" sz="1400" dirty="0"/>
                  <a:t> </a:t>
                </a:r>
                <a:r>
                  <a:rPr lang="it-IT" sz="1400" dirty="0" err="1"/>
                  <a:t>was</a:t>
                </a:r>
                <a:r>
                  <a:rPr lang="it-IT" sz="1400" dirty="0"/>
                  <a:t> </a:t>
                </a:r>
                <a:r>
                  <a:rPr lang="it-IT" sz="1400" dirty="0" err="1"/>
                  <a:t>designed</a:t>
                </a:r>
                <a:r>
                  <a:rPr lang="it-IT" sz="1400" dirty="0"/>
                  <a:t> to </a:t>
                </a:r>
                <a:r>
                  <a:rPr lang="it-IT" sz="1400" dirty="0" err="1"/>
                  <a:t>fulfill</a:t>
                </a:r>
                <a:r>
                  <a:rPr lang="it-IT" sz="1400" dirty="0"/>
                  <a:t> the </a:t>
                </a:r>
                <a:r>
                  <a:rPr lang="en-US" sz="1400" dirty="0"/>
                  <a:t>requirement</a:t>
                </a:r>
                <a:r>
                  <a:rPr lang="it-IT" sz="1400" dirty="0"/>
                  <a:t> of </a:t>
                </a:r>
                <a:r>
                  <a:rPr lang="en-US" sz="1400" dirty="0"/>
                  <a:t>15% of the load-line margin evaluated as: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𝑀𝑎𝑟𝑔𝑖𝑛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(%)=</m:t>
                      </m:r>
                      <m:d>
                        <m:d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𝑠𝑠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𝑜𝑝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400" dirty="0"/>
              </a:p>
              <a:p>
                <a:pPr algn="just"/>
                <a:endParaRPr lang="en-US" sz="1400" dirty="0"/>
              </a:p>
              <a:p>
                <a:pPr algn="just"/>
                <a:r>
                  <a:rPr lang="en-US" sz="1400" dirty="0"/>
                  <a:t>Selecting the yoke thickness equal to 200 mm, the load-line margin is about 1% less than the reference margin percentage evaluated with a yoke thickness of 240 mm.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E069268-6326-E1F4-12B9-C76FD9FD6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319" y="3429000"/>
                <a:ext cx="5345327" cy="1775551"/>
              </a:xfrm>
              <a:prstGeom prst="rect">
                <a:avLst/>
              </a:prstGeom>
              <a:blipFill>
                <a:blip r:embed="rId3"/>
                <a:stretch>
                  <a:fillRect l="-342" t="-17869" r="-342" b="-1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6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31" y="406629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Analysis of the load-line margin (2)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820CDF1B-46CB-EFB9-9FB7-C6E6BF0DCC58}"/>
              </a:ext>
            </a:extLst>
          </p:cNvPr>
          <p:cNvSpPr txBox="1">
            <a:spLocks/>
          </p:cNvSpPr>
          <p:nvPr/>
        </p:nvSpPr>
        <p:spPr>
          <a:xfrm>
            <a:off x="754712" y="1376339"/>
            <a:ext cx="5157787" cy="913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/>
              <a:t>Plot of the Operational Current (A) as a function of the yoke thickness (mm) to confirm the non-linear contribution of the field due to iron saturation.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2254F0F0-0D49-DDD6-40D5-27C5E42AA3EE}"/>
              </a:ext>
            </a:extLst>
          </p:cNvPr>
          <p:cNvSpPr txBox="1">
            <a:spLocks/>
          </p:cNvSpPr>
          <p:nvPr/>
        </p:nvSpPr>
        <p:spPr>
          <a:xfrm>
            <a:off x="6592078" y="1373450"/>
            <a:ext cx="5183187" cy="887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/>
              <a:t>Evaluation of the fringe field (T) at 1 cm from the yoke. </a:t>
            </a:r>
          </a:p>
          <a:p>
            <a:pPr algn="just"/>
            <a:r>
              <a:rPr lang="en-US" sz="1400" dirty="0"/>
              <a:t>The value of the fringe field at around 200 mm yoke thickness is around 1 T.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EF3F51A1-8AF3-9E89-40F9-B69AEA55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852" y="2580984"/>
            <a:ext cx="5183187" cy="316344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3472241D-DCB7-9BDF-118D-E5C47DCCB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56" y="2880326"/>
            <a:ext cx="5749844" cy="2807077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="" xmlns:a16="http://schemas.microsoft.com/office/drawing/2014/main" id="{363B5011-3C1E-049B-51D4-189F9EBA28CE}"/>
              </a:ext>
            </a:extLst>
          </p:cNvPr>
          <p:cNvCxnSpPr/>
          <p:nvPr/>
        </p:nvCxnSpPr>
        <p:spPr>
          <a:xfrm>
            <a:off x="6279502" y="1352303"/>
            <a:ext cx="0" cy="4740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9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31" y="406629"/>
            <a:ext cx="10972799" cy="646331"/>
          </a:xfrm>
        </p:spPr>
        <p:txBody>
          <a:bodyPr/>
          <a:lstStyle/>
          <a:p>
            <a:pPr algn="l"/>
            <a:r>
              <a:rPr lang="en-US" dirty="0" smtClean="0"/>
              <a:t>Bladder Pressure Analysis (1)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820CDF1B-46CB-EFB9-9FB7-C6E6BF0DCC58}"/>
              </a:ext>
            </a:extLst>
          </p:cNvPr>
          <p:cNvSpPr txBox="1">
            <a:spLocks/>
          </p:cNvSpPr>
          <p:nvPr/>
        </p:nvSpPr>
        <p:spPr>
          <a:xfrm>
            <a:off x="816861" y="1329521"/>
            <a:ext cx="5157787" cy="8402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 smtClean="0"/>
              <a:t>Position of the bladder in the model. </a:t>
            </a:r>
          </a:p>
          <a:p>
            <a:pPr algn="just"/>
            <a:r>
              <a:rPr lang="en-US" sz="1400" dirty="0" smtClean="0"/>
              <a:t>In this case, the bladder pressure was set at 45 MPa.</a:t>
            </a:r>
            <a:endParaRPr lang="en-US" sz="1400" dirty="0"/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2254F0F0-0D49-DDD6-40D5-27C5E42AA3EE}"/>
              </a:ext>
            </a:extLst>
          </p:cNvPr>
          <p:cNvSpPr txBox="1">
            <a:spLocks/>
          </p:cNvSpPr>
          <p:nvPr/>
        </p:nvSpPr>
        <p:spPr>
          <a:xfrm>
            <a:off x="6802285" y="1279511"/>
            <a:ext cx="4864197" cy="887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 smtClean="0"/>
              <a:t>The plot shows the results in terms of displacement in the x-direction (mm) considering the single contribution of the each bladder and the total contribution. </a:t>
            </a:r>
            <a:endParaRPr lang="en-US" sz="1400" dirty="0"/>
          </a:p>
        </p:txBody>
      </p:sp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EF3F51A1-8AF3-9E89-40F9-B69AEA55B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62" y="2393107"/>
            <a:ext cx="4282350" cy="3305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5" y="2216565"/>
            <a:ext cx="4864741" cy="3658718"/>
          </a:xfrm>
          <a:prstGeom prst="rect">
            <a:avLst/>
          </a:prstGeom>
        </p:spPr>
      </p:pic>
      <p:cxnSp>
        <p:nvCxnSpPr>
          <p:cNvPr id="13" name="Connettore diritto 10">
            <a:extLst>
              <a:ext uri="{FF2B5EF4-FFF2-40B4-BE49-F238E27FC236}">
                <a16:creationId xmlns="" xmlns:a16="http://schemas.microsoft.com/office/drawing/2014/main" id="{363B5011-3C1E-049B-51D4-189F9EBA28CE}"/>
              </a:ext>
            </a:extLst>
          </p:cNvPr>
          <p:cNvCxnSpPr/>
          <p:nvPr/>
        </p:nvCxnSpPr>
        <p:spPr>
          <a:xfrm>
            <a:off x="6090315" y="1329521"/>
            <a:ext cx="0" cy="4740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32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31" y="406629"/>
            <a:ext cx="10972799" cy="646331"/>
          </a:xfrm>
        </p:spPr>
        <p:txBody>
          <a:bodyPr/>
          <a:lstStyle/>
          <a:p>
            <a:pPr algn="l"/>
            <a:r>
              <a:rPr lang="en-US" dirty="0" smtClean="0"/>
              <a:t>Bladder Pressure </a:t>
            </a:r>
            <a:r>
              <a:rPr lang="en-US" smtClean="0"/>
              <a:t>Analysis (2)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18" y="2030851"/>
            <a:ext cx="4598874" cy="3458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8" y="2035253"/>
            <a:ext cx="4593021" cy="3454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931" y="1249904"/>
            <a:ext cx="999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Equivalent stress in the HTS and LTS conductors after the bladder operation.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0772" y="4561490"/>
            <a:ext cx="1008994" cy="369332"/>
          </a:xfrm>
          <a:prstGeom prst="rect">
            <a:avLst/>
          </a:prstGeom>
          <a:noFill/>
          <a:ln w="19050">
            <a:solidFill>
              <a:srgbClr val="002B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52 MPa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5969" y="4561490"/>
            <a:ext cx="1027548" cy="369332"/>
          </a:xfrm>
          <a:prstGeom prst="rect">
            <a:avLst/>
          </a:prstGeom>
          <a:noFill/>
          <a:ln w="19050">
            <a:solidFill>
              <a:srgbClr val="002B4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90 MPa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278967" y="3449191"/>
            <a:ext cx="3982900" cy="2778614"/>
            <a:chOff x="7322000" y="3354718"/>
            <a:chExt cx="3875790" cy="270927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20"/>
            <a:stretch/>
          </p:blipFill>
          <p:spPr>
            <a:xfrm>
              <a:off x="7322000" y="3354718"/>
              <a:ext cx="3875790" cy="270927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5D015DC7-4B41-4C1F-830F-6FBE48738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85" b="5480"/>
            <a:stretch/>
          </p:blipFill>
          <p:spPr>
            <a:xfrm>
              <a:off x="8478054" y="4166030"/>
              <a:ext cx="1570721" cy="1402672"/>
            </a:xfrm>
            <a:prstGeom prst="rect">
              <a:avLst/>
            </a:prstGeom>
          </p:spPr>
        </p:pic>
        <p:sp>
          <p:nvSpPr>
            <p:cNvPr id="29" name="Donut 28"/>
            <p:cNvSpPr/>
            <p:nvPr/>
          </p:nvSpPr>
          <p:spPr bwMode="auto">
            <a:xfrm>
              <a:off x="8973768" y="4591250"/>
              <a:ext cx="584119" cy="571848"/>
            </a:xfrm>
            <a:prstGeom prst="donut">
              <a:avLst>
                <a:gd name="adj" fmla="val 2457"/>
              </a:avLst>
            </a:pr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3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214219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Introduction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52623"/>
            <a:ext cx="3139587" cy="408286"/>
          </a:xfrm>
        </p:spPr>
        <p:txBody>
          <a:bodyPr/>
          <a:lstStyle/>
          <a:p>
            <a:r>
              <a:rPr lang="it-IT" sz="2000" dirty="0"/>
              <a:t>Goals and Motivations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135263" y="975958"/>
            <a:ext cx="0" cy="51712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3EDBCE3-642C-4275-B993-DAF0718A7B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35" t="30050" r="72896" b="48735"/>
          <a:stretch/>
        </p:blipFill>
        <p:spPr>
          <a:xfrm>
            <a:off x="4947385" y="1456651"/>
            <a:ext cx="1100165" cy="1219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="" xmlns:a16="http://schemas.microsoft.com/office/drawing/2014/main" id="{68551CB4-B144-4FB5-9DBC-8F2546852B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5728" y="3354718"/>
                <a:ext cx="5236807" cy="182763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000" kern="1200" spc="30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1400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Why a 20 T </a:t>
                </a:r>
                <a:r>
                  <a:rPr lang="en-US" sz="1400" b="1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hybrid</a:t>
                </a:r>
                <a:r>
                  <a:rPr lang="en-US" sz="1400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 magnet?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rgbClr val="002B49"/>
                    </a:solidFill>
                  </a:rPr>
                  <a:t>The 20 T field is beyond </a:t>
                </a:r>
                <a:r>
                  <a:rPr lang="en-US" sz="1400" b="1" dirty="0">
                    <a:solidFill>
                      <a:srgbClr val="002B49"/>
                    </a:solidFill>
                  </a:rPr>
                  <a:t>Nb</a:t>
                </a:r>
                <a:r>
                  <a:rPr lang="en-US" sz="1400" b="1" baseline="-25000" dirty="0">
                    <a:solidFill>
                      <a:srgbClr val="002B49"/>
                    </a:solidFill>
                  </a:rPr>
                  <a:t>3</a:t>
                </a:r>
                <a:r>
                  <a:rPr lang="en-US" sz="1400" b="1" dirty="0">
                    <a:solidFill>
                      <a:srgbClr val="002B49"/>
                    </a:solidFill>
                  </a:rPr>
                  <a:t>Sn</a:t>
                </a:r>
                <a:r>
                  <a:rPr lang="en-US" sz="1400" dirty="0">
                    <a:solidFill>
                      <a:srgbClr val="002B49"/>
                    </a:solidFill>
                  </a:rPr>
                  <a:t> practical </a:t>
                </a:r>
                <a:r>
                  <a:rPr lang="en-US" sz="1400" b="1" dirty="0">
                    <a:solidFill>
                      <a:srgbClr val="002B49"/>
                    </a:solidFill>
                  </a:rPr>
                  <a:t>limits</a:t>
                </a:r>
                <a:r>
                  <a:rPr lang="en-US" sz="1400" dirty="0">
                    <a:solidFill>
                      <a:srgbClr val="002B49"/>
                    </a:solidFill>
                  </a:rPr>
                  <a:t> (15-16 T for accelerator magnets)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rgbClr val="002B49"/>
                    </a:solidFill>
                  </a:rPr>
                  <a:t>The target field can be achieved with </a:t>
                </a:r>
                <a:r>
                  <a:rPr lang="en-US" sz="1400" b="1" dirty="0">
                    <a:solidFill>
                      <a:srgbClr val="002B49"/>
                    </a:solidFill>
                  </a:rPr>
                  <a:t>HTS</a:t>
                </a:r>
                <a:r>
                  <a:rPr lang="en-US" sz="1400" dirty="0">
                    <a:solidFill>
                      <a:srgbClr val="002B49"/>
                    </a:solidFill>
                  </a:rPr>
                  <a:t> </a:t>
                </a:r>
                <a:r>
                  <a:rPr lang="en-US" sz="1400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superconductors in the </a:t>
                </a:r>
                <a:r>
                  <a:rPr lang="en-US" sz="1400" b="1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high field </a:t>
                </a:r>
                <a:r>
                  <a:rPr lang="en-US" sz="1400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region of the coil and </a:t>
                </a:r>
                <a:r>
                  <a:rPr lang="en-US" sz="1400" b="1" dirty="0">
                    <a:solidFill>
                      <a:srgbClr val="002B49"/>
                    </a:solidFill>
                  </a:rPr>
                  <a:t>Nb</a:t>
                </a:r>
                <a:r>
                  <a:rPr lang="en-US" sz="1400" b="1" baseline="-25000" dirty="0">
                    <a:solidFill>
                      <a:srgbClr val="002B49"/>
                    </a:solidFill>
                  </a:rPr>
                  <a:t>3</a:t>
                </a:r>
                <a:r>
                  <a:rPr lang="en-US" sz="1400" b="1" dirty="0">
                    <a:solidFill>
                      <a:srgbClr val="002B49"/>
                    </a:solidFill>
                  </a:rPr>
                  <a:t>Sn </a:t>
                </a:r>
                <a:r>
                  <a:rPr lang="en-US" sz="1400" dirty="0">
                    <a:solidFill>
                      <a:srgbClr val="002B49"/>
                    </a:solidFill>
                  </a:rPr>
                  <a:t>in the </a:t>
                </a:r>
                <a:r>
                  <a:rPr lang="en-US" sz="1400" b="1" dirty="0">
                    <a:solidFill>
                      <a:srgbClr val="002B49"/>
                    </a:solidFill>
                  </a:rPr>
                  <a:t>lower field</a:t>
                </a:r>
                <a:r>
                  <a:rPr lang="en-US" sz="1400" dirty="0">
                    <a:solidFill>
                      <a:srgbClr val="002B49"/>
                    </a:solidFill>
                  </a:rPr>
                  <a:t> region</a:t>
                </a:r>
                <a:r>
                  <a:rPr lang="en-US" sz="1400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2B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→</m:t>
                    </m:r>
                  </m:oMath>
                </a14:m>
                <a:r>
                  <a:rPr lang="en-US" sz="1400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sz="1400" b="1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hybrid</a:t>
                </a:r>
                <a:r>
                  <a:rPr lang="en-US" sz="1400" dirty="0">
                    <a:solidFill>
                      <a:srgbClr val="002B49"/>
                    </a:solidFill>
                    <a:sym typeface="Symbol" panose="05050102010706020507" pitchFamily="18" charset="2"/>
                  </a:rPr>
                  <a:t> approach.</a:t>
                </a:r>
                <a:endParaRPr lang="en-US" sz="1400" dirty="0">
                  <a:solidFill>
                    <a:srgbClr val="002B49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68551CB4-B144-4FB5-9DBC-8F2546852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28" y="3354718"/>
                <a:ext cx="5236807" cy="1827630"/>
              </a:xfrm>
              <a:prstGeom prst="rect">
                <a:avLst/>
              </a:prstGeom>
              <a:blipFill>
                <a:blip r:embed="rId6"/>
                <a:stretch>
                  <a:fillRect l="-349" t="-333" r="-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18013" y="1400561"/>
            <a:ext cx="44293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The </a:t>
            </a:r>
            <a:r>
              <a:rPr lang="en-US" sz="1400" b="1" dirty="0">
                <a:solidFill>
                  <a:srgbClr val="002B49"/>
                </a:solidFill>
              </a:rPr>
              <a:t>US Magnet Development Program (MDP) </a:t>
            </a:r>
            <a:r>
              <a:rPr lang="en-US" sz="1400" dirty="0"/>
              <a:t>is carrying out R&amp;D on the next generation of supe</a:t>
            </a:r>
            <a:r>
              <a:rPr lang="en-US" sz="1400" dirty="0">
                <a:solidFill>
                  <a:srgbClr val="002B49"/>
                </a:solidFill>
              </a:rPr>
              <a:t>rco</a:t>
            </a:r>
            <a:r>
              <a:rPr lang="en-US" sz="1400" dirty="0"/>
              <a:t>nducting magnets for future particle accelerators.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One of the current </a:t>
            </a:r>
            <a:r>
              <a:rPr lang="en-US" sz="1400" dirty="0">
                <a:solidFill>
                  <a:srgbClr val="002B49"/>
                </a:solidFill>
              </a:rPr>
              <a:t>conceptual </a:t>
            </a:r>
            <a:r>
              <a:rPr lang="en-US" sz="1400" dirty="0"/>
              <a:t>design is a </a:t>
            </a:r>
            <a:r>
              <a:rPr lang="en-US" sz="1400" b="1" dirty="0"/>
              <a:t>20 T hybrid cos</a:t>
            </a:r>
            <a:r>
              <a:rPr lang="el-GR" sz="1400" b="1" i="1" dirty="0">
                <a:cs typeface="Calibri" panose="020F0502020204030204" pitchFamily="34" charset="0"/>
              </a:rPr>
              <a:t>θ</a:t>
            </a:r>
            <a:r>
              <a:rPr lang="en-US" sz="1400" b="1" dirty="0"/>
              <a:t> </a:t>
            </a:r>
            <a:r>
              <a:rPr lang="en-US" sz="1400" dirty="0"/>
              <a:t>design.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="" xmlns:a16="http://schemas.microsoft.com/office/drawing/2014/main" id="{C0BDC1A6-83C0-E5D0-05DB-F9A24A3C1B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1182" y="1400561"/>
                <a:ext cx="5840818" cy="221398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000" kern="1200" spc="30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i="1" dirty="0">
                    <a:solidFill>
                      <a:schemeClr val="accent1"/>
                    </a:solidFill>
                  </a:rPr>
                  <a:t>Coil and magnet parameters </a:t>
                </a:r>
              </a:p>
              <a:p>
                <a:pPr marL="171450" lvl="1"/>
                <a:r>
                  <a:rPr lang="en-US" sz="1400" dirty="0"/>
                  <a:t>Free coil aperture (diameter)    50 mm</a:t>
                </a:r>
              </a:p>
              <a:p>
                <a:pPr marL="171450" lvl="1"/>
                <a:r>
                  <a:rPr lang="en-US" sz="1400" dirty="0">
                    <a:solidFill>
                      <a:srgbClr val="002B49"/>
                    </a:solidFill>
                  </a:rPr>
                  <a:t>Operational bore </a:t>
                </a:r>
                <a:r>
                  <a:rPr lang="en-US" sz="1400" dirty="0"/>
                  <a:t>field               </a:t>
                </a:r>
                <a:r>
                  <a:rPr lang="en-US" sz="1400" b="1" dirty="0"/>
                  <a:t>20 T</a:t>
                </a:r>
              </a:p>
              <a:p>
                <a:pPr marL="171450" lvl="1"/>
                <a:r>
                  <a:rPr lang="en-US" sz="1400" dirty="0"/>
                  <a:t>Load-line fraction at 1.9 K 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𝒐𝒑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𝒔𝒔</m:t>
                            </m:r>
                          </m:sub>
                        </m:sSub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≤ </a:t>
                </a:r>
                <a:r>
                  <a:rPr lang="en-US" sz="1400" b="1" dirty="0"/>
                  <a:t>87%</a:t>
                </a:r>
              </a:p>
              <a:p>
                <a:pPr marL="171450" lvl="1"/>
                <a:r>
                  <a:rPr lang="en-US" sz="1400" dirty="0"/>
                  <a:t>2D geometrical harmonics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chemeClr val="tx1"/>
                    </a:solidFill>
                  </a:rPr>
                  <a:t>&lt; 3 units </a:t>
                </a:r>
                <a:r>
                  <a:rPr lang="en-US" sz="1400" dirty="0"/>
                  <a:t>for n&lt;10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sz="1400" baseline="-25000" dirty="0"/>
                  <a:t> </a:t>
                </a:r>
                <a:r>
                  <a:rPr lang="en-US" sz="1400" dirty="0"/>
                  <a:t>= 17 mm) </a:t>
                </a:r>
              </a:p>
              <a:p>
                <a:r>
                  <a:rPr lang="en-US" sz="1400" i="1" dirty="0">
                    <a:solidFill>
                      <a:schemeClr val="accent1"/>
                    </a:solidFill>
                  </a:rPr>
                  <a:t>Mechanics</a:t>
                </a:r>
              </a:p>
              <a:p>
                <a:pPr marL="171450" lvl="1"/>
                <a:r>
                  <a:rPr lang="en-US" sz="1400" dirty="0"/>
                  <a:t>Maximum Nb</a:t>
                </a:r>
                <a:r>
                  <a:rPr lang="en-US" sz="1400" baseline="-25000" dirty="0"/>
                  <a:t>3</a:t>
                </a:r>
                <a:r>
                  <a:rPr lang="en-US" sz="1400" dirty="0"/>
                  <a:t>Sn coil stress     </a:t>
                </a:r>
                <a:r>
                  <a:rPr lang="en-US" sz="1400" b="1" dirty="0"/>
                  <a:t>&lt;180 MPa</a:t>
                </a:r>
                <a:r>
                  <a:rPr lang="en-US" sz="1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400" dirty="0"/>
                  <a:t>at 1.9 K</a:t>
                </a:r>
              </a:p>
              <a:p>
                <a:pPr marL="171450" lvl="1"/>
                <a:r>
                  <a:rPr lang="en-US" sz="1400" dirty="0"/>
                  <a:t>Maximum Bi-2212 coil stress    </a:t>
                </a:r>
                <a:r>
                  <a:rPr lang="en-US" sz="1400" b="1" dirty="0"/>
                  <a:t>&lt;120 MPa</a:t>
                </a:r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C0BDC1A6-83C0-E5D0-05DB-F9A24A3C1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182" y="1400561"/>
                <a:ext cx="5840818" cy="2213984"/>
              </a:xfrm>
              <a:prstGeom prst="rect">
                <a:avLst/>
              </a:prstGeom>
              <a:blipFill>
                <a:blip r:embed="rId7"/>
                <a:stretch>
                  <a:fillRect l="-313" t="-551" b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 txBox="1">
            <a:spLocks/>
          </p:cNvSpPr>
          <p:nvPr/>
        </p:nvSpPr>
        <p:spPr>
          <a:xfrm>
            <a:off x="6351182" y="860550"/>
            <a:ext cx="2651461" cy="456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Main design criteria</a:t>
            </a:r>
          </a:p>
        </p:txBody>
      </p:sp>
      <p:sp>
        <p:nvSpPr>
          <p:cNvPr id="33" name="CasellaDiTesto 1">
            <a:extLst>
              <a:ext uri="{FF2B5EF4-FFF2-40B4-BE49-F238E27FC236}">
                <a16:creationId xmlns="" xmlns:a16="http://schemas.microsoft.com/office/drawing/2014/main" id="{5ADBFC05-3A88-0E6A-8947-F3B9529F6C99}"/>
              </a:ext>
            </a:extLst>
          </p:cNvPr>
          <p:cNvSpPr txBox="1"/>
          <p:nvPr/>
        </p:nvSpPr>
        <p:spPr>
          <a:xfrm>
            <a:off x="8976383" y="3796065"/>
            <a:ext cx="709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</a:t>
            </a:r>
            <a:endParaRPr lang="en-US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sellaDiTesto 2">
            <a:extLst>
              <a:ext uri="{FF2B5EF4-FFF2-40B4-BE49-F238E27FC236}">
                <a16:creationId xmlns="" xmlns:a16="http://schemas.microsoft.com/office/drawing/2014/main" id="{4556677C-E112-6BFE-C8B0-73A845AFEA67}"/>
              </a:ext>
            </a:extLst>
          </p:cNvPr>
          <p:cNvSpPr txBox="1"/>
          <p:nvPr/>
        </p:nvSpPr>
        <p:spPr>
          <a:xfrm>
            <a:off x="9441449" y="3796064"/>
            <a:ext cx="709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LTS</a:t>
            </a:r>
            <a:endParaRPr lang="en-US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Connettore diritto 9">
            <a:extLst>
              <a:ext uri="{FF2B5EF4-FFF2-40B4-BE49-F238E27FC236}">
                <a16:creationId xmlns="" xmlns:a16="http://schemas.microsoft.com/office/drawing/2014/main" id="{C9E0E1DA-7226-B76D-1BC8-F66BAFAA4BDF}"/>
              </a:ext>
            </a:extLst>
          </p:cNvPr>
          <p:cNvCxnSpPr>
            <a:cxnSpLocks/>
          </p:cNvCxnSpPr>
          <p:nvPr/>
        </p:nvCxnSpPr>
        <p:spPr>
          <a:xfrm>
            <a:off x="9561578" y="3735055"/>
            <a:ext cx="3436" cy="426226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47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4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214219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Introduction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52623"/>
            <a:ext cx="10544772" cy="471038"/>
          </a:xfrm>
        </p:spPr>
        <p:txBody>
          <a:bodyPr/>
          <a:lstStyle/>
          <a:p>
            <a:pPr lvl="0">
              <a:spcBef>
                <a:spcPts val="150"/>
              </a:spcBef>
            </a:pPr>
            <a:r>
              <a:rPr lang="en-US" sz="2000" dirty="0">
                <a:solidFill>
                  <a:srgbClr val="002B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Conductors and structure properties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5FC749A0-14CC-CBD0-C523-E30793466FC2}"/>
              </a:ext>
            </a:extLst>
          </p:cNvPr>
          <p:cNvSpPr txBox="1">
            <a:spLocks/>
          </p:cNvSpPr>
          <p:nvPr/>
        </p:nvSpPr>
        <p:spPr>
          <a:xfrm>
            <a:off x="518013" y="1416563"/>
            <a:ext cx="5892412" cy="239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400" i="1" dirty="0">
                <a:solidFill>
                  <a:schemeClr val="accent1"/>
                </a:solidFill>
              </a:rPr>
              <a:t>Conductor material properties</a:t>
            </a:r>
            <a:endParaRPr lang="it-IT" sz="1400" i="1" dirty="0"/>
          </a:p>
          <a:p>
            <a:r>
              <a:rPr lang="en-US" sz="1400" dirty="0"/>
              <a:t>The magnet has </a:t>
            </a:r>
            <a:r>
              <a:rPr lang="en-US" sz="1400" b="1" dirty="0"/>
              <a:t>6 layers</a:t>
            </a:r>
            <a:r>
              <a:rPr lang="en-US" sz="1400" dirty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/>
              <a:t>Bi-2212</a:t>
            </a:r>
            <a:r>
              <a:rPr lang="en-US" sz="1400" dirty="0"/>
              <a:t> Rutherford cable as </a:t>
            </a:r>
            <a:r>
              <a:rPr lang="en-US" sz="1400" b="1" dirty="0"/>
              <a:t>HTS</a:t>
            </a:r>
            <a:r>
              <a:rPr lang="en-US" sz="1400" dirty="0"/>
              <a:t> conductor in layers 1 – 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/>
              <a:t>Nb</a:t>
            </a:r>
            <a:r>
              <a:rPr lang="en-US" sz="1400" b="1" baseline="-25000" dirty="0"/>
              <a:t>3</a:t>
            </a:r>
            <a:r>
              <a:rPr lang="en-US" sz="1400" b="1" dirty="0"/>
              <a:t>Sn </a:t>
            </a:r>
            <a:r>
              <a:rPr lang="en-US" sz="1400" dirty="0"/>
              <a:t>Rutherford cable as </a:t>
            </a:r>
            <a:r>
              <a:rPr lang="en-US" sz="1400" b="1" dirty="0"/>
              <a:t>LTS</a:t>
            </a:r>
            <a:r>
              <a:rPr lang="en-US" sz="1400" dirty="0"/>
              <a:t> conductor in layers 3 – 6 </a:t>
            </a:r>
          </a:p>
          <a:p>
            <a:pPr algn="just"/>
            <a:r>
              <a:rPr lang="it-IT" sz="1400" dirty="0"/>
              <a:t>Same</a:t>
            </a:r>
            <a:r>
              <a:rPr lang="it-IT" sz="1400" b="1" dirty="0"/>
              <a:t> non-linear</a:t>
            </a:r>
            <a:r>
              <a:rPr lang="it-IT" sz="1400" dirty="0"/>
              <a:t> properties for Nb</a:t>
            </a:r>
            <a:r>
              <a:rPr lang="it-IT" sz="1400" baseline="-25000" dirty="0"/>
              <a:t>3</a:t>
            </a:r>
            <a:r>
              <a:rPr lang="it-IT" sz="1400" dirty="0"/>
              <a:t>Sn and Bi-2212 conductors. </a:t>
            </a:r>
          </a:p>
          <a:p>
            <a:pPr algn="just">
              <a:spcBef>
                <a:spcPts val="0"/>
              </a:spcBef>
            </a:pPr>
            <a:endParaRPr lang="it-IT" sz="500" dirty="0"/>
          </a:p>
          <a:p>
            <a:pPr algn="just">
              <a:spcBef>
                <a:spcPts val="0"/>
              </a:spcBef>
            </a:pPr>
            <a:r>
              <a:rPr lang="it-IT" sz="1400" dirty="0"/>
              <a:t>Elastoplastic and </a:t>
            </a:r>
            <a:r>
              <a:rPr lang="en-US" sz="1400" dirty="0"/>
              <a:t>isotropic hardening from </a:t>
            </a:r>
            <a:r>
              <a:rPr lang="en-US" sz="1400" b="1" dirty="0"/>
              <a:t>RVE model</a:t>
            </a:r>
            <a:r>
              <a:rPr lang="en-US" sz="1400" dirty="0"/>
              <a:t>.</a:t>
            </a:r>
          </a:p>
          <a:p>
            <a:pPr algn="just">
              <a:spcBef>
                <a:spcPts val="0"/>
              </a:spcBef>
            </a:pPr>
            <a:endParaRPr lang="en-US" sz="500" dirty="0"/>
          </a:p>
          <a:p>
            <a:pPr algn="just">
              <a:spcBef>
                <a:spcPts val="0"/>
              </a:spcBef>
            </a:pPr>
            <a:r>
              <a:rPr lang="en-US" sz="1400" dirty="0"/>
              <a:t>Coils modeled as uniform material (</a:t>
            </a:r>
            <a:r>
              <a:rPr lang="en-US" sz="1400" b="1" dirty="0"/>
              <a:t>block model</a:t>
            </a:r>
            <a:r>
              <a:rPr lang="en-US" sz="1400" dirty="0"/>
              <a:t>).</a:t>
            </a:r>
            <a:endParaRPr lang="it-IT" sz="1400" dirty="0"/>
          </a:p>
          <a:p>
            <a:pPr algn="just">
              <a:spcBef>
                <a:spcPts val="0"/>
              </a:spcBef>
            </a:pPr>
            <a:endParaRPr lang="it-IT" sz="1400" dirty="0"/>
          </a:p>
        </p:txBody>
      </p:sp>
      <p:sp>
        <p:nvSpPr>
          <p:cNvPr id="16" name="CasellaDiTesto 3">
            <a:extLst>
              <a:ext uri="{FF2B5EF4-FFF2-40B4-BE49-F238E27FC236}">
                <a16:creationId xmlns="" xmlns:a16="http://schemas.microsoft.com/office/drawing/2014/main" id="{7A5AD5D3-8B72-5DED-05A4-B1DD905BB881}"/>
              </a:ext>
            </a:extLst>
          </p:cNvPr>
          <p:cNvSpPr txBox="1"/>
          <p:nvPr/>
        </p:nvSpPr>
        <p:spPr>
          <a:xfrm>
            <a:off x="518013" y="3984323"/>
            <a:ext cx="5574779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it-IT" sz="1400" i="1" dirty="0">
                <a:solidFill>
                  <a:schemeClr val="accent1"/>
                </a:solidFill>
              </a:rPr>
              <a:t>Structural limits</a:t>
            </a:r>
          </a:p>
          <a:p>
            <a:pPr algn="just">
              <a:spcBef>
                <a:spcPts val="1000"/>
              </a:spcBef>
            </a:pPr>
            <a:r>
              <a:rPr lang="it-IT" sz="1400" dirty="0"/>
              <a:t>Reference table for </a:t>
            </a:r>
            <a:r>
              <a:rPr lang="it-IT" sz="1400" b="1" dirty="0"/>
              <a:t>structure material properties</a:t>
            </a:r>
            <a:r>
              <a:rPr lang="it-IT" sz="1400" dirty="0"/>
              <a:t>:</a:t>
            </a:r>
          </a:p>
          <a:p>
            <a:pPr algn="just">
              <a:spcBef>
                <a:spcPts val="150"/>
              </a:spcBef>
            </a:pPr>
            <a:endParaRPr lang="it-IT" sz="500" dirty="0"/>
          </a:p>
          <a:p>
            <a:pPr algn="just">
              <a:spcBef>
                <a:spcPts val="150"/>
              </a:spcBef>
            </a:pPr>
            <a:r>
              <a:rPr lang="en-US" sz="1400" dirty="0"/>
              <a:t>G. </a:t>
            </a:r>
            <a:r>
              <a:rPr lang="en-US" sz="1400" dirty="0" err="1"/>
              <a:t>Vallone</a:t>
            </a:r>
            <a:r>
              <a:rPr lang="en-US" sz="1400" dirty="0"/>
              <a:t> et al., A Review of the Mechanical Properties of Materials Used in Nb</a:t>
            </a:r>
            <a:r>
              <a:rPr lang="en-US" sz="1400" baseline="-25000" dirty="0"/>
              <a:t>3</a:t>
            </a:r>
            <a:r>
              <a:rPr lang="en-US" sz="1400" dirty="0"/>
              <a:t>Sn Magnets for </a:t>
            </a:r>
            <a:r>
              <a:rPr lang="en-US" sz="1400" dirty="0">
                <a:solidFill>
                  <a:srgbClr val="313C5A"/>
                </a:solidFill>
              </a:rPr>
              <a:t>Particle Accelerators</a:t>
            </a:r>
            <a:r>
              <a:rPr lang="en-US" sz="1400" i="1" dirty="0">
                <a:solidFill>
                  <a:srgbClr val="313C5A"/>
                </a:solidFill>
              </a:rPr>
              <a:t>, IEEE Transactions On Applied Superconductivity</a:t>
            </a:r>
            <a:r>
              <a:rPr lang="en-US" sz="1400" dirty="0">
                <a:solidFill>
                  <a:srgbClr val="313C5A"/>
                </a:solidFill>
              </a:rPr>
              <a:t>, 2023</a:t>
            </a:r>
            <a:r>
              <a:rPr lang="en-US" sz="1400" i="1" dirty="0">
                <a:solidFill>
                  <a:srgbClr val="313C5A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ella 2">
                <a:extLst>
                  <a:ext uri="{FF2B5EF4-FFF2-40B4-BE49-F238E27FC236}">
                    <a16:creationId xmlns="" xmlns:a16="http://schemas.microsoft.com/office/drawing/2014/main" id="{A3EE065B-1FC8-F032-BC6F-4AF906DFB2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9210992"/>
                  </p:ext>
                </p:extLst>
              </p:nvPr>
            </p:nvGraphicFramePr>
            <p:xfrm>
              <a:off x="6811378" y="1323661"/>
              <a:ext cx="4652361" cy="4473146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678921">
                      <a:extLst>
                        <a:ext uri="{9D8B030D-6E8A-4147-A177-3AD203B41FA5}">
                          <a16:colId xmlns="" xmlns:a16="http://schemas.microsoft.com/office/drawing/2014/main" val="9481580"/>
                        </a:ext>
                      </a:extLst>
                    </a:gridCol>
                    <a:gridCol w="1528404">
                      <a:extLst>
                        <a:ext uri="{9D8B030D-6E8A-4147-A177-3AD203B41FA5}">
                          <a16:colId xmlns="" xmlns:a16="http://schemas.microsoft.com/office/drawing/2014/main" val="2791305811"/>
                        </a:ext>
                      </a:extLst>
                    </a:gridCol>
                    <a:gridCol w="1445036">
                      <a:extLst>
                        <a:ext uri="{9D8B030D-6E8A-4147-A177-3AD203B41FA5}">
                          <a16:colId xmlns="" xmlns:a16="http://schemas.microsoft.com/office/drawing/2014/main" val="2685244897"/>
                        </a:ext>
                      </a:extLst>
                    </a:gridCol>
                  </a:tblGrid>
                  <a:tr h="518984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200" i="1" dirty="0">
                              <a:latin typeface="+mn-lt"/>
                            </a:rPr>
                            <a:t>Conducto</a:t>
                          </a:r>
                          <a:r>
                            <a:rPr lang="en-US" sz="1200" i="1" baseline="0" dirty="0">
                              <a:latin typeface="+mn-lt"/>
                            </a:rPr>
                            <a:t>r material properties</a:t>
                          </a:r>
                          <a:endParaRPr lang="en-US" sz="1200" i="1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502508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/>
                            <a:t>Room temperature</a:t>
                          </a:r>
                          <a:endParaRPr lang="en-US" sz="12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/>
                            <a:t>4</a:t>
                          </a:r>
                          <a:r>
                            <a:rPr lang="it-IT" sz="1200" b="1" baseline="0" dirty="0"/>
                            <a:t> </a:t>
                          </a:r>
                          <a:r>
                            <a:rPr lang="it-IT" sz="1200" b="1" dirty="0"/>
                            <a:t>K</a:t>
                          </a:r>
                          <a:endParaRPr lang="en-US" sz="12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995130917"/>
                      </a:ext>
                    </a:extLst>
                  </a:tr>
                  <a:tr h="4448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E</a:t>
                          </a:r>
                          <a:r>
                            <a:rPr lang="it-IT" sz="1200" baseline="-25000" dirty="0"/>
                            <a:t>x </a:t>
                          </a:r>
                          <a:r>
                            <a:rPr lang="it-IT" sz="1200" baseline="0" dirty="0"/>
                            <a:t>(</a:t>
                          </a:r>
                          <a:r>
                            <a:rPr lang="it-IT" sz="1200" baseline="0" dirty="0" err="1"/>
                            <a:t>GPa</a:t>
                          </a:r>
                          <a:r>
                            <a:rPr lang="it-IT" sz="1200" baseline="0" dirty="0"/>
                            <a:t>)</a:t>
                          </a:r>
                          <a:endParaRPr lang="en-US" sz="1200" baseline="-25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37.4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36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661517466"/>
                      </a:ext>
                    </a:extLst>
                  </a:tr>
                  <a:tr h="4118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err="1"/>
                            <a:t>E</a:t>
                          </a:r>
                          <a:r>
                            <a:rPr lang="it-IT" sz="1200" baseline="-25000" dirty="0" err="1"/>
                            <a:t>y</a:t>
                          </a:r>
                          <a:r>
                            <a:rPr lang="it-IT" sz="1200" baseline="0" dirty="0"/>
                            <a:t> (</a:t>
                          </a:r>
                          <a:r>
                            <a:rPr lang="it-IT" sz="1200" baseline="0" dirty="0" err="1"/>
                            <a:t>GPa</a:t>
                          </a:r>
                          <a:r>
                            <a:rPr lang="it-IT" sz="1200" baseline="0" dirty="0"/>
                            <a:t>)</a:t>
                          </a:r>
                          <a:endParaRPr lang="en-US" sz="1200" baseline="-25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52.6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48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402973543"/>
                      </a:ext>
                    </a:extLst>
                  </a:tr>
                  <a:tr h="4283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err="1"/>
                            <a:t>G</a:t>
                          </a:r>
                          <a:r>
                            <a:rPr lang="it-IT" sz="1200" baseline="-25000" dirty="0" err="1"/>
                            <a:t>xy</a:t>
                          </a:r>
                          <a:r>
                            <a:rPr lang="it-IT" sz="1200" baseline="0" dirty="0"/>
                            <a:t> (</a:t>
                          </a:r>
                          <a:r>
                            <a:rPr lang="it-IT" sz="1200" baseline="0" dirty="0" err="1"/>
                            <a:t>GPa</a:t>
                          </a:r>
                          <a:r>
                            <a:rPr lang="it-IT" sz="1200" baseline="0" dirty="0"/>
                            <a:t>)</a:t>
                          </a:r>
                          <a:endParaRPr lang="en-US" sz="1200" baseline="-25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17.7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18.8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362197639"/>
                      </a:ext>
                    </a:extLst>
                  </a:tr>
                  <a:tr h="4118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0.3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0.3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161473653"/>
                      </a:ext>
                    </a:extLst>
                  </a:tr>
                  <a:tr h="43660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it-IT" sz="120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/>
                            <a:t> (mm/m)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4.438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4.438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024416024"/>
                      </a:ext>
                    </a:extLst>
                  </a:tr>
                  <a:tr h="4283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it-IT" sz="120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/>
                            <a:t> (mm/m)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4.03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4.03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320047422"/>
                      </a:ext>
                    </a:extLst>
                  </a:tr>
                  <a:tr h="46131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120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/>
                            <a:t> (MPa)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30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33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572814466"/>
                      </a:ext>
                    </a:extLst>
                  </a:tr>
                  <a:tr h="4283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E</a:t>
                          </a:r>
                          <a:r>
                            <a:rPr lang="it-IT" sz="1200" baseline="-25000" dirty="0"/>
                            <a:t>t</a:t>
                          </a:r>
                          <a:r>
                            <a:rPr lang="it-IT" sz="1200" baseline="0" dirty="0"/>
                            <a:t> (</a:t>
                          </a:r>
                          <a:r>
                            <a:rPr lang="it-IT" sz="1200" baseline="0" dirty="0" err="1"/>
                            <a:t>GPa</a:t>
                          </a:r>
                          <a:r>
                            <a:rPr lang="it-IT" sz="1200" baseline="0" dirty="0"/>
                            <a:t>)</a:t>
                          </a:r>
                          <a:endParaRPr lang="en-US" sz="1200" baseline="-25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12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12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392523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ella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3EE065B-1FC8-F032-BC6F-4AF906DFB2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9210992"/>
                  </p:ext>
                </p:extLst>
              </p:nvPr>
            </p:nvGraphicFramePr>
            <p:xfrm>
              <a:off x="6811378" y="1323661"/>
              <a:ext cx="4652361" cy="4473146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67892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9481580"/>
                        </a:ext>
                      </a:extLst>
                    </a:gridCol>
                    <a:gridCol w="152840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791305811"/>
                        </a:ext>
                      </a:extLst>
                    </a:gridCol>
                    <a:gridCol w="1445036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685244897"/>
                        </a:ext>
                      </a:extLst>
                    </a:gridCol>
                  </a:tblGrid>
                  <a:tr h="518984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200" i="1" dirty="0" smtClean="0">
                              <a:latin typeface="+mn-lt"/>
                            </a:rPr>
                            <a:t>Conducto</a:t>
                          </a:r>
                          <a:r>
                            <a:rPr lang="en-US" sz="1200" i="1" baseline="0" dirty="0" smtClean="0">
                              <a:latin typeface="+mn-lt"/>
                            </a:rPr>
                            <a:t>r material properties</a:t>
                          </a:r>
                          <a:endParaRPr lang="en-US" sz="1200" i="1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</a:tr>
                  <a:tr h="502508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/>
                            <a:t>Room temperature</a:t>
                          </a:r>
                          <a:endParaRPr lang="en-US" sz="12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b="1" dirty="0" smtClean="0"/>
                            <a:t>4</a:t>
                          </a:r>
                          <a:r>
                            <a:rPr lang="it-IT" sz="1200" b="1" baseline="0" dirty="0" smtClean="0"/>
                            <a:t> </a:t>
                          </a:r>
                          <a:r>
                            <a:rPr lang="it-IT" sz="1200" b="1" dirty="0" smtClean="0"/>
                            <a:t>K</a:t>
                          </a:r>
                          <a:endParaRPr lang="en-US" sz="12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995130917"/>
                      </a:ext>
                    </a:extLst>
                  </a:tr>
                  <a:tr h="4448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E</a:t>
                          </a:r>
                          <a:r>
                            <a:rPr lang="it-IT" sz="1200" baseline="-25000" dirty="0"/>
                            <a:t>x </a:t>
                          </a:r>
                          <a:r>
                            <a:rPr lang="it-IT" sz="1200" baseline="0" dirty="0"/>
                            <a:t>(</a:t>
                          </a:r>
                          <a:r>
                            <a:rPr lang="it-IT" sz="1200" baseline="0" dirty="0" err="1"/>
                            <a:t>GPa</a:t>
                          </a:r>
                          <a:r>
                            <a:rPr lang="it-IT" sz="1200" baseline="0" dirty="0"/>
                            <a:t>)</a:t>
                          </a:r>
                          <a:endParaRPr lang="en-US" sz="1200" baseline="-25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37.4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36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661517466"/>
                      </a:ext>
                    </a:extLst>
                  </a:tr>
                  <a:tr h="4118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err="1"/>
                            <a:t>E</a:t>
                          </a:r>
                          <a:r>
                            <a:rPr lang="it-IT" sz="1200" baseline="-25000" dirty="0" err="1"/>
                            <a:t>y</a:t>
                          </a:r>
                          <a:r>
                            <a:rPr lang="it-IT" sz="1200" baseline="0" dirty="0"/>
                            <a:t> (</a:t>
                          </a:r>
                          <a:r>
                            <a:rPr lang="it-IT" sz="1200" baseline="0" dirty="0" err="1"/>
                            <a:t>GPa</a:t>
                          </a:r>
                          <a:r>
                            <a:rPr lang="it-IT" sz="1200" baseline="0" dirty="0"/>
                            <a:t>)</a:t>
                          </a:r>
                          <a:endParaRPr lang="en-US" sz="1200" baseline="-25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52.6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48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02973543"/>
                      </a:ext>
                    </a:extLst>
                  </a:tr>
                  <a:tr h="4283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err="1"/>
                            <a:t>G</a:t>
                          </a:r>
                          <a:r>
                            <a:rPr lang="it-IT" sz="1200" baseline="-25000" dirty="0" err="1"/>
                            <a:t>xy</a:t>
                          </a:r>
                          <a:r>
                            <a:rPr lang="it-IT" sz="1200" baseline="0" dirty="0"/>
                            <a:t> (</a:t>
                          </a:r>
                          <a:r>
                            <a:rPr lang="it-IT" sz="1200" baseline="0" dirty="0" err="1"/>
                            <a:t>GPa</a:t>
                          </a:r>
                          <a:r>
                            <a:rPr lang="it-IT" sz="1200" baseline="0" dirty="0"/>
                            <a:t>)</a:t>
                          </a:r>
                          <a:endParaRPr lang="en-US" sz="1200" baseline="-25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17.7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18.8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362197639"/>
                      </a:ext>
                    </a:extLst>
                  </a:tr>
                  <a:tr h="4118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t="-557353" r="-177174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0.3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0.3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161473653"/>
                      </a:ext>
                    </a:extLst>
                  </a:tr>
                  <a:tr h="4366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t="-620833" r="-177174" b="-30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4.438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smtClean="0"/>
                            <a:t>4.438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024416024"/>
                      </a:ext>
                    </a:extLst>
                  </a:tr>
                  <a:tr h="4283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t="-741429" r="-177174" b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4.03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smtClean="0"/>
                            <a:t>4.03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320047422"/>
                      </a:ext>
                    </a:extLst>
                  </a:tr>
                  <a:tr h="4613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t="-775000" r="-177174" b="-93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30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33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572814466"/>
                      </a:ext>
                    </a:extLst>
                  </a:tr>
                  <a:tr h="4283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E</a:t>
                          </a:r>
                          <a:r>
                            <a:rPr lang="it-IT" sz="1200" baseline="-25000" dirty="0"/>
                            <a:t>t</a:t>
                          </a:r>
                          <a:r>
                            <a:rPr lang="it-IT" sz="1200" baseline="0" dirty="0"/>
                            <a:t> (</a:t>
                          </a:r>
                          <a:r>
                            <a:rPr lang="it-IT" sz="1200" baseline="0" dirty="0" err="1"/>
                            <a:t>GPa</a:t>
                          </a:r>
                          <a:r>
                            <a:rPr lang="it-IT" sz="1200" baseline="0" dirty="0"/>
                            <a:t>)</a:t>
                          </a:r>
                          <a:endParaRPr lang="en-US" sz="1200" baseline="-25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12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/>
                            <a:t>12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925239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42560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5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198409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Optimization process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97931"/>
            <a:ext cx="10544772" cy="471038"/>
          </a:xfrm>
        </p:spPr>
        <p:txBody>
          <a:bodyPr/>
          <a:lstStyle/>
          <a:p>
            <a:r>
              <a:rPr lang="it-IT" sz="2000" dirty="0"/>
              <a:t>Preliminary study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C0BDC1A6-83C0-E5D0-05DB-F9A24A3C1BC5}"/>
              </a:ext>
            </a:extLst>
          </p:cNvPr>
          <p:cNvSpPr txBox="1">
            <a:spLocks/>
          </p:cNvSpPr>
          <p:nvPr/>
        </p:nvSpPr>
        <p:spPr>
          <a:xfrm>
            <a:off x="518013" y="1397444"/>
            <a:ext cx="11064388" cy="3168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Initial magnetic design provided good field quality and margin, however </a:t>
            </a:r>
            <a:r>
              <a:rPr lang="en-US" sz="1400" b="1" dirty="0"/>
              <a:t>problematic peak stresses </a:t>
            </a:r>
            <a:r>
              <a:rPr lang="en-US" sz="1400" dirty="0"/>
              <a:t>in an </a:t>
            </a:r>
            <a:r>
              <a:rPr lang="en-US" sz="1400" b="1" dirty="0"/>
              <a:t>infinitely rigid structure</a:t>
            </a:r>
            <a:r>
              <a:rPr lang="en-US" sz="1400" dirty="0"/>
              <a:t>.  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8B433C04-36B7-1ACE-A3ED-BE4B97363C62}"/>
              </a:ext>
            </a:extLst>
          </p:cNvPr>
          <p:cNvSpPr txBox="1"/>
          <p:nvPr/>
        </p:nvSpPr>
        <p:spPr>
          <a:xfrm>
            <a:off x="518013" y="5852762"/>
            <a:ext cx="11673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13C5A"/>
                </a:solidFill>
              </a:rPr>
              <a:t>Reference: V. </a:t>
            </a:r>
            <a:r>
              <a:rPr lang="en-US" sz="1200" dirty="0" err="1">
                <a:solidFill>
                  <a:srgbClr val="313C5A"/>
                </a:solidFill>
              </a:rPr>
              <a:t>Marinozzi</a:t>
            </a:r>
            <a:r>
              <a:rPr lang="en-US" sz="1200" dirty="0">
                <a:solidFill>
                  <a:srgbClr val="313C5A"/>
                </a:solidFill>
              </a:rPr>
              <a:t> et al., Conceptual design of a 20 T hybrid cos-theta dipole superconducting magnet for future High-Energy particle accelerators, 2022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1657" r="27186" b="3874"/>
          <a:stretch/>
        </p:blipFill>
        <p:spPr>
          <a:xfrm>
            <a:off x="7094627" y="2860425"/>
            <a:ext cx="2428314" cy="2440103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 bwMode="auto">
          <a:xfrm>
            <a:off x="6970684" y="2759836"/>
            <a:ext cx="2675186" cy="2689980"/>
          </a:xfrm>
          <a:prstGeom prst="donut">
            <a:avLst>
              <a:gd name="adj" fmla="val 3364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874244" y="3828867"/>
            <a:ext cx="140000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Infinitely rigid boundary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="" xmlns:a16="http://schemas.microsoft.com/office/drawing/2014/main" id="{B6879A7C-0B51-43E7-921B-71FBB9FDF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" t="1082" r="72889" b="72564"/>
          <a:stretch/>
        </p:blipFill>
        <p:spPr>
          <a:xfrm>
            <a:off x="1013248" y="2930536"/>
            <a:ext cx="2294502" cy="2117639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="" xmlns:a16="http://schemas.microsoft.com/office/drawing/2014/main" id="{B2EB24DB-78D7-46DE-8DF9-A058D1265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980" t="30666" r="497" b="41063"/>
          <a:stretch/>
        </p:blipFill>
        <p:spPr>
          <a:xfrm>
            <a:off x="3758258" y="2744565"/>
            <a:ext cx="2261589" cy="222802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 rot="18982750">
            <a:off x="4040453" y="4509937"/>
            <a:ext cx="221477" cy="50484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850618" y="3884508"/>
            <a:ext cx="973985" cy="6361"/>
          </a:xfrm>
          <a:prstGeom prst="straightConnector1">
            <a:avLst/>
          </a:prstGeom>
          <a:ln w="1905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3305" y="4978913"/>
            <a:ext cx="2217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First test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49235" y="4894422"/>
            <a:ext cx="235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Layer 1-2: 1 turn</a:t>
            </a:r>
          </a:p>
          <a:p>
            <a:pPr algn="ctr"/>
            <a:r>
              <a:rPr lang="en-US" sz="1400" dirty="0"/>
              <a:t>Layer 3: 5 blocks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2581" y="2759836"/>
            <a:ext cx="747630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Spar</a:t>
            </a:r>
          </a:p>
        </p:txBody>
      </p:sp>
      <p:cxnSp>
        <p:nvCxnSpPr>
          <p:cNvPr id="24" name="Straight Arrow Connector 23"/>
          <p:cNvCxnSpPr>
            <a:stCxn id="23" idx="1"/>
            <a:endCxn id="27" idx="6"/>
          </p:cNvCxnSpPr>
          <p:nvPr/>
        </p:nvCxnSpPr>
        <p:spPr>
          <a:xfrm flipH="1">
            <a:off x="4231358" y="2898336"/>
            <a:ext cx="1181223" cy="1787627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60349" y="3243643"/>
            <a:ext cx="763131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Rib</a:t>
            </a:r>
          </a:p>
        </p:txBody>
      </p:sp>
      <p:cxnSp>
        <p:nvCxnSpPr>
          <p:cNvPr id="31" name="Straight Arrow Connector 30"/>
          <p:cNvCxnSpPr>
            <a:stCxn id="30" idx="1"/>
            <a:endCxn id="33" idx="5"/>
          </p:cNvCxnSpPr>
          <p:nvPr/>
        </p:nvCxnSpPr>
        <p:spPr>
          <a:xfrm flipH="1">
            <a:off x="4994267" y="3382143"/>
            <a:ext cx="566082" cy="1016519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 bwMode="auto">
          <a:xfrm rot="15154412">
            <a:off x="4774823" y="4291167"/>
            <a:ext cx="186631" cy="4324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18013" y="1712916"/>
                <a:ext cx="11083437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High peak stress can be reduced by </a:t>
                </a:r>
                <a:r>
                  <a:rPr lang="en-US" sz="1400" b="1" dirty="0"/>
                  <a:t>intercepting the EM forces </a:t>
                </a:r>
                <a:r>
                  <a:rPr lang="en-US" sz="1400" dirty="0"/>
                  <a:t>(Stress Management Design).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400" dirty="0"/>
                  <a:t>Based on azimuthal and radial stresses, </a:t>
                </a:r>
                <a:r>
                  <a:rPr lang="en-US" sz="1400" b="1" dirty="0"/>
                  <a:t>Stress Management Design </a:t>
                </a:r>
                <a:r>
                  <a:rPr lang="en-US" sz="1400" dirty="0"/>
                  <a:t>(spar and ribs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/>
                  <a:t> mandrel) introduced in layers 1 – 4.</a:t>
                </a: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13" y="1712916"/>
                <a:ext cx="11083437" cy="600164"/>
              </a:xfrm>
              <a:prstGeom prst="rect">
                <a:avLst/>
              </a:prstGeom>
              <a:blipFill rotWithShape="0">
                <a:blip r:embed="rId5"/>
                <a:stretch>
                  <a:fillRect l="-165" t="-2041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48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 animBg="1"/>
      <p:bldP spid="30" grpId="0" animBg="1"/>
      <p:bldP spid="33" grpId="0" animBg="1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6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983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204861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Optimization process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901601"/>
            <a:ext cx="10544772" cy="471038"/>
          </a:xfrm>
        </p:spPr>
        <p:txBody>
          <a:bodyPr/>
          <a:lstStyle/>
          <a:p>
            <a:r>
              <a:rPr lang="it-IT" sz="2000" dirty="0"/>
              <a:t>Problem approach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013" y="1374230"/>
            <a:ext cx="11085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Development of a python-based tool to optimize the hybrid dipole design across magnetic, mechanical and quench protection analysis.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9996" y="2036230"/>
            <a:ext cx="10624767" cy="3429149"/>
            <a:chOff x="287863" y="2053799"/>
            <a:chExt cx="10624767" cy="3429149"/>
          </a:xfrm>
        </p:grpSpPr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2072C590-647E-A598-0F64-C24B6310E580}"/>
                </a:ext>
              </a:extLst>
            </p:cNvPr>
            <p:cNvSpPr/>
            <p:nvPr/>
          </p:nvSpPr>
          <p:spPr>
            <a:xfrm>
              <a:off x="287863" y="2069737"/>
              <a:ext cx="1660790" cy="25356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One .csv file: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Each row is a  design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Each column is a parameter</a:t>
              </a:r>
            </a:p>
            <a:p>
              <a:endParaRPr lang="en-US" sz="1600" dirty="0">
                <a:solidFill>
                  <a:srgbClr val="000000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D0998688-B8F8-07A0-9762-75A393C20DCD}"/>
                </a:ext>
              </a:extLst>
            </p:cNvPr>
            <p:cNvSpPr/>
            <p:nvPr/>
          </p:nvSpPr>
          <p:spPr>
            <a:xfrm>
              <a:off x="2669226" y="2112135"/>
              <a:ext cx="2224104" cy="771112"/>
            </a:xfrm>
            <a:prstGeom prst="roundRect">
              <a:avLst/>
            </a:prstGeom>
            <a:solidFill>
              <a:srgbClr val="97DCFF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ROXIE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input files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E48DCDD6-8FC4-6036-1B71-2993007948E9}"/>
                </a:ext>
              </a:extLst>
            </p:cNvPr>
            <p:cNvSpPr/>
            <p:nvPr/>
          </p:nvSpPr>
          <p:spPr>
            <a:xfrm>
              <a:off x="2669226" y="2957281"/>
              <a:ext cx="2224104" cy="771112"/>
            </a:xfrm>
            <a:prstGeom prst="roundRect">
              <a:avLst/>
            </a:prstGeom>
            <a:solidFill>
              <a:srgbClr val="FAB4B4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STEAM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input files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9ACF055F-5B60-D0E7-D62C-775ED52A8BA0}"/>
                </a:ext>
              </a:extLst>
            </p:cNvPr>
            <p:cNvSpPr/>
            <p:nvPr/>
          </p:nvSpPr>
          <p:spPr>
            <a:xfrm>
              <a:off x="2690500" y="3818351"/>
              <a:ext cx="2224104" cy="771112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ANSYS APDL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input files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588C0CB6-4193-065C-AFA9-DD1F13EE240B}"/>
                </a:ext>
              </a:extLst>
            </p:cNvPr>
            <p:cNvSpPr/>
            <p:nvPr/>
          </p:nvSpPr>
          <p:spPr>
            <a:xfrm>
              <a:off x="9244211" y="2053799"/>
              <a:ext cx="1668419" cy="25356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One number to define how “good”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a design is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5B284C49-7A71-62FB-7D36-9EC4BC959485}"/>
                </a:ext>
              </a:extLst>
            </p:cNvPr>
            <p:cNvSpPr/>
            <p:nvPr/>
          </p:nvSpPr>
          <p:spPr>
            <a:xfrm>
              <a:off x="5613903" y="2103349"/>
              <a:ext cx="2903080" cy="7798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14363" indent="-342900">
                <a:buFont typeface="Symbol" panose="05050102010706020507" pitchFamily="18" charset="2"/>
                <a:buChar char="®"/>
              </a:pPr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Field quality</a:t>
              </a:r>
            </a:p>
            <a:p>
              <a:pPr marL="614363" indent="-342900">
                <a:buFont typeface="Symbol" panose="05050102010706020507" pitchFamily="18" charset="2"/>
                <a:buChar char="®"/>
              </a:pPr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Load lines</a:t>
              </a:r>
            </a:p>
            <a:p>
              <a:pPr marL="614363" indent="-342900">
                <a:buFont typeface="Symbol" panose="05050102010706020507" pitchFamily="18" charset="2"/>
                <a:buChar char="®"/>
              </a:pPr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Margins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3F895799-5697-35D9-33CB-D52BD4CA76A4}"/>
                </a:ext>
              </a:extLst>
            </p:cNvPr>
            <p:cNvSpPr/>
            <p:nvPr/>
          </p:nvSpPr>
          <p:spPr>
            <a:xfrm>
              <a:off x="5606613" y="2964109"/>
              <a:ext cx="2910370" cy="7642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14363" indent="-342900">
                <a:buFont typeface="Symbol" panose="05050102010706020507" pitchFamily="18" charset="2"/>
                <a:buChar char="®"/>
              </a:pPr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Hot-spot temperature</a:t>
              </a:r>
            </a:p>
            <a:p>
              <a:pPr marL="614363" indent="-342900">
                <a:buFont typeface="Symbol" panose="05050102010706020507" pitchFamily="18" charset="2"/>
                <a:buChar char="®"/>
              </a:pPr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Peak voltage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18D326D1-63C1-9692-BB8E-9C3456727953}"/>
                </a:ext>
              </a:extLst>
            </p:cNvPr>
            <p:cNvSpPr/>
            <p:nvPr/>
          </p:nvSpPr>
          <p:spPr>
            <a:xfrm>
              <a:off x="5623365" y="3805238"/>
              <a:ext cx="2893617" cy="7711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14363" indent="-342900">
                <a:buFont typeface="Symbol" panose="05050102010706020507" pitchFamily="18" charset="2"/>
                <a:buChar char="®"/>
              </a:pPr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Peak stress during powering</a:t>
              </a:r>
            </a:p>
            <a:p>
              <a:pPr marL="614363" indent="-342900">
                <a:buFont typeface="Symbol" panose="05050102010706020507" pitchFamily="18" charset="2"/>
                <a:buChar char="®"/>
              </a:pPr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Peak stress after quench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E71D0C80-7574-251C-9487-5FF20B0D6437}"/>
                </a:ext>
              </a:extLst>
            </p:cNvPr>
            <p:cNvSpPr/>
            <p:nvPr/>
          </p:nvSpPr>
          <p:spPr>
            <a:xfrm>
              <a:off x="287863" y="5004282"/>
              <a:ext cx="10624767" cy="4786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cs typeface="Calibri" panose="020F0502020204030204" pitchFamily="34" charset="0"/>
                </a:rPr>
                <a:t>Optimization loop</a:t>
              </a:r>
            </a:p>
          </p:txBody>
        </p:sp>
        <p:sp>
          <p:nvSpPr>
            <p:cNvPr id="19" name="Arrow: Right 17">
              <a:extLst>
                <a:ext uri="{FF2B5EF4-FFF2-40B4-BE49-F238E27FC236}">
                  <a16:creationId xmlns="" xmlns:a16="http://schemas.microsoft.com/office/drawing/2014/main" id="{D8670269-C715-E6EE-15DB-33CAD6836999}"/>
                </a:ext>
              </a:extLst>
            </p:cNvPr>
            <p:cNvSpPr/>
            <p:nvPr/>
          </p:nvSpPr>
          <p:spPr>
            <a:xfrm>
              <a:off x="1951002" y="2364317"/>
              <a:ext cx="718224" cy="2612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Arrow: Right 18">
              <a:extLst>
                <a:ext uri="{FF2B5EF4-FFF2-40B4-BE49-F238E27FC236}">
                  <a16:creationId xmlns="" xmlns:a16="http://schemas.microsoft.com/office/drawing/2014/main" id="{78C3B0B0-87F3-F171-9ACB-8175C17BBA44}"/>
                </a:ext>
              </a:extLst>
            </p:cNvPr>
            <p:cNvSpPr/>
            <p:nvPr/>
          </p:nvSpPr>
          <p:spPr>
            <a:xfrm>
              <a:off x="1946183" y="3206958"/>
              <a:ext cx="718224" cy="2612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="" xmlns:a16="http://schemas.microsoft.com/office/drawing/2014/main" id="{483BA750-C5D7-2F44-9286-17D8558C5B5C}"/>
                </a:ext>
              </a:extLst>
            </p:cNvPr>
            <p:cNvSpPr/>
            <p:nvPr/>
          </p:nvSpPr>
          <p:spPr>
            <a:xfrm>
              <a:off x="1946183" y="4073296"/>
              <a:ext cx="733583" cy="2612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="" xmlns:a16="http://schemas.microsoft.com/office/drawing/2014/main" id="{B48054E5-88F6-306C-6F7A-D8BEDB7C1992}"/>
                </a:ext>
              </a:extLst>
            </p:cNvPr>
            <p:cNvSpPr/>
            <p:nvPr/>
          </p:nvSpPr>
          <p:spPr>
            <a:xfrm>
              <a:off x="4890859" y="2364317"/>
              <a:ext cx="718224" cy="2612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="" xmlns:a16="http://schemas.microsoft.com/office/drawing/2014/main" id="{5AB989C7-89F8-3FA6-7C5B-8A2B0B51B864}"/>
                </a:ext>
              </a:extLst>
            </p:cNvPr>
            <p:cNvSpPr/>
            <p:nvPr/>
          </p:nvSpPr>
          <p:spPr>
            <a:xfrm>
              <a:off x="4892210" y="3218431"/>
              <a:ext cx="718224" cy="2612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="" xmlns:a16="http://schemas.microsoft.com/office/drawing/2014/main" id="{81C2CA38-E611-2AF5-D5A5-FA08E6D65A50}"/>
                </a:ext>
              </a:extLst>
            </p:cNvPr>
            <p:cNvSpPr/>
            <p:nvPr/>
          </p:nvSpPr>
          <p:spPr>
            <a:xfrm>
              <a:off x="4914604" y="4063577"/>
              <a:ext cx="708762" cy="2612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="" xmlns:a16="http://schemas.microsoft.com/office/drawing/2014/main" id="{C5B9B095-D97F-E763-F4FF-07C11169D60D}"/>
                </a:ext>
              </a:extLst>
            </p:cNvPr>
            <p:cNvSpPr/>
            <p:nvPr/>
          </p:nvSpPr>
          <p:spPr>
            <a:xfrm>
              <a:off x="8516982" y="2360255"/>
              <a:ext cx="718224" cy="2612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="" xmlns:a16="http://schemas.microsoft.com/office/drawing/2014/main" id="{5201C827-D309-F4B1-D2DF-A4D3A768A411}"/>
                </a:ext>
              </a:extLst>
            </p:cNvPr>
            <p:cNvSpPr/>
            <p:nvPr/>
          </p:nvSpPr>
          <p:spPr>
            <a:xfrm>
              <a:off x="8516982" y="3218431"/>
              <a:ext cx="718224" cy="2612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="" xmlns:a16="http://schemas.microsoft.com/office/drawing/2014/main" id="{3EC98F74-3258-2D03-A6ED-728A061FD2BA}"/>
                </a:ext>
              </a:extLst>
            </p:cNvPr>
            <p:cNvSpPr/>
            <p:nvPr/>
          </p:nvSpPr>
          <p:spPr>
            <a:xfrm>
              <a:off x="8516982" y="4060183"/>
              <a:ext cx="708761" cy="26122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="" xmlns:a16="http://schemas.microsoft.com/office/drawing/2014/main" id="{5D20906C-22AC-BB6B-524D-CEC6A6900D57}"/>
                </a:ext>
              </a:extLst>
            </p:cNvPr>
            <p:cNvSpPr/>
            <p:nvPr/>
          </p:nvSpPr>
          <p:spPr>
            <a:xfrm rot="5400000">
              <a:off x="9871008" y="4597701"/>
              <a:ext cx="414819" cy="39834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="" xmlns:a16="http://schemas.microsoft.com/office/drawing/2014/main" id="{46DFCFD3-2CF8-6259-46D7-DB62B7DAE8DC}"/>
                </a:ext>
              </a:extLst>
            </p:cNvPr>
            <p:cNvSpPr/>
            <p:nvPr/>
          </p:nvSpPr>
          <p:spPr>
            <a:xfrm rot="16200000">
              <a:off x="918817" y="4605667"/>
              <a:ext cx="398884" cy="39834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0D5EA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746975" y="5531363"/>
            <a:ext cx="606214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 Under development by E. </a:t>
            </a:r>
            <a:r>
              <a:rPr lang="en-US" sz="1400" dirty="0" err="1"/>
              <a:t>Ravaioli</a:t>
            </a:r>
            <a:r>
              <a:rPr lang="en-US" sz="1400" dirty="0"/>
              <a:t> (CERN) and G. </a:t>
            </a:r>
            <a:r>
              <a:rPr lang="en-US" sz="1400" dirty="0" err="1"/>
              <a:t>Vallone</a:t>
            </a:r>
            <a:r>
              <a:rPr lang="en-US" sz="1400" dirty="0"/>
              <a:t> (LBNL)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ED82D7D-599D-9D14-D844-10A705B2C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443" y="183529"/>
            <a:ext cx="634219" cy="4853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3491868-97CB-6EF0-BCBE-ADCFC725D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59" y="261959"/>
            <a:ext cx="936104" cy="3284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EB7424E-6AA2-629E-7591-E9589A78B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804" y="151635"/>
            <a:ext cx="540103" cy="549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6879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7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D32649D-28C4-6C5D-3B28-3A30EEF62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5" y="2998283"/>
            <a:ext cx="3871976" cy="2850560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193514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Optimization process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FB48232C-2204-5034-5A4B-A2CAD73C4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95" y="3071961"/>
            <a:ext cx="3788638" cy="2850560"/>
          </a:xfrm>
          <a:prstGeom prst="rect">
            <a:avLst/>
          </a:prstGeom>
        </p:spPr>
      </p:pic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80602"/>
            <a:ext cx="10544772" cy="471038"/>
          </a:xfrm>
        </p:spPr>
        <p:txBody>
          <a:bodyPr/>
          <a:lstStyle/>
          <a:p>
            <a:r>
              <a:rPr lang="it-IT" sz="2000" dirty="0"/>
              <a:t>Multi-parameters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012" y="1449658"/>
            <a:ext cx="493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Effect of the layer 3 spar thickness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013" y="1855453"/>
            <a:ext cx="8834868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en-GB" sz="1400" dirty="0"/>
              <a:t>For a given cross-section, </a:t>
            </a:r>
            <a:r>
              <a:rPr lang="en-GB" sz="1400" b="1" dirty="0"/>
              <a:t>spar thickness </a:t>
            </a:r>
            <a:r>
              <a:rPr lang="en-GB" sz="1400" dirty="0"/>
              <a:t>of layer 3 that maximizes the </a:t>
            </a:r>
            <a:r>
              <a:rPr lang="en-GB" sz="1400" b="1" dirty="0"/>
              <a:t>margin</a:t>
            </a:r>
            <a:r>
              <a:rPr lang="en-GB" sz="1400" dirty="0"/>
              <a:t>. </a:t>
            </a:r>
          </a:p>
          <a:p>
            <a:pPr algn="just">
              <a:spcBef>
                <a:spcPts val="1000"/>
              </a:spcBef>
            </a:pPr>
            <a:r>
              <a:rPr lang="en-GB" sz="1400" dirty="0"/>
              <a:t>Increasing the spar thickness, decreases the </a:t>
            </a:r>
            <a:r>
              <a:rPr lang="en-GB" sz="1400" b="1" dirty="0"/>
              <a:t>conductor stress </a:t>
            </a:r>
            <a:r>
              <a:rPr lang="en-GB" sz="1400" dirty="0"/>
              <a:t>of layer 1-4 as well as the </a:t>
            </a:r>
            <a:r>
              <a:rPr lang="en-GB" sz="1400" b="1" dirty="0"/>
              <a:t>structure stress </a:t>
            </a:r>
            <a:r>
              <a:rPr lang="en-GB" sz="1400" dirty="0"/>
              <a:t>in layer 1-3. 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="" xmlns:a16="http://schemas.microsoft.com/office/drawing/2014/main" id="{FB48232C-2204-5034-5A4B-A2CAD73C4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0" y="3071961"/>
            <a:ext cx="3852743" cy="2850559"/>
          </a:xfrm>
          <a:prstGeom prst="rect">
            <a:avLst/>
          </a:prstGeom>
        </p:spPr>
      </p:pic>
      <p:pic>
        <p:nvPicPr>
          <p:cNvPr id="2" name="Content Placeholder 6">
            <a:extLst>
              <a:ext uri="{FF2B5EF4-FFF2-40B4-BE49-F238E27FC236}">
                <a16:creationId xmlns="" xmlns:a16="http://schemas.microsoft.com/office/drawing/2014/main" id="{AC5C5EA7-EE1C-19E5-3FDB-83218FF77F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980" t="30666" r="497" b="41063"/>
          <a:stretch/>
        </p:blipFill>
        <p:spPr>
          <a:xfrm>
            <a:off x="9442629" y="486262"/>
            <a:ext cx="2261589" cy="2228026"/>
          </a:xfrm>
          <a:prstGeom prst="rect">
            <a:avLst/>
          </a:prstGeom>
        </p:spPr>
      </p:pic>
      <p:sp>
        <p:nvSpPr>
          <p:cNvPr id="6" name="Oval 26">
            <a:extLst>
              <a:ext uri="{FF2B5EF4-FFF2-40B4-BE49-F238E27FC236}">
                <a16:creationId xmlns="" xmlns:a16="http://schemas.microsoft.com/office/drawing/2014/main" id="{9802C3C4-4351-252D-6392-D0D0942A62D0}"/>
              </a:ext>
            </a:extLst>
          </p:cNvPr>
          <p:cNvSpPr/>
          <p:nvPr/>
        </p:nvSpPr>
        <p:spPr bwMode="auto">
          <a:xfrm rot="18982750">
            <a:off x="9724824" y="2251634"/>
            <a:ext cx="221477" cy="50484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" name="TextBox 22">
            <a:extLst>
              <a:ext uri="{FF2B5EF4-FFF2-40B4-BE49-F238E27FC236}">
                <a16:creationId xmlns="" xmlns:a16="http://schemas.microsoft.com/office/drawing/2014/main" id="{5D2E1A3E-1E2B-1419-5E4B-CC45C9A102E5}"/>
              </a:ext>
            </a:extLst>
          </p:cNvPr>
          <p:cNvSpPr txBox="1"/>
          <p:nvPr/>
        </p:nvSpPr>
        <p:spPr>
          <a:xfrm>
            <a:off x="11096952" y="501533"/>
            <a:ext cx="747630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Spar</a:t>
            </a:r>
          </a:p>
        </p:txBody>
      </p:sp>
      <p:cxnSp>
        <p:nvCxnSpPr>
          <p:cNvPr id="11" name="Straight Arrow Connector 23">
            <a:extLst>
              <a:ext uri="{FF2B5EF4-FFF2-40B4-BE49-F238E27FC236}">
                <a16:creationId xmlns="" xmlns:a16="http://schemas.microsoft.com/office/drawing/2014/main" id="{55F979C8-3F28-506B-612A-03D18A300DAB}"/>
              </a:ext>
            </a:extLst>
          </p:cNvPr>
          <p:cNvCxnSpPr>
            <a:cxnSpLocks/>
            <a:stCxn id="7" idx="1"/>
            <a:endCxn id="6" idx="6"/>
          </p:cNvCxnSpPr>
          <p:nvPr/>
        </p:nvCxnSpPr>
        <p:spPr>
          <a:xfrm flipH="1">
            <a:off x="9915729" y="640033"/>
            <a:ext cx="1181223" cy="1787627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9">
            <a:extLst>
              <a:ext uri="{FF2B5EF4-FFF2-40B4-BE49-F238E27FC236}">
                <a16:creationId xmlns="" xmlns:a16="http://schemas.microsoft.com/office/drawing/2014/main" id="{F8D70E55-B6D3-CDE1-B964-4D9375563959}"/>
              </a:ext>
            </a:extLst>
          </p:cNvPr>
          <p:cNvSpPr txBox="1"/>
          <p:nvPr/>
        </p:nvSpPr>
        <p:spPr>
          <a:xfrm>
            <a:off x="11244720" y="985340"/>
            <a:ext cx="763131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Rib</a:t>
            </a:r>
          </a:p>
        </p:txBody>
      </p:sp>
      <p:cxnSp>
        <p:nvCxnSpPr>
          <p:cNvPr id="14" name="Straight Arrow Connector 30">
            <a:extLst>
              <a:ext uri="{FF2B5EF4-FFF2-40B4-BE49-F238E27FC236}">
                <a16:creationId xmlns="" xmlns:a16="http://schemas.microsoft.com/office/drawing/2014/main" id="{7F716C34-A94C-3ABC-1BE2-0185F3D3D067}"/>
              </a:ext>
            </a:extLst>
          </p:cNvPr>
          <p:cNvCxnSpPr>
            <a:stCxn id="13" idx="1"/>
            <a:endCxn id="15" idx="5"/>
          </p:cNvCxnSpPr>
          <p:nvPr/>
        </p:nvCxnSpPr>
        <p:spPr>
          <a:xfrm flipH="1">
            <a:off x="10678638" y="1123840"/>
            <a:ext cx="566082" cy="1016519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32">
            <a:extLst>
              <a:ext uri="{FF2B5EF4-FFF2-40B4-BE49-F238E27FC236}">
                <a16:creationId xmlns="" xmlns:a16="http://schemas.microsoft.com/office/drawing/2014/main" id="{8E59CAE7-E172-00BA-A013-FD233CA416A7}"/>
              </a:ext>
            </a:extLst>
          </p:cNvPr>
          <p:cNvSpPr/>
          <p:nvPr/>
        </p:nvSpPr>
        <p:spPr bwMode="auto">
          <a:xfrm rot="15154412">
            <a:off x="10459194" y="2032864"/>
            <a:ext cx="186631" cy="4324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8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201847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Towards the real structure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92461"/>
            <a:ext cx="10544772" cy="471038"/>
          </a:xfrm>
        </p:spPr>
        <p:txBody>
          <a:bodyPr/>
          <a:lstStyle/>
          <a:p>
            <a:pPr lvl="0"/>
            <a:r>
              <a:rPr lang="en-US" sz="2000" dirty="0"/>
              <a:t>Rigid simulation with the “donut” yoke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9" y="3070244"/>
            <a:ext cx="3911016" cy="2945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17" y="3071038"/>
            <a:ext cx="3997045" cy="2943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18013" y="1407782"/>
                <a:ext cx="11064387" cy="1210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1000"/>
                  </a:spcBef>
                </a:pPr>
                <a:r>
                  <a:rPr lang="en-US" sz="1400" dirty="0"/>
                  <a:t>External structure simplified with cylindrical ring of iron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b="1" dirty="0"/>
                  <a:t>more realistic boundary</a:t>
                </a:r>
                <a:r>
                  <a:rPr lang="en-US" sz="1400" dirty="0"/>
                  <a:t> condition. In these simulations, only the Lorentz forces are applied.</a:t>
                </a:r>
              </a:p>
              <a:p>
                <a:pPr algn="just">
                  <a:spcBef>
                    <a:spcPts val="1000"/>
                  </a:spcBef>
                </a:pPr>
                <a:r>
                  <a:rPr lang="en-US" sz="1400" dirty="0"/>
                  <a:t>Conductors and mandrels </a:t>
                </a:r>
                <a:r>
                  <a:rPr lang="en-US" sz="1400" b="1" dirty="0"/>
                  <a:t>peak stresses </a:t>
                </a:r>
                <a:r>
                  <a:rPr lang="en-US" sz="1400" dirty="0"/>
                  <a:t>are </a:t>
                </a:r>
                <a:r>
                  <a:rPr lang="en-US" sz="1400" b="1" dirty="0"/>
                  <a:t>higher</a:t>
                </a:r>
                <a:r>
                  <a:rPr lang="en-US" sz="1400" dirty="0"/>
                  <a:t> than infinitely rigid structure. </a:t>
                </a:r>
              </a:p>
              <a:p>
                <a:pPr algn="just">
                  <a:spcBef>
                    <a:spcPts val="1000"/>
                  </a:spcBef>
                </a:pPr>
                <a:r>
                  <a:rPr lang="en-US" sz="1400" dirty="0" smtClean="0"/>
                  <a:t>The results are useful to understand how stiff the structure should be to be closer to the infinite rigid one.</a:t>
                </a:r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13" y="1407782"/>
                <a:ext cx="11064387" cy="1210588"/>
              </a:xfrm>
              <a:prstGeom prst="rect">
                <a:avLst/>
              </a:prstGeom>
              <a:blipFill rotWithShape="0">
                <a:blip r:embed="rId5"/>
                <a:stretch>
                  <a:fillRect l="-165" t="-1005" r="-165" b="-4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3683" r="28034" b="4508"/>
          <a:stretch/>
        </p:blipFill>
        <p:spPr>
          <a:xfrm>
            <a:off x="518013" y="3220620"/>
            <a:ext cx="2589633" cy="26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41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7559" y="6467505"/>
            <a:ext cx="2758349" cy="235911"/>
          </a:xfrm>
        </p:spPr>
        <p:txBody>
          <a:bodyPr/>
          <a:lstStyle/>
          <a:p>
            <a:pPr algn="r"/>
            <a:r>
              <a:rPr lang="it-IT" dirty="0"/>
              <a:t>9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="" xmlns:a16="http://schemas.microsoft.com/office/drawing/2014/main" id="{903F98E2-ED47-4509-871C-F78CE5CF9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336" y="6467505"/>
            <a:ext cx="8421867" cy="236542"/>
          </a:xfrm>
        </p:spPr>
        <p:txBody>
          <a:bodyPr/>
          <a:lstStyle/>
          <a:p>
            <a:r>
              <a:rPr lang="it-IT" sz="1000" dirty="0"/>
              <a:t>Conceptual Structural Design and Analysis of a 20 T Hybrid Cos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000" dirty="0"/>
              <a:t> Dipole Design for Future Particle Colliders 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it-IT" sz="1000" dirty="0"/>
              <a:t> M. D’Addazio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="" xmlns:a16="http://schemas.microsoft.com/office/drawing/2014/main" id="{66423641-FA59-AD4E-99FA-7F39C161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3" y="194526"/>
            <a:ext cx="10972799" cy="646331"/>
          </a:xfrm>
        </p:spPr>
        <p:txBody>
          <a:bodyPr/>
          <a:lstStyle/>
          <a:p>
            <a:pPr algn="l"/>
            <a:r>
              <a:rPr lang="en-US" dirty="0"/>
              <a:t>Real structure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4973BFCC-409B-43BF-AE1C-E0D25EC1B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13" y="895568"/>
            <a:ext cx="10544772" cy="471038"/>
          </a:xfrm>
        </p:spPr>
        <p:txBody>
          <a:bodyPr/>
          <a:lstStyle/>
          <a:p>
            <a:pPr lvl="0"/>
            <a:r>
              <a:rPr lang="en-US" sz="2000" dirty="0"/>
              <a:t>Real structure overview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3136" r="27858" b="4357"/>
          <a:stretch/>
        </p:blipFill>
        <p:spPr>
          <a:xfrm>
            <a:off x="1710945" y="1465937"/>
            <a:ext cx="4071621" cy="4071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5659" y="1704567"/>
            <a:ext cx="5351292" cy="368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en-US" sz="1400" dirty="0"/>
              <a:t>Main structural components:</a:t>
            </a:r>
          </a:p>
          <a:p>
            <a:pPr marL="285750" indent="-285750"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stainless steel </a:t>
            </a:r>
            <a:r>
              <a:rPr lang="en-US" sz="1400" b="1" dirty="0"/>
              <a:t>collar</a:t>
            </a:r>
            <a:r>
              <a:rPr lang="en-US" sz="1400" dirty="0"/>
              <a:t>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magnetic steel </a:t>
            </a:r>
            <a:r>
              <a:rPr lang="en-US" sz="1400" b="1" dirty="0"/>
              <a:t>pad</a:t>
            </a:r>
            <a:r>
              <a:rPr lang="en-US" sz="1400" dirty="0"/>
              <a:t> and </a:t>
            </a:r>
            <a:r>
              <a:rPr lang="en-US" sz="1400" b="1" dirty="0"/>
              <a:t>yoke</a:t>
            </a:r>
            <a:r>
              <a:rPr lang="en-US" sz="1400" dirty="0"/>
              <a:t>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aluminum </a:t>
            </a:r>
            <a:r>
              <a:rPr lang="en-US" sz="1400" b="1" dirty="0"/>
              <a:t>shell</a:t>
            </a:r>
            <a:r>
              <a:rPr lang="en-US" sz="1400" dirty="0"/>
              <a:t>. </a:t>
            </a:r>
          </a:p>
          <a:p>
            <a:pPr algn="just">
              <a:spcBef>
                <a:spcPts val="1000"/>
              </a:spcBef>
            </a:pPr>
            <a:r>
              <a:rPr lang="en-US" sz="1400" dirty="0"/>
              <a:t>Three sequential load steps are considered: </a:t>
            </a:r>
            <a:r>
              <a:rPr lang="en-US" sz="1400" b="1" dirty="0"/>
              <a:t>pre-stress</a:t>
            </a:r>
            <a:r>
              <a:rPr lang="en-US" sz="1400" dirty="0"/>
              <a:t> at room temperature, </a:t>
            </a:r>
            <a:r>
              <a:rPr lang="en-US" sz="1400" b="1" dirty="0"/>
              <a:t>cooldown</a:t>
            </a:r>
            <a:r>
              <a:rPr lang="en-US" sz="1400" dirty="0"/>
              <a:t> to cryogenic temperature and introduction of </a:t>
            </a:r>
            <a:r>
              <a:rPr lang="en-US" sz="1400" b="1" dirty="0"/>
              <a:t>Lorentz forces</a:t>
            </a:r>
            <a:r>
              <a:rPr lang="en-US" sz="1400" dirty="0"/>
              <a:t>. </a:t>
            </a:r>
          </a:p>
          <a:p>
            <a:pPr algn="just">
              <a:spcBef>
                <a:spcPts val="1000"/>
              </a:spcBef>
            </a:pPr>
            <a:r>
              <a:rPr lang="en-US" sz="1400" b="1" dirty="0"/>
              <a:t>Bladder and key </a:t>
            </a:r>
            <a:r>
              <a:rPr lang="en-US" sz="1400" dirty="0"/>
              <a:t>technology to apply pre-stress at room temperature.</a:t>
            </a:r>
          </a:p>
          <a:p>
            <a:pPr algn="just">
              <a:spcBef>
                <a:spcPts val="1000"/>
              </a:spcBef>
            </a:pPr>
            <a:r>
              <a:rPr lang="en-US" sz="1400" dirty="0"/>
              <a:t>Iron yoke surrounded by aluminum shell to further increase the pre-stress during the cooldown.</a:t>
            </a:r>
          </a:p>
          <a:p>
            <a:pPr algn="just">
              <a:spcBef>
                <a:spcPts val="1000"/>
              </a:spcBef>
            </a:pPr>
            <a:r>
              <a:rPr lang="en-US" sz="1400" dirty="0"/>
              <a:t>Components dimensions defined to comply with </a:t>
            </a:r>
            <a:r>
              <a:rPr lang="en-US" sz="1400" b="1" dirty="0"/>
              <a:t>material limits </a:t>
            </a:r>
            <a:r>
              <a:rPr lang="en-US" sz="1400" dirty="0"/>
              <a:t>and </a:t>
            </a:r>
            <a:r>
              <a:rPr lang="en-US" sz="1400" b="1" dirty="0"/>
              <a:t>pre-stress requirements</a:t>
            </a:r>
            <a:r>
              <a:rPr lang="en-US" sz="1400" dirty="0"/>
              <a:t>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4615" y="2411591"/>
            <a:ext cx="1222493" cy="276999"/>
          </a:xfrm>
          <a:prstGeom prst="rect">
            <a:avLst/>
          </a:prstGeom>
          <a:noFill/>
          <a:ln w="28575">
            <a:solidFill>
              <a:srgbClr val="25A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Iron yoke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4615" y="2815296"/>
            <a:ext cx="1222493" cy="276999"/>
          </a:xfrm>
          <a:prstGeom prst="rect">
            <a:avLst/>
          </a:prstGeom>
          <a:noFill/>
          <a:ln w="28575">
            <a:solidFill>
              <a:srgbClr val="25A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Iron pad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4614" y="3435693"/>
            <a:ext cx="1222493" cy="27699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SS keys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4614" y="4026691"/>
            <a:ext cx="1222493" cy="27699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SS collar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4615" y="1961208"/>
            <a:ext cx="1222493" cy="276999"/>
          </a:xfrm>
          <a:prstGeom prst="rect">
            <a:avLst/>
          </a:prstGeom>
          <a:noFill/>
          <a:ln w="28575">
            <a:solidFill>
              <a:srgbClr val="FE00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Aluminum shell</a:t>
            </a:r>
          </a:p>
        </p:txBody>
      </p:sp>
      <p:cxnSp>
        <p:nvCxnSpPr>
          <p:cNvPr id="19" name="Straight Arrow Connector 18"/>
          <p:cNvCxnSpPr>
            <a:stCxn id="45" idx="3"/>
          </p:cNvCxnSpPr>
          <p:nvPr/>
        </p:nvCxnSpPr>
        <p:spPr>
          <a:xfrm flipV="1">
            <a:off x="1517108" y="2084579"/>
            <a:ext cx="1060635" cy="15129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517108" y="2575664"/>
            <a:ext cx="1173846" cy="50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3"/>
          </p:cNvCxnSpPr>
          <p:nvPr/>
        </p:nvCxnSpPr>
        <p:spPr>
          <a:xfrm flipV="1">
            <a:off x="1517108" y="2951581"/>
            <a:ext cx="1456911" cy="221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517107" y="3728671"/>
            <a:ext cx="1060636" cy="582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517107" y="4032184"/>
            <a:ext cx="1782531" cy="21527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1759138" y="3548662"/>
            <a:ext cx="2" cy="2404318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730245" y="3551984"/>
            <a:ext cx="2681" cy="2400996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756457" y="5948232"/>
            <a:ext cx="3973788" cy="16272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309262" y="5939409"/>
            <a:ext cx="923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1.12 m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3150836" y="3548662"/>
            <a:ext cx="8822" cy="2214872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4329727" y="3548662"/>
            <a:ext cx="8822" cy="2214872"/>
          </a:xfrm>
          <a:prstGeom prst="straightConnector1">
            <a:avLst/>
          </a:prstGeom>
          <a:ln w="12700">
            <a:solidFill>
              <a:srgbClr val="00206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150836" y="5650546"/>
            <a:ext cx="1170069" cy="1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299638" y="5625981"/>
            <a:ext cx="942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0.166 m</a:t>
            </a:r>
          </a:p>
        </p:txBody>
      </p:sp>
    </p:spTree>
    <p:extLst>
      <p:ext uri="{BB962C8B-B14F-4D97-AF65-F5344CB8AC3E}">
        <p14:creationId xmlns:p14="http://schemas.microsoft.com/office/powerpoint/2010/main" val="2498442910"/>
      </p:ext>
    </p:extLst>
  </p:cSld>
  <p:clrMapOvr>
    <a:masterClrMapping/>
  </p:clrMapOvr>
</p:sld>
</file>

<file path=ppt/theme/theme1.xml><?xml version="1.0" encoding="utf-8"?>
<a:theme xmlns:a="http://schemas.openxmlformats.org/drawingml/2006/main" name="COPERTINE">
  <a:themeElements>
    <a:clrScheme name="PoliTO_Template">
      <a:dk1>
        <a:srgbClr val="002B49"/>
      </a:dk1>
      <a:lt1>
        <a:srgbClr val="FFFFFF"/>
      </a:lt1>
      <a:dk2>
        <a:srgbClr val="000000"/>
      </a:dk2>
      <a:lt2>
        <a:srgbClr val="EED9CC"/>
      </a:lt2>
      <a:accent1>
        <a:srgbClr val="EF7B00"/>
      </a:accent1>
      <a:accent2>
        <a:srgbClr val="00B1DF"/>
      </a:accent2>
      <a:accent3>
        <a:srgbClr val="C4E7FB"/>
      </a:accent3>
      <a:accent4>
        <a:srgbClr val="F1C64C"/>
      </a:accent4>
      <a:accent5>
        <a:srgbClr val="FFE9AF"/>
      </a:accent5>
      <a:accent6>
        <a:srgbClr val="92CCAE"/>
      </a:accent6>
      <a:hlink>
        <a:srgbClr val="175673"/>
      </a:hlink>
      <a:folHlink>
        <a:srgbClr val="EC6055"/>
      </a:folHlink>
    </a:clrScheme>
    <a:fontScheme name="PoliTO_Template">
      <a:majorFont>
        <a:latin typeface="Poppins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UTI 1 _ titoli arancio">
  <a:themeElements>
    <a:clrScheme name="PoliTO_Template">
      <a:dk1>
        <a:srgbClr val="002B49"/>
      </a:dk1>
      <a:lt1>
        <a:srgbClr val="FFFFFF"/>
      </a:lt1>
      <a:dk2>
        <a:srgbClr val="000000"/>
      </a:dk2>
      <a:lt2>
        <a:srgbClr val="EED9CC"/>
      </a:lt2>
      <a:accent1>
        <a:srgbClr val="EF7B00"/>
      </a:accent1>
      <a:accent2>
        <a:srgbClr val="00B1DF"/>
      </a:accent2>
      <a:accent3>
        <a:srgbClr val="C4E7FB"/>
      </a:accent3>
      <a:accent4>
        <a:srgbClr val="F1C64C"/>
      </a:accent4>
      <a:accent5>
        <a:srgbClr val="FFE9AF"/>
      </a:accent5>
      <a:accent6>
        <a:srgbClr val="92CCAE"/>
      </a:accent6>
      <a:hlink>
        <a:srgbClr val="175673"/>
      </a:hlink>
      <a:folHlink>
        <a:srgbClr val="EC60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PERTINE">
  <a:themeElements>
    <a:clrScheme name="PoliTO_Template">
      <a:dk1>
        <a:srgbClr val="002B49"/>
      </a:dk1>
      <a:lt1>
        <a:srgbClr val="FFFFFF"/>
      </a:lt1>
      <a:dk2>
        <a:srgbClr val="000000"/>
      </a:dk2>
      <a:lt2>
        <a:srgbClr val="EED9CC"/>
      </a:lt2>
      <a:accent1>
        <a:srgbClr val="EF7B00"/>
      </a:accent1>
      <a:accent2>
        <a:srgbClr val="00B1DF"/>
      </a:accent2>
      <a:accent3>
        <a:srgbClr val="C4E7FB"/>
      </a:accent3>
      <a:accent4>
        <a:srgbClr val="F1C64C"/>
      </a:accent4>
      <a:accent5>
        <a:srgbClr val="FFE9AF"/>
      </a:accent5>
      <a:accent6>
        <a:srgbClr val="92CCAE"/>
      </a:accent6>
      <a:hlink>
        <a:srgbClr val="175673"/>
      </a:hlink>
      <a:folHlink>
        <a:srgbClr val="EC6055"/>
      </a:folHlink>
    </a:clrScheme>
    <a:fontScheme name="PoliTO_Template">
      <a:majorFont>
        <a:latin typeface="Poppins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2563</Words>
  <Application>Microsoft Office PowerPoint</Application>
  <PresentationFormat>Widescreen</PresentationFormat>
  <Paragraphs>399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Yu Gothic</vt:lpstr>
      <vt:lpstr>Arial</vt:lpstr>
      <vt:lpstr>Calibri</vt:lpstr>
      <vt:lpstr>Calibri Light</vt:lpstr>
      <vt:lpstr>Cambria Math</vt:lpstr>
      <vt:lpstr>Courier New</vt:lpstr>
      <vt:lpstr>굴림</vt:lpstr>
      <vt:lpstr>Poppins</vt:lpstr>
      <vt:lpstr>Poppins Medium</vt:lpstr>
      <vt:lpstr>Symbol</vt:lpstr>
      <vt:lpstr>Times New Roman</vt:lpstr>
      <vt:lpstr>Wingdings</vt:lpstr>
      <vt:lpstr>COPERTINE</vt:lpstr>
      <vt:lpstr>Office Theme</vt:lpstr>
      <vt:lpstr>2_CONTENUTI 1 _ titoli arancio</vt:lpstr>
      <vt:lpstr>1_COPERTINE</vt:lpstr>
      <vt:lpstr>PowerPoint Presentation</vt:lpstr>
      <vt:lpstr>PowerPoint Presentation</vt:lpstr>
      <vt:lpstr>Introduction</vt:lpstr>
      <vt:lpstr>Introduction</vt:lpstr>
      <vt:lpstr>Optimization process</vt:lpstr>
      <vt:lpstr>Optimization process</vt:lpstr>
      <vt:lpstr>Optimization process</vt:lpstr>
      <vt:lpstr>Towards the real structure</vt:lpstr>
      <vt:lpstr>Real structure</vt:lpstr>
      <vt:lpstr>Real structure</vt:lpstr>
      <vt:lpstr>Real structure</vt:lpstr>
      <vt:lpstr>Real structure</vt:lpstr>
      <vt:lpstr>Real structure</vt:lpstr>
      <vt:lpstr>Real structure</vt:lpstr>
      <vt:lpstr>Real structure</vt:lpstr>
      <vt:lpstr>Conclusion</vt:lpstr>
      <vt:lpstr>Acknowledgment</vt:lpstr>
      <vt:lpstr>PowerPoint Presentation</vt:lpstr>
      <vt:lpstr>PowerPoint Presentation</vt:lpstr>
      <vt:lpstr>Summary of the cross-section parameters (1)</vt:lpstr>
      <vt:lpstr>Summary of the cross-section parameters (2)</vt:lpstr>
      <vt:lpstr>Element solution for stresses (1)</vt:lpstr>
      <vt:lpstr>Element solution for stresses (2)</vt:lpstr>
      <vt:lpstr>Analysis of the load-line margin (1)</vt:lpstr>
      <vt:lpstr>Analysis of the load-line margin (2)</vt:lpstr>
      <vt:lpstr>Bladder Pressure Analysis (1)</vt:lpstr>
      <vt:lpstr>Bladder Pressure Analysis (2)</vt:lpstr>
    </vt:vector>
  </TitlesOfParts>
  <Company>Lawrence Berkeley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Marika D'Addazio</dc:creator>
  <cp:lastModifiedBy>Marika D'Addazio</cp:lastModifiedBy>
  <cp:revision>378</cp:revision>
  <dcterms:created xsi:type="dcterms:W3CDTF">2024-08-26T20:42:45Z</dcterms:created>
  <dcterms:modified xsi:type="dcterms:W3CDTF">2024-11-20T22:20:01Z</dcterms:modified>
</cp:coreProperties>
</file>