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1804" r:id="rId3"/>
    <p:sldId id="957" r:id="rId4"/>
    <p:sldId id="958" r:id="rId5"/>
    <p:sldId id="1978" r:id="rId6"/>
    <p:sldId id="2105" r:id="rId7"/>
    <p:sldId id="2088" r:id="rId8"/>
    <p:sldId id="2089" r:id="rId9"/>
    <p:sldId id="2090" r:id="rId10"/>
    <p:sldId id="2091" r:id="rId11"/>
    <p:sldId id="2106" r:id="rId12"/>
    <p:sldId id="2104" r:id="rId13"/>
    <p:sldId id="2107" r:id="rId14"/>
    <p:sldId id="2092" r:id="rId15"/>
    <p:sldId id="2093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0" autoAdjust="0"/>
    <p:restoredTop sz="94660"/>
  </p:normalViewPr>
  <p:slideViewPr>
    <p:cSldViewPr>
      <p:cViewPr varScale="1">
        <p:scale>
          <a:sx n="150" d="100"/>
          <a:sy n="150" d="100"/>
        </p:scale>
        <p:origin x="2268" y="1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D5F2828-8B02-4E0D-9FD0-B7ED745635A3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3F71F8-9A6C-44E8-AA58-302F2B215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6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71F8-9A6C-44E8-AA58-302F2B21516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51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60714_001-2-Edit_blueppt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21978" r="42" b="20335"/>
          <a:stretch/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  <p:pic>
        <p:nvPicPr>
          <p:cNvPr id="7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53136"/>
            <a:ext cx="8534400" cy="985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Ferracin, "Development of HTS/LTS Hybrid Dipole Magnets by the US Magnet Development Program"</a:t>
            </a:r>
            <a:endParaRPr lang="en-GB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895296" y="2099704"/>
            <a:ext cx="10382304" cy="2193392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2162664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 descr="RGB_White-Seal_White-Mark_SC_Horizontal–400dpi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9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Ferracin, "Development of HTS/LTS Hybrid Dipole Magnets by the US Magnet Development Program"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03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Ferracin, "Development of HTS/LTS Hybrid Dipole Magnets by the US Magnet Development Program"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90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8000"/>
            <a:ext cx="10972800" cy="46413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1584" y="6448251"/>
            <a:ext cx="7128792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P. Ferracin, "Development of HTS/LTS Hybrid Dipole Magnets by the US Magnet Development Program"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3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Ferracin, "Development of HTS/LTS Hybrid Dipole Magnets by the US Magnet Development Program"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93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Ferracin, "Development of HTS/LTS Hybrid Dipole Magnets by the US Magnet Development Program"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75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/>
          <a:p>
            <a:r>
              <a:rPr lang="en-US"/>
              <a:t>P. Ferracin, "Development of HTS/LTS Hybrid Dipole Magnets by the US Magnet Development Program"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01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Ferracin, "Development of HTS/LTS Hybrid Dipole Magnets by the US Magnet Development Program"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63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Ferracin, "Development of HTS/LTS Hybrid Dipole Magnets by the US Magnet Development Program"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61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Ferracin, "Development of HTS/LTS Hybrid Dipole Magnets by the US Magnet Development Program"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87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Ferracin, "Development of HTS/LTS Hybrid Dipole Magnets by the US Magnet Development Program"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78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80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3294" y="6433343"/>
            <a:ext cx="1551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04/30/2024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2000" y="6433343"/>
            <a:ext cx="53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P. Ferracin, "Development of HTS/LTS Hybrid Dipole Magnets by the US Magnet Development Program"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68408" y="6433343"/>
            <a:ext cx="1813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 descr="RGB_White-Seal_White-Mark_SC_Horizontal–400dpi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5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Relationship Id="rId1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onferences.lbl.gov/category/100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11.0953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2162664"/>
          </a:xfrm>
        </p:spPr>
        <p:txBody>
          <a:bodyPr>
            <a:normAutofit/>
          </a:bodyPr>
          <a:lstStyle/>
          <a:p>
            <a:r>
              <a:rPr lang="en-GB" sz="3600" b="1" dirty="0"/>
              <a:t> </a:t>
            </a:r>
            <a:r>
              <a:rPr lang="en-US" sz="3600" b="1" dirty="0"/>
              <a:t>Updates on 20 T working group activities and next steps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725144"/>
            <a:ext cx="10363200" cy="1512168"/>
          </a:xfrm>
          <a:solidFill>
            <a:srgbClr val="EAEAEA">
              <a:alpha val="23137"/>
            </a:srgbClr>
          </a:solidFill>
        </p:spPr>
        <p:txBody>
          <a:bodyPr>
            <a:normAutofit fontScale="47500" lnSpcReduction="20000"/>
          </a:bodyPr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sz="9000" dirty="0"/>
              <a:t>P. Ferracin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endParaRPr lang="en-US" dirty="0"/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sz="4500" dirty="0"/>
              <a:t>MDP General Meeting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sz="4500" dirty="0"/>
              <a:t>November 20</a:t>
            </a:r>
            <a:r>
              <a:rPr lang="en-US" sz="4500" baseline="30000" dirty="0"/>
              <a:t>th</a:t>
            </a:r>
            <a:r>
              <a:rPr lang="en-US" sz="4500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351045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45438-9E1E-4E7C-9592-0BAF2BD3B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for 20 T hybrid design /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169AF-EF14-4CD7-958B-EE3A8AC79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Lower (…or much lower) priority</a:t>
            </a:r>
          </a:p>
          <a:p>
            <a:pPr lvl="1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Common-coil </a:t>
            </a:r>
            <a:r>
              <a:rPr lang="en-US" dirty="0"/>
              <a:t>design option</a:t>
            </a:r>
          </a:p>
          <a:p>
            <a:pPr lvl="2"/>
            <a:r>
              <a:rPr lang="en-US" dirty="0"/>
              <a:t>Still some high stress in the baseline design</a:t>
            </a:r>
          </a:p>
          <a:p>
            <a:pPr lvl="2"/>
            <a:r>
              <a:rPr lang="en-US" dirty="0"/>
              <a:t>Explore asymmetric option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Block</a:t>
            </a:r>
            <a:r>
              <a:rPr lang="en-US" dirty="0"/>
              <a:t> design option</a:t>
            </a:r>
          </a:p>
          <a:p>
            <a:pPr lvl="2"/>
            <a:r>
              <a:rPr lang="en-US" dirty="0"/>
              <a:t>Study of possible use of TFD with HTS inserts?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AC274-7712-4990-8805-1F8830C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Ferracin, "Development of HTS/LTS Hybrid Dipole Magnets by the US Magnet Development Program"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CB8B6-44A8-4E46-9D27-B58BEB064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B3E4A1-600F-4255-83DE-002C1BACF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00" y="3731677"/>
            <a:ext cx="3048264" cy="22496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011888-A9FC-4736-A937-FE552A286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055" y="1386663"/>
            <a:ext cx="2761727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3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D0566-E8EB-4EBF-AE54-5071D7D65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51CB4-B144-4FB5-9DBC-8F2546852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2" y="1340768"/>
            <a:ext cx="11111491" cy="4641379"/>
          </a:xfrm>
        </p:spPr>
        <p:txBody>
          <a:bodyPr>
            <a:normAutofit/>
          </a:bodyPr>
          <a:lstStyle/>
          <a:p>
            <a:r>
              <a:rPr lang="en-US" dirty="0"/>
              <a:t>Conceptual design of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20 T hybrid HTS-LTS magnet</a:t>
            </a:r>
          </a:p>
          <a:p>
            <a:pPr lvl="1"/>
            <a:r>
              <a:rPr lang="en-US" dirty="0"/>
              <a:t>Comparative analysis of different design options for a 20 T hybrid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</a:t>
            </a:r>
            <a:r>
              <a:rPr lang="en-US" dirty="0">
                <a:sym typeface="Symbol" panose="05050102010706020507" pitchFamily="18" charset="2"/>
              </a:rPr>
              <a:t> design and its stress-management options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Block-type</a:t>
            </a:r>
            <a:r>
              <a:rPr lang="en-US" dirty="0">
                <a:sym typeface="Symbol" panose="05050102010706020507" pitchFamily="18" charset="2"/>
              </a:rPr>
              <a:t> coil design (</a:t>
            </a:r>
            <a:r>
              <a:rPr lang="en-US" i="1" dirty="0">
                <a:sym typeface="Symbol" panose="05050102010706020507" pitchFamily="18" charset="2"/>
              </a:rPr>
              <a:t>block with flared ends</a:t>
            </a:r>
            <a:r>
              <a:rPr lang="en-US" dirty="0">
                <a:sym typeface="Symbol" panose="05050102010706020507" pitchFamily="18" charset="2"/>
              </a:rPr>
              <a:t>)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Common-coil</a:t>
            </a:r>
            <a:r>
              <a:rPr lang="en-US" dirty="0">
                <a:sym typeface="Symbol" panose="05050102010706020507" pitchFamily="18" charset="2"/>
              </a:rPr>
              <a:t> design (</a:t>
            </a:r>
            <a:r>
              <a:rPr lang="en-US" i="1" dirty="0">
                <a:sym typeface="Symbol" panose="05050102010706020507" pitchFamily="18" charset="2"/>
              </a:rPr>
              <a:t>block with racetrack coils</a:t>
            </a:r>
            <a:r>
              <a:rPr lang="en-US" dirty="0">
                <a:sym typeface="Symbol" panose="05050102010706020507" pitchFamily="18" charset="2"/>
              </a:rPr>
              <a:t>)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  <a:sym typeface="Symbol" panose="05050102010706020507" pitchFamily="18" charset="2"/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Review and follow-up </a:t>
            </a:r>
            <a:r>
              <a:rPr lang="en-US" dirty="0">
                <a:sym typeface="Symbol" panose="05050102010706020507" pitchFamily="18" charset="2"/>
              </a:rPr>
              <a:t>of current work on hybrid magnets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Collect and organize information </a:t>
            </a:r>
            <a:r>
              <a:rPr lang="en-US" dirty="0">
                <a:sym typeface="Symbol" panose="05050102010706020507" pitchFamily="18" charset="2"/>
              </a:rPr>
              <a:t>to provide inputs for 20 T hybrid design and feed-backs to hybrid program</a:t>
            </a:r>
          </a:p>
          <a:p>
            <a:endParaRPr lang="en-US" dirty="0"/>
          </a:p>
          <a:p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549AC-7DDA-4315-9458-DA7A60178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Ferracin, "Summary on the 20 T and hybrid magnets working group activities"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0CD854-D78E-4F4F-BFE8-C68463E82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464FDB-1153-4402-8052-851516BD16BB}"/>
              </a:ext>
            </a:extLst>
          </p:cNvPr>
          <p:cNvSpPr/>
          <p:nvPr/>
        </p:nvSpPr>
        <p:spPr>
          <a:xfrm>
            <a:off x="623392" y="4365104"/>
            <a:ext cx="10622864" cy="18002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98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0D56E-9B4F-461E-8F8F-1D431AB4C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ASC, Sept. 2024</a:t>
            </a:r>
            <a:br>
              <a:rPr lang="en-US" dirty="0"/>
            </a:br>
            <a:r>
              <a:rPr lang="en-US" dirty="0"/>
              <a:t>Summary of inserts and </a:t>
            </a:r>
            <a:r>
              <a:rPr lang="en-US" dirty="0" err="1"/>
              <a:t>outserts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A6E59-78E0-4AA3-B1C7-0D54D9951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Ferracin, "Development of HTS/LTS Hybrid Dipole Magnets by the US Magnet Development Program"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A8D40-E447-49C6-ACB0-7C1FDE6CB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4AA40-42D5-4297-85EF-C4E3E3F3B867}"/>
              </a:ext>
            </a:extLst>
          </p:cNvPr>
          <p:cNvSpPr txBox="1"/>
          <p:nvPr/>
        </p:nvSpPr>
        <p:spPr>
          <a:xfrm>
            <a:off x="1133870" y="1665726"/>
            <a:ext cx="95097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>
                <a:solidFill>
                  <a:schemeClr val="tx2"/>
                </a:solidFill>
              </a:rPr>
              <a:t>BiSMCT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C475E6-1741-435A-BC35-B8E0F1508DA1}"/>
              </a:ext>
            </a:extLst>
          </p:cNvPr>
          <p:cNvSpPr txBox="1"/>
          <p:nvPr/>
        </p:nvSpPr>
        <p:spPr>
          <a:xfrm>
            <a:off x="2314395" y="1670952"/>
            <a:ext cx="76765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Bin5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51B3AD-93AF-4372-A249-6C6768B8E31C}"/>
              </a:ext>
            </a:extLst>
          </p:cNvPr>
          <p:cNvSpPr txBox="1"/>
          <p:nvPr/>
        </p:nvSpPr>
        <p:spPr>
          <a:xfrm>
            <a:off x="3432717" y="1657197"/>
            <a:ext cx="802595" cy="24622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BiCCT1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E1EDE8-B88B-4CB3-840C-B5E76A27FAE5}"/>
              </a:ext>
            </a:extLst>
          </p:cNvPr>
          <p:cNvSpPr txBox="1"/>
          <p:nvPr/>
        </p:nvSpPr>
        <p:spPr>
          <a:xfrm>
            <a:off x="4511824" y="1652274"/>
            <a:ext cx="95097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BiCCT2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E620D4-1944-4C34-BD70-28C0AD52D9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8" t="4584" r="15902" b="4722"/>
          <a:stretch/>
        </p:blipFill>
        <p:spPr>
          <a:xfrm>
            <a:off x="2547993" y="2256458"/>
            <a:ext cx="292608" cy="291715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A31BB2-DD1F-4FDF-8910-5448F00BC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652" y="2259065"/>
            <a:ext cx="265176" cy="260885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C696F3-9024-4084-B19E-36FCBECA17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2" t="4446" r="15903" b="4722"/>
          <a:stretch/>
        </p:blipFill>
        <p:spPr>
          <a:xfrm>
            <a:off x="4722136" y="2144144"/>
            <a:ext cx="530352" cy="53035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3C3058-52E4-445D-AC8B-AAA8FA2E92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0" t="4631" r="15798" b="4562"/>
          <a:stretch/>
        </p:blipFill>
        <p:spPr>
          <a:xfrm>
            <a:off x="3591387" y="2183815"/>
            <a:ext cx="448056" cy="447364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4C87E5-A63E-480A-9222-9193A6F08B74}"/>
              </a:ext>
            </a:extLst>
          </p:cNvPr>
          <p:cNvSpPr txBox="1"/>
          <p:nvPr/>
        </p:nvSpPr>
        <p:spPr>
          <a:xfrm>
            <a:off x="10096941" y="2554997"/>
            <a:ext cx="1592902" cy="24622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CCT5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0345A8-287F-4A33-B14A-D7849DA59AD8}"/>
              </a:ext>
            </a:extLst>
          </p:cNvPr>
          <p:cNvSpPr txBox="1"/>
          <p:nvPr/>
        </p:nvSpPr>
        <p:spPr>
          <a:xfrm>
            <a:off x="10151229" y="5022144"/>
            <a:ext cx="153861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CCT6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C6AA5E-8F89-471D-8135-A94D75FCB8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7" t="4537" r="15867" b="4722"/>
          <a:stretch/>
        </p:blipFill>
        <p:spPr>
          <a:xfrm>
            <a:off x="8978326" y="2422230"/>
            <a:ext cx="640080" cy="638776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FA395D-2EB5-4810-A8DE-C10551674F9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4" t="4851" r="16044" b="4851"/>
          <a:stretch/>
        </p:blipFill>
        <p:spPr>
          <a:xfrm>
            <a:off x="8585585" y="4424769"/>
            <a:ext cx="1463040" cy="1463040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C6BE487-5691-44EF-8F0F-4C7D93AA1D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7989" y="3332805"/>
            <a:ext cx="950976" cy="950976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C84E1F-E8CB-47DF-999E-995912DDC6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2879" y="1237147"/>
            <a:ext cx="950976" cy="950976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57B6852-866D-47D5-B6B9-23FCE521454F}"/>
              </a:ext>
            </a:extLst>
          </p:cNvPr>
          <p:cNvSpPr txBox="1"/>
          <p:nvPr/>
        </p:nvSpPr>
        <p:spPr>
          <a:xfrm>
            <a:off x="10151229" y="3666753"/>
            <a:ext cx="153861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SMCT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C6DC4D-9BD9-416E-9EB6-BEBD919EDCFA}"/>
              </a:ext>
            </a:extLst>
          </p:cNvPr>
          <p:cNvSpPr txBox="1"/>
          <p:nvPr/>
        </p:nvSpPr>
        <p:spPr>
          <a:xfrm>
            <a:off x="10124085" y="1550355"/>
            <a:ext cx="153861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SMCT+ MDPCT1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5AAA806-050D-4820-837B-DBFBD819BEF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2" t="4399" r="16013" b="4604"/>
          <a:stretch/>
        </p:blipFill>
        <p:spPr>
          <a:xfrm>
            <a:off x="1728635" y="3777922"/>
            <a:ext cx="374904" cy="375471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794301-4786-479C-A5B2-1A91E77F1FA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5" t="4851" r="16103" b="4468"/>
          <a:stretch/>
        </p:blipFill>
        <p:spPr>
          <a:xfrm>
            <a:off x="2879700" y="3734369"/>
            <a:ext cx="466344" cy="466756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3CEA595-6464-48E4-B715-434A3A0108B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t="4851" r="15315" b="4851"/>
          <a:stretch/>
        </p:blipFill>
        <p:spPr>
          <a:xfrm>
            <a:off x="4140430" y="3695193"/>
            <a:ext cx="557784" cy="545107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75DFBD4-4E27-44F7-A597-ADF75E31772A}"/>
              </a:ext>
            </a:extLst>
          </p:cNvPr>
          <p:cNvSpPr txBox="1"/>
          <p:nvPr/>
        </p:nvSpPr>
        <p:spPr>
          <a:xfrm>
            <a:off x="1425588" y="3317039"/>
            <a:ext cx="965843" cy="24622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COMB-STAR1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17BF0F-958B-42B7-94C0-715C7403B372}"/>
              </a:ext>
            </a:extLst>
          </p:cNvPr>
          <p:cNvSpPr txBox="1"/>
          <p:nvPr/>
        </p:nvSpPr>
        <p:spPr>
          <a:xfrm>
            <a:off x="2634357" y="3317038"/>
            <a:ext cx="95703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COMB-STAR2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A5AAE8-5666-4600-B6CD-43FE63F94AE3}"/>
              </a:ext>
            </a:extLst>
          </p:cNvPr>
          <p:cNvSpPr txBox="1"/>
          <p:nvPr/>
        </p:nvSpPr>
        <p:spPr>
          <a:xfrm>
            <a:off x="3836223" y="3312930"/>
            <a:ext cx="116619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COMB-CORC-1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974C92-552B-4EA8-AEF2-2A482EF46010}"/>
              </a:ext>
            </a:extLst>
          </p:cNvPr>
          <p:cNvSpPr txBox="1"/>
          <p:nvPr/>
        </p:nvSpPr>
        <p:spPr>
          <a:xfrm>
            <a:off x="2879700" y="4898164"/>
            <a:ext cx="146304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C4 (</a:t>
            </a:r>
            <a:r>
              <a:rPr lang="en-US" sz="1000" dirty="0" err="1">
                <a:solidFill>
                  <a:schemeClr val="tx2"/>
                </a:solidFill>
              </a:rPr>
              <a:t>cct</a:t>
            </a:r>
            <a:r>
              <a:rPr lang="en-US" sz="1000" dirty="0">
                <a:solidFill>
                  <a:schemeClr val="tx2"/>
                </a:solidFill>
              </a:rPr>
              <a:t>, e-</a:t>
            </a:r>
            <a:r>
              <a:rPr lang="en-US" sz="1000" dirty="0" err="1">
                <a:solidFill>
                  <a:schemeClr val="tx2"/>
                </a:solidFill>
              </a:rPr>
              <a:t>cct</a:t>
            </a:r>
            <a:r>
              <a:rPr lang="en-US" sz="1000" dirty="0">
                <a:solidFill>
                  <a:schemeClr val="tx2"/>
                </a:solidFill>
              </a:rPr>
              <a:t>, </a:t>
            </a:r>
            <a:r>
              <a:rPr lang="en-US" sz="1000" dirty="0" err="1">
                <a:solidFill>
                  <a:schemeClr val="tx2"/>
                </a:solidFill>
              </a:rPr>
              <a:t>uni</a:t>
            </a:r>
            <a:r>
              <a:rPr lang="en-US" sz="1000" dirty="0">
                <a:solidFill>
                  <a:schemeClr val="tx2"/>
                </a:solidFill>
              </a:rPr>
              <a:t>-layer)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5BBBCB6-255D-4856-B825-A2EDC7D72377}"/>
              </a:ext>
            </a:extLst>
          </p:cNvPr>
          <p:cNvSpPr txBox="1"/>
          <p:nvPr/>
        </p:nvSpPr>
        <p:spPr>
          <a:xfrm>
            <a:off x="1763241" y="4898823"/>
            <a:ext cx="677741" cy="24622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S1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0F36AC2-C008-445F-88AF-CCBAF2E1305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8" t="4392" r="15925" b="4471"/>
          <a:stretch/>
        </p:blipFill>
        <p:spPr>
          <a:xfrm>
            <a:off x="1883828" y="5357815"/>
            <a:ext cx="393192" cy="393870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21E3747-1EF3-48A5-8684-F1A459EA0ED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8" t="4392" r="15808" b="4156"/>
          <a:stretch/>
        </p:blipFill>
        <p:spPr>
          <a:xfrm>
            <a:off x="2855282" y="5363821"/>
            <a:ext cx="420624" cy="422072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641F286-ED91-4168-9B0F-A4B40B963B6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1" t="4392" r="15807" b="4314"/>
          <a:stretch/>
        </p:blipFill>
        <p:spPr>
          <a:xfrm>
            <a:off x="3953518" y="5365269"/>
            <a:ext cx="420624" cy="420624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289107D-F66B-4CC1-9114-F0E14E2E18D3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1" t="4078" r="15572" b="4157"/>
          <a:stretch/>
        </p:blipFill>
        <p:spPr>
          <a:xfrm>
            <a:off x="3394871" y="5398028"/>
            <a:ext cx="420624" cy="353657"/>
          </a:xfrm>
          <a:prstGeom prst="rect">
            <a:avLst/>
          </a:prstGeom>
          <a:ln w="31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80312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20" grpId="0" animBg="1"/>
      <p:bldP spid="21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80250-D42E-4869-84AA-A6BCEE2A3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plans for the 20 T design working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B46D8-3AB0-4679-9F98-97176B48F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157192"/>
            <a:ext cx="10972800" cy="85218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Transition towards an 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hybrid magnets working group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What used to be the second goal of the “20 T hybrid working group”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C87069-45F3-4130-8E2D-9C5058BA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Ferracin, "Development of HTS/LTS Hybrid Dipole Magnets by the US Magnet Development Program"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F1A6C4-D0CF-4F7B-8AD5-DF837D18D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6" name="Picture 4" descr="https://lh7-rt.googleusercontent.com/docsz/AD_4nXdyKcjU9J2C_FxQJI4__6NlCAsCuRxO5i0yF_s3YAxgQ7tPktz_rWEmYUUF95MpSHT8A24ViHnk9_HwrRCZQCsWwubRYPZ3WKaU-Qefk3mqBxLONFXLEUkb1Wmj1NlhVPUOdgZYe01F6kBAkVbnPU8?key=NPiaxqpJ6qX9nYMbQ1XueTg3">
            <a:extLst>
              <a:ext uri="{FF2B5EF4-FFF2-40B4-BE49-F238E27FC236}">
                <a16:creationId xmlns:a16="http://schemas.microsoft.com/office/drawing/2014/main" id="{FC13D57B-13DB-43DC-8DF6-AEFE318FB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700808"/>
            <a:ext cx="578167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2558F2-2528-4432-89B1-F7FCD48FFA75}"/>
              </a:ext>
            </a:extLst>
          </p:cNvPr>
          <p:cNvSpPr/>
          <p:nvPr/>
        </p:nvSpPr>
        <p:spPr>
          <a:xfrm>
            <a:off x="1919536" y="2230413"/>
            <a:ext cx="2564308" cy="32754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CB7B85-4140-411E-8F76-5B0E1B4E5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128" y="1988840"/>
            <a:ext cx="4608509" cy="25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4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EF454-5D81-4C1B-A3E4-FE4431F74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plans for the hybrid magnets working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E2C9F-474E-4E53-BAA9-6C6DBFCC2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8000"/>
            <a:ext cx="11247040" cy="4641379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Challenges</a:t>
            </a:r>
            <a:r>
              <a:rPr lang="en-US" dirty="0"/>
              <a:t> to be addressed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Engineering design</a:t>
            </a:r>
          </a:p>
          <a:p>
            <a:pPr lvl="2"/>
            <a:r>
              <a:rPr lang="en-US" dirty="0"/>
              <a:t>Integrated design of inserts and </a:t>
            </a:r>
            <a:r>
              <a:rPr lang="en-US" dirty="0" err="1"/>
              <a:t>outserts</a:t>
            </a:r>
            <a:r>
              <a:rPr lang="en-US" dirty="0"/>
              <a:t> coils for optimal operation in hybrid configuration</a:t>
            </a:r>
          </a:p>
          <a:p>
            <a:pPr lvl="3"/>
            <a:r>
              <a:rPr lang="en-US" dirty="0"/>
              <a:t>Compatibility of dimensions, in particular radii and lengths, of LTS and HTS coils</a:t>
            </a:r>
          </a:p>
          <a:p>
            <a:pPr lvl="3"/>
            <a:r>
              <a:rPr lang="en-US" dirty="0"/>
              <a:t>Location and extension of high field region and of the leads, design of the splices 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Mechanical analysis</a:t>
            </a:r>
          </a:p>
          <a:p>
            <a:pPr lvl="2"/>
            <a:r>
              <a:rPr lang="en-US" dirty="0"/>
              <a:t>Mechanical support and assembly process of insert coils inside </a:t>
            </a:r>
            <a:r>
              <a:rPr lang="en-US" dirty="0" err="1"/>
              <a:t>outsert</a:t>
            </a:r>
            <a:r>
              <a:rPr lang="en-US" dirty="0"/>
              <a:t> aperture </a:t>
            </a:r>
          </a:p>
          <a:p>
            <a:pPr lvl="3"/>
            <a:r>
              <a:rPr lang="en-US" dirty="0"/>
              <a:t>Design of the radial and azimuthal support components to prevent motion and excessive strain both in the insert and in the </a:t>
            </a:r>
            <a:r>
              <a:rPr lang="en-US" dirty="0" err="1"/>
              <a:t>outsert</a:t>
            </a:r>
            <a:r>
              <a:rPr lang="en-US" dirty="0"/>
              <a:t> under the action of the Lorentz forces</a:t>
            </a:r>
          </a:p>
          <a:p>
            <a:pPr lvl="3"/>
            <a:r>
              <a:rPr lang="en-US" dirty="0"/>
              <a:t>Define tooling and procedures to guarantee mechanical contact between insert and </a:t>
            </a:r>
            <a:r>
              <a:rPr lang="en-US" dirty="0" err="1"/>
              <a:t>outser</a:t>
            </a:r>
            <a:r>
              <a:rPr lang="en-US" dirty="0"/>
              <a:t> coils, at the same time ensuring reliable assembly and disassembly operations.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Test</a:t>
            </a:r>
          </a:p>
          <a:p>
            <a:pPr lvl="2"/>
            <a:r>
              <a:rPr lang="en-US" dirty="0"/>
              <a:t>Define test set-ups, powering configurations and protection schemes for hybrid magnets during powering tests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Conceptual design and analysis</a:t>
            </a:r>
          </a:p>
          <a:p>
            <a:pPr lvl="2"/>
            <a:r>
              <a:rPr lang="en-US" dirty="0"/>
              <a:t>Evaluate maximum achievable fields, given the current HTS and LTS conductor properties and coil technology</a:t>
            </a:r>
          </a:p>
          <a:p>
            <a:pPr lvl="2"/>
            <a:r>
              <a:rPr lang="en-US" dirty="0"/>
              <a:t>Conceptual design of a 20 T hybrid magnet </a:t>
            </a:r>
          </a:p>
          <a:p>
            <a:pPr lvl="2"/>
            <a:r>
              <a:rPr lang="en-US" dirty="0"/>
              <a:t>Comparative analysis of CCT and SMCT and UL designs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57031B-6F86-4F33-8721-6E293B75A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Ferracin, "Development of HTS/LTS Hybrid Dipole Magnets by the US Magnet Development Program"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B98C3-0971-4610-8C30-4DA6AD796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35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D0FD9-FBA1-4E90-BC57-7A05A89DE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milestones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BA3D3B-63EC-4FD9-B383-241CE2C2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926797-114D-4AC6-82A2-F12B7C569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2ABD4C-2F4E-4A38-A936-D16066762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515CCD-D2D6-4123-92B3-7D4C05492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8" t="10806" r="26510" b="18895"/>
          <a:stretch/>
        </p:blipFill>
        <p:spPr>
          <a:xfrm>
            <a:off x="119336" y="1124744"/>
            <a:ext cx="11737304" cy="515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7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F3C09-963A-4F01-9929-BE1BEC95F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Acknowledgement (20 T working group)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7F89B-51C5-4496-9128-A42069336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Members US MDP 20 T working group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LBNL</a:t>
            </a:r>
            <a:r>
              <a:rPr lang="en-US" dirty="0"/>
              <a:t>: D. Arbelaez, L. Brouwer, M. </a:t>
            </a:r>
            <a:r>
              <a:rPr lang="en-US" dirty="0" err="1"/>
              <a:t>D’Addazio</a:t>
            </a:r>
            <a:r>
              <a:rPr lang="en-US" dirty="0"/>
              <a:t>, L. Garcia Fajardo, J.L. Rudeiros Fernandez, M. Juchno, S. Prestemon, T. Shen, R. </a:t>
            </a:r>
            <a:r>
              <a:rPr lang="en-US" dirty="0" err="1"/>
              <a:t>Teyber</a:t>
            </a:r>
            <a:r>
              <a:rPr lang="en-US" dirty="0"/>
              <a:t>, G. Vallone, X. Wang 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FNAL</a:t>
            </a:r>
            <a:r>
              <a:rPr lang="en-US" dirty="0"/>
              <a:t>: G. Ambrosio, M. Baldini, E. </a:t>
            </a:r>
            <a:r>
              <a:rPr lang="en-US" dirty="0" err="1"/>
              <a:t>Barzi</a:t>
            </a:r>
            <a:r>
              <a:rPr lang="en-US" dirty="0"/>
              <a:t>, S. Gourlay, V. </a:t>
            </a:r>
            <a:r>
              <a:rPr lang="en-US" dirty="0" err="1"/>
              <a:t>Kashikhin</a:t>
            </a:r>
            <a:r>
              <a:rPr lang="en-US" dirty="0"/>
              <a:t>, V. </a:t>
            </a:r>
            <a:r>
              <a:rPr lang="en-US" dirty="0" err="1"/>
              <a:t>Marinozzi</a:t>
            </a:r>
            <a:r>
              <a:rPr lang="en-US" dirty="0"/>
              <a:t>, I. </a:t>
            </a:r>
            <a:r>
              <a:rPr lang="en-US" dirty="0" err="1"/>
              <a:t>Novitski</a:t>
            </a:r>
            <a:r>
              <a:rPr lang="en-US" dirty="0"/>
              <a:t>, G. Velev, A. </a:t>
            </a:r>
            <a:r>
              <a:rPr lang="en-US" dirty="0" err="1"/>
              <a:t>Zlobin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NHMFL</a:t>
            </a:r>
            <a:r>
              <a:rPr lang="en-US" dirty="0"/>
              <a:t>: L. Cooley, D. </a:t>
            </a:r>
            <a:r>
              <a:rPr lang="en-US" dirty="0" err="1"/>
              <a:t>Larbalestier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BNL</a:t>
            </a:r>
            <a:r>
              <a:rPr lang="en-US" dirty="0"/>
              <a:t>: K. </a:t>
            </a:r>
            <a:r>
              <a:rPr lang="en-US" dirty="0" err="1"/>
              <a:t>Amm</a:t>
            </a:r>
            <a:r>
              <a:rPr lang="en-US" dirty="0"/>
              <a:t>, M. Anerella, J. Cozzolino, R. Gupta, F. Kurian, B. Yahia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European Contributors</a:t>
            </a:r>
          </a:p>
          <a:p>
            <a:pPr lvl="1"/>
            <a:r>
              <a:rPr lang="en-US" dirty="0"/>
              <a:t>Emmanuele Ravaioli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CERN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Douglas Martins Araujo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PSI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Etienne </a:t>
            </a:r>
            <a:r>
              <a:rPr lang="en-US" dirty="0" err="1"/>
              <a:t>Rochepault</a:t>
            </a:r>
            <a:r>
              <a:rPr lang="en-US" dirty="0"/>
              <a:t>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CEA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F7F28-DCD8-4291-8734-292A3258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Ferracin, "Development of HTS/LTS Hybrid Dipole Magnets by the US Magnet Development Program"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D57D2-1811-4E79-87AC-3FE89372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406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D414F-C81C-4436-BC62-F91AA011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</a:t>
            </a:r>
            <a:br>
              <a:rPr lang="en-US" dirty="0"/>
            </a:br>
            <a:r>
              <a:rPr lang="en-US" dirty="0"/>
              <a:t>Bi-weekly meetings (but recently weekly…)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EFDF7-8A60-4DB0-980D-2887F207B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69 meetings so far</a:t>
            </a:r>
          </a:p>
          <a:p>
            <a:pPr lvl="1"/>
            <a:r>
              <a:rPr lang="en-US" u="sng" dirty="0">
                <a:hlinkClick r:id="rId2"/>
              </a:rPr>
              <a:t>https://conferences.lbl.gov/category/100/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74497-C633-4477-9D44-D02622F40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Ferracin, "Summary on the 20 T and hybrid magnets working group activities"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C97E55-7857-49D4-BEAC-457C1D79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79F851-C8E2-4523-9EE5-E384A16B86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" t="17549" r="67128" b="23193"/>
          <a:stretch/>
        </p:blipFill>
        <p:spPr>
          <a:xfrm>
            <a:off x="3743498" y="2564904"/>
            <a:ext cx="4705004" cy="360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12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D0566-E8EB-4EBF-AE54-5071D7D65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  <a:br>
              <a:rPr lang="en-US" dirty="0"/>
            </a:br>
            <a:r>
              <a:rPr lang="en-US" dirty="0"/>
              <a:t>Goals of working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51CB4-B144-4FB5-9DBC-8F2546852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2" y="1340768"/>
            <a:ext cx="11111491" cy="4641379"/>
          </a:xfrm>
        </p:spPr>
        <p:txBody>
          <a:bodyPr>
            <a:normAutofit/>
          </a:bodyPr>
          <a:lstStyle/>
          <a:p>
            <a:r>
              <a:rPr lang="en-US" dirty="0"/>
              <a:t>Conceptual design of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20 T hybrid HTS-LTS magnet</a:t>
            </a:r>
          </a:p>
          <a:p>
            <a:pPr lvl="1"/>
            <a:r>
              <a:rPr lang="en-US" dirty="0"/>
              <a:t>Comparative analysis of different design options for a 20 T hybrid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</a:t>
            </a:r>
            <a:r>
              <a:rPr lang="en-US" dirty="0">
                <a:sym typeface="Symbol" panose="05050102010706020507" pitchFamily="18" charset="2"/>
              </a:rPr>
              <a:t> design and its stress-management options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Block-type</a:t>
            </a:r>
            <a:r>
              <a:rPr lang="en-US" dirty="0">
                <a:sym typeface="Symbol" panose="05050102010706020507" pitchFamily="18" charset="2"/>
              </a:rPr>
              <a:t> coil design (</a:t>
            </a:r>
            <a:r>
              <a:rPr lang="en-US" i="1" dirty="0">
                <a:sym typeface="Symbol" panose="05050102010706020507" pitchFamily="18" charset="2"/>
              </a:rPr>
              <a:t>block with flared ends</a:t>
            </a:r>
            <a:r>
              <a:rPr lang="en-US" dirty="0">
                <a:sym typeface="Symbol" panose="05050102010706020507" pitchFamily="18" charset="2"/>
              </a:rPr>
              <a:t>)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Common-coil</a:t>
            </a:r>
            <a:r>
              <a:rPr lang="en-US" dirty="0">
                <a:sym typeface="Symbol" panose="05050102010706020507" pitchFamily="18" charset="2"/>
              </a:rPr>
              <a:t> design (</a:t>
            </a:r>
            <a:r>
              <a:rPr lang="en-US" i="1" dirty="0">
                <a:sym typeface="Symbol" panose="05050102010706020507" pitchFamily="18" charset="2"/>
              </a:rPr>
              <a:t>block with racetrack coils</a:t>
            </a:r>
            <a:r>
              <a:rPr lang="en-US" dirty="0">
                <a:sym typeface="Symbol" panose="05050102010706020507" pitchFamily="18" charset="2"/>
              </a:rPr>
              <a:t>)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  <a:sym typeface="Symbol" panose="05050102010706020507" pitchFamily="18" charset="2"/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Review and follow-up </a:t>
            </a:r>
            <a:r>
              <a:rPr lang="en-US" dirty="0">
                <a:sym typeface="Symbol" panose="05050102010706020507" pitchFamily="18" charset="2"/>
              </a:rPr>
              <a:t>of current work on hybrid magnets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Collect and organize information </a:t>
            </a:r>
            <a:r>
              <a:rPr lang="en-US" dirty="0">
                <a:sym typeface="Symbol" panose="05050102010706020507" pitchFamily="18" charset="2"/>
              </a:rPr>
              <a:t>to provide inputs for 20 T hybrid design and feed-backs to hybrid program</a:t>
            </a:r>
          </a:p>
          <a:p>
            <a:endParaRPr lang="en-US" dirty="0"/>
          </a:p>
          <a:p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549AC-7DDA-4315-9458-DA7A60178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Ferracin, "Summary on the 20 T and hybrid magnets working group activities"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0CD854-D78E-4F4F-BFE8-C68463E82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464FDB-1153-4402-8052-851516BD16BB}"/>
              </a:ext>
            </a:extLst>
          </p:cNvPr>
          <p:cNvSpPr/>
          <p:nvPr/>
        </p:nvSpPr>
        <p:spPr>
          <a:xfrm>
            <a:off x="983432" y="1338512"/>
            <a:ext cx="3168352" cy="64807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00CBCB-4E95-43EE-9417-4457599B9351}"/>
              </a:ext>
            </a:extLst>
          </p:cNvPr>
          <p:cNvSpPr/>
          <p:nvPr/>
        </p:nvSpPr>
        <p:spPr>
          <a:xfrm>
            <a:off x="6384032" y="4365104"/>
            <a:ext cx="4176464" cy="64807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D326-3E4E-42FA-9F9F-171DF170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Magnet development </a:t>
            </a:r>
            <a:r>
              <a:rPr lang="en-US"/>
              <a:t>program roadmap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35482-F686-4F75-9B96-55BC0FC4D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8001"/>
            <a:ext cx="10972800" cy="692848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Road-map</a:t>
            </a:r>
            <a:r>
              <a:rPr lang="en-US" dirty="0"/>
              <a:t> updated in 2020</a:t>
            </a:r>
          </a:p>
          <a:p>
            <a:pPr lvl="1"/>
            <a:r>
              <a:rPr lang="en-US" dirty="0"/>
              <a:t>and to be updated again in by the end 2024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21ED7-6797-4739-897B-455B4F47F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Ferracin, "Development of HTS/LTS Hybrid Dipole Magnets by the US Magnet Development Program"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A1789-2D11-4827-9DA0-AD7EE0CA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4D5835-52E1-44DC-9EC9-3283D595A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185" y="2132856"/>
            <a:ext cx="5456103" cy="3668173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06B27A-99B5-42CA-9E07-BD2A11AB16A7}"/>
              </a:ext>
            </a:extLst>
          </p:cNvPr>
          <p:cNvSpPr txBox="1"/>
          <p:nvPr/>
        </p:nvSpPr>
        <p:spPr>
          <a:xfrm>
            <a:off x="4445858" y="5862883"/>
            <a:ext cx="3300284" cy="461661"/>
          </a:xfrm>
          <a:prstGeom prst="rect">
            <a:avLst/>
          </a:prstGeom>
          <a:noFill/>
          <a:ln w="12700" cap="flat">
            <a:solidFill>
              <a:schemeClr val="tx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r>
              <a:rPr lang="en-US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https://arxiv.org/abs/2011.09539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F2DE45-BC2D-4D1C-A958-0C351D46DD57}"/>
              </a:ext>
            </a:extLst>
          </p:cNvPr>
          <p:cNvSpPr/>
          <p:nvPr/>
        </p:nvSpPr>
        <p:spPr>
          <a:xfrm>
            <a:off x="5596208" y="3783469"/>
            <a:ext cx="2948064" cy="22159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94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D0566-E8EB-4EBF-AE54-5071D7D65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51CB4-B144-4FB5-9DBC-8F2546852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2" y="1340768"/>
            <a:ext cx="11111491" cy="4641379"/>
          </a:xfrm>
        </p:spPr>
        <p:txBody>
          <a:bodyPr>
            <a:normAutofit/>
          </a:bodyPr>
          <a:lstStyle/>
          <a:p>
            <a:r>
              <a:rPr lang="en-US" dirty="0"/>
              <a:t>Conceptual design of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20 T hybrid HTS-LTS magnet</a:t>
            </a:r>
          </a:p>
          <a:p>
            <a:pPr lvl="1"/>
            <a:r>
              <a:rPr lang="en-US" dirty="0"/>
              <a:t>Comparative analysis of different design options for a 20 T hybrid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</a:t>
            </a:r>
            <a:r>
              <a:rPr lang="en-US" dirty="0">
                <a:sym typeface="Symbol" panose="05050102010706020507" pitchFamily="18" charset="2"/>
              </a:rPr>
              <a:t> design and its stress-management options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Block-type</a:t>
            </a:r>
            <a:r>
              <a:rPr lang="en-US" dirty="0">
                <a:sym typeface="Symbol" panose="05050102010706020507" pitchFamily="18" charset="2"/>
              </a:rPr>
              <a:t> coil design (</a:t>
            </a:r>
            <a:r>
              <a:rPr lang="en-US" i="1" dirty="0">
                <a:sym typeface="Symbol" panose="05050102010706020507" pitchFamily="18" charset="2"/>
              </a:rPr>
              <a:t>block with flared ends</a:t>
            </a:r>
            <a:r>
              <a:rPr lang="en-US" dirty="0">
                <a:sym typeface="Symbol" panose="05050102010706020507" pitchFamily="18" charset="2"/>
              </a:rPr>
              <a:t>)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Common-coil</a:t>
            </a:r>
            <a:r>
              <a:rPr lang="en-US" dirty="0">
                <a:sym typeface="Symbol" panose="05050102010706020507" pitchFamily="18" charset="2"/>
              </a:rPr>
              <a:t> design (</a:t>
            </a:r>
            <a:r>
              <a:rPr lang="en-US" i="1" dirty="0">
                <a:sym typeface="Symbol" panose="05050102010706020507" pitchFamily="18" charset="2"/>
              </a:rPr>
              <a:t>block with racetrack coils</a:t>
            </a:r>
            <a:r>
              <a:rPr lang="en-US" dirty="0">
                <a:sym typeface="Symbol" panose="05050102010706020507" pitchFamily="18" charset="2"/>
              </a:rPr>
              <a:t>)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  <a:sym typeface="Symbol" panose="05050102010706020507" pitchFamily="18" charset="2"/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Review and follow-up </a:t>
            </a:r>
            <a:r>
              <a:rPr lang="en-US" dirty="0">
                <a:sym typeface="Symbol" panose="05050102010706020507" pitchFamily="18" charset="2"/>
              </a:rPr>
              <a:t>of current work on hybrid magnets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Collect and organize information </a:t>
            </a:r>
            <a:r>
              <a:rPr lang="en-US" dirty="0">
                <a:sym typeface="Symbol" panose="05050102010706020507" pitchFamily="18" charset="2"/>
              </a:rPr>
              <a:t>to provide inputs for 20 T hybrid design and feed-backs to hybrid program</a:t>
            </a:r>
          </a:p>
          <a:p>
            <a:endParaRPr lang="en-US" dirty="0"/>
          </a:p>
          <a:p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549AC-7DDA-4315-9458-DA7A60178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Ferracin, "Summary on the 20 T and hybrid magnets working group activities"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0CD854-D78E-4F4F-BFE8-C68463E82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464FDB-1153-4402-8052-851516BD16BB}"/>
              </a:ext>
            </a:extLst>
          </p:cNvPr>
          <p:cNvSpPr/>
          <p:nvPr/>
        </p:nvSpPr>
        <p:spPr>
          <a:xfrm>
            <a:off x="585704" y="1340768"/>
            <a:ext cx="10622864" cy="259228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2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7804556-7F20-425B-8B6C-184967C3E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96" y="1511320"/>
            <a:ext cx="3314813" cy="1981140"/>
          </a:xfrm>
          <a:prstGeom prst="rect">
            <a:avLst/>
          </a:pr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CF3FF54-5C5E-464C-8699-844DC7EB1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750051"/>
            <a:ext cx="10972800" cy="219923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Three options considered (Cos-Theta, Block, Common-coil), all with a Bi2212 insert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Iterative process: </a:t>
            </a:r>
            <a:r>
              <a:rPr lang="en-US" dirty="0"/>
              <a:t>magnetic, mechanical, and QP analysis</a:t>
            </a:r>
          </a:p>
          <a:p>
            <a:r>
              <a:rPr lang="en-US" dirty="0"/>
              <a:t>More focus 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Cos-theta: </a:t>
            </a:r>
            <a:r>
              <a:rPr lang="en-US" dirty="0"/>
              <a:t>MDP inserts and </a:t>
            </a:r>
            <a:r>
              <a:rPr lang="en-US" dirty="0" err="1"/>
              <a:t>outserts</a:t>
            </a:r>
            <a:r>
              <a:rPr lang="en-US" dirty="0"/>
              <a:t> current design</a:t>
            </a:r>
          </a:p>
          <a:p>
            <a:r>
              <a:rPr lang="en-US" dirty="0"/>
              <a:t>…and 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common coils </a:t>
            </a:r>
          </a:p>
          <a:p>
            <a:pPr lvl="1"/>
            <a:r>
              <a:rPr lang="en-US" dirty="0"/>
              <a:t>Only preliminary design with block</a:t>
            </a:r>
          </a:p>
          <a:p>
            <a:r>
              <a:rPr lang="en-US" dirty="0"/>
              <a:t>Quench protection of the 3 designs carried out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Quench protection </a:t>
            </a:r>
            <a:r>
              <a:rPr lang="en-US" dirty="0"/>
              <a:t>ok for 1+ m long magnet,  for the 10-15 m length new solutions to be considered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D9CE7A-D815-42C0-8AB9-6894A9802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ASC, Sept. 2024</a:t>
            </a:r>
            <a:br>
              <a:rPr lang="en-US" dirty="0"/>
            </a:br>
            <a:r>
              <a:rPr lang="en-US" dirty="0"/>
              <a:t>Towards </a:t>
            </a:r>
            <a:r>
              <a:rPr lang="en-US" dirty="0">
                <a:solidFill>
                  <a:srgbClr val="FFFFFF"/>
                </a:solidFill>
              </a:rPr>
              <a:t>20 T hybrid magnet: o</a:t>
            </a:r>
            <a:r>
              <a:rPr lang="en-US" dirty="0"/>
              <a:t>verview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FD07A-3C4B-4BD5-A248-37D75FE9E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Ferracin, "Development of HTS/LTS Hybrid Dipole Magnets by the US Magnet Development Program"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00328E-E0CE-4560-832C-5162F18E7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864" y="1484784"/>
            <a:ext cx="3046370" cy="2045691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3B98C4-01CF-48E3-B8DA-553DB0710A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9" t="1971" r="2366" b="8872"/>
          <a:stretch/>
        </p:blipFill>
        <p:spPr>
          <a:xfrm>
            <a:off x="8544272" y="1648345"/>
            <a:ext cx="2757627" cy="1809875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73B44090-5B40-4D8C-8F6D-EAF5AB945BA0}"/>
              </a:ext>
            </a:extLst>
          </p:cNvPr>
          <p:cNvSpPr>
            <a:spLocks noChangeAspect="1"/>
          </p:cNvSpPr>
          <p:nvPr/>
        </p:nvSpPr>
        <p:spPr>
          <a:xfrm>
            <a:off x="2021579" y="2289041"/>
            <a:ext cx="455538" cy="4572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B6332CB-AD88-4EF3-9334-E63F109032EC}"/>
              </a:ext>
            </a:extLst>
          </p:cNvPr>
          <p:cNvSpPr>
            <a:spLocks noChangeAspect="1"/>
          </p:cNvSpPr>
          <p:nvPr/>
        </p:nvSpPr>
        <p:spPr>
          <a:xfrm>
            <a:off x="5951719" y="2244545"/>
            <a:ext cx="455538" cy="4572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A79956A-2341-4C9B-BC9F-7BF470FACDBE}"/>
              </a:ext>
            </a:extLst>
          </p:cNvPr>
          <p:cNvSpPr>
            <a:spLocks noChangeAspect="1"/>
          </p:cNvSpPr>
          <p:nvPr/>
        </p:nvSpPr>
        <p:spPr>
          <a:xfrm>
            <a:off x="9321362" y="2225259"/>
            <a:ext cx="455538" cy="4572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9C1691F0-4194-4481-B59E-0AC279E07575}"/>
              </a:ext>
            </a:extLst>
          </p:cNvPr>
          <p:cNvCxnSpPr>
            <a:cxnSpLocks/>
          </p:cNvCxnSpPr>
          <p:nvPr/>
        </p:nvCxnSpPr>
        <p:spPr>
          <a:xfrm rot="16200000" flipH="1">
            <a:off x="6051359" y="1833417"/>
            <a:ext cx="1182253" cy="132388"/>
          </a:xfrm>
          <a:prstGeom prst="bentConnector3">
            <a:avLst>
              <a:gd name="adj1" fmla="val 72135"/>
            </a:avLst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83BBD2CA-441A-47A9-BF40-62A53F0B7EA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142620" y="2921332"/>
            <a:ext cx="999730" cy="132388"/>
          </a:xfrm>
          <a:prstGeom prst="bentConnector3">
            <a:avLst>
              <a:gd name="adj1" fmla="val 68478"/>
            </a:avLst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3378FC68-0D49-4A76-8290-C07E28426696}"/>
              </a:ext>
            </a:extLst>
          </p:cNvPr>
          <p:cNvCxnSpPr>
            <a:cxnSpLocks/>
          </p:cNvCxnSpPr>
          <p:nvPr/>
        </p:nvCxnSpPr>
        <p:spPr>
          <a:xfrm rot="5400000">
            <a:off x="5115408" y="1844193"/>
            <a:ext cx="1180715" cy="124693"/>
          </a:xfrm>
          <a:prstGeom prst="bentConnector3">
            <a:avLst>
              <a:gd name="adj1" fmla="val 71904"/>
            </a:avLst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E52AC907-8996-44C3-AF30-7B14DA51ED8A}"/>
              </a:ext>
            </a:extLst>
          </p:cNvPr>
          <p:cNvCxnSpPr>
            <a:cxnSpLocks/>
          </p:cNvCxnSpPr>
          <p:nvPr/>
        </p:nvCxnSpPr>
        <p:spPr>
          <a:xfrm rot="16200000" flipV="1">
            <a:off x="5202050" y="2929029"/>
            <a:ext cx="1007428" cy="124692"/>
          </a:xfrm>
          <a:prstGeom prst="bentConnector3">
            <a:avLst>
              <a:gd name="adj1" fmla="val 68948"/>
            </a:avLst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55578D8-9C56-4732-8D69-9D058CFAF7C0}"/>
              </a:ext>
            </a:extLst>
          </p:cNvPr>
          <p:cNvSpPr txBox="1"/>
          <p:nvPr/>
        </p:nvSpPr>
        <p:spPr>
          <a:xfrm>
            <a:off x="6292884" y="1310463"/>
            <a:ext cx="222130" cy="12311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dirty="0">
                <a:solidFill>
                  <a:srgbClr val="FF0000"/>
                </a:solidFill>
              </a:rPr>
              <a:t>HTS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16EEFC-7EAE-41C8-BD87-45616A764EBD}"/>
              </a:ext>
            </a:extLst>
          </p:cNvPr>
          <p:cNvSpPr txBox="1"/>
          <p:nvPr/>
        </p:nvSpPr>
        <p:spPr>
          <a:xfrm>
            <a:off x="6637026" y="1308484"/>
            <a:ext cx="222130" cy="12311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dirty="0">
                <a:solidFill>
                  <a:srgbClr val="FF0000"/>
                </a:solidFill>
              </a:rPr>
              <a:t>LTS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B56CFD1-AF37-4766-A31B-F407B1455A25}"/>
              </a:ext>
            </a:extLst>
          </p:cNvPr>
          <p:cNvCxnSpPr/>
          <p:nvPr/>
        </p:nvCxnSpPr>
        <p:spPr>
          <a:xfrm>
            <a:off x="9110260" y="1416201"/>
            <a:ext cx="0" cy="1859741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C1919BD-3B08-48F5-9053-61B0C5064DB5}"/>
              </a:ext>
            </a:extLst>
          </p:cNvPr>
          <p:cNvCxnSpPr/>
          <p:nvPr/>
        </p:nvCxnSpPr>
        <p:spPr>
          <a:xfrm>
            <a:off x="9998490" y="1411583"/>
            <a:ext cx="0" cy="1859741"/>
          </a:xfrm>
          <a:prstGeom prst="line">
            <a:avLst/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12F4AAB-D9D7-47FD-90C9-CDD16396C953}"/>
              </a:ext>
            </a:extLst>
          </p:cNvPr>
          <p:cNvSpPr txBox="1"/>
          <p:nvPr/>
        </p:nvSpPr>
        <p:spPr>
          <a:xfrm>
            <a:off x="9714131" y="1458865"/>
            <a:ext cx="222130" cy="12311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dirty="0">
                <a:solidFill>
                  <a:srgbClr val="FF0000"/>
                </a:solidFill>
              </a:rPr>
              <a:t>HTS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8D8D019-FDD8-4CDD-8CE3-493950B70D61}"/>
              </a:ext>
            </a:extLst>
          </p:cNvPr>
          <p:cNvSpPr txBox="1"/>
          <p:nvPr/>
        </p:nvSpPr>
        <p:spPr>
          <a:xfrm>
            <a:off x="10058273" y="1456886"/>
            <a:ext cx="222130" cy="12311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dirty="0">
                <a:solidFill>
                  <a:srgbClr val="FF0000"/>
                </a:solidFill>
              </a:rPr>
              <a:t>LTS</a:t>
            </a:r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9E875010-E4D3-4667-ADD4-ABC588941059}"/>
              </a:ext>
            </a:extLst>
          </p:cNvPr>
          <p:cNvSpPr/>
          <p:nvPr/>
        </p:nvSpPr>
        <p:spPr>
          <a:xfrm>
            <a:off x="1566053" y="1857944"/>
            <a:ext cx="1319226" cy="1307848"/>
          </a:xfrm>
          <a:prstGeom prst="arc">
            <a:avLst>
              <a:gd name="adj1" fmla="val 16742639"/>
              <a:gd name="adj2" fmla="val 38663"/>
            </a:avLst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44432143-D88B-45C2-AC81-59A25B192379}"/>
              </a:ext>
            </a:extLst>
          </p:cNvPr>
          <p:cNvSpPr/>
          <p:nvPr/>
        </p:nvSpPr>
        <p:spPr>
          <a:xfrm flipV="1">
            <a:off x="1554538" y="1834585"/>
            <a:ext cx="1330740" cy="1345778"/>
          </a:xfrm>
          <a:prstGeom prst="arc">
            <a:avLst>
              <a:gd name="adj1" fmla="val 16742639"/>
              <a:gd name="adj2" fmla="val 0"/>
            </a:avLst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2DF6DB92-5CB7-4CAD-91BE-8881CACDE5BD}"/>
              </a:ext>
            </a:extLst>
          </p:cNvPr>
          <p:cNvSpPr/>
          <p:nvPr/>
        </p:nvSpPr>
        <p:spPr>
          <a:xfrm rot="10800000" flipV="1">
            <a:off x="1619746" y="1854300"/>
            <a:ext cx="1383060" cy="1357385"/>
          </a:xfrm>
          <a:prstGeom prst="arc">
            <a:avLst>
              <a:gd name="adj1" fmla="val 16742639"/>
              <a:gd name="adj2" fmla="val 0"/>
            </a:avLst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DAA36BDB-2B26-497A-BBB5-94949853246D}"/>
              </a:ext>
            </a:extLst>
          </p:cNvPr>
          <p:cNvSpPr/>
          <p:nvPr/>
        </p:nvSpPr>
        <p:spPr>
          <a:xfrm rot="10800000">
            <a:off x="1617504" y="1826111"/>
            <a:ext cx="1323374" cy="1346966"/>
          </a:xfrm>
          <a:prstGeom prst="arc">
            <a:avLst>
              <a:gd name="adj1" fmla="val 16742639"/>
              <a:gd name="adj2" fmla="val 0"/>
            </a:avLst>
          </a:prstGeom>
          <a:ln w="6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EA06A9B-5DEE-44D3-9122-61D1C91C7462}"/>
              </a:ext>
            </a:extLst>
          </p:cNvPr>
          <p:cNvSpPr txBox="1"/>
          <p:nvPr/>
        </p:nvSpPr>
        <p:spPr>
          <a:xfrm>
            <a:off x="2148048" y="1928175"/>
            <a:ext cx="222130" cy="12311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dirty="0">
                <a:solidFill>
                  <a:srgbClr val="FF0000"/>
                </a:solidFill>
              </a:rPr>
              <a:t>HTS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86553FC-DABA-4DA6-BCDA-1A9874FADC14}"/>
              </a:ext>
            </a:extLst>
          </p:cNvPr>
          <p:cNvSpPr txBox="1"/>
          <p:nvPr/>
        </p:nvSpPr>
        <p:spPr>
          <a:xfrm>
            <a:off x="2449160" y="1661730"/>
            <a:ext cx="222130" cy="12311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dirty="0">
                <a:solidFill>
                  <a:srgbClr val="FF0000"/>
                </a:solidFill>
              </a:rPr>
              <a:t>LTS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1CEE766-C076-48F3-B429-4ADEE233C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79FDB3-CAA9-4900-9A4A-E69ECB4158D1}"/>
              </a:ext>
            </a:extLst>
          </p:cNvPr>
          <p:cNvSpPr txBox="1"/>
          <p:nvPr/>
        </p:nvSpPr>
        <p:spPr>
          <a:xfrm>
            <a:off x="3692131" y="4741944"/>
            <a:ext cx="2223849" cy="215444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242852"/>
                </a:solidFill>
              </a:rPr>
              <a:t>R. Gupta and D. Martins Araujo, </a:t>
            </a:r>
            <a:r>
              <a:rPr lang="en-US" sz="800" i="1" dirty="0">
                <a:solidFill>
                  <a:srgbClr val="242852"/>
                </a:solidFill>
              </a:rPr>
              <a:t>et al., </a:t>
            </a:r>
            <a:r>
              <a:rPr lang="en-US" sz="800" b="1" dirty="0">
                <a:solidFill>
                  <a:srgbClr val="242852"/>
                </a:solidFill>
              </a:rPr>
              <a:t>4LOr2B-02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E14D5A-8DC6-47BD-A6BF-0185FA6DBAF8}"/>
              </a:ext>
            </a:extLst>
          </p:cNvPr>
          <p:cNvSpPr txBox="1"/>
          <p:nvPr/>
        </p:nvSpPr>
        <p:spPr>
          <a:xfrm>
            <a:off x="6134014" y="5328839"/>
            <a:ext cx="1888184" cy="216024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242852"/>
                </a:solidFill>
              </a:rPr>
              <a:t>Emmanuele Ravaioli, , </a:t>
            </a:r>
            <a:r>
              <a:rPr lang="en-US" sz="800" i="1" dirty="0">
                <a:solidFill>
                  <a:srgbClr val="242852"/>
                </a:solidFill>
              </a:rPr>
              <a:t>et al., </a:t>
            </a:r>
            <a:r>
              <a:rPr lang="en-US" sz="800" b="1" dirty="0">
                <a:solidFill>
                  <a:srgbClr val="242852"/>
                </a:solidFill>
              </a:rPr>
              <a:t>4LOr1B-06</a:t>
            </a:r>
            <a:r>
              <a:rPr lang="en-US" sz="800" dirty="0">
                <a:solidFill>
                  <a:srgbClr val="242852"/>
                </a:solidFill>
              </a:rPr>
              <a:t> </a:t>
            </a:r>
            <a:endParaRPr lang="en-US" sz="800" b="1" dirty="0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8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38" grpId="0" animBg="1"/>
      <p:bldP spid="39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29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54945-064C-41BE-9EF6-BBA562E1C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ASC, Sept. 2024</a:t>
            </a:r>
            <a:br>
              <a:rPr lang="en-US" dirty="0"/>
            </a:br>
            <a:r>
              <a:rPr lang="en-US" dirty="0"/>
              <a:t>Towards </a:t>
            </a:r>
            <a:r>
              <a:rPr lang="en-US" dirty="0">
                <a:solidFill>
                  <a:srgbClr val="FFFFFF"/>
                </a:solidFill>
              </a:rPr>
              <a:t>20 T hybrid </a:t>
            </a:r>
            <a:r>
              <a:rPr lang="en-US" dirty="0" err="1">
                <a:solidFill>
                  <a:srgbClr val="FFFFFF"/>
                </a:solidFill>
              </a:rPr>
              <a:t>magnet:</a:t>
            </a:r>
            <a:r>
              <a:rPr lang="en-US" dirty="0" err="1"/>
              <a:t>Cos-theta</a:t>
            </a:r>
            <a:r>
              <a:rPr lang="en-US" dirty="0"/>
              <a:t>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E9F19-3B63-46B3-9644-4BDF50251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8000"/>
            <a:ext cx="10972800" cy="242104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Magnetic:</a:t>
            </a:r>
            <a:r>
              <a:rPr lang="en-US" dirty="0"/>
              <a:t> </a:t>
            </a:r>
          </a:p>
          <a:p>
            <a:pPr lvl="1"/>
            <a:r>
              <a:rPr lang="it-IT" dirty="0"/>
              <a:t>2 layer HTS, 4 layer LTS,  </a:t>
            </a:r>
            <a:r>
              <a:rPr lang="en-US" dirty="0"/>
              <a:t>field quality and margin in spec, OR coil: 165 mm 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Mechanics: </a:t>
            </a:r>
          </a:p>
          <a:p>
            <a:pPr lvl="1"/>
            <a:r>
              <a:rPr lang="en-US" dirty="0"/>
              <a:t>Stress management required in all directions</a:t>
            </a:r>
          </a:p>
          <a:p>
            <a:pPr lvl="2"/>
            <a:r>
              <a:rPr lang="en-US" dirty="0"/>
              <a:t>First 2 layers (HTS) with single cable in grove, second 2 layers (LTS) with single block in grove, last 2 layers traditional CT</a:t>
            </a:r>
          </a:p>
          <a:p>
            <a:pPr lvl="1"/>
            <a:r>
              <a:rPr lang="en-US" dirty="0"/>
              <a:t>Coil stress acceptable, but very high stress in the mandrel (Inconel or </a:t>
            </a:r>
            <a:r>
              <a:rPr lang="en-US" dirty="0" err="1"/>
              <a:t>Nitronic</a:t>
            </a:r>
            <a:r>
              <a:rPr lang="en-US" dirty="0"/>
              <a:t>?)</a:t>
            </a:r>
          </a:p>
          <a:p>
            <a:pPr lvl="1"/>
            <a:r>
              <a:rPr lang="en-US" dirty="0"/>
              <a:t>Large mechanical structure: 1120 mm. </a:t>
            </a:r>
          </a:p>
          <a:p>
            <a:pPr lvl="2"/>
            <a:r>
              <a:rPr lang="en-US" dirty="0"/>
              <a:t>Pre-load provided by  bladder and key support structure to reduce peak field in conductor.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D67AB-E708-4BFC-92D7-D2F95744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Ferracin, "Development of HTS/LTS Hybrid Dipole Magnets by the US Magnet Development Program"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3B5A76-A78B-4553-A777-7F2BC7601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1B2A23-73D6-445B-8FFA-9C812D2639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2" t="4633" r="15922" b="4397"/>
          <a:stretch/>
        </p:blipFill>
        <p:spPr>
          <a:xfrm>
            <a:off x="9069596" y="3848692"/>
            <a:ext cx="2133300" cy="2137744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2EC294-B1C4-45BA-B8C8-861F70F783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1" t="4633" r="15994" b="4586"/>
          <a:stretch/>
        </p:blipFill>
        <p:spPr>
          <a:xfrm>
            <a:off x="5591944" y="3853136"/>
            <a:ext cx="2133300" cy="2133300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BAB113-996E-476A-AEA5-05E6B4F1B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28" y="3853136"/>
            <a:ext cx="3570815" cy="2133300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57BF2C-518D-4FB3-8DF1-5CE31F76F3E8}"/>
              </a:ext>
            </a:extLst>
          </p:cNvPr>
          <p:cNvSpPr txBox="1"/>
          <p:nvPr/>
        </p:nvSpPr>
        <p:spPr>
          <a:xfrm>
            <a:off x="9192154" y="3523187"/>
            <a:ext cx="1888184" cy="216024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242852"/>
                </a:solidFill>
              </a:rPr>
              <a:t>Marika </a:t>
            </a:r>
            <a:r>
              <a:rPr lang="en-US" sz="800" dirty="0" err="1">
                <a:solidFill>
                  <a:srgbClr val="242852"/>
                </a:solidFill>
              </a:rPr>
              <a:t>DAddazio</a:t>
            </a:r>
            <a:r>
              <a:rPr lang="en-US" sz="800" dirty="0">
                <a:solidFill>
                  <a:srgbClr val="242852"/>
                </a:solidFill>
              </a:rPr>
              <a:t>, , </a:t>
            </a:r>
            <a:r>
              <a:rPr lang="en-US" sz="800" i="1" dirty="0">
                <a:solidFill>
                  <a:srgbClr val="242852"/>
                </a:solidFill>
              </a:rPr>
              <a:t>et al., </a:t>
            </a:r>
            <a:r>
              <a:rPr lang="en-US" sz="800" b="1" dirty="0">
                <a:solidFill>
                  <a:srgbClr val="242852"/>
                </a:solidFill>
              </a:rPr>
              <a:t>4LOr2B-03</a:t>
            </a:r>
          </a:p>
        </p:txBody>
      </p:sp>
    </p:spTree>
    <p:extLst>
      <p:ext uri="{BB962C8B-B14F-4D97-AF65-F5344CB8AC3E}">
        <p14:creationId xmlns:p14="http://schemas.microsoft.com/office/powerpoint/2010/main" val="201792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45438-9E1E-4E7C-9592-0BAF2BD3B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for 20 T hybrid design /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169AF-EF14-4CD7-958B-EE3A8AC79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Complete design of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Cos-theta 20 T Bi2212 hybrid design</a:t>
            </a:r>
          </a:p>
          <a:p>
            <a:pPr lvl="1"/>
            <a:r>
              <a:rPr lang="en-US" dirty="0"/>
              <a:t>Include in the design the ESC quench protection coil </a:t>
            </a:r>
            <a:r>
              <a:rPr lang="en-US" dirty="0">
                <a:sym typeface="Wingdings" panose="05000000000000000000" pitchFamily="2" charset="2"/>
              </a:rPr>
              <a:t> extendable to 10-15 m</a:t>
            </a:r>
          </a:p>
          <a:p>
            <a:pPr lvl="1"/>
            <a:r>
              <a:rPr lang="en-US" dirty="0"/>
              <a:t>Investigate a 5-layers option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Design of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REBCO (CORC/STAR) 20 T hybrid design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Design and comparison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all HTS 20 T design </a:t>
            </a:r>
            <a:r>
              <a:rPr lang="en-US" dirty="0"/>
              <a:t>with Bi2212                          and REBCO (CORC/STAR), in collaboration with area IV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AC274-7712-4990-8805-1F8830C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Ferracin, "Development of HTS/LTS Hybrid Dipole Magnets by the US Magnet Development Program"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CB8B6-44A8-4E46-9D27-B58BEB064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6A311B-DF0F-4B9F-8FDC-796B99786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2619014"/>
            <a:ext cx="3960440" cy="8099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DD118B-C0FE-4204-9015-FCB2274A4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303" y="4005064"/>
            <a:ext cx="5107337" cy="7785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2A369B-8633-4351-BDBC-DFAEB6AED8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186" y="4871989"/>
            <a:ext cx="1944216" cy="112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5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105987</TotalTime>
  <Words>1310</Words>
  <Application>Microsoft Office PowerPoint</Application>
  <PresentationFormat>Widescreen</PresentationFormat>
  <Paragraphs>166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MS PGothic</vt:lpstr>
      <vt:lpstr>Arial</vt:lpstr>
      <vt:lpstr>Calibri</vt:lpstr>
      <vt:lpstr>Symbol</vt:lpstr>
      <vt:lpstr>Wingdings</vt:lpstr>
      <vt:lpstr>Office Theme</vt:lpstr>
      <vt:lpstr> Updates on 20 T working group activities and next steps</vt:lpstr>
      <vt:lpstr>Acknowledgement (20 T working group)</vt:lpstr>
      <vt:lpstr>Introduction  Bi-weekly meetings (but recently weekly…)</vt:lpstr>
      <vt:lpstr>Introduction Goals of working group</vt:lpstr>
      <vt:lpstr>US Magnet development program roadmap</vt:lpstr>
      <vt:lpstr>Outline</vt:lpstr>
      <vt:lpstr>From ASC, Sept. 2024 Towards 20 T hybrid magnet: overview</vt:lpstr>
      <vt:lpstr>From ASC, Sept. 2024 Towards 20 T hybrid magnet:Cos-theta option</vt:lpstr>
      <vt:lpstr>Next steps for 20 T hybrid design / comparison</vt:lpstr>
      <vt:lpstr>Next steps for 20 T hybrid design / comparison</vt:lpstr>
      <vt:lpstr>Outline</vt:lpstr>
      <vt:lpstr>From ASC, Sept. 2024 Summary of inserts and outserts</vt:lpstr>
      <vt:lpstr>Possible plans for the 20 T design working group</vt:lpstr>
      <vt:lpstr>Possible plans for the hybrid magnets working group</vt:lpstr>
      <vt:lpstr>Possible milestones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LBNL LARP Effort – Ian Pong</dc:title>
  <dc:creator>Ian Pong</dc:creator>
  <cp:lastModifiedBy>Paolo Ferracin</cp:lastModifiedBy>
  <cp:revision>1658</cp:revision>
  <cp:lastPrinted>2024-07-09T15:29:18Z</cp:lastPrinted>
  <dcterms:created xsi:type="dcterms:W3CDTF">2013-02-14T18:56:39Z</dcterms:created>
  <dcterms:modified xsi:type="dcterms:W3CDTF">2024-11-20T20:38:56Z</dcterms:modified>
</cp:coreProperties>
</file>