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96" r:id="rId2"/>
    <p:sldId id="298" r:id="rId3"/>
    <p:sldId id="287" r:id="rId4"/>
    <p:sldId id="299" r:id="rId5"/>
    <p:sldId id="301" r:id="rId6"/>
    <p:sldId id="303" r:id="rId7"/>
    <p:sldId id="304" r:id="rId8"/>
    <p:sldId id="306" r:id="rId9"/>
    <p:sldId id="308" r:id="rId10"/>
    <p:sldId id="307" r:id="rId11"/>
    <p:sldId id="317" r:id="rId12"/>
    <p:sldId id="305" r:id="rId13"/>
    <p:sldId id="309" r:id="rId14"/>
    <p:sldId id="310" r:id="rId15"/>
    <p:sldId id="311" r:id="rId16"/>
    <p:sldId id="312" r:id="rId17"/>
    <p:sldId id="313" r:id="rId18"/>
    <p:sldId id="314" r:id="rId19"/>
    <p:sldId id="315" r:id="rId20"/>
    <p:sldId id="316" r:id="rId21"/>
    <p:sldId id="260" r:id="rId22"/>
    <p:sldId id="302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8" orient="horz" pos="4320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00"/>
    <a:srgbClr val="63666A"/>
    <a:srgbClr val="313C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6327"/>
  </p:normalViewPr>
  <p:slideViewPr>
    <p:cSldViewPr snapToGrid="0" snapToObjects="1" showGuides="1">
      <p:cViewPr varScale="1">
        <p:scale>
          <a:sx n="118" d="100"/>
          <a:sy n="118" d="100"/>
        </p:scale>
        <p:origin x="132" y="306"/>
      </p:cViewPr>
      <p:guideLst>
        <p:guide pos="3840"/>
        <p:guide orient="horz" pos="432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D39A6-77E7-444E-A642-9A63D17658CA}" type="datetimeFigureOut">
              <a:rPr lang="en-US" smtClean="0"/>
              <a:t>11/14/2024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23C63-8C3D-434D-B393-CC73251942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6181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E984D-96FD-2C4B-AC84-701CA62C147F}" type="datetimeFigureOut">
              <a:rPr lang="en-US" smtClean="0"/>
              <a:t>11/14/2024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DD09A-A7EA-F240-8C4A-3FAABB2D80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1134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Color Background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09" y="1134598"/>
            <a:ext cx="10968914" cy="2422759"/>
          </a:xfrm>
        </p:spPr>
        <p:txBody>
          <a:bodyPr anchor="b" anchorCtr="0">
            <a:no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309" y="3886201"/>
            <a:ext cx="10968907" cy="1092083"/>
          </a:xfrm>
        </p:spPr>
        <p:txBody>
          <a:bodyPr>
            <a:noAutofit/>
          </a:bodyPr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10309" y="5327650"/>
            <a:ext cx="10968907" cy="520700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3" name="Picture 152" descr="DOE_Office_Science_white.png">
            <a:extLst>
              <a:ext uri="{FF2B5EF4-FFF2-40B4-BE49-F238E27FC236}">
                <a16:creationId xmlns:a16="http://schemas.microsoft.com/office/drawing/2014/main" id="{4327B12B-9E2F-EA47-9B79-D54BD52AFA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692" y="406400"/>
            <a:ext cx="1769532" cy="588347"/>
          </a:xfrm>
          <a:prstGeom prst="rect">
            <a:avLst/>
          </a:prstGeom>
        </p:spPr>
      </p:pic>
      <p:pic>
        <p:nvPicPr>
          <p:cNvPr id="155" name="Picture 154" descr="A close up of a sign&#10;&#10;Description automatically generated">
            <a:extLst>
              <a:ext uri="{FF2B5EF4-FFF2-40B4-BE49-F238E27FC236}">
                <a16:creationId xmlns:a16="http://schemas.microsoft.com/office/drawing/2014/main" id="{9C7CFF29-BDD8-8C48-BBAA-96D01327FD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9360" y="406400"/>
            <a:ext cx="3200400" cy="81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76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16102"/>
            <a:ext cx="3520837" cy="4261104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1" name="Content Placeholder 2"/>
          <p:cNvSpPr>
            <a:spLocks noGrp="1"/>
          </p:cNvSpPr>
          <p:nvPr>
            <p:ph idx="11"/>
          </p:nvPr>
        </p:nvSpPr>
        <p:spPr>
          <a:xfrm>
            <a:off x="4329867" y="1816102"/>
            <a:ext cx="3520837" cy="42618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3" name="Content Placeholder 2"/>
          <p:cNvSpPr>
            <a:spLocks noGrp="1"/>
          </p:cNvSpPr>
          <p:nvPr>
            <p:ph idx="12"/>
          </p:nvPr>
        </p:nvSpPr>
        <p:spPr>
          <a:xfrm>
            <a:off x="8058383" y="1816102"/>
            <a:ext cx="3520837" cy="42618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76" name="Straight Connector 275"/>
          <p:cNvCxnSpPr/>
          <p:nvPr userDrawn="1"/>
        </p:nvCxnSpPr>
        <p:spPr>
          <a:xfrm>
            <a:off x="610308" y="6873248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 userDrawn="1"/>
        </p:nvCxnSpPr>
        <p:spPr>
          <a:xfrm>
            <a:off x="11579225" y="6873248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8" name="Group 277"/>
          <p:cNvGrpSpPr/>
          <p:nvPr userDrawn="1"/>
        </p:nvGrpSpPr>
        <p:grpSpPr>
          <a:xfrm>
            <a:off x="10648211" y="6873248"/>
            <a:ext cx="203200" cy="122115"/>
            <a:chOff x="7983415" y="6582508"/>
            <a:chExt cx="152400" cy="486507"/>
          </a:xfrm>
        </p:grpSpPr>
        <p:cxnSp>
          <p:nvCxnSpPr>
            <p:cNvPr id="309" name="Straight Connector 30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9" name="Group 278"/>
          <p:cNvGrpSpPr/>
          <p:nvPr userDrawn="1"/>
        </p:nvGrpSpPr>
        <p:grpSpPr>
          <a:xfrm>
            <a:off x="9717201" y="6873248"/>
            <a:ext cx="203200" cy="122115"/>
            <a:chOff x="7983415" y="6582508"/>
            <a:chExt cx="152400" cy="486507"/>
          </a:xfrm>
        </p:grpSpPr>
        <p:cxnSp>
          <p:nvCxnSpPr>
            <p:cNvPr id="307" name="Straight Connector 30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0" name="Group 279"/>
          <p:cNvGrpSpPr/>
          <p:nvPr userDrawn="1"/>
        </p:nvGrpSpPr>
        <p:grpSpPr>
          <a:xfrm>
            <a:off x="8786192" y="6873248"/>
            <a:ext cx="203200" cy="122115"/>
            <a:chOff x="7983415" y="6582508"/>
            <a:chExt cx="152400" cy="486507"/>
          </a:xfrm>
        </p:grpSpPr>
        <p:cxnSp>
          <p:nvCxnSpPr>
            <p:cNvPr id="305" name="Straight Connector 30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1" name="Group 280"/>
          <p:cNvGrpSpPr/>
          <p:nvPr userDrawn="1"/>
        </p:nvGrpSpPr>
        <p:grpSpPr>
          <a:xfrm>
            <a:off x="7855183" y="6873248"/>
            <a:ext cx="203200" cy="122115"/>
            <a:chOff x="7983415" y="6582508"/>
            <a:chExt cx="152400" cy="486507"/>
          </a:xfrm>
        </p:grpSpPr>
        <p:cxnSp>
          <p:nvCxnSpPr>
            <p:cNvPr id="303" name="Straight Connector 30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/>
          <p:cNvGrpSpPr/>
          <p:nvPr userDrawn="1"/>
        </p:nvGrpSpPr>
        <p:grpSpPr>
          <a:xfrm>
            <a:off x="6924173" y="6873248"/>
            <a:ext cx="203200" cy="122115"/>
            <a:chOff x="7983415" y="6582508"/>
            <a:chExt cx="152400" cy="486507"/>
          </a:xfrm>
        </p:grpSpPr>
        <p:cxnSp>
          <p:nvCxnSpPr>
            <p:cNvPr id="301" name="Straight Connector 30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3" name="Group 282"/>
          <p:cNvGrpSpPr/>
          <p:nvPr userDrawn="1"/>
        </p:nvGrpSpPr>
        <p:grpSpPr>
          <a:xfrm>
            <a:off x="5993164" y="6873248"/>
            <a:ext cx="203200" cy="122115"/>
            <a:chOff x="7983415" y="6582508"/>
            <a:chExt cx="152400" cy="486507"/>
          </a:xfrm>
        </p:grpSpPr>
        <p:cxnSp>
          <p:nvCxnSpPr>
            <p:cNvPr id="299" name="Straight Connector 29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Group 283"/>
          <p:cNvGrpSpPr/>
          <p:nvPr userDrawn="1"/>
        </p:nvGrpSpPr>
        <p:grpSpPr>
          <a:xfrm>
            <a:off x="5062155" y="6873248"/>
            <a:ext cx="203200" cy="122115"/>
            <a:chOff x="7983415" y="6582508"/>
            <a:chExt cx="152400" cy="486507"/>
          </a:xfrm>
        </p:grpSpPr>
        <p:cxnSp>
          <p:nvCxnSpPr>
            <p:cNvPr id="297" name="Straight Connector 29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" name="Group 284"/>
          <p:cNvGrpSpPr/>
          <p:nvPr userDrawn="1"/>
        </p:nvGrpSpPr>
        <p:grpSpPr>
          <a:xfrm>
            <a:off x="4131145" y="6873248"/>
            <a:ext cx="203200" cy="122115"/>
            <a:chOff x="7983415" y="6582508"/>
            <a:chExt cx="152400" cy="486507"/>
          </a:xfrm>
        </p:grpSpPr>
        <p:cxnSp>
          <p:nvCxnSpPr>
            <p:cNvPr id="295" name="Straight Connector 29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6" name="Group 285"/>
          <p:cNvGrpSpPr/>
          <p:nvPr userDrawn="1"/>
        </p:nvGrpSpPr>
        <p:grpSpPr>
          <a:xfrm>
            <a:off x="3200136" y="6873248"/>
            <a:ext cx="203200" cy="122115"/>
            <a:chOff x="7983415" y="6582508"/>
            <a:chExt cx="152400" cy="486507"/>
          </a:xfrm>
        </p:grpSpPr>
        <p:cxnSp>
          <p:nvCxnSpPr>
            <p:cNvPr id="293" name="Straight Connector 29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7" name="Group 286"/>
          <p:cNvGrpSpPr/>
          <p:nvPr userDrawn="1"/>
        </p:nvGrpSpPr>
        <p:grpSpPr>
          <a:xfrm>
            <a:off x="2269127" y="6873248"/>
            <a:ext cx="203200" cy="122115"/>
            <a:chOff x="7983415" y="6582508"/>
            <a:chExt cx="152400" cy="486507"/>
          </a:xfrm>
        </p:grpSpPr>
        <p:cxnSp>
          <p:nvCxnSpPr>
            <p:cNvPr id="291" name="Straight Connector 29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8" name="Group 287"/>
          <p:cNvGrpSpPr/>
          <p:nvPr userDrawn="1"/>
        </p:nvGrpSpPr>
        <p:grpSpPr>
          <a:xfrm>
            <a:off x="1338117" y="6873248"/>
            <a:ext cx="203200" cy="122115"/>
            <a:chOff x="7983415" y="6582508"/>
            <a:chExt cx="152400" cy="486507"/>
          </a:xfrm>
        </p:grpSpPr>
        <p:cxnSp>
          <p:nvCxnSpPr>
            <p:cNvPr id="289" name="Straight Connector 28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1" name="Straight Connector 240"/>
          <p:cNvCxnSpPr/>
          <p:nvPr userDrawn="1"/>
        </p:nvCxnSpPr>
        <p:spPr>
          <a:xfrm rot="5400000">
            <a:off x="-120356" y="372597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2" name="Group 241"/>
          <p:cNvGrpSpPr/>
          <p:nvPr userDrawn="1"/>
        </p:nvGrpSpPr>
        <p:grpSpPr>
          <a:xfrm rot="5400000">
            <a:off x="-196556" y="5920357"/>
            <a:ext cx="152400" cy="162820"/>
            <a:chOff x="7983415" y="6582508"/>
            <a:chExt cx="152400" cy="486507"/>
          </a:xfrm>
        </p:grpSpPr>
        <p:cxnSp>
          <p:nvCxnSpPr>
            <p:cNvPr id="274" name="Straight Connector 27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3" name="Group 242"/>
          <p:cNvGrpSpPr/>
          <p:nvPr userDrawn="1"/>
        </p:nvGrpSpPr>
        <p:grpSpPr>
          <a:xfrm rot="5400000">
            <a:off x="-196556" y="5446715"/>
            <a:ext cx="152400" cy="162820"/>
            <a:chOff x="7983415" y="6582508"/>
            <a:chExt cx="152400" cy="486507"/>
          </a:xfrm>
        </p:grpSpPr>
        <p:cxnSp>
          <p:nvCxnSpPr>
            <p:cNvPr id="272" name="Straight Connector 27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4" name="Group 243"/>
          <p:cNvGrpSpPr/>
          <p:nvPr userDrawn="1"/>
        </p:nvGrpSpPr>
        <p:grpSpPr>
          <a:xfrm rot="5400000">
            <a:off x="-196556" y="4973073"/>
            <a:ext cx="152400" cy="162820"/>
            <a:chOff x="7983415" y="6582508"/>
            <a:chExt cx="152400" cy="486507"/>
          </a:xfrm>
        </p:grpSpPr>
        <p:cxnSp>
          <p:nvCxnSpPr>
            <p:cNvPr id="270" name="Straight Connector 26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/>
          <p:cNvGrpSpPr/>
          <p:nvPr userDrawn="1"/>
        </p:nvGrpSpPr>
        <p:grpSpPr>
          <a:xfrm rot="5400000">
            <a:off x="-196556" y="4499431"/>
            <a:ext cx="152400" cy="162820"/>
            <a:chOff x="7983415" y="6582508"/>
            <a:chExt cx="152400" cy="486507"/>
          </a:xfrm>
        </p:grpSpPr>
        <p:cxnSp>
          <p:nvCxnSpPr>
            <p:cNvPr id="268" name="Straight Connector 26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6" name="Group 245"/>
          <p:cNvGrpSpPr/>
          <p:nvPr userDrawn="1"/>
        </p:nvGrpSpPr>
        <p:grpSpPr>
          <a:xfrm rot="5400000">
            <a:off x="-196556" y="4025789"/>
            <a:ext cx="152400" cy="162820"/>
            <a:chOff x="7983415" y="6582508"/>
            <a:chExt cx="152400" cy="486507"/>
          </a:xfrm>
        </p:grpSpPr>
        <p:cxnSp>
          <p:nvCxnSpPr>
            <p:cNvPr id="266" name="Straight Connector 26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7" name="Group 246"/>
          <p:cNvGrpSpPr/>
          <p:nvPr userDrawn="1"/>
        </p:nvGrpSpPr>
        <p:grpSpPr>
          <a:xfrm rot="5400000">
            <a:off x="-196556" y="3552147"/>
            <a:ext cx="152400" cy="162820"/>
            <a:chOff x="7983415" y="6582508"/>
            <a:chExt cx="152400" cy="486507"/>
          </a:xfrm>
        </p:grpSpPr>
        <p:cxnSp>
          <p:nvCxnSpPr>
            <p:cNvPr id="264" name="Straight Connector 26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8" name="Group 247"/>
          <p:cNvGrpSpPr/>
          <p:nvPr userDrawn="1"/>
        </p:nvGrpSpPr>
        <p:grpSpPr>
          <a:xfrm rot="5400000">
            <a:off x="-196556" y="3078505"/>
            <a:ext cx="152400" cy="162820"/>
            <a:chOff x="7983415" y="6582508"/>
            <a:chExt cx="152400" cy="486507"/>
          </a:xfrm>
        </p:grpSpPr>
        <p:cxnSp>
          <p:nvCxnSpPr>
            <p:cNvPr id="262" name="Straight Connector 26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9" name="Group 248"/>
          <p:cNvGrpSpPr/>
          <p:nvPr userDrawn="1"/>
        </p:nvGrpSpPr>
        <p:grpSpPr>
          <a:xfrm rot="5400000">
            <a:off x="-196556" y="2604863"/>
            <a:ext cx="152400" cy="162820"/>
            <a:chOff x="7983415" y="6582508"/>
            <a:chExt cx="152400" cy="486507"/>
          </a:xfrm>
        </p:grpSpPr>
        <p:cxnSp>
          <p:nvCxnSpPr>
            <p:cNvPr id="260" name="Straight Connector 25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0" name="Group 249"/>
          <p:cNvGrpSpPr/>
          <p:nvPr userDrawn="1"/>
        </p:nvGrpSpPr>
        <p:grpSpPr>
          <a:xfrm rot="5400000">
            <a:off x="-196556" y="2131221"/>
            <a:ext cx="152400" cy="162820"/>
            <a:chOff x="7983415" y="6582508"/>
            <a:chExt cx="152400" cy="486507"/>
          </a:xfrm>
        </p:grpSpPr>
        <p:cxnSp>
          <p:nvCxnSpPr>
            <p:cNvPr id="258" name="Straight Connector 25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1" name="Group 250"/>
          <p:cNvGrpSpPr/>
          <p:nvPr userDrawn="1"/>
        </p:nvGrpSpPr>
        <p:grpSpPr>
          <a:xfrm rot="5400000">
            <a:off x="-196556" y="1657579"/>
            <a:ext cx="152400" cy="162820"/>
            <a:chOff x="7983415" y="6582508"/>
            <a:chExt cx="152400" cy="486507"/>
          </a:xfrm>
        </p:grpSpPr>
        <p:cxnSp>
          <p:nvCxnSpPr>
            <p:cNvPr id="256" name="Straight Connector 25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2" name="Group 251"/>
          <p:cNvGrpSpPr/>
          <p:nvPr userDrawn="1"/>
        </p:nvGrpSpPr>
        <p:grpSpPr>
          <a:xfrm rot="5400000">
            <a:off x="-196556" y="976988"/>
            <a:ext cx="152400" cy="162820"/>
            <a:chOff x="7983415" y="6582508"/>
            <a:chExt cx="152400" cy="486507"/>
          </a:xfrm>
        </p:grpSpPr>
        <p:cxnSp>
          <p:nvCxnSpPr>
            <p:cNvPr id="254" name="Straight Connector 25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3" name="Straight Connector 252"/>
          <p:cNvCxnSpPr/>
          <p:nvPr userDrawn="1"/>
        </p:nvCxnSpPr>
        <p:spPr>
          <a:xfrm rot="5400000">
            <a:off x="-120356" y="6317802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 userDrawn="1"/>
        </p:nvCxnSpPr>
        <p:spPr>
          <a:xfrm rot="5400000">
            <a:off x="12303388" y="372597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7" name="Group 206"/>
          <p:cNvGrpSpPr/>
          <p:nvPr userDrawn="1"/>
        </p:nvGrpSpPr>
        <p:grpSpPr>
          <a:xfrm rot="5400000">
            <a:off x="12227188" y="5920357"/>
            <a:ext cx="152400" cy="162820"/>
            <a:chOff x="7983415" y="6582508"/>
            <a:chExt cx="152400" cy="486507"/>
          </a:xfrm>
        </p:grpSpPr>
        <p:cxnSp>
          <p:nvCxnSpPr>
            <p:cNvPr id="239" name="Straight Connector 23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 userDrawn="1"/>
        </p:nvGrpSpPr>
        <p:grpSpPr>
          <a:xfrm rot="5400000">
            <a:off x="12227188" y="5446715"/>
            <a:ext cx="152400" cy="162820"/>
            <a:chOff x="7983415" y="6582508"/>
            <a:chExt cx="152400" cy="486507"/>
          </a:xfrm>
        </p:grpSpPr>
        <p:cxnSp>
          <p:nvCxnSpPr>
            <p:cNvPr id="237" name="Straight Connector 23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9" name="Group 208"/>
          <p:cNvGrpSpPr/>
          <p:nvPr userDrawn="1"/>
        </p:nvGrpSpPr>
        <p:grpSpPr>
          <a:xfrm rot="5400000">
            <a:off x="12227188" y="4973073"/>
            <a:ext cx="152400" cy="162820"/>
            <a:chOff x="7983415" y="6582508"/>
            <a:chExt cx="152400" cy="486507"/>
          </a:xfrm>
        </p:grpSpPr>
        <p:cxnSp>
          <p:nvCxnSpPr>
            <p:cNvPr id="235" name="Straight Connector 23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/>
          <p:cNvGrpSpPr/>
          <p:nvPr userDrawn="1"/>
        </p:nvGrpSpPr>
        <p:grpSpPr>
          <a:xfrm rot="5400000">
            <a:off x="12227188" y="4499431"/>
            <a:ext cx="152400" cy="162820"/>
            <a:chOff x="7983415" y="6582508"/>
            <a:chExt cx="152400" cy="486507"/>
          </a:xfrm>
        </p:grpSpPr>
        <p:cxnSp>
          <p:nvCxnSpPr>
            <p:cNvPr id="233" name="Straight Connector 23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Group 210"/>
          <p:cNvGrpSpPr/>
          <p:nvPr userDrawn="1"/>
        </p:nvGrpSpPr>
        <p:grpSpPr>
          <a:xfrm rot="5400000">
            <a:off x="12227188" y="4025789"/>
            <a:ext cx="152400" cy="162820"/>
            <a:chOff x="7983415" y="6582508"/>
            <a:chExt cx="152400" cy="486507"/>
          </a:xfrm>
        </p:grpSpPr>
        <p:cxnSp>
          <p:nvCxnSpPr>
            <p:cNvPr id="231" name="Straight Connector 23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oup 211"/>
          <p:cNvGrpSpPr/>
          <p:nvPr userDrawn="1"/>
        </p:nvGrpSpPr>
        <p:grpSpPr>
          <a:xfrm rot="5400000">
            <a:off x="12227188" y="3552147"/>
            <a:ext cx="152400" cy="162820"/>
            <a:chOff x="7983415" y="6582508"/>
            <a:chExt cx="152400" cy="486507"/>
          </a:xfrm>
        </p:grpSpPr>
        <p:cxnSp>
          <p:nvCxnSpPr>
            <p:cNvPr id="229" name="Straight Connector 22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oup 212"/>
          <p:cNvGrpSpPr/>
          <p:nvPr userDrawn="1"/>
        </p:nvGrpSpPr>
        <p:grpSpPr>
          <a:xfrm rot="5400000">
            <a:off x="12227188" y="3078505"/>
            <a:ext cx="152400" cy="162820"/>
            <a:chOff x="7983415" y="6582508"/>
            <a:chExt cx="152400" cy="486507"/>
          </a:xfrm>
        </p:grpSpPr>
        <p:cxnSp>
          <p:nvCxnSpPr>
            <p:cNvPr id="227" name="Straight Connector 22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Group 213"/>
          <p:cNvGrpSpPr/>
          <p:nvPr userDrawn="1"/>
        </p:nvGrpSpPr>
        <p:grpSpPr>
          <a:xfrm rot="5400000">
            <a:off x="12227188" y="2604863"/>
            <a:ext cx="152400" cy="162820"/>
            <a:chOff x="7983415" y="6582508"/>
            <a:chExt cx="152400" cy="486507"/>
          </a:xfrm>
        </p:grpSpPr>
        <p:cxnSp>
          <p:nvCxnSpPr>
            <p:cNvPr id="225" name="Straight Connector 22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5" name="Group 214"/>
          <p:cNvGrpSpPr/>
          <p:nvPr userDrawn="1"/>
        </p:nvGrpSpPr>
        <p:grpSpPr>
          <a:xfrm rot="5400000">
            <a:off x="12227188" y="2131221"/>
            <a:ext cx="152400" cy="162820"/>
            <a:chOff x="7983415" y="6582508"/>
            <a:chExt cx="152400" cy="486507"/>
          </a:xfrm>
        </p:grpSpPr>
        <p:cxnSp>
          <p:nvCxnSpPr>
            <p:cNvPr id="223" name="Straight Connector 22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6" name="Group 215"/>
          <p:cNvGrpSpPr/>
          <p:nvPr userDrawn="1"/>
        </p:nvGrpSpPr>
        <p:grpSpPr>
          <a:xfrm rot="5400000">
            <a:off x="12227188" y="1657579"/>
            <a:ext cx="152400" cy="162820"/>
            <a:chOff x="7983415" y="6582508"/>
            <a:chExt cx="152400" cy="486507"/>
          </a:xfrm>
        </p:grpSpPr>
        <p:cxnSp>
          <p:nvCxnSpPr>
            <p:cNvPr id="221" name="Straight Connector 22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7" name="Group 216"/>
          <p:cNvGrpSpPr/>
          <p:nvPr userDrawn="1"/>
        </p:nvGrpSpPr>
        <p:grpSpPr>
          <a:xfrm rot="5400000">
            <a:off x="12227188" y="976988"/>
            <a:ext cx="152400" cy="162820"/>
            <a:chOff x="7983415" y="6582508"/>
            <a:chExt cx="152400" cy="486507"/>
          </a:xfrm>
        </p:grpSpPr>
        <p:cxnSp>
          <p:nvCxnSpPr>
            <p:cNvPr id="219" name="Straight Connector 21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8" name="Straight Connector 217"/>
          <p:cNvCxnSpPr/>
          <p:nvPr userDrawn="1"/>
        </p:nvCxnSpPr>
        <p:spPr>
          <a:xfrm rot="5400000">
            <a:off x="12303388" y="6317802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 userDrawn="1"/>
        </p:nvCxnSpPr>
        <p:spPr>
          <a:xfrm>
            <a:off x="610308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 userDrawn="1"/>
        </p:nvCxnSpPr>
        <p:spPr>
          <a:xfrm>
            <a:off x="11579225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Group 172"/>
          <p:cNvGrpSpPr/>
          <p:nvPr userDrawn="1"/>
        </p:nvGrpSpPr>
        <p:grpSpPr>
          <a:xfrm>
            <a:off x="10648211" y="-141165"/>
            <a:ext cx="203200" cy="122115"/>
            <a:chOff x="7983415" y="6582508"/>
            <a:chExt cx="152400" cy="486507"/>
          </a:xfrm>
        </p:grpSpPr>
        <p:cxnSp>
          <p:nvCxnSpPr>
            <p:cNvPr id="204" name="Straight Connector 20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" name="Group 173"/>
          <p:cNvGrpSpPr/>
          <p:nvPr userDrawn="1"/>
        </p:nvGrpSpPr>
        <p:grpSpPr>
          <a:xfrm>
            <a:off x="9717201" y="-141165"/>
            <a:ext cx="203200" cy="122115"/>
            <a:chOff x="7983415" y="6582508"/>
            <a:chExt cx="152400" cy="486507"/>
          </a:xfrm>
        </p:grpSpPr>
        <p:cxnSp>
          <p:nvCxnSpPr>
            <p:cNvPr id="202" name="Straight Connector 20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oup 174"/>
          <p:cNvGrpSpPr/>
          <p:nvPr userDrawn="1"/>
        </p:nvGrpSpPr>
        <p:grpSpPr>
          <a:xfrm>
            <a:off x="8786192" y="-141165"/>
            <a:ext cx="203200" cy="122115"/>
            <a:chOff x="7983415" y="6582508"/>
            <a:chExt cx="152400" cy="486507"/>
          </a:xfrm>
        </p:grpSpPr>
        <p:cxnSp>
          <p:nvCxnSpPr>
            <p:cNvPr id="200" name="Straight Connector 19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Group 175"/>
          <p:cNvGrpSpPr/>
          <p:nvPr userDrawn="1"/>
        </p:nvGrpSpPr>
        <p:grpSpPr>
          <a:xfrm>
            <a:off x="7855183" y="-141165"/>
            <a:ext cx="203200" cy="122115"/>
            <a:chOff x="7983415" y="6582508"/>
            <a:chExt cx="152400" cy="486507"/>
          </a:xfrm>
        </p:grpSpPr>
        <p:cxnSp>
          <p:nvCxnSpPr>
            <p:cNvPr id="198" name="Straight Connector 19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Group 176"/>
          <p:cNvGrpSpPr/>
          <p:nvPr userDrawn="1"/>
        </p:nvGrpSpPr>
        <p:grpSpPr>
          <a:xfrm>
            <a:off x="6924173" y="-141165"/>
            <a:ext cx="203200" cy="122115"/>
            <a:chOff x="7983415" y="6582508"/>
            <a:chExt cx="152400" cy="486507"/>
          </a:xfrm>
        </p:grpSpPr>
        <p:cxnSp>
          <p:nvCxnSpPr>
            <p:cNvPr id="196" name="Straight Connector 19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Group 177"/>
          <p:cNvGrpSpPr/>
          <p:nvPr userDrawn="1"/>
        </p:nvGrpSpPr>
        <p:grpSpPr>
          <a:xfrm>
            <a:off x="5993164" y="-141165"/>
            <a:ext cx="203200" cy="122115"/>
            <a:chOff x="7983415" y="6582508"/>
            <a:chExt cx="152400" cy="486507"/>
          </a:xfrm>
        </p:grpSpPr>
        <p:cxnSp>
          <p:nvCxnSpPr>
            <p:cNvPr id="194" name="Straight Connector 19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Group 178"/>
          <p:cNvGrpSpPr/>
          <p:nvPr userDrawn="1"/>
        </p:nvGrpSpPr>
        <p:grpSpPr>
          <a:xfrm>
            <a:off x="5062155" y="-141165"/>
            <a:ext cx="203200" cy="122115"/>
            <a:chOff x="7983415" y="6582508"/>
            <a:chExt cx="152400" cy="486507"/>
          </a:xfrm>
        </p:grpSpPr>
        <p:cxnSp>
          <p:nvCxnSpPr>
            <p:cNvPr id="192" name="Straight Connector 19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 userDrawn="1"/>
        </p:nvGrpSpPr>
        <p:grpSpPr>
          <a:xfrm>
            <a:off x="4131145" y="-141165"/>
            <a:ext cx="203200" cy="122115"/>
            <a:chOff x="7983415" y="6582508"/>
            <a:chExt cx="152400" cy="486507"/>
          </a:xfrm>
        </p:grpSpPr>
        <p:cxnSp>
          <p:nvCxnSpPr>
            <p:cNvPr id="190" name="Straight Connector 18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1" name="Group 180"/>
          <p:cNvGrpSpPr/>
          <p:nvPr userDrawn="1"/>
        </p:nvGrpSpPr>
        <p:grpSpPr>
          <a:xfrm>
            <a:off x="3200136" y="-141165"/>
            <a:ext cx="203200" cy="122115"/>
            <a:chOff x="7983415" y="6582508"/>
            <a:chExt cx="152400" cy="486507"/>
          </a:xfrm>
        </p:grpSpPr>
        <p:cxnSp>
          <p:nvCxnSpPr>
            <p:cNvPr id="188" name="Straight Connector 18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 userDrawn="1"/>
        </p:nvGrpSpPr>
        <p:grpSpPr>
          <a:xfrm>
            <a:off x="2269127" y="-141165"/>
            <a:ext cx="203200" cy="122115"/>
            <a:chOff x="7983415" y="6582508"/>
            <a:chExt cx="152400" cy="486507"/>
          </a:xfrm>
        </p:grpSpPr>
        <p:cxnSp>
          <p:nvCxnSpPr>
            <p:cNvPr id="186" name="Straight Connector 18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/>
          <p:cNvGrpSpPr/>
          <p:nvPr userDrawn="1"/>
        </p:nvGrpSpPr>
        <p:grpSpPr>
          <a:xfrm>
            <a:off x="1338117" y="-141165"/>
            <a:ext cx="203200" cy="122115"/>
            <a:chOff x="7983415" y="6582508"/>
            <a:chExt cx="152400" cy="486507"/>
          </a:xfrm>
        </p:grpSpPr>
        <p:cxnSp>
          <p:nvCxnSpPr>
            <p:cNvPr id="184" name="Straight Connector 18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24BA17-B5CF-3E4B-ACD3-60C5AA7536A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123A2B9-6131-7A40-8142-F2709585E636}" type="datetime1">
              <a:rPr lang="en-US" smtClean="0"/>
              <a:t>11/14/2024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AFB5CC-E55D-8245-8B64-7577EF58BD1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5ACEE-C45C-DF42-B5FB-48F6EF28303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76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6" name="Content Placeholder 2"/>
          <p:cNvSpPr>
            <a:spLocks noGrp="1"/>
          </p:cNvSpPr>
          <p:nvPr>
            <p:ph idx="11"/>
          </p:nvPr>
        </p:nvSpPr>
        <p:spPr>
          <a:xfrm>
            <a:off x="3381572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7" name="Content Placeholder 2"/>
          <p:cNvSpPr>
            <a:spLocks noGrp="1"/>
          </p:cNvSpPr>
          <p:nvPr>
            <p:ph idx="12"/>
          </p:nvPr>
        </p:nvSpPr>
        <p:spPr>
          <a:xfrm>
            <a:off x="6187072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idx="13"/>
          </p:nvPr>
        </p:nvSpPr>
        <p:spPr>
          <a:xfrm>
            <a:off x="8992573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grpSp>
        <p:nvGrpSpPr>
          <p:cNvPr id="169" name="Group 16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70" name="Group 16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79" name="Straight Connector 27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Group 28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" name="Group 28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4" name="Group 28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" name="Group 28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8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Group 28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0" name="Straight Connector 2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Group 28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" name="Group 28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1" name="Group 29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44" name="Straight Connector 24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5" name="Straight Connector 2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3" name="Group 25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6" name="Straight Connector 25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09" name="Straight Connector 20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0" name="Group 20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" name="Group 21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Group 21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21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 21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0" name="Straight Connector 2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Group 21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" name="Group 21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1" name="Straight Connector 22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74" name="Straight Connector 17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Group 17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5" name="Straight Connector 1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6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F150E8-6E0B-F14F-B8C9-1C9859261E2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7860A00-8FA4-9D40-8EC4-25F248320587}" type="datetime1">
              <a:rPr lang="en-US" smtClean="0"/>
              <a:t>11/14/2024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4A70B-EF2B-EC40-96A3-DFF7EEFD6B1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7D8143-091E-944B-8ACD-1F19D50F881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536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tabLst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9" name="Content Placeholder 2"/>
          <p:cNvSpPr>
            <a:spLocks noGrp="1"/>
          </p:cNvSpPr>
          <p:nvPr>
            <p:ph idx="11"/>
          </p:nvPr>
        </p:nvSpPr>
        <p:spPr>
          <a:xfrm>
            <a:off x="2819055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1" name="Content Placeholder 2"/>
          <p:cNvSpPr>
            <a:spLocks noGrp="1"/>
          </p:cNvSpPr>
          <p:nvPr>
            <p:ph idx="12"/>
          </p:nvPr>
        </p:nvSpPr>
        <p:spPr>
          <a:xfrm>
            <a:off x="5062038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2" name="Content Placeholder 2"/>
          <p:cNvSpPr>
            <a:spLocks noGrp="1"/>
          </p:cNvSpPr>
          <p:nvPr>
            <p:ph idx="13"/>
          </p:nvPr>
        </p:nvSpPr>
        <p:spPr>
          <a:xfrm>
            <a:off x="7305021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3" name="Content Placeholder 2"/>
          <p:cNvSpPr>
            <a:spLocks noGrp="1"/>
          </p:cNvSpPr>
          <p:nvPr>
            <p:ph idx="14"/>
          </p:nvPr>
        </p:nvSpPr>
        <p:spPr>
          <a:xfrm>
            <a:off x="9548003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79" name="Group 17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80" name="Group 17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89" name="Straight Connector 28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1" name="Group 29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2" name="Straight Connector 3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2" name="Group 29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0" name="Straight Connector 31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Straight Connector 32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3" name="Group 29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8" name="Straight Connector 31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4" name="Group 29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6" name="Straight Connector 3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Straight Connector 3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5" name="Group 29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4" name="Straight Connector 3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Straight Connector 3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6" name="Group 29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7" name="Group 29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8" name="Group 29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9" name="Group 29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0" name="Group 29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1" name="Group 30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1" name="Group 18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54" name="Straight Connector 25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7" name="Straight Connector 2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6" name="Group 25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5" name="Straight Connector 28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7" name="Group 25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3" name="Straight Connector 28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Connector 28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8" name="Group 25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1" name="Straight Connector 2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Straight Connector 2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9" name="Group 25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9" name="Straight Connector 2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Straight Connector 2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0" name="Group 25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1" name="Group 26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2" name="Group 26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3" name="Group 26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4" name="Group 26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5" name="Group 26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6" name="Straight Connector 26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2" name="Group 18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19" name="Straight Connector 21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2" name="Straight Connector 25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Straight Connector 25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1" name="Group 22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0" name="Straight Connector 2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2" name="Group 22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8" name="Straight Connector 2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3" name="Group 22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6" name="Straight Connector 2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" name="Group 22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4" name="Straight Connector 2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5" name="Group 22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6" name="Group 22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7" name="Group 22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8" name="Group 22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9" name="Group 22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0" name="Group 22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1" name="Straight Connector 23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3" name="Group 18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84" name="Straight Connector 18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6" name="Group 18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7" name="Straight Connector 21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18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5" name="Straight Connector 2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8" name="Group 18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3" name="Straight Connector 2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9" name="Group 18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1" name="Straight Connector 2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0" name="Group 18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9" name="Straight Connector 2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1" name="Group 19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2" name="Group 19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3" name="Group 19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4" name="Group 19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5" name="Group 19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" name="Group 19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5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AED857-2620-2448-B0AC-4E16D916711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8713B3D1-7B81-2645-BC84-2B7397D5AC93}" type="datetime1">
              <a:rPr lang="en-US" smtClean="0"/>
              <a:t>11/14/2024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8ABD5-FC8E-264F-A51A-A9A998F6110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3373FF-1443-3646-BE53-30C874D1903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211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pli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325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6" name="Content Placeholder 2"/>
          <p:cNvSpPr>
            <a:spLocks noGrp="1"/>
          </p:cNvSpPr>
          <p:nvPr>
            <p:ph idx="11"/>
          </p:nvPr>
        </p:nvSpPr>
        <p:spPr>
          <a:xfrm>
            <a:off x="3367354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7" name="Content Placeholder 2"/>
          <p:cNvSpPr>
            <a:spLocks noGrp="1"/>
          </p:cNvSpPr>
          <p:nvPr>
            <p:ph idx="12"/>
          </p:nvPr>
        </p:nvSpPr>
        <p:spPr>
          <a:xfrm>
            <a:off x="6160384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idx="13"/>
          </p:nvPr>
        </p:nvSpPr>
        <p:spPr>
          <a:xfrm>
            <a:off x="8956588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69" name="Group 16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70" name="Group 16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79" name="Straight Connector 27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Group 28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" name="Group 28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4" name="Group 28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" name="Group 28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8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Group 28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0" name="Straight Connector 2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Group 28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" name="Group 28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1" name="Group 29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44" name="Straight Connector 24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5" name="Straight Connector 2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3" name="Group 25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6" name="Straight Connector 25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09" name="Straight Connector 20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0" name="Group 20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" name="Group 21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Group 21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21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 21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0" name="Straight Connector 2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Group 21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" name="Group 21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1" name="Straight Connector 22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74" name="Straight Connector 17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Group 17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5" name="Straight Connector 1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5" name="Content Placeholder 2"/>
          <p:cNvSpPr>
            <a:spLocks noGrp="1"/>
          </p:cNvSpPr>
          <p:nvPr>
            <p:ph idx="14"/>
          </p:nvPr>
        </p:nvSpPr>
        <p:spPr>
          <a:xfrm>
            <a:off x="574326" y="4114800"/>
            <a:ext cx="2586650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6" name="Content Placeholder 2"/>
          <p:cNvSpPr>
            <a:spLocks noGrp="1"/>
          </p:cNvSpPr>
          <p:nvPr>
            <p:ph idx="15"/>
          </p:nvPr>
        </p:nvSpPr>
        <p:spPr>
          <a:xfrm>
            <a:off x="3367354" y="4114800"/>
            <a:ext cx="2586650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7" name="Content Placeholder 2"/>
          <p:cNvSpPr>
            <a:spLocks noGrp="1"/>
          </p:cNvSpPr>
          <p:nvPr>
            <p:ph idx="16"/>
          </p:nvPr>
        </p:nvSpPr>
        <p:spPr>
          <a:xfrm>
            <a:off x="6160384" y="4114800"/>
            <a:ext cx="2586651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8" name="Content Placeholder 2"/>
          <p:cNvSpPr>
            <a:spLocks noGrp="1"/>
          </p:cNvSpPr>
          <p:nvPr>
            <p:ph idx="17"/>
          </p:nvPr>
        </p:nvSpPr>
        <p:spPr>
          <a:xfrm>
            <a:off x="8953415" y="4114800"/>
            <a:ext cx="2593001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9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0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573617" y="1055688"/>
            <a:ext cx="10972799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CF3D4-9550-2B4C-A2D9-F1BC3FA46D3C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E04403A-0C23-C244-918E-37A28C2A21A6}" type="datetime1">
              <a:rPr lang="en-US" smtClean="0"/>
              <a:t>11/14/2024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B7AD2-42B3-D040-89FB-9532814301A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07830B-F58C-2C4F-B2DA-7715A3F4916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964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66E923-E749-6F4A-B825-3967AA21C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F3DF7-FB29-2149-BC6C-92A6B41C54D7}" type="datetime1">
              <a:rPr lang="en-US" smtClean="0"/>
              <a:t>11/14/2024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10A5FC-5DFA-414E-8083-0049CCCD2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25894-79D7-5644-B9F6-84C19E2C8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227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B8D2A51-DE47-3D41-9C30-741E5FFC5B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E73C4A5-E23A-C247-8441-863BA23CEE18}" type="datetime1">
              <a:rPr lang="en-US" smtClean="0"/>
              <a:t>11/14/2024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4C15E74-FDF0-0C47-9617-826C96ABE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9106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Presentation Title | BERKELEY LAB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A80D3C9-DAFC-4C4B-8A7A-ED0AD7665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770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273050"/>
            <a:ext cx="4011084" cy="1162050"/>
          </a:xfr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2000"/>
            </a:lvl4pPr>
            <a:lvl5pPr>
              <a:buClr>
                <a:schemeClr val="accent2"/>
              </a:buCl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072" y="1435101"/>
            <a:ext cx="4011084" cy="46910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2C352D-1A0F-1243-A3B1-6EF8CE39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91BBA-8849-CF40-8281-9189FAA8CA31}" type="datetime1">
              <a:rPr lang="en-US" smtClean="0"/>
              <a:t>11/14/2024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89BF0E-F1BB-0D4C-8BF2-7A7BEDDB0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84B3DD-8252-394C-9787-06EBDE1B2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25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273051"/>
            <a:ext cx="6815667" cy="5853113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2000"/>
            </a:lvl4pPr>
            <a:lvl5pPr>
              <a:buClr>
                <a:schemeClr val="accent2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3"/>
          </p:nvPr>
        </p:nvSpPr>
        <p:spPr>
          <a:xfrm>
            <a:off x="7574882" y="1435101"/>
            <a:ext cx="4011084" cy="46910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562613" y="273050"/>
            <a:ext cx="4011084" cy="1162050"/>
          </a:xfr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739326-CBBD-354B-8291-E65C4D3669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21D717-8677-EB48-960B-7B5E07665226}" type="datetime1">
              <a:rPr lang="en-US" smtClean="0"/>
              <a:t>11/14/2024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4268BF-1FD3-4B47-A983-1B740D12BA6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895CD-C1AB-B94A-8F36-56EB9A9244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707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Dark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09" y="1134598"/>
            <a:ext cx="10968914" cy="2422759"/>
          </a:xfrm>
        </p:spPr>
        <p:txBody>
          <a:bodyPr anchor="b" anchorCtr="0">
            <a:no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309" y="3886201"/>
            <a:ext cx="10968907" cy="1092083"/>
          </a:xfrm>
        </p:spPr>
        <p:txBody>
          <a:bodyPr>
            <a:noAutofit/>
          </a:bodyPr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10309" y="5327650"/>
            <a:ext cx="10968907" cy="520700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3" name="Picture 152" descr="DOE_Office_Science_white.png">
            <a:extLst>
              <a:ext uri="{FF2B5EF4-FFF2-40B4-BE49-F238E27FC236}">
                <a16:creationId xmlns:a16="http://schemas.microsoft.com/office/drawing/2014/main" id="{4327B12B-9E2F-EA47-9B79-D54BD52AFA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692" y="408349"/>
            <a:ext cx="1769532" cy="588347"/>
          </a:xfrm>
          <a:prstGeom prst="rect">
            <a:avLst/>
          </a:prstGeom>
        </p:spPr>
      </p:pic>
      <p:pic>
        <p:nvPicPr>
          <p:cNvPr id="156" name="Picture 15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7DB3F6-A168-E141-AC49-F54F3BED4F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0149" y="323748"/>
            <a:ext cx="3200400" cy="7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05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059" y="1784905"/>
            <a:ext cx="10968916" cy="809919"/>
          </a:xfrm>
        </p:spPr>
        <p:txBody>
          <a:bodyPr anchor="b" anchorCtr="0">
            <a:noAutofit/>
          </a:bodyPr>
          <a:lstStyle>
            <a:lvl1pPr algn="ctr">
              <a:defRPr sz="54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059" y="2762473"/>
            <a:ext cx="10968916" cy="357392"/>
          </a:xfrm>
        </p:spPr>
        <p:txBody>
          <a:bodyPr>
            <a:noAutofit/>
          </a:bodyPr>
          <a:lstStyle>
            <a:lvl1pPr marL="0" indent="0" algn="ctr" fontAlgn="ctr">
              <a:buNone/>
              <a:defRPr b="0" i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07059" y="3289385"/>
            <a:ext cx="10968916" cy="267972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5" name="Picture Placeholder 154">
            <a:extLst>
              <a:ext uri="{FF2B5EF4-FFF2-40B4-BE49-F238E27FC236}">
                <a16:creationId xmlns:a16="http://schemas.microsoft.com/office/drawing/2014/main" id="{DDEDD069-6DED-8E45-89A4-F1AB098B03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3709988"/>
            <a:ext cx="12192000" cy="31480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53" name="Picture 152" descr="A close up of a sign&#10;&#10;Description automatically generated">
            <a:extLst>
              <a:ext uri="{FF2B5EF4-FFF2-40B4-BE49-F238E27FC236}">
                <a16:creationId xmlns:a16="http://schemas.microsoft.com/office/drawing/2014/main" id="{4595E5C9-9D1D-E54F-A7EF-4D59140D6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360" y="406400"/>
            <a:ext cx="3200400" cy="817306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F9D89F58-FCB2-A04E-B6D9-68B5328B7F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0112" y="411480"/>
            <a:ext cx="1773936" cy="57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12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457200"/>
            <a:ext cx="10972799" cy="1143001"/>
          </a:xfrm>
        </p:spPr>
        <p:txBody>
          <a:bodyPr wrap="square" anchor="t" anchorCtr="0"/>
          <a:lstStyle>
            <a:lvl1pPr>
              <a:defRPr b="1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600201"/>
            <a:ext cx="10972800" cy="4508499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 marL="457200" indent="-228600">
              <a:spcBef>
                <a:spcPts val="380"/>
              </a:spcBef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2pPr>
            <a:lvl3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3pPr>
            <a:lvl4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4pPr>
            <a:lvl5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DF37F-4300-7446-B86E-A122B61CB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F3B32-0FD6-654A-8A3E-5A7632837DD7}" type="datetime1">
              <a:rPr lang="en-US" smtClean="0"/>
              <a:t>11/14/2024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918A5-5A9E-D242-856A-C2A607D6B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2" y="6356350"/>
            <a:ext cx="9106596" cy="365125"/>
          </a:xfrm>
        </p:spPr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4CE0EE-5B5A-6145-8847-32783B91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41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 anchor="t" anchorCtr="0"/>
          <a:lstStyle>
            <a:lvl1pPr>
              <a:defRPr sz="3200" b="1" i="0" cap="none" baseline="0">
                <a:solidFill>
                  <a:srgbClr val="313C5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616" y="1600201"/>
            <a:ext cx="11008784" cy="4495799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36816" cy="457200"/>
          </a:xfrm>
        </p:spPr>
        <p:txBody>
          <a:bodyPr anchor="b" anchorCtr="0"/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0BA4C-AA60-9A4D-B29D-E83B8846A52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5D97717-E7DB-4548-B51C-0A9B0A443C8D}" type="datetime1">
              <a:rPr lang="en-US" smtClean="0"/>
              <a:t>11/14/2024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7DFF5C0-BDA8-E348-A773-C9C0C69FB33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C9A09C0-DCA8-BA45-84BB-3CD9C9C7BF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594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1864177"/>
            <a:ext cx="10963079" cy="1362075"/>
          </a:xfrm>
        </p:spPr>
        <p:txBody>
          <a:bodyPr anchor="b" anchorCtr="0">
            <a:noAutofit/>
          </a:bodyPr>
          <a:lstStyle>
            <a:lvl1pPr algn="ctr">
              <a:defRPr sz="5400" b="1" i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3667126"/>
            <a:ext cx="10963079" cy="97589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76072" y="5083895"/>
            <a:ext cx="10963079" cy="1268528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spcAft>
                <a:spcPts val="600"/>
              </a:spcAft>
              <a:buNone/>
              <a:defRPr sz="1100" b="0" i="0" baseline="0">
                <a:solidFill>
                  <a:schemeClr val="tx1"/>
                </a:solidFill>
                <a:latin typeface="+mn-lt"/>
              </a:defRPr>
            </a:lvl1pPr>
            <a:lvl2pPr>
              <a:defRPr sz="1100" b="0" i="0">
                <a:solidFill>
                  <a:schemeClr val="tx2"/>
                </a:solidFill>
                <a:latin typeface="+mj-lt"/>
              </a:defRPr>
            </a:lvl2pPr>
            <a:lvl3pPr>
              <a:defRPr sz="1100" b="0" i="0">
                <a:solidFill>
                  <a:schemeClr val="tx2"/>
                </a:solidFill>
                <a:latin typeface="+mj-lt"/>
              </a:defRPr>
            </a:lvl3pPr>
            <a:lvl4pPr>
              <a:defRPr sz="1100" b="0" i="0">
                <a:solidFill>
                  <a:schemeClr val="tx2"/>
                </a:solidFill>
                <a:latin typeface="+mj-lt"/>
              </a:defRPr>
            </a:lvl4pPr>
            <a:lvl5pPr>
              <a:defRPr sz="1100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14460" y="4931494"/>
            <a:ext cx="10963080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F82B9-A148-A84F-BCA0-4034A3A8ADD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354AC63-4A8D-5543-89A9-AD12D81EF8E4}" type="datetime1">
              <a:rPr lang="en-US" smtClean="0"/>
              <a:t>11/14/2024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8C270-EE72-E643-86F3-6BAB5A74ED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3693B-CF22-D144-AFDE-69A55E26739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300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1828800"/>
            <a:ext cx="10963079" cy="1362075"/>
          </a:xfrm>
        </p:spPr>
        <p:txBody>
          <a:bodyPr anchor="b" anchorCtr="0">
            <a:noAutofit/>
          </a:bodyPr>
          <a:lstStyle>
            <a:lvl1pPr algn="ctr">
              <a:defRPr sz="5400" b="1" i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3657600"/>
            <a:ext cx="10963079" cy="97589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76072" y="5029200"/>
            <a:ext cx="10972091" cy="1268528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spcAft>
                <a:spcPts val="600"/>
              </a:spcAft>
              <a:buNone/>
              <a:defRPr sz="1100" b="1" i="0" baseline="0">
                <a:solidFill>
                  <a:schemeClr val="bg1"/>
                </a:solidFill>
                <a:latin typeface="+mn-lt"/>
              </a:defRPr>
            </a:lvl1pPr>
            <a:lvl2pPr>
              <a:defRPr sz="1100" b="0" i="0">
                <a:solidFill>
                  <a:schemeClr val="tx2"/>
                </a:solidFill>
                <a:latin typeface="+mj-lt"/>
              </a:defRPr>
            </a:lvl2pPr>
            <a:lvl3pPr>
              <a:defRPr sz="1100" b="0" i="0">
                <a:solidFill>
                  <a:schemeClr val="tx2"/>
                </a:solidFill>
                <a:latin typeface="+mj-lt"/>
              </a:defRPr>
            </a:lvl3pPr>
            <a:lvl4pPr>
              <a:defRPr sz="1100" b="0" i="0">
                <a:solidFill>
                  <a:schemeClr val="tx2"/>
                </a:solidFill>
                <a:latin typeface="+mj-lt"/>
              </a:defRPr>
            </a:lvl4pPr>
            <a:lvl5pPr>
              <a:defRPr sz="1100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F621C-FC7B-AA4C-B773-C53AB56AC87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D577A38-EABE-D745-9C5B-75C05AD201BD}" type="datetime1">
              <a:rPr lang="en-US" smtClean="0"/>
              <a:t>11/14/2024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43C85-676B-9E43-8411-B3C29E71863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ABA0E-5CEB-3C4C-9288-67AEEFBD80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481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72" y="1600201"/>
            <a:ext cx="5384800" cy="4525963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defRPr sz="1800"/>
            </a:lvl1pPr>
            <a:lvl2pPr marL="457200" indent="-228600">
              <a:lnSpc>
                <a:spcPct val="110000"/>
              </a:lnSpc>
              <a:spcBef>
                <a:spcPts val="300"/>
              </a:spcBef>
              <a:buClr>
                <a:schemeClr val="accent2"/>
              </a:buClr>
              <a:defRPr sz="1800"/>
            </a:lvl2pPr>
            <a:lvl3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3pPr>
            <a:lvl4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defRPr sz="1800"/>
            </a:lvl1pPr>
            <a:lvl2pPr marL="457200" indent="-228600">
              <a:lnSpc>
                <a:spcPct val="110000"/>
              </a:lnSpc>
              <a:spcBef>
                <a:spcPts val="300"/>
              </a:spcBef>
              <a:buClr>
                <a:schemeClr val="accent2"/>
              </a:buClr>
              <a:defRPr sz="1800"/>
            </a:lvl2pPr>
            <a:lvl3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3pPr>
            <a:lvl4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6071" y="457200"/>
            <a:ext cx="10972800" cy="548640"/>
          </a:xfrm>
        </p:spPr>
        <p:txBody>
          <a:bodyPr anchor="t" anchorCtr="0"/>
          <a:lstStyle>
            <a:lvl1pPr>
              <a:defRPr b="1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40A2F8-98C2-AE42-B80E-AFF286D6121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588A2A4-5926-E149-AF4C-031E0D7AB879}" type="datetime1">
              <a:rPr lang="en-US" smtClean="0"/>
              <a:t>11/14/2024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7AB93-9FC2-8D44-AEE3-C8AC366C69D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F648286-D5F1-064D-8702-CBF91A24FE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422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535113"/>
            <a:ext cx="5386917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072" y="2174875"/>
            <a:ext cx="5386917" cy="3951288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8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8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1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1146CC-68D8-2B43-ADE3-CACFD52C8D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EBCEF84-5672-7F43-91A8-8C5591694022}" type="datetime1">
              <a:rPr lang="en-US" smtClean="0"/>
              <a:t>11/14/2024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9013A-C358-3C4E-9648-7384DB887B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68AB6F-7C5E-1842-B488-5444DE400A7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967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072" y="454005"/>
            <a:ext cx="10972800" cy="11461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7" name="Straight Connector 116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9" name="Group 118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" name="Group 119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0" name="Straight Connector 1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2" name="Straight Connector 81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3" name="Group 82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5" name="Straight Connector 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4" name="Straight Connector 93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7" name="Straight Connector 46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0" name="Straight Connector 5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" name="Straight Connector 11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7938E-2D20-FF4F-8096-2B3063A648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C487824-C1D1-1643-8250-16208E32767F}" type="datetime1">
              <a:rPr lang="en-US" smtClean="0"/>
              <a:t>11/14/2024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5B255-25BE-C14D-9125-BA628753C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Presentation Title | BERKELEY 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ED084-B76C-A64D-B9EC-DB4B52A93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153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7" r:id="rId3"/>
    <p:sldLayoutId id="2147483650" r:id="rId4"/>
    <p:sldLayoutId id="2147483658" r:id="rId5"/>
    <p:sldLayoutId id="2147483651" r:id="rId6"/>
    <p:sldLayoutId id="2147483664" r:id="rId7"/>
    <p:sldLayoutId id="2147483652" r:id="rId8"/>
    <p:sldLayoutId id="2147483653" r:id="rId9"/>
    <p:sldLayoutId id="2147483660" r:id="rId10"/>
    <p:sldLayoutId id="2147483661" r:id="rId11"/>
    <p:sldLayoutId id="2147483662" r:id="rId12"/>
    <p:sldLayoutId id="2147483663" r:id="rId13"/>
    <p:sldLayoutId id="2147483654" r:id="rId14"/>
    <p:sldLayoutId id="2147483655" r:id="rId15"/>
    <p:sldLayoutId id="2147483656" r:id="rId16"/>
    <p:sldLayoutId id="2147483659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5425" indent="-225425" algn="l" defTabSz="457200" rtl="0" eaLnBrk="1" latinLnBrk="0" hangingPunct="1">
        <a:lnSpc>
          <a:spcPct val="110000"/>
        </a:lnSpc>
        <a:spcBef>
          <a:spcPts val="800"/>
        </a:spcBef>
        <a:buClr>
          <a:schemeClr val="accent2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lnSpc>
          <a:spcPct val="110000"/>
        </a:lnSpc>
        <a:spcBef>
          <a:spcPts val="400"/>
        </a:spcBef>
        <a:buClr>
          <a:schemeClr val="accent2"/>
        </a:buClr>
        <a:buFont typeface="Arial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457200" rtl="0" eaLnBrk="1" latinLnBrk="0" hangingPunct="1">
        <a:spcBef>
          <a:spcPts val="400"/>
        </a:spcBef>
        <a:buClr>
          <a:schemeClr val="accent2"/>
        </a:buClr>
        <a:buSzPct val="85000"/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2813" indent="-225425" algn="l" defTabSz="457200" rtl="0" eaLnBrk="1" latinLnBrk="0" hangingPunct="1">
        <a:spcBef>
          <a:spcPts val="400"/>
        </a:spcBef>
        <a:buClr>
          <a:schemeClr val="accent2"/>
        </a:buClr>
        <a:buSzPct val="85000"/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39825" indent="-227013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9B50A73-266E-0B44-8939-0C5227C837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0309" y="1299411"/>
            <a:ext cx="10968914" cy="1672388"/>
          </a:xfrm>
        </p:spPr>
        <p:txBody>
          <a:bodyPr/>
          <a:lstStyle/>
          <a:p>
            <a:r>
              <a:rPr lang="en-US" sz="4000" dirty="0"/>
              <a:t>Quench analysis for the FRIB Nb-</a:t>
            </a:r>
            <a:r>
              <a:rPr lang="en-US" sz="4000" dirty="0" err="1"/>
              <a:t>Ti</a:t>
            </a:r>
            <a:r>
              <a:rPr lang="en-US" sz="4000" dirty="0"/>
              <a:t> superconducting ECR magnet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1D5773DE-2A24-5A46-A359-5B3DCC6AF4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0309" y="3039979"/>
            <a:ext cx="10968907" cy="1938305"/>
          </a:xfrm>
        </p:spPr>
        <p:txBody>
          <a:bodyPr/>
          <a:lstStyle/>
          <a:p>
            <a:r>
              <a:rPr lang="en-US" sz="1400" i="1" dirty="0"/>
              <a:t>Ye Yang</a:t>
            </a:r>
            <a:r>
              <a:rPr lang="en-US" sz="1400" i="1" baseline="30000" dirty="0"/>
              <a:t>1)</a:t>
            </a:r>
            <a:r>
              <a:rPr lang="en-US" sz="1400" i="1" dirty="0"/>
              <a:t>, </a:t>
            </a:r>
            <a:r>
              <a:rPr lang="en-US" sz="1400" i="1" dirty="0" err="1"/>
              <a:t>Tengming</a:t>
            </a:r>
            <a:r>
              <a:rPr lang="en-US" sz="1400" i="1" dirty="0"/>
              <a:t> Shen</a:t>
            </a:r>
            <a:r>
              <a:rPr lang="en-US" sz="1400" i="1" baseline="30000" dirty="0"/>
              <a:t>1)</a:t>
            </a:r>
            <a:r>
              <a:rPr lang="en-US" sz="1400" i="1" dirty="0"/>
              <a:t>, Paolo Ferracin</a:t>
            </a:r>
            <a:r>
              <a:rPr lang="en-US" sz="1400" i="1" baseline="30000" dirty="0"/>
              <a:t>1)</a:t>
            </a:r>
            <a:r>
              <a:rPr lang="en-US" sz="1400" i="1" dirty="0"/>
              <a:t>, Diego Arbelaez</a:t>
            </a:r>
            <a:r>
              <a:rPr lang="en-US" sz="1400" i="1" baseline="30000" dirty="0"/>
              <a:t>1)</a:t>
            </a:r>
            <a:r>
              <a:rPr lang="en-US" sz="1400" i="1" dirty="0"/>
              <a:t>, Soren Prestemon</a:t>
            </a:r>
            <a:r>
              <a:rPr lang="en-US" sz="1400" i="1" baseline="30000" dirty="0"/>
              <a:t>1)</a:t>
            </a:r>
            <a:r>
              <a:rPr lang="en-US" sz="1400" i="1" dirty="0"/>
              <a:t>, </a:t>
            </a:r>
            <a:r>
              <a:rPr lang="en-US" sz="1400" i="1" dirty="0" err="1"/>
              <a:t>Xiaoji</a:t>
            </a:r>
            <a:r>
              <a:rPr lang="en-US" sz="1400" i="1" dirty="0"/>
              <a:t> Du</a:t>
            </a:r>
            <a:r>
              <a:rPr lang="en-US" sz="1400" i="1" baseline="30000" dirty="0"/>
              <a:t>2)</a:t>
            </a:r>
            <a:r>
              <a:rPr lang="en-US" sz="1400" i="1" dirty="0"/>
              <a:t>, David Greene</a:t>
            </a:r>
            <a:r>
              <a:rPr lang="en-US" sz="1400" i="1" baseline="30000" dirty="0"/>
              <a:t>2), 3)</a:t>
            </a:r>
            <a:r>
              <a:rPr lang="en-US" sz="1400" i="1" dirty="0"/>
              <a:t>, </a:t>
            </a:r>
            <a:r>
              <a:rPr lang="en-US" sz="1400" i="1" dirty="0" err="1"/>
              <a:t>Danlu</a:t>
            </a:r>
            <a:r>
              <a:rPr lang="en-US" sz="1400" i="1" dirty="0"/>
              <a:t> Zhang</a:t>
            </a:r>
            <a:r>
              <a:rPr lang="en-US" sz="1400" i="1" baseline="30000" dirty="0"/>
              <a:t>2)</a:t>
            </a:r>
            <a:r>
              <a:rPr lang="en-US" sz="1400" i="1" dirty="0"/>
              <a:t>, </a:t>
            </a:r>
            <a:r>
              <a:rPr lang="en-US" sz="1400" i="1" dirty="0" err="1"/>
              <a:t>Yoonhyuck</a:t>
            </a:r>
            <a:r>
              <a:rPr lang="en-US" sz="1400" i="1" dirty="0"/>
              <a:t> Choi</a:t>
            </a:r>
            <a:r>
              <a:rPr lang="en-US" sz="1400" i="1" baseline="30000" dirty="0"/>
              <a:t>2)</a:t>
            </a:r>
            <a:r>
              <a:rPr lang="en-US" sz="1400" i="1" dirty="0"/>
              <a:t>, Ting Xu</a:t>
            </a:r>
            <a:r>
              <a:rPr lang="en-US" sz="1400" i="1" baseline="30000" dirty="0"/>
              <a:t>2)</a:t>
            </a:r>
            <a:endParaRPr lang="en-US" sz="1400" i="1" dirty="0"/>
          </a:p>
          <a:p>
            <a:endParaRPr lang="en-US" sz="1400" i="1" dirty="0"/>
          </a:p>
          <a:p>
            <a:r>
              <a:rPr lang="en-US" sz="1400" i="1" dirty="0"/>
              <a:t>1) Lawrence Berkeley National Laboratory (LBNL), Berkeley, California, USA</a:t>
            </a:r>
          </a:p>
          <a:p>
            <a:r>
              <a:rPr lang="en-US" sz="1400" i="1" dirty="0"/>
              <a:t>2) Facility for Rare Isotope Beams (FRIB), East Lansing, Michigan, USA</a:t>
            </a:r>
          </a:p>
          <a:p>
            <a:r>
              <a:rPr lang="en-US" sz="1400" i="1" dirty="0"/>
              <a:t>3) Michigan State University, East Lansing, Michigan, USA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68280EC-F1DA-5A41-8676-D21640BF15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ECR Workshop, 11/14/2024</a:t>
            </a:r>
          </a:p>
        </p:txBody>
      </p:sp>
    </p:spTree>
    <p:extLst>
      <p:ext uri="{BB962C8B-B14F-4D97-AF65-F5344CB8AC3E}">
        <p14:creationId xmlns:p14="http://schemas.microsoft.com/office/powerpoint/2010/main" val="2410227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518D1-79A1-4602-895A-F4721AC25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the coupling loss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54E83-AB59-426D-A8B9-83BB8EFBA9C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4DDBEE-4AA1-4A05-A568-8490402AD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617" y="1142469"/>
            <a:ext cx="6389157" cy="56792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985996-A01D-48DB-9556-163A27B72029}"/>
              </a:ext>
            </a:extLst>
          </p:cNvPr>
          <p:cNvSpPr txBox="1"/>
          <p:nvPr/>
        </p:nvSpPr>
        <p:spPr>
          <a:xfrm>
            <a:off x="7134225" y="1201588"/>
            <a:ext cx="46672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Effect of the coupling loss is significant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Reduce the time constant about 1s in both the sextupole and the solenoid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If the coupling loss is not included, the current in sextupole coil increases 18% during the quench due to the mutual inductance </a:t>
            </a:r>
          </a:p>
        </p:txBody>
      </p:sp>
    </p:spTree>
    <p:extLst>
      <p:ext uri="{BB962C8B-B14F-4D97-AF65-F5344CB8AC3E}">
        <p14:creationId xmlns:p14="http://schemas.microsoft.com/office/powerpoint/2010/main" val="4072302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16824-E9E2-4A84-A6FC-DF8828817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the OPERA with the QUENCH code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DC560-FFAA-422B-95FD-98744A7C4F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3CFB7E16-1C9E-4137-915A-EAF393E15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84" y="1377502"/>
            <a:ext cx="2931225" cy="241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2908BC81-E405-41D6-83E2-D01F7F7FC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445" y="1377501"/>
            <a:ext cx="2931226" cy="241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67E48E3D-9A29-408A-8463-FB70414D5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194" y="1377500"/>
            <a:ext cx="2932144" cy="241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6B7CF5-3CFA-4734-A1B3-7CA7B471F2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3066" b="49108"/>
          <a:stretch/>
        </p:blipFill>
        <p:spPr>
          <a:xfrm>
            <a:off x="0" y="3950599"/>
            <a:ext cx="5969446" cy="29047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3243FB-BF02-4B22-8EB4-1030B5075F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64" t="49108" r="33066"/>
          <a:stretch/>
        </p:blipFill>
        <p:spPr>
          <a:xfrm>
            <a:off x="5802735" y="3932293"/>
            <a:ext cx="3021735" cy="2923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7CD321-5F4A-4004-A861-5632B8DE3E4E}"/>
              </a:ext>
            </a:extLst>
          </p:cNvPr>
          <p:cNvSpPr txBox="1"/>
          <p:nvPr/>
        </p:nvSpPr>
        <p:spPr>
          <a:xfrm>
            <a:off x="158484" y="1127389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QUENCH code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01541F-2244-498B-9BDF-B3FC10B69AE7}"/>
              </a:ext>
            </a:extLst>
          </p:cNvPr>
          <p:cNvSpPr txBox="1"/>
          <p:nvPr/>
        </p:nvSpPr>
        <p:spPr>
          <a:xfrm>
            <a:off x="170844" y="3727833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OPERA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92D076-3002-44B2-9653-B9144B1A600C}"/>
              </a:ext>
            </a:extLst>
          </p:cNvPr>
          <p:cNvSpPr txBox="1"/>
          <p:nvPr/>
        </p:nvSpPr>
        <p:spPr>
          <a:xfrm>
            <a:off x="8724900" y="1496721"/>
            <a:ext cx="33240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1600" dirty="0"/>
              <a:t>Compared the OPERA with the QUENCH code</a:t>
            </a:r>
          </a:p>
          <a:p>
            <a:pPr marL="285750" indent="-285750" algn="just">
              <a:buFontTx/>
              <a:buChar char="-"/>
            </a:pPr>
            <a:r>
              <a:rPr lang="en-US" sz="1600" dirty="0"/>
              <a:t>Both results seem consistent only for the single coil</a:t>
            </a:r>
          </a:p>
          <a:p>
            <a:pPr marL="285750" indent="-285750" algn="just">
              <a:buFontTx/>
              <a:buChar char="-"/>
            </a:pPr>
            <a:r>
              <a:rPr lang="en-US" sz="1600" dirty="0"/>
              <a:t>The QUENCH code cannot handle the mutual inductance and eddy current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AAB15D65-1AD4-42BB-B0B7-19B37F47997E}"/>
              </a:ext>
            </a:extLst>
          </p:cNvPr>
          <p:cNvSpPr/>
          <p:nvPr/>
        </p:nvSpPr>
        <p:spPr>
          <a:xfrm>
            <a:off x="4012406" y="4676775"/>
            <a:ext cx="78582" cy="197644"/>
          </a:xfrm>
          <a:prstGeom prst="arc">
            <a:avLst>
              <a:gd name="adj1" fmla="val 11182853"/>
              <a:gd name="adj2" fmla="val 8483996"/>
            </a:avLst>
          </a:prstGeom>
          <a:ln w="12700"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EC04712C-07EB-428C-BE45-D0FF1838CCA5}"/>
              </a:ext>
            </a:extLst>
          </p:cNvPr>
          <p:cNvSpPr/>
          <p:nvPr/>
        </p:nvSpPr>
        <p:spPr>
          <a:xfrm>
            <a:off x="683070" y="4631531"/>
            <a:ext cx="78582" cy="197644"/>
          </a:xfrm>
          <a:prstGeom prst="arc">
            <a:avLst>
              <a:gd name="adj1" fmla="val 11182853"/>
              <a:gd name="adj2" fmla="val 8483996"/>
            </a:avLst>
          </a:prstGeom>
          <a:ln w="12700"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2EC7875C-36FE-4418-92B9-EF06AD344B30}"/>
              </a:ext>
            </a:extLst>
          </p:cNvPr>
          <p:cNvSpPr/>
          <p:nvPr/>
        </p:nvSpPr>
        <p:spPr>
          <a:xfrm>
            <a:off x="6459982" y="5041106"/>
            <a:ext cx="78582" cy="197644"/>
          </a:xfrm>
          <a:prstGeom prst="arc">
            <a:avLst>
              <a:gd name="adj1" fmla="val 11182853"/>
              <a:gd name="adj2" fmla="val 8483996"/>
            </a:avLst>
          </a:prstGeom>
          <a:ln w="12700"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522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F6A5C-8192-40CB-A9E9-0D3481865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Quench propagation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31A3E-A5DF-4B7C-B8AC-C8B0A5AF0C0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C09E8FF3-C16A-408A-AEDD-36133B968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02" t="5761" r="25065" b="9412"/>
          <a:stretch/>
        </p:blipFill>
        <p:spPr>
          <a:xfrm>
            <a:off x="444255" y="1502151"/>
            <a:ext cx="3438478" cy="178221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D938996-84A8-4DA6-AD10-FA84F4C628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01" t="7555" r="25065" b="9357"/>
          <a:stretch/>
        </p:blipFill>
        <p:spPr>
          <a:xfrm>
            <a:off x="3984726" y="1520535"/>
            <a:ext cx="3474171" cy="176383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3BF1F6B-43A2-4156-A466-A6A18E53C0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01" t="7782" r="25065" b="10796"/>
          <a:stretch/>
        </p:blipFill>
        <p:spPr>
          <a:xfrm>
            <a:off x="7518842" y="1520536"/>
            <a:ext cx="3545233" cy="176383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246A073-7059-4D4E-A20B-978820DA56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01" t="6969" r="25065" b="9943"/>
          <a:stretch/>
        </p:blipFill>
        <p:spPr>
          <a:xfrm>
            <a:off x="408174" y="3399145"/>
            <a:ext cx="3510380" cy="178221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FE67792-0B45-49A9-8DA9-3E9A42BC40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01" t="7559" r="25065" b="9451"/>
          <a:stretch/>
        </p:blipFill>
        <p:spPr>
          <a:xfrm>
            <a:off x="4002183" y="3417529"/>
            <a:ext cx="3478347" cy="1763832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E1F2495B-3E08-41A7-8262-7EA4C5C010F4}"/>
              </a:ext>
            </a:extLst>
          </p:cNvPr>
          <p:cNvGrpSpPr/>
          <p:nvPr/>
        </p:nvGrpSpPr>
        <p:grpSpPr>
          <a:xfrm>
            <a:off x="11147869" y="1096823"/>
            <a:ext cx="796210" cy="5290427"/>
            <a:chOff x="3334383" y="1441231"/>
            <a:chExt cx="796210" cy="5581372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7F5133C-EBAA-4812-9183-3A3C4C26B368}"/>
                </a:ext>
              </a:extLst>
            </p:cNvPr>
            <p:cNvSpPr txBox="1"/>
            <p:nvPr/>
          </p:nvSpPr>
          <p:spPr>
            <a:xfrm>
              <a:off x="3375311" y="1441231"/>
              <a:ext cx="521311" cy="680111"/>
            </a:xfrm>
            <a:prstGeom prst="rect">
              <a:avLst/>
            </a:prstGeom>
            <a:noFill/>
          </p:spPr>
          <p:txBody>
            <a:bodyPr wrap="none" lIns="228593" tIns="228593" rIns="228593" bIns="228593" rtlCol="0">
              <a:spAutoFit/>
            </a:bodyPr>
            <a:lstStyle/>
            <a:p>
              <a:pPr marL="342762" indent="-342762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srgbClr val="000000"/>
                  </a:solidFill>
                  <a:latin typeface="+mn-lt"/>
                  <a:ea typeface="+mn-ea"/>
                </a:rPr>
                <a:t>80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B00D3F6-4827-47DD-A506-1F8AB5A561D2}"/>
                </a:ext>
              </a:extLst>
            </p:cNvPr>
            <p:cNvSpPr txBox="1"/>
            <p:nvPr/>
          </p:nvSpPr>
          <p:spPr>
            <a:xfrm>
              <a:off x="3377584" y="2086403"/>
              <a:ext cx="521311" cy="680111"/>
            </a:xfrm>
            <a:prstGeom prst="rect">
              <a:avLst/>
            </a:prstGeom>
            <a:noFill/>
          </p:spPr>
          <p:txBody>
            <a:bodyPr wrap="none" lIns="228593" tIns="228593" rIns="228593" bIns="228593" rtlCol="0">
              <a:spAutoFit/>
            </a:bodyPr>
            <a:lstStyle/>
            <a:p>
              <a:pPr marL="342762" indent="-342762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srgbClr val="000000"/>
                  </a:solidFill>
                  <a:latin typeface="+mn-lt"/>
                  <a:ea typeface="+mn-ea"/>
                </a:rPr>
                <a:t>70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F47E1ED-A7A8-4520-93BD-4D1FE59C472D}"/>
                </a:ext>
              </a:extLst>
            </p:cNvPr>
            <p:cNvSpPr txBox="1"/>
            <p:nvPr/>
          </p:nvSpPr>
          <p:spPr>
            <a:xfrm>
              <a:off x="3380509" y="2743594"/>
              <a:ext cx="521311" cy="680111"/>
            </a:xfrm>
            <a:prstGeom prst="rect">
              <a:avLst/>
            </a:prstGeom>
            <a:noFill/>
          </p:spPr>
          <p:txBody>
            <a:bodyPr wrap="none" lIns="228593" tIns="228593" rIns="228593" bIns="228593" rtlCol="0">
              <a:spAutoFit/>
            </a:bodyPr>
            <a:lstStyle/>
            <a:p>
              <a:pPr marL="342762" indent="-342762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srgbClr val="000000"/>
                  </a:solidFill>
                  <a:latin typeface="+mn-lt"/>
                  <a:ea typeface="+mn-ea"/>
                </a:rPr>
                <a:t>60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B23CAE4-AB5C-49F3-B1CC-728BBBE94DA8}"/>
                </a:ext>
              </a:extLst>
            </p:cNvPr>
            <p:cNvSpPr txBox="1"/>
            <p:nvPr/>
          </p:nvSpPr>
          <p:spPr>
            <a:xfrm>
              <a:off x="3371432" y="3374677"/>
              <a:ext cx="521311" cy="680111"/>
            </a:xfrm>
            <a:prstGeom prst="rect">
              <a:avLst/>
            </a:prstGeom>
            <a:noFill/>
          </p:spPr>
          <p:txBody>
            <a:bodyPr wrap="none" lIns="228593" tIns="228593" rIns="228593" bIns="228593" rtlCol="0">
              <a:spAutoFit/>
            </a:bodyPr>
            <a:lstStyle/>
            <a:p>
              <a:pPr marL="342762" indent="-342762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srgbClr val="000000"/>
                  </a:solidFill>
                  <a:latin typeface="+mn-lt"/>
                  <a:ea typeface="+mn-ea"/>
                </a:rPr>
                <a:t>50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D78E7B0-F892-471D-8571-B3B27F83D2A7}"/>
                </a:ext>
              </a:extLst>
            </p:cNvPr>
            <p:cNvSpPr txBox="1"/>
            <p:nvPr/>
          </p:nvSpPr>
          <p:spPr>
            <a:xfrm>
              <a:off x="3375128" y="4033937"/>
              <a:ext cx="521311" cy="680111"/>
            </a:xfrm>
            <a:prstGeom prst="rect">
              <a:avLst/>
            </a:prstGeom>
            <a:noFill/>
          </p:spPr>
          <p:txBody>
            <a:bodyPr wrap="none" lIns="228593" tIns="228593" rIns="228593" bIns="228593" rtlCol="0">
              <a:spAutoFit/>
            </a:bodyPr>
            <a:lstStyle/>
            <a:p>
              <a:pPr marL="342762" indent="-342762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srgbClr val="000000"/>
                  </a:solidFill>
                  <a:latin typeface="+mn-lt"/>
                  <a:ea typeface="+mn-ea"/>
                </a:rPr>
                <a:t>40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2BBF360-10E7-419E-978D-937D24D43777}"/>
                </a:ext>
              </a:extLst>
            </p:cNvPr>
            <p:cNvSpPr txBox="1"/>
            <p:nvPr/>
          </p:nvSpPr>
          <p:spPr>
            <a:xfrm>
              <a:off x="3380509" y="4671290"/>
              <a:ext cx="521311" cy="680111"/>
            </a:xfrm>
            <a:prstGeom prst="rect">
              <a:avLst/>
            </a:prstGeom>
            <a:noFill/>
          </p:spPr>
          <p:txBody>
            <a:bodyPr wrap="none" lIns="228593" tIns="228593" rIns="228593" bIns="228593" rtlCol="0">
              <a:spAutoFit/>
            </a:bodyPr>
            <a:lstStyle/>
            <a:p>
              <a:pPr marL="342762" indent="-342762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srgbClr val="000000"/>
                  </a:solidFill>
                  <a:latin typeface="+mn-lt"/>
                  <a:ea typeface="+mn-ea"/>
                </a:rPr>
                <a:t>30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74E2B72-BB46-4C4D-A7E1-5F81B3D7EFD6}"/>
                </a:ext>
              </a:extLst>
            </p:cNvPr>
            <p:cNvSpPr txBox="1"/>
            <p:nvPr/>
          </p:nvSpPr>
          <p:spPr>
            <a:xfrm>
              <a:off x="3375128" y="5319923"/>
              <a:ext cx="521311" cy="680111"/>
            </a:xfrm>
            <a:prstGeom prst="rect">
              <a:avLst/>
            </a:prstGeom>
            <a:noFill/>
          </p:spPr>
          <p:txBody>
            <a:bodyPr wrap="none" lIns="228593" tIns="228593" rIns="228593" bIns="228593" rtlCol="0">
              <a:spAutoFit/>
            </a:bodyPr>
            <a:lstStyle/>
            <a:p>
              <a:pPr marL="342762" indent="-342762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srgbClr val="000000"/>
                  </a:solidFill>
                  <a:latin typeface="+mn-lt"/>
                  <a:ea typeface="+mn-ea"/>
                </a:rPr>
                <a:t>20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46CD949-4BEC-40D6-8EA9-A5EBFE052CCC}"/>
                </a:ext>
              </a:extLst>
            </p:cNvPr>
            <p:cNvSpPr txBox="1"/>
            <p:nvPr/>
          </p:nvSpPr>
          <p:spPr>
            <a:xfrm>
              <a:off x="3377584" y="5949536"/>
              <a:ext cx="521311" cy="680111"/>
            </a:xfrm>
            <a:prstGeom prst="rect">
              <a:avLst/>
            </a:prstGeom>
            <a:noFill/>
          </p:spPr>
          <p:txBody>
            <a:bodyPr wrap="none" lIns="228593" tIns="228593" rIns="228593" bIns="228593" rtlCol="0">
              <a:spAutoFit/>
            </a:bodyPr>
            <a:lstStyle/>
            <a:p>
              <a:pPr marL="342762" indent="-342762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srgbClr val="000000"/>
                  </a:solidFill>
                  <a:latin typeface="+mn-lt"/>
                  <a:ea typeface="+mn-ea"/>
                </a:rPr>
                <a:t>10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06CBD52-E26D-40F3-A597-709DE39422E2}"/>
                </a:ext>
              </a:extLst>
            </p:cNvPr>
            <p:cNvSpPr txBox="1"/>
            <p:nvPr/>
          </p:nvSpPr>
          <p:spPr>
            <a:xfrm>
              <a:off x="3358066" y="6342492"/>
              <a:ext cx="552700" cy="680111"/>
            </a:xfrm>
            <a:prstGeom prst="rect">
              <a:avLst/>
            </a:prstGeom>
            <a:noFill/>
          </p:spPr>
          <p:txBody>
            <a:bodyPr wrap="none" lIns="228593" tIns="228593" rIns="228593" bIns="228593" rtlCol="0">
              <a:spAutoFit/>
            </a:bodyPr>
            <a:lstStyle/>
            <a:p>
              <a:pPr marL="342762" indent="-342762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srgbClr val="000000"/>
                  </a:solidFill>
                  <a:latin typeface="+mn-lt"/>
                  <a:ea typeface="+mn-ea"/>
                </a:rPr>
                <a:t>4.2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63973B7-AC06-4BAA-9AD4-A7F8123EEC79}"/>
                </a:ext>
              </a:extLst>
            </p:cNvPr>
            <p:cNvSpPr txBox="1"/>
            <p:nvPr/>
          </p:nvSpPr>
          <p:spPr>
            <a:xfrm rot="16200000">
              <a:off x="3082495" y="3690021"/>
              <a:ext cx="1565605" cy="530591"/>
            </a:xfrm>
            <a:prstGeom prst="rect">
              <a:avLst/>
            </a:prstGeom>
            <a:noFill/>
          </p:spPr>
          <p:txBody>
            <a:bodyPr wrap="none" lIns="228593" tIns="228593" rIns="228593" bIns="228593" rtlCol="0">
              <a:spAutoFit/>
            </a:bodyPr>
            <a:lstStyle/>
            <a:p>
              <a:pPr marL="342762" indent="-342762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srgbClr val="000000"/>
                  </a:solidFill>
                  <a:latin typeface="+mn-lt"/>
                  <a:ea typeface="+mn-ea"/>
                </a:rPr>
                <a:t>Temperature [K]</a:t>
              </a:r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134B6C3F-E950-40CA-BF3D-940F387B23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" t="501" r="80068"/>
            <a:stretch/>
          </p:blipFill>
          <p:spPr>
            <a:xfrm>
              <a:off x="3334383" y="1649001"/>
              <a:ext cx="147234" cy="502354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6107B33-87F9-48D9-9F23-A6A5390746BE}"/>
              </a:ext>
            </a:extLst>
          </p:cNvPr>
          <p:cNvSpPr txBox="1"/>
          <p:nvPr/>
        </p:nvSpPr>
        <p:spPr>
          <a:xfrm>
            <a:off x="481892" y="1018640"/>
            <a:ext cx="829151" cy="550243"/>
          </a:xfrm>
          <a:prstGeom prst="rect">
            <a:avLst/>
          </a:prstGeom>
          <a:noFill/>
        </p:spPr>
        <p:txBody>
          <a:bodyPr wrap="none" lIns="228593" tIns="228593" rIns="228593" bIns="228593" rtlCol="0">
            <a:spAutoFit/>
          </a:bodyPr>
          <a:lstStyle/>
          <a:p>
            <a:pPr marL="342762" indent="-342762" defTabSz="4387349" fontAlgn="auto">
              <a:spcBef>
                <a:spcPct val="2000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+mn-ea"/>
              </a:rPr>
              <a:t>0.1s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523F49-A6D5-4E1F-A0CE-144FD80DB790}"/>
              </a:ext>
            </a:extLst>
          </p:cNvPr>
          <p:cNvSpPr txBox="1"/>
          <p:nvPr/>
        </p:nvSpPr>
        <p:spPr>
          <a:xfrm>
            <a:off x="4148215" y="1018640"/>
            <a:ext cx="829151" cy="550243"/>
          </a:xfrm>
          <a:prstGeom prst="rect">
            <a:avLst/>
          </a:prstGeom>
          <a:noFill/>
        </p:spPr>
        <p:txBody>
          <a:bodyPr wrap="none" lIns="228593" tIns="228593" rIns="228593" bIns="228593" rtlCol="0">
            <a:spAutoFit/>
          </a:bodyPr>
          <a:lstStyle/>
          <a:p>
            <a:pPr marL="342762" indent="-342762" defTabSz="4387349" fontAlgn="auto">
              <a:spcBef>
                <a:spcPct val="2000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+mn-ea"/>
              </a:rPr>
              <a:t>0.2s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FFDDCF-4CE4-4FA6-B517-C2A90E1F2856}"/>
              </a:ext>
            </a:extLst>
          </p:cNvPr>
          <p:cNvSpPr txBox="1"/>
          <p:nvPr/>
        </p:nvSpPr>
        <p:spPr>
          <a:xfrm>
            <a:off x="7627578" y="1018640"/>
            <a:ext cx="829151" cy="550243"/>
          </a:xfrm>
          <a:prstGeom prst="rect">
            <a:avLst/>
          </a:prstGeom>
          <a:noFill/>
        </p:spPr>
        <p:txBody>
          <a:bodyPr wrap="none" lIns="228593" tIns="228593" rIns="228593" bIns="228593" rtlCol="0">
            <a:spAutoFit/>
          </a:bodyPr>
          <a:lstStyle/>
          <a:p>
            <a:pPr marL="342762" indent="-342762" defTabSz="4387349" fontAlgn="auto">
              <a:spcBef>
                <a:spcPct val="2000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+mn-ea"/>
              </a:rPr>
              <a:t>0.5s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29567F-D456-45F6-A560-E73C941853BE}"/>
              </a:ext>
            </a:extLst>
          </p:cNvPr>
          <p:cNvSpPr txBox="1"/>
          <p:nvPr/>
        </p:nvSpPr>
        <p:spPr>
          <a:xfrm>
            <a:off x="481892" y="3109733"/>
            <a:ext cx="829151" cy="550243"/>
          </a:xfrm>
          <a:prstGeom prst="rect">
            <a:avLst/>
          </a:prstGeom>
          <a:noFill/>
        </p:spPr>
        <p:txBody>
          <a:bodyPr wrap="none" lIns="228593" tIns="228593" rIns="228593" bIns="228593" rtlCol="0">
            <a:spAutoFit/>
          </a:bodyPr>
          <a:lstStyle/>
          <a:p>
            <a:pPr marL="342762" indent="-342762" defTabSz="4387349" fontAlgn="auto">
              <a:spcBef>
                <a:spcPct val="2000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+mn-ea"/>
              </a:rPr>
              <a:t>0.7s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6B6963-0C2D-4963-B739-3B2B094DD49A}"/>
              </a:ext>
            </a:extLst>
          </p:cNvPr>
          <p:cNvSpPr txBox="1"/>
          <p:nvPr/>
        </p:nvSpPr>
        <p:spPr>
          <a:xfrm>
            <a:off x="4148215" y="3109732"/>
            <a:ext cx="829151" cy="550243"/>
          </a:xfrm>
          <a:prstGeom prst="rect">
            <a:avLst/>
          </a:prstGeom>
          <a:noFill/>
        </p:spPr>
        <p:txBody>
          <a:bodyPr wrap="none" lIns="228593" tIns="228593" rIns="228593" bIns="228593" rtlCol="0">
            <a:spAutoFit/>
          </a:bodyPr>
          <a:lstStyle/>
          <a:p>
            <a:pPr marL="342762" indent="-342762" defTabSz="4387349" fontAlgn="auto">
              <a:spcBef>
                <a:spcPct val="2000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+mn-ea"/>
              </a:rPr>
              <a:t>1.5s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C2DB9B5-F92D-4275-9053-ADFBA3B46F17}"/>
              </a:ext>
            </a:extLst>
          </p:cNvPr>
          <p:cNvCxnSpPr>
            <a:cxnSpLocks/>
          </p:cNvCxnSpPr>
          <p:nvPr/>
        </p:nvCxnSpPr>
        <p:spPr>
          <a:xfrm flipH="1" flipV="1">
            <a:off x="623459" y="1919256"/>
            <a:ext cx="71480" cy="1644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04FE011-E52A-486C-A0F4-6923B62EADCF}"/>
              </a:ext>
            </a:extLst>
          </p:cNvPr>
          <p:cNvSpPr txBox="1"/>
          <p:nvPr/>
        </p:nvSpPr>
        <p:spPr>
          <a:xfrm>
            <a:off x="6321" y="1510490"/>
            <a:ext cx="1205879" cy="600150"/>
          </a:xfrm>
          <a:prstGeom prst="rect">
            <a:avLst/>
          </a:prstGeom>
        </p:spPr>
        <p:txBody>
          <a:bodyPr wrap="square" lIns="228593" tIns="228593" rIns="228593" bIns="228593" rtlCol="0">
            <a:spAutoFit/>
          </a:bodyPr>
          <a:lstStyle/>
          <a:p>
            <a:pPr marL="342762" indent="-342762" defTabSz="4387349" fontAlgn="auto">
              <a:spcBef>
                <a:spcPct val="20000"/>
              </a:spcBef>
              <a:spcAft>
                <a:spcPts val="0"/>
              </a:spcAft>
            </a:pPr>
            <a:r>
              <a:rPr lang="en-US" sz="900" b="1" i="1" dirty="0">
                <a:solidFill>
                  <a:srgbClr val="FF0000"/>
                </a:solidFill>
                <a:latin typeface="+mn-lt"/>
                <a:ea typeface="+mn-ea"/>
              </a:rPr>
              <a:t>Hot spot</a:t>
            </a:r>
          </a:p>
        </p:txBody>
      </p:sp>
      <p:sp>
        <p:nvSpPr>
          <p:cNvPr id="77" name="Arrow: Right 76">
            <a:extLst>
              <a:ext uri="{FF2B5EF4-FFF2-40B4-BE49-F238E27FC236}">
                <a16:creationId xmlns:a16="http://schemas.microsoft.com/office/drawing/2014/main" id="{06F5B713-A769-43BF-AA39-7B1C6180E025}"/>
              </a:ext>
            </a:extLst>
          </p:cNvPr>
          <p:cNvSpPr/>
          <p:nvPr/>
        </p:nvSpPr>
        <p:spPr>
          <a:xfrm>
            <a:off x="3750011" y="2304779"/>
            <a:ext cx="346677" cy="31118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Arrow: Right 77">
            <a:extLst>
              <a:ext uri="{FF2B5EF4-FFF2-40B4-BE49-F238E27FC236}">
                <a16:creationId xmlns:a16="http://schemas.microsoft.com/office/drawing/2014/main" id="{01FE4CAF-07C3-4EBD-BBC3-9CC23AC18547}"/>
              </a:ext>
            </a:extLst>
          </p:cNvPr>
          <p:cNvSpPr/>
          <p:nvPr/>
        </p:nvSpPr>
        <p:spPr>
          <a:xfrm>
            <a:off x="3774789" y="4158506"/>
            <a:ext cx="346677" cy="31118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Arrow: Right 78">
            <a:extLst>
              <a:ext uri="{FF2B5EF4-FFF2-40B4-BE49-F238E27FC236}">
                <a16:creationId xmlns:a16="http://schemas.microsoft.com/office/drawing/2014/main" id="{43A54272-463F-4BE0-8A5F-A1293979991F}"/>
              </a:ext>
            </a:extLst>
          </p:cNvPr>
          <p:cNvSpPr/>
          <p:nvPr/>
        </p:nvSpPr>
        <p:spPr>
          <a:xfrm>
            <a:off x="7322441" y="2296309"/>
            <a:ext cx="346677" cy="31118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F371846C-19E0-4F1B-B96A-E3C447862F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6775" b="48908"/>
          <a:stretch/>
        </p:blipFill>
        <p:spPr>
          <a:xfrm>
            <a:off x="7649507" y="3597819"/>
            <a:ext cx="3288937" cy="3236895"/>
          </a:xfrm>
          <a:prstGeom prst="rect">
            <a:avLst/>
          </a:prstGeom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33D947B0-472D-41A4-AB49-BA435D3FD823}"/>
              </a:ext>
            </a:extLst>
          </p:cNvPr>
          <p:cNvCxnSpPr>
            <a:cxnSpLocks/>
          </p:cNvCxnSpPr>
          <p:nvPr/>
        </p:nvCxnSpPr>
        <p:spPr>
          <a:xfrm flipV="1">
            <a:off x="8399533" y="3597819"/>
            <a:ext cx="0" cy="2704950"/>
          </a:xfrm>
          <a:prstGeom prst="line">
            <a:avLst/>
          </a:prstGeom>
          <a:ln w="9525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B135ED64-F04D-4717-A5F4-DF0DFF2E6244}"/>
              </a:ext>
            </a:extLst>
          </p:cNvPr>
          <p:cNvSpPr txBox="1"/>
          <p:nvPr/>
        </p:nvSpPr>
        <p:spPr>
          <a:xfrm>
            <a:off x="7715393" y="3118141"/>
            <a:ext cx="751795" cy="646317"/>
          </a:xfrm>
          <a:prstGeom prst="rect">
            <a:avLst/>
          </a:prstGeom>
          <a:noFill/>
        </p:spPr>
        <p:txBody>
          <a:bodyPr wrap="none" lIns="228593" tIns="228593" rIns="228593" bIns="228593" rtlCol="0">
            <a:spAutoFit/>
          </a:bodyPr>
          <a:lstStyle/>
          <a:p>
            <a:pPr marL="342762" indent="-342762" defTabSz="4387349" fontAlgn="auto">
              <a:spcBef>
                <a:spcPct val="20000"/>
              </a:spcBef>
              <a:spcAft>
                <a:spcPts val="0"/>
              </a:spcAft>
            </a:pPr>
            <a:r>
              <a:rPr lang="en-US" sz="1200" dirty="0">
                <a:solidFill>
                  <a:srgbClr val="FF0000"/>
                </a:solidFill>
                <a:latin typeface="+mn-lt"/>
                <a:ea typeface="+mn-ea"/>
              </a:rPr>
              <a:t>0.1s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779D3D37-F5A9-4C6E-A165-B1745F926F25}"/>
              </a:ext>
            </a:extLst>
          </p:cNvPr>
          <p:cNvCxnSpPr>
            <a:cxnSpLocks/>
          </p:cNvCxnSpPr>
          <p:nvPr/>
        </p:nvCxnSpPr>
        <p:spPr>
          <a:xfrm flipV="1">
            <a:off x="8465341" y="3523885"/>
            <a:ext cx="1847" cy="2792930"/>
          </a:xfrm>
          <a:prstGeom prst="line">
            <a:avLst/>
          </a:prstGeom>
          <a:ln w="9525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5BF39671-0E98-42B3-AC74-C0733DFB9BF0}"/>
              </a:ext>
            </a:extLst>
          </p:cNvPr>
          <p:cNvSpPr txBox="1"/>
          <p:nvPr/>
        </p:nvSpPr>
        <p:spPr>
          <a:xfrm>
            <a:off x="8143757" y="3117054"/>
            <a:ext cx="751795" cy="646317"/>
          </a:xfrm>
          <a:prstGeom prst="rect">
            <a:avLst/>
          </a:prstGeom>
          <a:noFill/>
        </p:spPr>
        <p:txBody>
          <a:bodyPr wrap="none" lIns="228593" tIns="228593" rIns="228593" bIns="228593" rtlCol="0">
            <a:spAutoFit/>
          </a:bodyPr>
          <a:lstStyle/>
          <a:p>
            <a:pPr marL="342762" indent="-342762" defTabSz="4387349" fontAlgn="auto">
              <a:spcBef>
                <a:spcPct val="20000"/>
              </a:spcBef>
              <a:spcAft>
                <a:spcPts val="0"/>
              </a:spcAft>
            </a:pPr>
            <a:r>
              <a:rPr lang="en-US" sz="1200" dirty="0">
                <a:solidFill>
                  <a:srgbClr val="FF0000"/>
                </a:solidFill>
                <a:latin typeface="+mn-lt"/>
                <a:ea typeface="+mn-ea"/>
              </a:rPr>
              <a:t>0.2s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B2FF5FDB-3472-4478-AA1B-C31B34BDE4E2}"/>
              </a:ext>
            </a:extLst>
          </p:cNvPr>
          <p:cNvCxnSpPr>
            <a:cxnSpLocks/>
          </p:cNvCxnSpPr>
          <p:nvPr/>
        </p:nvCxnSpPr>
        <p:spPr>
          <a:xfrm flipV="1">
            <a:off x="8650109" y="3611865"/>
            <a:ext cx="0" cy="2704950"/>
          </a:xfrm>
          <a:prstGeom prst="line">
            <a:avLst/>
          </a:prstGeom>
          <a:ln w="9525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C2702930-451C-498C-B67A-D4ED3BCFFB5C}"/>
              </a:ext>
            </a:extLst>
          </p:cNvPr>
          <p:cNvCxnSpPr>
            <a:cxnSpLocks/>
          </p:cNvCxnSpPr>
          <p:nvPr/>
        </p:nvCxnSpPr>
        <p:spPr>
          <a:xfrm flipV="1">
            <a:off x="8771489" y="3614003"/>
            <a:ext cx="0" cy="2704950"/>
          </a:xfrm>
          <a:prstGeom prst="line">
            <a:avLst/>
          </a:prstGeom>
          <a:ln w="9525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98D2977-EB38-412D-9B42-FC298BFD5791}"/>
              </a:ext>
            </a:extLst>
          </p:cNvPr>
          <p:cNvCxnSpPr>
            <a:cxnSpLocks/>
          </p:cNvCxnSpPr>
          <p:nvPr/>
        </p:nvCxnSpPr>
        <p:spPr>
          <a:xfrm flipV="1">
            <a:off x="9269208" y="3640534"/>
            <a:ext cx="0" cy="2670327"/>
          </a:xfrm>
          <a:prstGeom prst="line">
            <a:avLst/>
          </a:prstGeom>
          <a:ln w="9525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41F7DCC3-F8A3-4688-BEFF-702860CE848E}"/>
              </a:ext>
            </a:extLst>
          </p:cNvPr>
          <p:cNvSpPr txBox="1"/>
          <p:nvPr/>
        </p:nvSpPr>
        <p:spPr>
          <a:xfrm>
            <a:off x="8558918" y="3124887"/>
            <a:ext cx="751795" cy="646317"/>
          </a:xfrm>
          <a:prstGeom prst="rect">
            <a:avLst/>
          </a:prstGeom>
          <a:noFill/>
        </p:spPr>
        <p:txBody>
          <a:bodyPr wrap="none" lIns="228593" tIns="228593" rIns="228593" bIns="228593" rtlCol="0">
            <a:spAutoFit/>
          </a:bodyPr>
          <a:lstStyle/>
          <a:p>
            <a:pPr marL="342762" indent="-342762" defTabSz="4387349" fontAlgn="auto">
              <a:spcBef>
                <a:spcPct val="20000"/>
              </a:spcBef>
              <a:spcAft>
                <a:spcPts val="0"/>
              </a:spcAft>
            </a:pPr>
            <a:r>
              <a:rPr lang="en-US" sz="1200" dirty="0">
                <a:solidFill>
                  <a:srgbClr val="FF0000"/>
                </a:solidFill>
                <a:latin typeface="+mn-lt"/>
                <a:ea typeface="+mn-ea"/>
              </a:rPr>
              <a:t>0.5s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BD43527B-7444-47CB-A628-8F02CB9DC61F}"/>
              </a:ext>
            </a:extLst>
          </p:cNvPr>
          <p:cNvCxnSpPr>
            <a:cxnSpLocks/>
          </p:cNvCxnSpPr>
          <p:nvPr/>
        </p:nvCxnSpPr>
        <p:spPr>
          <a:xfrm flipH="1" flipV="1">
            <a:off x="8143757" y="3523885"/>
            <a:ext cx="255776" cy="87980"/>
          </a:xfrm>
          <a:prstGeom prst="line">
            <a:avLst/>
          </a:prstGeom>
          <a:ln w="9525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7CAC54F-88F5-435B-A289-D069F1E204E5}"/>
              </a:ext>
            </a:extLst>
          </p:cNvPr>
          <p:cNvCxnSpPr>
            <a:cxnSpLocks/>
          </p:cNvCxnSpPr>
          <p:nvPr/>
        </p:nvCxnSpPr>
        <p:spPr>
          <a:xfrm flipH="1">
            <a:off x="8650109" y="3530908"/>
            <a:ext cx="174363" cy="95647"/>
          </a:xfrm>
          <a:prstGeom prst="line">
            <a:avLst/>
          </a:prstGeom>
          <a:ln w="9525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056716F9-D4EF-4397-8EE2-AD8A303A8CE3}"/>
              </a:ext>
            </a:extLst>
          </p:cNvPr>
          <p:cNvSpPr txBox="1"/>
          <p:nvPr/>
        </p:nvSpPr>
        <p:spPr>
          <a:xfrm>
            <a:off x="9021647" y="3124887"/>
            <a:ext cx="751795" cy="646317"/>
          </a:xfrm>
          <a:prstGeom prst="rect">
            <a:avLst/>
          </a:prstGeom>
          <a:noFill/>
        </p:spPr>
        <p:txBody>
          <a:bodyPr wrap="none" lIns="228593" tIns="228593" rIns="228593" bIns="228593" rtlCol="0">
            <a:spAutoFit/>
          </a:bodyPr>
          <a:lstStyle/>
          <a:p>
            <a:pPr marL="342762" indent="-342762" defTabSz="4387349" fontAlgn="auto">
              <a:spcBef>
                <a:spcPct val="20000"/>
              </a:spcBef>
              <a:spcAft>
                <a:spcPts val="0"/>
              </a:spcAft>
            </a:pPr>
            <a:r>
              <a:rPr lang="en-US" sz="1200" dirty="0">
                <a:solidFill>
                  <a:srgbClr val="FF0000"/>
                </a:solidFill>
                <a:latin typeface="+mn-lt"/>
                <a:ea typeface="+mn-ea"/>
              </a:rPr>
              <a:t>0.7s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4348EF5-BC71-4472-A4B2-D4E23B5CB430}"/>
              </a:ext>
            </a:extLst>
          </p:cNvPr>
          <p:cNvSpPr txBox="1"/>
          <p:nvPr/>
        </p:nvSpPr>
        <p:spPr>
          <a:xfrm>
            <a:off x="9483094" y="3111846"/>
            <a:ext cx="751795" cy="646317"/>
          </a:xfrm>
          <a:prstGeom prst="rect">
            <a:avLst/>
          </a:prstGeom>
          <a:noFill/>
        </p:spPr>
        <p:txBody>
          <a:bodyPr wrap="none" lIns="228593" tIns="228593" rIns="228593" bIns="228593" rtlCol="0">
            <a:spAutoFit/>
          </a:bodyPr>
          <a:lstStyle/>
          <a:p>
            <a:pPr marL="342762" indent="-342762" defTabSz="4387349" fontAlgn="auto">
              <a:spcBef>
                <a:spcPct val="20000"/>
              </a:spcBef>
              <a:spcAft>
                <a:spcPts val="0"/>
              </a:spcAft>
            </a:pPr>
            <a:r>
              <a:rPr lang="en-US" sz="1200" dirty="0">
                <a:solidFill>
                  <a:srgbClr val="FF0000"/>
                </a:solidFill>
                <a:latin typeface="+mn-lt"/>
                <a:ea typeface="+mn-ea"/>
              </a:rPr>
              <a:t>1.5s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39F49B86-0B2D-4729-9066-9AF2A47A41B7}"/>
              </a:ext>
            </a:extLst>
          </p:cNvPr>
          <p:cNvCxnSpPr>
            <a:cxnSpLocks/>
          </p:cNvCxnSpPr>
          <p:nvPr/>
        </p:nvCxnSpPr>
        <p:spPr>
          <a:xfrm flipH="1">
            <a:off x="8773799" y="3534867"/>
            <a:ext cx="489954" cy="95647"/>
          </a:xfrm>
          <a:prstGeom prst="line">
            <a:avLst/>
          </a:prstGeom>
          <a:ln w="9525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08BA15BF-8883-41A5-99C1-07E1D20D6F2E}"/>
              </a:ext>
            </a:extLst>
          </p:cNvPr>
          <p:cNvCxnSpPr>
            <a:cxnSpLocks/>
          </p:cNvCxnSpPr>
          <p:nvPr/>
        </p:nvCxnSpPr>
        <p:spPr>
          <a:xfrm flipH="1">
            <a:off x="9269208" y="3530908"/>
            <a:ext cx="502884" cy="114734"/>
          </a:xfrm>
          <a:prstGeom prst="line">
            <a:avLst/>
          </a:prstGeom>
          <a:ln w="9525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B319F2C5-336A-4968-93FA-BAA08131DE0C}"/>
              </a:ext>
            </a:extLst>
          </p:cNvPr>
          <p:cNvSpPr txBox="1"/>
          <p:nvPr/>
        </p:nvSpPr>
        <p:spPr>
          <a:xfrm>
            <a:off x="695324" y="5368638"/>
            <a:ext cx="6771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Quench propagates azimuthally from one sextupole coil to another</a:t>
            </a:r>
          </a:p>
          <a:p>
            <a:pPr marL="285750" indent="-285750">
              <a:buFontTx/>
              <a:buChar char="-"/>
            </a:pPr>
            <a:r>
              <a:rPr lang="en-US" dirty="0"/>
              <a:t>Final maximum temperature is located at the place where the maximum field is located</a:t>
            </a:r>
          </a:p>
        </p:txBody>
      </p:sp>
    </p:spTree>
    <p:extLst>
      <p:ext uri="{BB962C8B-B14F-4D97-AF65-F5344CB8AC3E}">
        <p14:creationId xmlns:p14="http://schemas.microsoft.com/office/powerpoint/2010/main" val="60607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77" grpId="0" animBg="1"/>
      <p:bldP spid="78" grpId="0" animBg="1"/>
      <p:bldP spid="79" grpId="0" animBg="1"/>
      <p:bldP spid="85" grpId="0"/>
      <p:bldP spid="89" grpId="0"/>
      <p:bldP spid="92" grpId="0"/>
      <p:bldP spid="9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45AFA-788A-44A5-AD57-2A864624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Eddy current generation during the quench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3B762-3AED-4598-AA75-FCDBD31067B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253097-62EC-42EE-95E7-4BBAF668E567}"/>
              </a:ext>
            </a:extLst>
          </p:cNvPr>
          <p:cNvSpPr txBox="1"/>
          <p:nvPr/>
        </p:nvSpPr>
        <p:spPr>
          <a:xfrm>
            <a:off x="573618" y="1134655"/>
            <a:ext cx="829151" cy="550243"/>
          </a:xfrm>
          <a:prstGeom prst="rect">
            <a:avLst/>
          </a:prstGeom>
          <a:noFill/>
        </p:spPr>
        <p:txBody>
          <a:bodyPr wrap="none" lIns="228593" tIns="228593" rIns="228593" bIns="228593" rtlCol="0">
            <a:spAutoFit/>
          </a:bodyPr>
          <a:lstStyle/>
          <a:p>
            <a:pPr marL="342762" indent="-342762" defTabSz="4387349" fontAlgn="auto">
              <a:spcBef>
                <a:spcPct val="2000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+mn-ea"/>
              </a:rPr>
              <a:t>0.1s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51D471-61C9-4C92-A7F9-769A4FC02336}"/>
              </a:ext>
            </a:extLst>
          </p:cNvPr>
          <p:cNvSpPr txBox="1"/>
          <p:nvPr/>
        </p:nvSpPr>
        <p:spPr>
          <a:xfrm>
            <a:off x="4241827" y="1134654"/>
            <a:ext cx="829151" cy="550243"/>
          </a:xfrm>
          <a:prstGeom prst="rect">
            <a:avLst/>
          </a:prstGeom>
          <a:noFill/>
        </p:spPr>
        <p:txBody>
          <a:bodyPr wrap="none" lIns="228593" tIns="228593" rIns="228593" bIns="228593" rtlCol="0">
            <a:spAutoFit/>
          </a:bodyPr>
          <a:lstStyle/>
          <a:p>
            <a:pPr marL="342762" indent="-342762" defTabSz="4387349" fontAlgn="auto">
              <a:spcBef>
                <a:spcPct val="2000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+mn-ea"/>
              </a:rPr>
              <a:t>0.2s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0CE6D4-59AC-4332-AADE-BF69D42501C5}"/>
              </a:ext>
            </a:extLst>
          </p:cNvPr>
          <p:cNvSpPr txBox="1"/>
          <p:nvPr/>
        </p:nvSpPr>
        <p:spPr>
          <a:xfrm>
            <a:off x="7729182" y="1134655"/>
            <a:ext cx="829151" cy="550243"/>
          </a:xfrm>
          <a:prstGeom prst="rect">
            <a:avLst/>
          </a:prstGeom>
          <a:noFill/>
        </p:spPr>
        <p:txBody>
          <a:bodyPr wrap="none" lIns="228593" tIns="228593" rIns="228593" bIns="228593" rtlCol="0">
            <a:spAutoFit/>
          </a:bodyPr>
          <a:lstStyle/>
          <a:p>
            <a:pPr marL="342762" indent="-342762" defTabSz="4387349" fontAlgn="auto">
              <a:spcBef>
                <a:spcPct val="2000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+mn-ea"/>
              </a:rPr>
              <a:t>0.5s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7DD42B-BEA1-4189-8C57-242D60E564C5}"/>
              </a:ext>
            </a:extLst>
          </p:cNvPr>
          <p:cNvSpPr txBox="1"/>
          <p:nvPr/>
        </p:nvSpPr>
        <p:spPr>
          <a:xfrm>
            <a:off x="424405" y="3130851"/>
            <a:ext cx="829151" cy="550243"/>
          </a:xfrm>
          <a:prstGeom prst="rect">
            <a:avLst/>
          </a:prstGeom>
          <a:noFill/>
        </p:spPr>
        <p:txBody>
          <a:bodyPr wrap="none" lIns="228593" tIns="228593" rIns="228593" bIns="228593" rtlCol="0">
            <a:spAutoFit/>
          </a:bodyPr>
          <a:lstStyle/>
          <a:p>
            <a:pPr marL="342762" indent="-342762" defTabSz="4387349" fontAlgn="auto">
              <a:spcBef>
                <a:spcPct val="2000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+mn-ea"/>
              </a:rPr>
              <a:t>0.7s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BA9A90-EE55-46FE-A904-D82F671A2862}"/>
              </a:ext>
            </a:extLst>
          </p:cNvPr>
          <p:cNvSpPr txBox="1"/>
          <p:nvPr/>
        </p:nvSpPr>
        <p:spPr>
          <a:xfrm>
            <a:off x="4217643" y="3117467"/>
            <a:ext cx="829151" cy="550243"/>
          </a:xfrm>
          <a:prstGeom prst="rect">
            <a:avLst/>
          </a:prstGeom>
          <a:noFill/>
        </p:spPr>
        <p:txBody>
          <a:bodyPr wrap="none" lIns="228593" tIns="228593" rIns="228593" bIns="228593" rtlCol="0">
            <a:spAutoFit/>
          </a:bodyPr>
          <a:lstStyle/>
          <a:p>
            <a:pPr marL="342762" indent="-342762" defTabSz="4387349" fontAlgn="auto">
              <a:spcBef>
                <a:spcPct val="2000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+mn-ea"/>
              </a:rPr>
              <a:t>1.5s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EE1E608-B790-4BA5-96A3-AC73910E6F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4" t="7400" r="24230" b="7839"/>
          <a:stretch/>
        </p:blipFill>
        <p:spPr>
          <a:xfrm>
            <a:off x="379295" y="1638677"/>
            <a:ext cx="3197001" cy="16002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73250D0-1BDB-4377-8BAB-F11F59055B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8" t="6976" r="24248" b="7380"/>
          <a:stretch/>
        </p:blipFill>
        <p:spPr>
          <a:xfrm>
            <a:off x="4172538" y="1638677"/>
            <a:ext cx="3166103" cy="16002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8148116-2417-474B-9A58-600A293FC9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08" t="6868" r="24248" b="7744"/>
          <a:stretch/>
        </p:blipFill>
        <p:spPr>
          <a:xfrm>
            <a:off x="7762832" y="1639037"/>
            <a:ext cx="3175612" cy="16002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007809E-5F1C-4714-880E-E44F7888C8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08" t="7057" r="24248" b="8332"/>
          <a:stretch/>
        </p:blipFill>
        <p:spPr>
          <a:xfrm>
            <a:off x="379295" y="3592909"/>
            <a:ext cx="3201883" cy="15988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97777CB-5B81-4A39-B20B-9FCF53E3CD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08" t="7611" r="24248" b="8057"/>
          <a:stretch/>
        </p:blipFill>
        <p:spPr>
          <a:xfrm>
            <a:off x="4172538" y="3592909"/>
            <a:ext cx="3166103" cy="1575733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74A0EA32-E9BE-46F8-879F-06F450634B56}"/>
              </a:ext>
            </a:extLst>
          </p:cNvPr>
          <p:cNvGrpSpPr/>
          <p:nvPr/>
        </p:nvGrpSpPr>
        <p:grpSpPr>
          <a:xfrm>
            <a:off x="11216537" y="1364041"/>
            <a:ext cx="841781" cy="4728569"/>
            <a:chOff x="9697065" y="1393362"/>
            <a:chExt cx="841781" cy="562350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3F9896A-E93A-46A4-B0A5-7B7E6710F7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231" r="77935"/>
            <a:stretch/>
          </p:blipFill>
          <p:spPr>
            <a:xfrm>
              <a:off x="9697065" y="1596509"/>
              <a:ext cx="197575" cy="507303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E866647-5AA7-4260-860C-0EAE62C1E27B}"/>
                </a:ext>
              </a:extLst>
            </p:cNvPr>
            <p:cNvSpPr txBox="1"/>
            <p:nvPr/>
          </p:nvSpPr>
          <p:spPr>
            <a:xfrm>
              <a:off x="9793551" y="1393362"/>
              <a:ext cx="521311" cy="680111"/>
            </a:xfrm>
            <a:prstGeom prst="rect">
              <a:avLst/>
            </a:prstGeom>
            <a:noFill/>
          </p:spPr>
          <p:txBody>
            <a:bodyPr wrap="none" lIns="228593" tIns="228593" rIns="228593" bIns="228593" rtlCol="0">
              <a:spAutoFit/>
            </a:bodyPr>
            <a:lstStyle/>
            <a:p>
              <a:pPr marL="342762" indent="-342762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srgbClr val="000000"/>
                  </a:solidFill>
                  <a:latin typeface="+mn-lt"/>
                  <a:ea typeface="+mn-ea"/>
                </a:rPr>
                <a:t>10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EFCB669-BF63-4766-94EC-566E7F778262}"/>
                </a:ext>
              </a:extLst>
            </p:cNvPr>
            <p:cNvSpPr txBox="1"/>
            <p:nvPr/>
          </p:nvSpPr>
          <p:spPr>
            <a:xfrm>
              <a:off x="9832593" y="1880787"/>
              <a:ext cx="457169" cy="680111"/>
            </a:xfrm>
            <a:prstGeom prst="rect">
              <a:avLst/>
            </a:prstGeom>
            <a:noFill/>
          </p:spPr>
          <p:txBody>
            <a:bodyPr wrap="none" lIns="228593" tIns="228593" rIns="228593" bIns="228593" rtlCol="0">
              <a:spAutoFit/>
            </a:bodyPr>
            <a:lstStyle/>
            <a:p>
              <a:pPr marL="342762" indent="-342762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srgbClr val="000000"/>
                  </a:solidFill>
                  <a:latin typeface="+mn-lt"/>
                  <a:ea typeface="+mn-ea"/>
                </a:rPr>
                <a:t>9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43723F3-EE53-411A-A3E1-E0FF53E527DF}"/>
                </a:ext>
              </a:extLst>
            </p:cNvPr>
            <p:cNvSpPr txBox="1"/>
            <p:nvPr/>
          </p:nvSpPr>
          <p:spPr>
            <a:xfrm>
              <a:off x="9832593" y="2370712"/>
              <a:ext cx="457169" cy="680111"/>
            </a:xfrm>
            <a:prstGeom prst="rect">
              <a:avLst/>
            </a:prstGeom>
            <a:noFill/>
          </p:spPr>
          <p:txBody>
            <a:bodyPr wrap="none" lIns="228593" tIns="228593" rIns="228593" bIns="228593" rtlCol="0">
              <a:spAutoFit/>
            </a:bodyPr>
            <a:lstStyle/>
            <a:p>
              <a:pPr marL="342762" indent="-342762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srgbClr val="000000"/>
                  </a:solidFill>
                  <a:latin typeface="+mn-lt"/>
                  <a:ea typeface="+mn-ea"/>
                </a:rPr>
                <a:t>8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A9BEE7B-BBB2-48ED-88B8-EBDC96E91DD8}"/>
                </a:ext>
              </a:extLst>
            </p:cNvPr>
            <p:cNvSpPr txBox="1"/>
            <p:nvPr/>
          </p:nvSpPr>
          <p:spPr>
            <a:xfrm>
              <a:off x="9832593" y="2876584"/>
              <a:ext cx="457169" cy="680111"/>
            </a:xfrm>
            <a:prstGeom prst="rect">
              <a:avLst/>
            </a:prstGeom>
            <a:noFill/>
          </p:spPr>
          <p:txBody>
            <a:bodyPr wrap="none" lIns="228593" tIns="228593" rIns="228593" bIns="228593" rtlCol="0">
              <a:spAutoFit/>
            </a:bodyPr>
            <a:lstStyle/>
            <a:p>
              <a:pPr marL="342762" indent="-342762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srgbClr val="000000"/>
                  </a:solidFill>
                  <a:latin typeface="+mn-lt"/>
                  <a:ea typeface="+mn-ea"/>
                </a:rPr>
                <a:t>7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F948C1B-7E43-4D37-BAAC-A99D9BA3BD91}"/>
                </a:ext>
              </a:extLst>
            </p:cNvPr>
            <p:cNvSpPr txBox="1"/>
            <p:nvPr/>
          </p:nvSpPr>
          <p:spPr>
            <a:xfrm>
              <a:off x="9832841" y="3363958"/>
              <a:ext cx="457169" cy="680111"/>
            </a:xfrm>
            <a:prstGeom prst="rect">
              <a:avLst/>
            </a:prstGeom>
            <a:noFill/>
          </p:spPr>
          <p:txBody>
            <a:bodyPr wrap="none" lIns="228593" tIns="228593" rIns="228593" bIns="228593" rtlCol="0">
              <a:spAutoFit/>
            </a:bodyPr>
            <a:lstStyle/>
            <a:p>
              <a:pPr marL="342762" indent="-342762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srgbClr val="000000"/>
                  </a:solidFill>
                  <a:latin typeface="+mn-lt"/>
                  <a:ea typeface="+mn-ea"/>
                </a:rPr>
                <a:t>6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A86D177-5A19-4651-88F8-902DE8F59793}"/>
                </a:ext>
              </a:extLst>
            </p:cNvPr>
            <p:cNvSpPr txBox="1"/>
            <p:nvPr/>
          </p:nvSpPr>
          <p:spPr>
            <a:xfrm>
              <a:off x="9832841" y="4843854"/>
              <a:ext cx="457169" cy="680111"/>
            </a:xfrm>
            <a:prstGeom prst="rect">
              <a:avLst/>
            </a:prstGeom>
            <a:noFill/>
          </p:spPr>
          <p:txBody>
            <a:bodyPr wrap="none" lIns="228593" tIns="228593" rIns="228593" bIns="228593" rtlCol="0">
              <a:spAutoFit/>
            </a:bodyPr>
            <a:lstStyle/>
            <a:p>
              <a:pPr marL="342762" indent="-342762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srgbClr val="000000"/>
                  </a:solidFill>
                  <a:latin typeface="+mn-lt"/>
                  <a:ea typeface="+mn-ea"/>
                </a:rPr>
                <a:t>3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C7C633C-B490-4D3F-BEAC-248280659927}"/>
                </a:ext>
              </a:extLst>
            </p:cNvPr>
            <p:cNvSpPr txBox="1"/>
            <p:nvPr/>
          </p:nvSpPr>
          <p:spPr>
            <a:xfrm>
              <a:off x="9832841" y="5340072"/>
              <a:ext cx="457169" cy="680111"/>
            </a:xfrm>
            <a:prstGeom prst="rect">
              <a:avLst/>
            </a:prstGeom>
            <a:noFill/>
          </p:spPr>
          <p:txBody>
            <a:bodyPr wrap="none" lIns="228593" tIns="228593" rIns="228593" bIns="228593" rtlCol="0">
              <a:spAutoFit/>
            </a:bodyPr>
            <a:lstStyle/>
            <a:p>
              <a:pPr marL="342762" indent="-342762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srgbClr val="000000"/>
                  </a:solidFill>
                  <a:latin typeface="+mn-lt"/>
                  <a:ea typeface="+mn-ea"/>
                </a:rPr>
                <a:t>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C2D860E-3CCA-4B3D-B159-BC09C73BEC3C}"/>
                </a:ext>
              </a:extLst>
            </p:cNvPr>
            <p:cNvSpPr txBox="1"/>
            <p:nvPr/>
          </p:nvSpPr>
          <p:spPr>
            <a:xfrm>
              <a:off x="9832585" y="5830886"/>
              <a:ext cx="457169" cy="680111"/>
            </a:xfrm>
            <a:prstGeom prst="rect">
              <a:avLst/>
            </a:prstGeom>
            <a:noFill/>
          </p:spPr>
          <p:txBody>
            <a:bodyPr wrap="none" lIns="228593" tIns="228593" rIns="228593" bIns="228593" rtlCol="0">
              <a:spAutoFit/>
            </a:bodyPr>
            <a:lstStyle/>
            <a:p>
              <a:pPr marL="342762" indent="-342762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srgbClr val="000000"/>
                  </a:solidFill>
                  <a:latin typeface="+mn-lt"/>
                  <a:ea typeface="+mn-ea"/>
                </a:rPr>
                <a:t>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BA2F3B5-7B17-481B-B6EA-E5239CAD513D}"/>
                </a:ext>
              </a:extLst>
            </p:cNvPr>
            <p:cNvSpPr txBox="1"/>
            <p:nvPr/>
          </p:nvSpPr>
          <p:spPr>
            <a:xfrm>
              <a:off x="9832841" y="6336758"/>
              <a:ext cx="457169" cy="680111"/>
            </a:xfrm>
            <a:prstGeom prst="rect">
              <a:avLst/>
            </a:prstGeom>
            <a:noFill/>
          </p:spPr>
          <p:txBody>
            <a:bodyPr wrap="none" lIns="228593" tIns="228593" rIns="228593" bIns="228593" rtlCol="0">
              <a:spAutoFit/>
            </a:bodyPr>
            <a:lstStyle/>
            <a:p>
              <a:pPr marL="342762" indent="-342762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srgbClr val="000000"/>
                  </a:solidFill>
                  <a:latin typeface="+mn-lt"/>
                  <a:ea typeface="+mn-ea"/>
                </a:rPr>
                <a:t>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EA29226-2179-45DF-8E23-2EA191903779}"/>
                </a:ext>
              </a:extLst>
            </p:cNvPr>
            <p:cNvSpPr txBox="1"/>
            <p:nvPr/>
          </p:nvSpPr>
          <p:spPr>
            <a:xfrm rot="16200000">
              <a:off x="9243223" y="3640049"/>
              <a:ext cx="2060655" cy="530591"/>
            </a:xfrm>
            <a:prstGeom prst="rect">
              <a:avLst/>
            </a:prstGeom>
            <a:noFill/>
          </p:spPr>
          <p:txBody>
            <a:bodyPr wrap="none" lIns="228593" tIns="228593" rIns="228593" bIns="228593" rtlCol="0">
              <a:spAutoFit/>
            </a:bodyPr>
            <a:lstStyle/>
            <a:p>
              <a:pPr marL="342762" indent="-342762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srgbClr val="000000"/>
                  </a:solidFill>
                  <a:latin typeface="+mn-lt"/>
                  <a:ea typeface="+mn-ea"/>
                </a:rPr>
                <a:t>Current density [A/mm</a:t>
              </a:r>
              <a:r>
                <a:rPr lang="en-US" sz="1050" baseline="30000" dirty="0">
                  <a:solidFill>
                    <a:srgbClr val="000000"/>
                  </a:solidFill>
                  <a:latin typeface="+mn-lt"/>
                  <a:ea typeface="+mn-ea"/>
                </a:rPr>
                <a:t>2</a:t>
              </a:r>
              <a:r>
                <a:rPr lang="en-US" sz="1050" dirty="0">
                  <a:solidFill>
                    <a:srgbClr val="000000"/>
                  </a:solidFill>
                  <a:latin typeface="+mn-lt"/>
                  <a:ea typeface="+mn-ea"/>
                </a:rPr>
                <a:t>]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ECBC93D-B520-4AB9-B742-736F8FAA3674}"/>
                </a:ext>
              </a:extLst>
            </p:cNvPr>
            <p:cNvSpPr txBox="1"/>
            <p:nvPr/>
          </p:nvSpPr>
          <p:spPr>
            <a:xfrm>
              <a:off x="9832842" y="4360667"/>
              <a:ext cx="457169" cy="680111"/>
            </a:xfrm>
            <a:prstGeom prst="rect">
              <a:avLst/>
            </a:prstGeom>
            <a:noFill/>
          </p:spPr>
          <p:txBody>
            <a:bodyPr wrap="none" lIns="228593" tIns="228593" rIns="228593" bIns="228593" rtlCol="0">
              <a:spAutoFit/>
            </a:bodyPr>
            <a:lstStyle/>
            <a:p>
              <a:pPr marL="342762" indent="-342762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srgbClr val="000000"/>
                  </a:solidFill>
                  <a:latin typeface="+mn-lt"/>
                  <a:ea typeface="+mn-ea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6D8B31D-7191-4CCE-9F71-EBBF0EA187F9}"/>
                </a:ext>
              </a:extLst>
            </p:cNvPr>
            <p:cNvSpPr txBox="1"/>
            <p:nvPr/>
          </p:nvSpPr>
          <p:spPr>
            <a:xfrm>
              <a:off x="9832842" y="3869834"/>
              <a:ext cx="457169" cy="680111"/>
            </a:xfrm>
            <a:prstGeom prst="rect">
              <a:avLst/>
            </a:prstGeom>
            <a:noFill/>
          </p:spPr>
          <p:txBody>
            <a:bodyPr wrap="none" lIns="228593" tIns="228593" rIns="228593" bIns="228593" rtlCol="0">
              <a:spAutoFit/>
            </a:bodyPr>
            <a:lstStyle/>
            <a:p>
              <a:pPr marL="342762" indent="-342762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srgbClr val="000000"/>
                  </a:solidFill>
                  <a:latin typeface="+mn-lt"/>
                  <a:ea typeface="+mn-ea"/>
                </a:rPr>
                <a:t>5</a:t>
              </a:r>
            </a:p>
          </p:txBody>
        </p:sp>
      </p:grpSp>
      <p:sp>
        <p:nvSpPr>
          <p:cNvPr id="74" name="Arrow: Right 73">
            <a:extLst>
              <a:ext uri="{FF2B5EF4-FFF2-40B4-BE49-F238E27FC236}">
                <a16:creationId xmlns:a16="http://schemas.microsoft.com/office/drawing/2014/main" id="{3AE0C39A-5E85-4CBF-AD4F-19FC9EF65B6C}"/>
              </a:ext>
            </a:extLst>
          </p:cNvPr>
          <p:cNvSpPr/>
          <p:nvPr/>
        </p:nvSpPr>
        <p:spPr>
          <a:xfrm>
            <a:off x="3721106" y="2316199"/>
            <a:ext cx="346677" cy="31118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rrow: Right 74">
            <a:extLst>
              <a:ext uri="{FF2B5EF4-FFF2-40B4-BE49-F238E27FC236}">
                <a16:creationId xmlns:a16="http://schemas.microsoft.com/office/drawing/2014/main" id="{008C472E-7F73-458A-838B-4B092438993C}"/>
              </a:ext>
            </a:extLst>
          </p:cNvPr>
          <p:cNvSpPr/>
          <p:nvPr/>
        </p:nvSpPr>
        <p:spPr>
          <a:xfrm>
            <a:off x="3718595" y="4240168"/>
            <a:ext cx="346677" cy="31118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Arrow: Right 75">
            <a:extLst>
              <a:ext uri="{FF2B5EF4-FFF2-40B4-BE49-F238E27FC236}">
                <a16:creationId xmlns:a16="http://schemas.microsoft.com/office/drawing/2014/main" id="{9F35E001-264C-454A-ADC6-46B6CE259F5A}"/>
              </a:ext>
            </a:extLst>
          </p:cNvPr>
          <p:cNvSpPr/>
          <p:nvPr/>
        </p:nvSpPr>
        <p:spPr>
          <a:xfrm>
            <a:off x="7391055" y="2311820"/>
            <a:ext cx="346677" cy="31118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C9E8A97-413C-4932-9A6D-9C14C2764722}"/>
              </a:ext>
            </a:extLst>
          </p:cNvPr>
          <p:cNvGrpSpPr/>
          <p:nvPr/>
        </p:nvGrpSpPr>
        <p:grpSpPr>
          <a:xfrm>
            <a:off x="7649507" y="3064221"/>
            <a:ext cx="3288937" cy="3722868"/>
            <a:chOff x="7649507" y="3064221"/>
            <a:chExt cx="3288937" cy="3722868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45B985CB-1457-45E7-85EC-B6618D173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66775" b="48908"/>
            <a:stretch/>
          </p:blipFill>
          <p:spPr>
            <a:xfrm>
              <a:off x="7649507" y="3550194"/>
              <a:ext cx="3288937" cy="3236895"/>
            </a:xfrm>
            <a:prstGeom prst="rect">
              <a:avLst/>
            </a:prstGeom>
          </p:spPr>
        </p:pic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FCC96BEE-1CC4-4429-B630-4A5DBEAEFA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9533" y="3550194"/>
              <a:ext cx="0" cy="2704950"/>
            </a:xfrm>
            <a:prstGeom prst="line">
              <a:avLst/>
            </a:prstGeom>
            <a:ln w="9525">
              <a:solidFill>
                <a:srgbClr val="FF0000"/>
              </a:solidFill>
              <a:prstDash val="sysDash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19822C45-562C-4D7C-B4E5-CC7B7A6881AA}"/>
                </a:ext>
              </a:extLst>
            </p:cNvPr>
            <p:cNvSpPr txBox="1"/>
            <p:nvPr/>
          </p:nvSpPr>
          <p:spPr>
            <a:xfrm>
              <a:off x="7715393" y="3070516"/>
              <a:ext cx="751795" cy="646317"/>
            </a:xfrm>
            <a:prstGeom prst="rect">
              <a:avLst/>
            </a:prstGeom>
            <a:noFill/>
          </p:spPr>
          <p:txBody>
            <a:bodyPr wrap="none" lIns="228593" tIns="228593" rIns="228593" bIns="228593" rtlCol="0">
              <a:spAutoFit/>
            </a:bodyPr>
            <a:lstStyle/>
            <a:p>
              <a:pPr marL="342762" indent="-342762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0000"/>
                  </a:solidFill>
                  <a:latin typeface="+mn-lt"/>
                  <a:ea typeface="+mn-ea"/>
                </a:rPr>
                <a:t>0.1s</a:t>
              </a:r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61062C88-D181-4FFF-BC88-E591675080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65341" y="3476260"/>
              <a:ext cx="1847" cy="2792930"/>
            </a:xfrm>
            <a:prstGeom prst="line">
              <a:avLst/>
            </a:prstGeom>
            <a:ln w="9525">
              <a:solidFill>
                <a:srgbClr val="FF0000"/>
              </a:solidFill>
              <a:prstDash val="sysDash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92222C7-5E0A-4633-8799-CBD3771E64A2}"/>
                </a:ext>
              </a:extLst>
            </p:cNvPr>
            <p:cNvSpPr txBox="1"/>
            <p:nvPr/>
          </p:nvSpPr>
          <p:spPr>
            <a:xfrm>
              <a:off x="8143757" y="3069429"/>
              <a:ext cx="751795" cy="646317"/>
            </a:xfrm>
            <a:prstGeom prst="rect">
              <a:avLst/>
            </a:prstGeom>
            <a:noFill/>
          </p:spPr>
          <p:txBody>
            <a:bodyPr wrap="none" lIns="228593" tIns="228593" rIns="228593" bIns="228593" rtlCol="0">
              <a:spAutoFit/>
            </a:bodyPr>
            <a:lstStyle/>
            <a:p>
              <a:pPr marL="342762" indent="-342762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0000"/>
                  </a:solidFill>
                  <a:latin typeface="+mn-lt"/>
                  <a:ea typeface="+mn-ea"/>
                </a:rPr>
                <a:t>0.2s</a:t>
              </a: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7EDCF033-57BC-47D9-AD65-41746B29B5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0109" y="3564240"/>
              <a:ext cx="0" cy="2704950"/>
            </a:xfrm>
            <a:prstGeom prst="line">
              <a:avLst/>
            </a:prstGeom>
            <a:ln w="9525">
              <a:solidFill>
                <a:srgbClr val="FF0000"/>
              </a:solidFill>
              <a:prstDash val="sysDash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6BC611FB-48CC-4467-B8D3-F509AEC8B8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71489" y="3566378"/>
              <a:ext cx="0" cy="2704950"/>
            </a:xfrm>
            <a:prstGeom prst="line">
              <a:avLst/>
            </a:prstGeom>
            <a:ln w="9525">
              <a:solidFill>
                <a:srgbClr val="FF0000"/>
              </a:solidFill>
              <a:prstDash val="sysDash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75D06DF6-D293-41CE-8E24-5B1F0F2346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9208" y="3592909"/>
              <a:ext cx="0" cy="2670327"/>
            </a:xfrm>
            <a:prstGeom prst="line">
              <a:avLst/>
            </a:prstGeom>
            <a:ln w="9525">
              <a:solidFill>
                <a:srgbClr val="FF0000"/>
              </a:solidFill>
              <a:prstDash val="sysDash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B4D9F52-9502-4651-BA44-6B25942F438A}"/>
                </a:ext>
              </a:extLst>
            </p:cNvPr>
            <p:cNvSpPr txBox="1"/>
            <p:nvPr/>
          </p:nvSpPr>
          <p:spPr>
            <a:xfrm>
              <a:off x="8558918" y="3077262"/>
              <a:ext cx="751795" cy="646317"/>
            </a:xfrm>
            <a:prstGeom prst="rect">
              <a:avLst/>
            </a:prstGeom>
            <a:noFill/>
          </p:spPr>
          <p:txBody>
            <a:bodyPr wrap="none" lIns="228593" tIns="228593" rIns="228593" bIns="228593" rtlCol="0">
              <a:spAutoFit/>
            </a:bodyPr>
            <a:lstStyle/>
            <a:p>
              <a:pPr marL="342762" indent="-342762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0000"/>
                  </a:solidFill>
                  <a:latin typeface="+mn-lt"/>
                  <a:ea typeface="+mn-ea"/>
                </a:rPr>
                <a:t>0.5s</a:t>
              </a: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FA0548F9-5D72-4736-A1A4-AE28E8F6E3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43757" y="3476260"/>
              <a:ext cx="255776" cy="87980"/>
            </a:xfrm>
            <a:prstGeom prst="line">
              <a:avLst/>
            </a:prstGeom>
            <a:ln w="9525">
              <a:solidFill>
                <a:srgbClr val="FF0000"/>
              </a:solidFill>
              <a:prstDash val="sysDash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7FEF9A76-6D97-49FC-AA1A-98C0792DCF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50109" y="3483283"/>
              <a:ext cx="174363" cy="95647"/>
            </a:xfrm>
            <a:prstGeom prst="line">
              <a:avLst/>
            </a:prstGeom>
            <a:ln w="9525">
              <a:solidFill>
                <a:srgbClr val="FF0000"/>
              </a:solidFill>
              <a:prstDash val="sysDash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6E19A17A-1AF0-4C2A-A4DF-75935041A1F4}"/>
                </a:ext>
              </a:extLst>
            </p:cNvPr>
            <p:cNvSpPr txBox="1"/>
            <p:nvPr/>
          </p:nvSpPr>
          <p:spPr>
            <a:xfrm>
              <a:off x="9021647" y="3077262"/>
              <a:ext cx="751795" cy="646317"/>
            </a:xfrm>
            <a:prstGeom prst="rect">
              <a:avLst/>
            </a:prstGeom>
            <a:noFill/>
          </p:spPr>
          <p:txBody>
            <a:bodyPr wrap="none" lIns="228593" tIns="228593" rIns="228593" bIns="228593" rtlCol="0">
              <a:spAutoFit/>
            </a:bodyPr>
            <a:lstStyle/>
            <a:p>
              <a:pPr marL="342762" indent="-342762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0000"/>
                  </a:solidFill>
                  <a:latin typeface="+mn-lt"/>
                  <a:ea typeface="+mn-ea"/>
                </a:rPr>
                <a:t>0.7s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DC0CBF3-4EFE-43F6-9056-235CBD1E2BBB}"/>
                </a:ext>
              </a:extLst>
            </p:cNvPr>
            <p:cNvSpPr txBox="1"/>
            <p:nvPr/>
          </p:nvSpPr>
          <p:spPr>
            <a:xfrm>
              <a:off x="9483094" y="3064221"/>
              <a:ext cx="751795" cy="646317"/>
            </a:xfrm>
            <a:prstGeom prst="rect">
              <a:avLst/>
            </a:prstGeom>
            <a:noFill/>
          </p:spPr>
          <p:txBody>
            <a:bodyPr wrap="none" lIns="228593" tIns="228593" rIns="228593" bIns="228593" rtlCol="0">
              <a:spAutoFit/>
            </a:bodyPr>
            <a:lstStyle/>
            <a:p>
              <a:pPr marL="342762" indent="-342762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FF0000"/>
                  </a:solidFill>
                  <a:latin typeface="+mn-lt"/>
                  <a:ea typeface="+mn-ea"/>
                </a:rPr>
                <a:t>1.5s</a:t>
              </a:r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2474A52C-8145-477A-AF46-57DA5363A6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73799" y="3487242"/>
              <a:ext cx="489954" cy="95647"/>
            </a:xfrm>
            <a:prstGeom prst="line">
              <a:avLst/>
            </a:prstGeom>
            <a:ln w="9525">
              <a:solidFill>
                <a:srgbClr val="FF0000"/>
              </a:solidFill>
              <a:prstDash val="sysDash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31D00BF3-FA73-4417-80F1-F98A168BBD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69208" y="3483283"/>
              <a:ext cx="502884" cy="114734"/>
            </a:xfrm>
            <a:prstGeom prst="line">
              <a:avLst/>
            </a:prstGeom>
            <a:ln w="9525">
              <a:solidFill>
                <a:srgbClr val="FF0000"/>
              </a:solidFill>
              <a:prstDash val="sysDash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3D65ABFB-82D1-49F4-B5C7-E34F729E03FB}"/>
              </a:ext>
            </a:extLst>
          </p:cNvPr>
          <p:cNvSpPr txBox="1"/>
          <p:nvPr/>
        </p:nvSpPr>
        <p:spPr>
          <a:xfrm>
            <a:off x="695324" y="5520733"/>
            <a:ext cx="67712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Eddy current is locally generated by the quenched coil</a:t>
            </a:r>
          </a:p>
          <a:p>
            <a:pPr marL="285750" indent="-285750">
              <a:buFontTx/>
              <a:buChar char="-"/>
            </a:pPr>
            <a:r>
              <a:rPr lang="en-US" dirty="0"/>
              <a:t>Then, the eddy current heats up the mandrel to trigger the quench in the solenoid</a:t>
            </a:r>
          </a:p>
        </p:txBody>
      </p:sp>
    </p:spTree>
    <p:extLst>
      <p:ext uri="{BB962C8B-B14F-4D97-AF65-F5344CB8AC3E}">
        <p14:creationId xmlns:p14="http://schemas.microsoft.com/office/powerpoint/2010/main" val="974286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1F99F-C28C-4113-9C65-335A0BC5C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 force in cold during the quench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E0851-3C82-488A-940B-A79B2AFA040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2AE915-77E0-4155-9F2F-105D4ED61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29" y="1357449"/>
            <a:ext cx="8290923" cy="442182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36B8A7-FEE2-4E95-BCA1-2BEAD46878B2}"/>
              </a:ext>
            </a:extLst>
          </p:cNvPr>
          <p:cNvCxnSpPr>
            <a:cxnSpLocks/>
          </p:cNvCxnSpPr>
          <p:nvPr/>
        </p:nvCxnSpPr>
        <p:spPr>
          <a:xfrm flipH="1">
            <a:off x="4192760" y="1833144"/>
            <a:ext cx="210393" cy="129473"/>
          </a:xfrm>
          <a:prstGeom prst="line">
            <a:avLst/>
          </a:prstGeom>
          <a:ln w="12700">
            <a:solidFill>
              <a:srgbClr val="F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32859EB-9EAC-4CBC-8C9E-17464B1147E9}"/>
              </a:ext>
            </a:extLst>
          </p:cNvPr>
          <p:cNvSpPr txBox="1"/>
          <p:nvPr/>
        </p:nvSpPr>
        <p:spPr>
          <a:xfrm>
            <a:off x="4208944" y="1642772"/>
            <a:ext cx="11464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FF00FF"/>
                </a:solidFill>
              </a:rPr>
              <a:t>Aluminum mandrel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34905C7-03BB-4B73-8FAC-422ACC72C73D}"/>
              </a:ext>
            </a:extLst>
          </p:cNvPr>
          <p:cNvCxnSpPr>
            <a:cxnSpLocks/>
          </p:cNvCxnSpPr>
          <p:nvPr/>
        </p:nvCxnSpPr>
        <p:spPr>
          <a:xfrm>
            <a:off x="10263150" y="2106408"/>
            <a:ext cx="253483" cy="2216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9B3AF24-8C76-479E-8EB3-69D7DACBB62B}"/>
              </a:ext>
            </a:extLst>
          </p:cNvPr>
          <p:cNvSpPr txBox="1"/>
          <p:nvPr/>
        </p:nvSpPr>
        <p:spPr>
          <a:xfrm>
            <a:off x="763565" y="5970292"/>
            <a:ext cx="66255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/>
              <a:t>The force generated in the magnet are going to rebalanced during the quench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Net forces change the sign during the quench due to the quench propagation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Needs the further investigation of the coil stress &amp; contact in future</a:t>
            </a:r>
          </a:p>
        </p:txBody>
      </p: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5981EB6A-4937-4D1C-AA36-DA1F2CD4CFBF}"/>
              </a:ext>
            </a:extLst>
          </p:cNvPr>
          <p:cNvGrpSpPr/>
          <p:nvPr/>
        </p:nvGrpSpPr>
        <p:grpSpPr>
          <a:xfrm>
            <a:off x="8873870" y="780372"/>
            <a:ext cx="1560920" cy="1471659"/>
            <a:chOff x="9327472" y="271718"/>
            <a:chExt cx="1560920" cy="1471659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78EA87A3-88F2-426D-8A86-00ED2B3276A9}"/>
                </a:ext>
              </a:extLst>
            </p:cNvPr>
            <p:cNvSpPr/>
            <p:nvPr/>
          </p:nvSpPr>
          <p:spPr>
            <a:xfrm>
              <a:off x="9327472" y="371777"/>
              <a:ext cx="1371600" cy="1371600"/>
            </a:xfrm>
            <a:custGeom>
              <a:avLst/>
              <a:gdLst>
                <a:gd name="connsiteX0" fmla="*/ 459076 w 914400"/>
                <a:gd name="connsiteY0" fmla="*/ 91440 h 914400"/>
                <a:gd name="connsiteX1" fmla="*/ 93316 w 914400"/>
                <a:gd name="connsiteY1" fmla="*/ 457200 h 914400"/>
                <a:gd name="connsiteX2" fmla="*/ 459076 w 914400"/>
                <a:gd name="connsiteY2" fmla="*/ 822960 h 914400"/>
                <a:gd name="connsiteX3" fmla="*/ 824836 w 914400"/>
                <a:gd name="connsiteY3" fmla="*/ 457200 h 914400"/>
                <a:gd name="connsiteX4" fmla="*/ 459076 w 914400"/>
                <a:gd name="connsiteY4" fmla="*/ 91440 h 914400"/>
                <a:gd name="connsiteX5" fmla="*/ 457200 w 914400"/>
                <a:gd name="connsiteY5" fmla="*/ 0 h 914400"/>
                <a:gd name="connsiteX6" fmla="*/ 914400 w 914400"/>
                <a:gd name="connsiteY6" fmla="*/ 457200 h 914400"/>
                <a:gd name="connsiteX7" fmla="*/ 457200 w 914400"/>
                <a:gd name="connsiteY7" fmla="*/ 914400 h 914400"/>
                <a:gd name="connsiteX8" fmla="*/ 0 w 914400"/>
                <a:gd name="connsiteY8" fmla="*/ 457200 h 914400"/>
                <a:gd name="connsiteX9" fmla="*/ 457200 w 914400"/>
                <a:gd name="connsiteY9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4400" h="914400">
                  <a:moveTo>
                    <a:pt x="459076" y="91440"/>
                  </a:moveTo>
                  <a:cubicBezTo>
                    <a:pt x="257072" y="91440"/>
                    <a:pt x="93316" y="255196"/>
                    <a:pt x="93316" y="457200"/>
                  </a:cubicBezTo>
                  <a:cubicBezTo>
                    <a:pt x="93316" y="659204"/>
                    <a:pt x="257072" y="822960"/>
                    <a:pt x="459076" y="822960"/>
                  </a:cubicBezTo>
                  <a:cubicBezTo>
                    <a:pt x="661080" y="822960"/>
                    <a:pt x="824836" y="659204"/>
                    <a:pt x="824836" y="457200"/>
                  </a:cubicBezTo>
                  <a:cubicBezTo>
                    <a:pt x="824836" y="255196"/>
                    <a:pt x="661080" y="91440"/>
                    <a:pt x="459076" y="91440"/>
                  </a:cubicBezTo>
                  <a:close/>
                  <a:moveTo>
                    <a:pt x="457200" y="0"/>
                  </a:moveTo>
                  <a:cubicBezTo>
                    <a:pt x="709705" y="0"/>
                    <a:pt x="914400" y="204695"/>
                    <a:pt x="914400" y="457200"/>
                  </a:cubicBezTo>
                  <a:cubicBezTo>
                    <a:pt x="914400" y="709705"/>
                    <a:pt x="709705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2CAB40E1-2E12-4A5F-8E36-2DF53EE0B3A2}"/>
                </a:ext>
              </a:extLst>
            </p:cNvPr>
            <p:cNvGrpSpPr/>
            <p:nvPr/>
          </p:nvGrpSpPr>
          <p:grpSpPr>
            <a:xfrm rot="-1800000">
              <a:off x="9587900" y="581814"/>
              <a:ext cx="853729" cy="962226"/>
              <a:chOff x="9578256" y="345304"/>
              <a:chExt cx="853729" cy="962226"/>
            </a:xfrm>
          </p:grpSpPr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0910020A-78D7-4CCA-BBD5-ED044B5484AE}"/>
                  </a:ext>
                </a:extLst>
              </p:cNvPr>
              <p:cNvGrpSpPr/>
              <p:nvPr/>
            </p:nvGrpSpPr>
            <p:grpSpPr>
              <a:xfrm>
                <a:off x="9771333" y="345304"/>
                <a:ext cx="471583" cy="145095"/>
                <a:chOff x="9765486" y="345304"/>
                <a:chExt cx="471583" cy="145095"/>
              </a:xfrm>
            </p:grpSpPr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F38CFA17-C791-4287-B852-346C1B9FFE0C}"/>
                    </a:ext>
                  </a:extLst>
                </p:cNvPr>
                <p:cNvSpPr/>
                <p:nvPr/>
              </p:nvSpPr>
              <p:spPr>
                <a:xfrm>
                  <a:off x="9920022" y="345304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107081A9-24D3-4CC3-9213-0EC868EDFB11}"/>
                    </a:ext>
                  </a:extLst>
                </p:cNvPr>
                <p:cNvSpPr/>
                <p:nvPr/>
              </p:nvSpPr>
              <p:spPr>
                <a:xfrm rot="1200000">
                  <a:off x="10065396" y="37281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1EF280A0-2366-4078-AEBC-40E548EFDCCC}"/>
                    </a:ext>
                  </a:extLst>
                </p:cNvPr>
                <p:cNvSpPr/>
                <p:nvPr/>
              </p:nvSpPr>
              <p:spPr>
                <a:xfrm rot="-1200000">
                  <a:off x="9774647" y="37037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5F7114D6-55B9-445A-8AF7-511312353CA9}"/>
                    </a:ext>
                  </a:extLst>
                </p:cNvPr>
                <p:cNvCxnSpPr>
                  <a:stCxn id="134" idx="4"/>
                  <a:endCxn id="134" idx="1"/>
                </p:cNvCxnSpPr>
                <p:nvPr/>
              </p:nvCxnSpPr>
              <p:spPr>
                <a:xfrm flipV="1">
                  <a:off x="10068494" y="411556"/>
                  <a:ext cx="168575" cy="3388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3E737058-DB37-45D0-9BC9-AE45E01F9CDE}"/>
                    </a:ext>
                  </a:extLst>
                </p:cNvPr>
                <p:cNvCxnSpPr>
                  <a:cxnSpLocks/>
                  <a:stCxn id="134" idx="2"/>
                  <a:endCxn id="134" idx="5"/>
                </p:cNvCxnSpPr>
                <p:nvPr/>
              </p:nvCxnSpPr>
              <p:spPr>
                <a:xfrm flipH="1" flipV="1">
                  <a:off x="10084368" y="355410"/>
                  <a:ext cx="107181" cy="134989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6EDADEC9-BAD0-439C-B377-BA49C3759B3E}"/>
                    </a:ext>
                  </a:extLst>
                </p:cNvPr>
                <p:cNvCxnSpPr>
                  <a:cxnSpLocks/>
                  <a:stCxn id="137" idx="4"/>
                  <a:endCxn id="137" idx="1"/>
                </p:cNvCxnSpPr>
                <p:nvPr/>
              </p:nvCxnSpPr>
              <p:spPr>
                <a:xfrm flipV="1">
                  <a:off x="9811196" y="353471"/>
                  <a:ext cx="107356" cy="134314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B51405F7-4621-4C92-869B-E5D05F0DBF95}"/>
                    </a:ext>
                  </a:extLst>
                </p:cNvPr>
                <p:cNvCxnSpPr>
                  <a:cxnSpLocks/>
                  <a:stCxn id="137" idx="2"/>
                  <a:endCxn id="137" idx="5"/>
                </p:cNvCxnSpPr>
                <p:nvPr/>
              </p:nvCxnSpPr>
              <p:spPr>
                <a:xfrm flipH="1" flipV="1">
                  <a:off x="9765486" y="408615"/>
                  <a:ext cx="168875" cy="3451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BECE24A0-9CD0-45BA-9F58-4531478E90F9}"/>
                  </a:ext>
                </a:extLst>
              </p:cNvPr>
              <p:cNvGrpSpPr/>
              <p:nvPr/>
            </p:nvGrpSpPr>
            <p:grpSpPr>
              <a:xfrm rot="3600000">
                <a:off x="10123646" y="552753"/>
                <a:ext cx="471583" cy="145095"/>
                <a:chOff x="9765486" y="345304"/>
                <a:chExt cx="471583" cy="145095"/>
              </a:xfrm>
            </p:grpSpPr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77A30669-30E3-4409-B936-615179A7F113}"/>
                    </a:ext>
                  </a:extLst>
                </p:cNvPr>
                <p:cNvSpPr/>
                <p:nvPr/>
              </p:nvSpPr>
              <p:spPr>
                <a:xfrm>
                  <a:off x="9920022" y="345304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17BF98E6-B69C-461F-BBAF-FF9A77048826}"/>
                    </a:ext>
                  </a:extLst>
                </p:cNvPr>
                <p:cNvSpPr/>
                <p:nvPr/>
              </p:nvSpPr>
              <p:spPr>
                <a:xfrm rot="1200000">
                  <a:off x="10065396" y="37281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335F74F8-55CB-4EE3-82AE-F50FB210950B}"/>
                    </a:ext>
                  </a:extLst>
                </p:cNvPr>
                <p:cNvSpPr/>
                <p:nvPr/>
              </p:nvSpPr>
              <p:spPr>
                <a:xfrm rot="-1200000">
                  <a:off x="9774647" y="37037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51FCECAC-7ED1-42F6-BE85-C57DD0C5BA25}"/>
                    </a:ext>
                  </a:extLst>
                </p:cNvPr>
                <p:cNvCxnSpPr>
                  <a:stCxn id="159" idx="4"/>
                  <a:endCxn id="159" idx="1"/>
                </p:cNvCxnSpPr>
                <p:nvPr/>
              </p:nvCxnSpPr>
              <p:spPr>
                <a:xfrm flipV="1">
                  <a:off x="10068494" y="411556"/>
                  <a:ext cx="168575" cy="3388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162C3047-2E1D-47DE-9970-C71926339AF1}"/>
                    </a:ext>
                  </a:extLst>
                </p:cNvPr>
                <p:cNvCxnSpPr>
                  <a:cxnSpLocks/>
                  <a:stCxn id="159" idx="2"/>
                  <a:endCxn id="159" idx="5"/>
                </p:cNvCxnSpPr>
                <p:nvPr/>
              </p:nvCxnSpPr>
              <p:spPr>
                <a:xfrm flipH="1" flipV="1">
                  <a:off x="10084368" y="355410"/>
                  <a:ext cx="107181" cy="134989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8361AD1A-8D26-4561-951A-B4E0A34C7755}"/>
                    </a:ext>
                  </a:extLst>
                </p:cNvPr>
                <p:cNvCxnSpPr>
                  <a:cxnSpLocks/>
                  <a:stCxn id="160" idx="4"/>
                  <a:endCxn id="160" idx="1"/>
                </p:cNvCxnSpPr>
                <p:nvPr/>
              </p:nvCxnSpPr>
              <p:spPr>
                <a:xfrm flipV="1">
                  <a:off x="9811196" y="353471"/>
                  <a:ext cx="107356" cy="134314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DA1F6C4B-7A12-4B46-BEDA-62D30CB10C5C}"/>
                    </a:ext>
                  </a:extLst>
                </p:cNvPr>
                <p:cNvCxnSpPr>
                  <a:cxnSpLocks/>
                  <a:stCxn id="160" idx="2"/>
                  <a:endCxn id="160" idx="5"/>
                </p:cNvCxnSpPr>
                <p:nvPr/>
              </p:nvCxnSpPr>
              <p:spPr>
                <a:xfrm flipH="1" flipV="1">
                  <a:off x="9765486" y="408615"/>
                  <a:ext cx="168875" cy="3451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CE5A93BF-3BA6-456C-BC1B-06A7424FF48B}"/>
                  </a:ext>
                </a:extLst>
              </p:cNvPr>
              <p:cNvGrpSpPr/>
              <p:nvPr/>
            </p:nvGrpSpPr>
            <p:grpSpPr>
              <a:xfrm rot="7200000">
                <a:off x="10118081" y="964013"/>
                <a:ext cx="471583" cy="145095"/>
                <a:chOff x="9765486" y="345304"/>
                <a:chExt cx="471583" cy="145095"/>
              </a:xfrm>
            </p:grpSpPr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2D200033-9827-4E08-8FC4-B70FE7C9F2E8}"/>
                    </a:ext>
                  </a:extLst>
                </p:cNvPr>
                <p:cNvSpPr/>
                <p:nvPr/>
              </p:nvSpPr>
              <p:spPr>
                <a:xfrm>
                  <a:off x="9920022" y="345304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014A21DD-9147-4C71-B614-D4171A832E69}"/>
                    </a:ext>
                  </a:extLst>
                </p:cNvPr>
                <p:cNvSpPr/>
                <p:nvPr/>
              </p:nvSpPr>
              <p:spPr>
                <a:xfrm rot="1200000">
                  <a:off x="10065396" y="37281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5DA0249E-F55F-4212-8C79-3F4E4E7094FE}"/>
                    </a:ext>
                  </a:extLst>
                </p:cNvPr>
                <p:cNvSpPr/>
                <p:nvPr/>
              </p:nvSpPr>
              <p:spPr>
                <a:xfrm rot="-1200000">
                  <a:off x="9774647" y="37037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9" name="Straight Connector 168">
                  <a:extLst>
                    <a:ext uri="{FF2B5EF4-FFF2-40B4-BE49-F238E27FC236}">
                      <a16:creationId xmlns:a16="http://schemas.microsoft.com/office/drawing/2014/main" id="{675060BC-885B-4E40-A7BC-44147BC5B7B4}"/>
                    </a:ext>
                  </a:extLst>
                </p:cNvPr>
                <p:cNvCxnSpPr>
                  <a:stCxn id="167" idx="4"/>
                  <a:endCxn id="167" idx="1"/>
                </p:cNvCxnSpPr>
                <p:nvPr/>
              </p:nvCxnSpPr>
              <p:spPr>
                <a:xfrm flipV="1">
                  <a:off x="10068494" y="411556"/>
                  <a:ext cx="168575" cy="3388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CB6335D7-A255-441F-B4CA-57EB66940772}"/>
                    </a:ext>
                  </a:extLst>
                </p:cNvPr>
                <p:cNvCxnSpPr>
                  <a:cxnSpLocks/>
                  <a:stCxn id="167" idx="2"/>
                  <a:endCxn id="167" idx="5"/>
                </p:cNvCxnSpPr>
                <p:nvPr/>
              </p:nvCxnSpPr>
              <p:spPr>
                <a:xfrm flipH="1" flipV="1">
                  <a:off x="10084368" y="355410"/>
                  <a:ext cx="107181" cy="134989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0E6A9EDA-2482-40C5-BD15-F84934C44A5F}"/>
                    </a:ext>
                  </a:extLst>
                </p:cNvPr>
                <p:cNvCxnSpPr>
                  <a:cxnSpLocks/>
                  <a:stCxn id="168" idx="4"/>
                  <a:endCxn id="168" idx="1"/>
                </p:cNvCxnSpPr>
                <p:nvPr/>
              </p:nvCxnSpPr>
              <p:spPr>
                <a:xfrm flipV="1">
                  <a:off x="9811196" y="353471"/>
                  <a:ext cx="107356" cy="134314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9F346871-8E5B-4AF2-8D51-D858AC92D640}"/>
                    </a:ext>
                  </a:extLst>
                </p:cNvPr>
                <p:cNvCxnSpPr>
                  <a:cxnSpLocks/>
                  <a:stCxn id="168" idx="2"/>
                  <a:endCxn id="168" idx="5"/>
                </p:cNvCxnSpPr>
                <p:nvPr/>
              </p:nvCxnSpPr>
              <p:spPr>
                <a:xfrm flipH="1" flipV="1">
                  <a:off x="9765486" y="408615"/>
                  <a:ext cx="168875" cy="3451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8AFDBD95-9555-4A75-B61A-E2E53500912D}"/>
                  </a:ext>
                </a:extLst>
              </p:cNvPr>
              <p:cNvGrpSpPr/>
              <p:nvPr/>
            </p:nvGrpSpPr>
            <p:grpSpPr>
              <a:xfrm rot="-3600000">
                <a:off x="9417876" y="548655"/>
                <a:ext cx="471583" cy="145095"/>
                <a:chOff x="9765486" y="345304"/>
                <a:chExt cx="471583" cy="145095"/>
              </a:xfrm>
            </p:grpSpPr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E5B19821-2E34-4A9B-8839-DCC38B354350}"/>
                    </a:ext>
                  </a:extLst>
                </p:cNvPr>
                <p:cNvSpPr/>
                <p:nvPr/>
              </p:nvSpPr>
              <p:spPr>
                <a:xfrm>
                  <a:off x="9920022" y="345304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3C014140-3C5E-4F64-A7C1-BA437299FD28}"/>
                    </a:ext>
                  </a:extLst>
                </p:cNvPr>
                <p:cNvSpPr/>
                <p:nvPr/>
              </p:nvSpPr>
              <p:spPr>
                <a:xfrm rot="1200000">
                  <a:off x="10065396" y="37281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4A16512E-35AD-4E9D-AED0-4B7169811EAE}"/>
                    </a:ext>
                  </a:extLst>
                </p:cNvPr>
                <p:cNvSpPr/>
                <p:nvPr/>
              </p:nvSpPr>
              <p:spPr>
                <a:xfrm rot="-1200000">
                  <a:off x="9774647" y="37037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7" name="Straight Connector 176">
                  <a:extLst>
                    <a:ext uri="{FF2B5EF4-FFF2-40B4-BE49-F238E27FC236}">
                      <a16:creationId xmlns:a16="http://schemas.microsoft.com/office/drawing/2014/main" id="{30D327AC-2D1C-4BF6-B6EC-86B2149BEBFA}"/>
                    </a:ext>
                  </a:extLst>
                </p:cNvPr>
                <p:cNvCxnSpPr>
                  <a:stCxn id="175" idx="4"/>
                  <a:endCxn id="175" idx="1"/>
                </p:cNvCxnSpPr>
                <p:nvPr/>
              </p:nvCxnSpPr>
              <p:spPr>
                <a:xfrm flipV="1">
                  <a:off x="10068494" y="411556"/>
                  <a:ext cx="168575" cy="3388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Connector 177">
                  <a:extLst>
                    <a:ext uri="{FF2B5EF4-FFF2-40B4-BE49-F238E27FC236}">
                      <a16:creationId xmlns:a16="http://schemas.microsoft.com/office/drawing/2014/main" id="{27029AA2-E510-40E9-98EC-11DB93D9CC11}"/>
                    </a:ext>
                  </a:extLst>
                </p:cNvPr>
                <p:cNvCxnSpPr>
                  <a:cxnSpLocks/>
                  <a:stCxn id="175" idx="2"/>
                  <a:endCxn id="175" idx="5"/>
                </p:cNvCxnSpPr>
                <p:nvPr/>
              </p:nvCxnSpPr>
              <p:spPr>
                <a:xfrm flipH="1" flipV="1">
                  <a:off x="10084368" y="355410"/>
                  <a:ext cx="107181" cy="134989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>
                  <a:extLst>
                    <a:ext uri="{FF2B5EF4-FFF2-40B4-BE49-F238E27FC236}">
                      <a16:creationId xmlns:a16="http://schemas.microsoft.com/office/drawing/2014/main" id="{23AF7D64-877A-4616-99C4-3CE6459657FF}"/>
                    </a:ext>
                  </a:extLst>
                </p:cNvPr>
                <p:cNvCxnSpPr>
                  <a:cxnSpLocks/>
                  <a:stCxn id="176" idx="4"/>
                  <a:endCxn id="176" idx="1"/>
                </p:cNvCxnSpPr>
                <p:nvPr/>
              </p:nvCxnSpPr>
              <p:spPr>
                <a:xfrm flipV="1">
                  <a:off x="9811196" y="353471"/>
                  <a:ext cx="107356" cy="134314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DAA46099-A12E-4BAF-BEDC-32DEDB221945}"/>
                    </a:ext>
                  </a:extLst>
                </p:cNvPr>
                <p:cNvCxnSpPr>
                  <a:cxnSpLocks/>
                  <a:stCxn id="176" idx="2"/>
                  <a:endCxn id="176" idx="5"/>
                </p:cNvCxnSpPr>
                <p:nvPr/>
              </p:nvCxnSpPr>
              <p:spPr>
                <a:xfrm flipH="1" flipV="1">
                  <a:off x="9765486" y="408615"/>
                  <a:ext cx="168875" cy="3451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29A080F2-6ECF-4F1D-956E-C2C9F63D5711}"/>
                  </a:ext>
                </a:extLst>
              </p:cNvPr>
              <p:cNvGrpSpPr/>
              <p:nvPr/>
            </p:nvGrpSpPr>
            <p:grpSpPr>
              <a:xfrm rot="-7200000">
                <a:off x="9415012" y="956991"/>
                <a:ext cx="471583" cy="145095"/>
                <a:chOff x="9765486" y="345304"/>
                <a:chExt cx="471583" cy="145095"/>
              </a:xfrm>
            </p:grpSpPr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3D1A654D-ECFF-4CBA-B759-68B1EEDF4482}"/>
                    </a:ext>
                  </a:extLst>
                </p:cNvPr>
                <p:cNvSpPr/>
                <p:nvPr/>
              </p:nvSpPr>
              <p:spPr>
                <a:xfrm>
                  <a:off x="9920022" y="345304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A683E262-0861-47BB-910F-973337E81256}"/>
                    </a:ext>
                  </a:extLst>
                </p:cNvPr>
                <p:cNvSpPr/>
                <p:nvPr/>
              </p:nvSpPr>
              <p:spPr>
                <a:xfrm rot="1200000">
                  <a:off x="10065396" y="37281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D89C878E-C2B9-4ED3-9A29-308995C1920E}"/>
                    </a:ext>
                  </a:extLst>
                </p:cNvPr>
                <p:cNvSpPr/>
                <p:nvPr/>
              </p:nvSpPr>
              <p:spPr>
                <a:xfrm rot="-1200000">
                  <a:off x="9774647" y="37037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5" name="Straight Connector 184">
                  <a:extLst>
                    <a:ext uri="{FF2B5EF4-FFF2-40B4-BE49-F238E27FC236}">
                      <a16:creationId xmlns:a16="http://schemas.microsoft.com/office/drawing/2014/main" id="{8160D38B-C75E-4DCB-9992-9DE9D6EF426B}"/>
                    </a:ext>
                  </a:extLst>
                </p:cNvPr>
                <p:cNvCxnSpPr>
                  <a:stCxn id="183" idx="4"/>
                  <a:endCxn id="183" idx="1"/>
                </p:cNvCxnSpPr>
                <p:nvPr/>
              </p:nvCxnSpPr>
              <p:spPr>
                <a:xfrm flipV="1">
                  <a:off x="10068494" y="411556"/>
                  <a:ext cx="168575" cy="3388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B5AF30C5-E7F3-429D-B901-8AC56E4CA0A1}"/>
                    </a:ext>
                  </a:extLst>
                </p:cNvPr>
                <p:cNvCxnSpPr>
                  <a:cxnSpLocks/>
                  <a:stCxn id="183" idx="2"/>
                  <a:endCxn id="183" idx="5"/>
                </p:cNvCxnSpPr>
                <p:nvPr/>
              </p:nvCxnSpPr>
              <p:spPr>
                <a:xfrm flipH="1" flipV="1">
                  <a:off x="10084368" y="355410"/>
                  <a:ext cx="107181" cy="134989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>
                  <a:extLst>
                    <a:ext uri="{FF2B5EF4-FFF2-40B4-BE49-F238E27FC236}">
                      <a16:creationId xmlns:a16="http://schemas.microsoft.com/office/drawing/2014/main" id="{31207600-86BA-4114-8B50-F12032CAFBD0}"/>
                    </a:ext>
                  </a:extLst>
                </p:cNvPr>
                <p:cNvCxnSpPr>
                  <a:cxnSpLocks/>
                  <a:stCxn id="184" idx="4"/>
                  <a:endCxn id="184" idx="1"/>
                </p:cNvCxnSpPr>
                <p:nvPr/>
              </p:nvCxnSpPr>
              <p:spPr>
                <a:xfrm flipV="1">
                  <a:off x="9811196" y="353471"/>
                  <a:ext cx="107356" cy="134314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>
                  <a:extLst>
                    <a:ext uri="{FF2B5EF4-FFF2-40B4-BE49-F238E27FC236}">
                      <a16:creationId xmlns:a16="http://schemas.microsoft.com/office/drawing/2014/main" id="{41BEDA77-F3A1-471F-8D08-A94D15A4B66A}"/>
                    </a:ext>
                  </a:extLst>
                </p:cNvPr>
                <p:cNvCxnSpPr>
                  <a:cxnSpLocks/>
                  <a:stCxn id="184" idx="2"/>
                  <a:endCxn id="184" idx="5"/>
                </p:cNvCxnSpPr>
                <p:nvPr/>
              </p:nvCxnSpPr>
              <p:spPr>
                <a:xfrm flipH="1" flipV="1">
                  <a:off x="9765486" y="408615"/>
                  <a:ext cx="168875" cy="3451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9" name="Group 188">
                <a:extLst>
                  <a:ext uri="{FF2B5EF4-FFF2-40B4-BE49-F238E27FC236}">
                    <a16:creationId xmlns:a16="http://schemas.microsoft.com/office/drawing/2014/main" id="{FCA26D7F-7552-4ED9-9B5E-EAA7C4500A00}"/>
                  </a:ext>
                </a:extLst>
              </p:cNvPr>
              <p:cNvGrpSpPr/>
              <p:nvPr/>
            </p:nvGrpSpPr>
            <p:grpSpPr>
              <a:xfrm rot="-10800000">
                <a:off x="9768273" y="1162435"/>
                <a:ext cx="471583" cy="145095"/>
                <a:chOff x="9765486" y="345304"/>
                <a:chExt cx="471583" cy="145095"/>
              </a:xfrm>
            </p:grpSpPr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3E4369E7-E162-494A-ADAB-8358E289A108}"/>
                    </a:ext>
                  </a:extLst>
                </p:cNvPr>
                <p:cNvSpPr/>
                <p:nvPr/>
              </p:nvSpPr>
              <p:spPr>
                <a:xfrm>
                  <a:off x="9920022" y="345304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id="{DEA68CE6-80C5-461B-82B8-AFEB0BDD7883}"/>
                    </a:ext>
                  </a:extLst>
                </p:cNvPr>
                <p:cNvSpPr/>
                <p:nvPr/>
              </p:nvSpPr>
              <p:spPr>
                <a:xfrm rot="1200000">
                  <a:off x="10065396" y="37281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E51848A8-9E5D-47A1-AAB1-B1566B5AE109}"/>
                    </a:ext>
                  </a:extLst>
                </p:cNvPr>
                <p:cNvSpPr/>
                <p:nvPr/>
              </p:nvSpPr>
              <p:spPr>
                <a:xfrm rot="-1200000">
                  <a:off x="9774647" y="37037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3" name="Straight Connector 192">
                  <a:extLst>
                    <a:ext uri="{FF2B5EF4-FFF2-40B4-BE49-F238E27FC236}">
                      <a16:creationId xmlns:a16="http://schemas.microsoft.com/office/drawing/2014/main" id="{7CD79AFB-9D83-4417-84BA-77A22975AD22}"/>
                    </a:ext>
                  </a:extLst>
                </p:cNvPr>
                <p:cNvCxnSpPr>
                  <a:stCxn id="191" idx="4"/>
                  <a:endCxn id="191" idx="1"/>
                </p:cNvCxnSpPr>
                <p:nvPr/>
              </p:nvCxnSpPr>
              <p:spPr>
                <a:xfrm flipV="1">
                  <a:off x="10068494" y="411556"/>
                  <a:ext cx="168575" cy="3388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>
                  <a:extLst>
                    <a:ext uri="{FF2B5EF4-FFF2-40B4-BE49-F238E27FC236}">
                      <a16:creationId xmlns:a16="http://schemas.microsoft.com/office/drawing/2014/main" id="{0A38759C-689A-462F-A06C-6AF697C84375}"/>
                    </a:ext>
                  </a:extLst>
                </p:cNvPr>
                <p:cNvCxnSpPr>
                  <a:cxnSpLocks/>
                  <a:stCxn id="191" idx="2"/>
                  <a:endCxn id="191" idx="5"/>
                </p:cNvCxnSpPr>
                <p:nvPr/>
              </p:nvCxnSpPr>
              <p:spPr>
                <a:xfrm flipH="1" flipV="1">
                  <a:off x="10084368" y="355410"/>
                  <a:ext cx="107181" cy="134989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>
                  <a:extLst>
                    <a:ext uri="{FF2B5EF4-FFF2-40B4-BE49-F238E27FC236}">
                      <a16:creationId xmlns:a16="http://schemas.microsoft.com/office/drawing/2014/main" id="{C6292FAD-65E8-47AE-B9F6-A5A58FAE5BE4}"/>
                    </a:ext>
                  </a:extLst>
                </p:cNvPr>
                <p:cNvCxnSpPr>
                  <a:cxnSpLocks/>
                  <a:stCxn id="192" idx="4"/>
                  <a:endCxn id="192" idx="1"/>
                </p:cNvCxnSpPr>
                <p:nvPr/>
              </p:nvCxnSpPr>
              <p:spPr>
                <a:xfrm flipV="1">
                  <a:off x="9811196" y="353471"/>
                  <a:ext cx="107356" cy="134314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>
                  <a:extLst>
                    <a:ext uri="{FF2B5EF4-FFF2-40B4-BE49-F238E27FC236}">
                      <a16:creationId xmlns:a16="http://schemas.microsoft.com/office/drawing/2014/main" id="{0D45B062-19EB-4F4D-BE81-3BF4CB97A56B}"/>
                    </a:ext>
                  </a:extLst>
                </p:cNvPr>
                <p:cNvCxnSpPr>
                  <a:cxnSpLocks/>
                  <a:stCxn id="192" idx="2"/>
                  <a:endCxn id="192" idx="5"/>
                </p:cNvCxnSpPr>
                <p:nvPr/>
              </p:nvCxnSpPr>
              <p:spPr>
                <a:xfrm flipH="1" flipV="1">
                  <a:off x="9765486" y="408615"/>
                  <a:ext cx="168875" cy="3451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0" name="Star: 7 Points 49">
              <a:extLst>
                <a:ext uri="{FF2B5EF4-FFF2-40B4-BE49-F238E27FC236}">
                  <a16:creationId xmlns:a16="http://schemas.microsoft.com/office/drawing/2014/main" id="{CB2577A3-2BAC-44BC-A041-5DF249E44912}"/>
                </a:ext>
              </a:extLst>
            </p:cNvPr>
            <p:cNvSpPr/>
            <p:nvPr/>
          </p:nvSpPr>
          <p:spPr>
            <a:xfrm>
              <a:off x="9943211" y="587609"/>
              <a:ext cx="144920" cy="125000"/>
            </a:xfrm>
            <a:prstGeom prst="star7">
              <a:avLst>
                <a:gd name="adj" fmla="val 24370"/>
                <a:gd name="hf" fmla="val 102572"/>
                <a:gd name="vf" fmla="val 10521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Arrow: Down 48">
              <a:extLst>
                <a:ext uri="{FF2B5EF4-FFF2-40B4-BE49-F238E27FC236}">
                  <a16:creationId xmlns:a16="http://schemas.microsoft.com/office/drawing/2014/main" id="{E466EB36-0939-4B9D-9125-C51E088DCF5F}"/>
                </a:ext>
              </a:extLst>
            </p:cNvPr>
            <p:cNvSpPr/>
            <p:nvPr/>
          </p:nvSpPr>
          <p:spPr>
            <a:xfrm rot="10800000">
              <a:off x="9936601" y="520100"/>
              <a:ext cx="144920" cy="54901"/>
            </a:xfrm>
            <a:prstGeom prst="down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Arrow: Down 197">
              <a:extLst>
                <a:ext uri="{FF2B5EF4-FFF2-40B4-BE49-F238E27FC236}">
                  <a16:creationId xmlns:a16="http://schemas.microsoft.com/office/drawing/2014/main" id="{F2DEA1E3-4090-48A5-BFF9-B7099AC45A1B}"/>
                </a:ext>
              </a:extLst>
            </p:cNvPr>
            <p:cNvSpPr/>
            <p:nvPr/>
          </p:nvSpPr>
          <p:spPr>
            <a:xfrm>
              <a:off x="9936090" y="429568"/>
              <a:ext cx="144920" cy="71425"/>
            </a:xfrm>
            <a:prstGeom prst="down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27655608-D054-4C0E-9A07-D9D7AAD54F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89006" y="450392"/>
              <a:ext cx="68538" cy="10269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0CA65057-2BD3-4343-B13A-2688D6938F86}"/>
                </a:ext>
              </a:extLst>
            </p:cNvPr>
            <p:cNvSpPr txBox="1"/>
            <p:nvPr/>
          </p:nvSpPr>
          <p:spPr>
            <a:xfrm>
              <a:off x="10286945" y="271718"/>
              <a:ext cx="6014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mandrel</a:t>
              </a:r>
            </a:p>
          </p:txBody>
        </p:sp>
      </p:grp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4AD72B1E-3267-4D47-9669-DE02B148F1AD}"/>
              </a:ext>
            </a:extLst>
          </p:cNvPr>
          <p:cNvGrpSpPr/>
          <p:nvPr/>
        </p:nvGrpSpPr>
        <p:grpSpPr>
          <a:xfrm>
            <a:off x="10514261" y="2095843"/>
            <a:ext cx="1560920" cy="1471659"/>
            <a:chOff x="9912911" y="1973349"/>
            <a:chExt cx="1560920" cy="1471659"/>
          </a:xfrm>
        </p:grpSpPr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FD7C788B-3F02-449A-97A6-3975ED37803D}"/>
                </a:ext>
              </a:extLst>
            </p:cNvPr>
            <p:cNvSpPr/>
            <p:nvPr/>
          </p:nvSpPr>
          <p:spPr>
            <a:xfrm>
              <a:off x="9912911" y="2073408"/>
              <a:ext cx="1371600" cy="1371600"/>
            </a:xfrm>
            <a:custGeom>
              <a:avLst/>
              <a:gdLst>
                <a:gd name="connsiteX0" fmla="*/ 459076 w 914400"/>
                <a:gd name="connsiteY0" fmla="*/ 91440 h 914400"/>
                <a:gd name="connsiteX1" fmla="*/ 93316 w 914400"/>
                <a:gd name="connsiteY1" fmla="*/ 457200 h 914400"/>
                <a:gd name="connsiteX2" fmla="*/ 459076 w 914400"/>
                <a:gd name="connsiteY2" fmla="*/ 822960 h 914400"/>
                <a:gd name="connsiteX3" fmla="*/ 824836 w 914400"/>
                <a:gd name="connsiteY3" fmla="*/ 457200 h 914400"/>
                <a:gd name="connsiteX4" fmla="*/ 459076 w 914400"/>
                <a:gd name="connsiteY4" fmla="*/ 91440 h 914400"/>
                <a:gd name="connsiteX5" fmla="*/ 457200 w 914400"/>
                <a:gd name="connsiteY5" fmla="*/ 0 h 914400"/>
                <a:gd name="connsiteX6" fmla="*/ 914400 w 914400"/>
                <a:gd name="connsiteY6" fmla="*/ 457200 h 914400"/>
                <a:gd name="connsiteX7" fmla="*/ 457200 w 914400"/>
                <a:gd name="connsiteY7" fmla="*/ 914400 h 914400"/>
                <a:gd name="connsiteX8" fmla="*/ 0 w 914400"/>
                <a:gd name="connsiteY8" fmla="*/ 457200 h 914400"/>
                <a:gd name="connsiteX9" fmla="*/ 457200 w 914400"/>
                <a:gd name="connsiteY9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4400" h="914400">
                  <a:moveTo>
                    <a:pt x="459076" y="91440"/>
                  </a:moveTo>
                  <a:cubicBezTo>
                    <a:pt x="257072" y="91440"/>
                    <a:pt x="93316" y="255196"/>
                    <a:pt x="93316" y="457200"/>
                  </a:cubicBezTo>
                  <a:cubicBezTo>
                    <a:pt x="93316" y="659204"/>
                    <a:pt x="257072" y="822960"/>
                    <a:pt x="459076" y="822960"/>
                  </a:cubicBezTo>
                  <a:cubicBezTo>
                    <a:pt x="661080" y="822960"/>
                    <a:pt x="824836" y="659204"/>
                    <a:pt x="824836" y="457200"/>
                  </a:cubicBezTo>
                  <a:cubicBezTo>
                    <a:pt x="824836" y="255196"/>
                    <a:pt x="661080" y="91440"/>
                    <a:pt x="459076" y="91440"/>
                  </a:cubicBezTo>
                  <a:close/>
                  <a:moveTo>
                    <a:pt x="457200" y="0"/>
                  </a:moveTo>
                  <a:cubicBezTo>
                    <a:pt x="709705" y="0"/>
                    <a:pt x="914400" y="204695"/>
                    <a:pt x="914400" y="457200"/>
                  </a:cubicBezTo>
                  <a:cubicBezTo>
                    <a:pt x="914400" y="709705"/>
                    <a:pt x="709705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426575DF-FABB-4D57-92D0-F771EF102017}"/>
                </a:ext>
              </a:extLst>
            </p:cNvPr>
            <p:cNvGrpSpPr/>
            <p:nvPr/>
          </p:nvGrpSpPr>
          <p:grpSpPr>
            <a:xfrm rot="19800000">
              <a:off x="10173339" y="2283445"/>
              <a:ext cx="853729" cy="962226"/>
              <a:chOff x="9578256" y="345304"/>
              <a:chExt cx="853729" cy="962226"/>
            </a:xfrm>
          </p:grpSpPr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F83F63B7-FD32-4511-B956-6FE4A72B79C6}"/>
                  </a:ext>
                </a:extLst>
              </p:cNvPr>
              <p:cNvGrpSpPr/>
              <p:nvPr/>
            </p:nvGrpSpPr>
            <p:grpSpPr>
              <a:xfrm>
                <a:off x="9771333" y="345304"/>
                <a:ext cx="471583" cy="145095"/>
                <a:chOff x="9765486" y="345304"/>
                <a:chExt cx="471583" cy="145095"/>
              </a:xfrm>
            </p:grpSpPr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11B5464A-01CE-4A1F-817B-0623B8E6AFEC}"/>
                    </a:ext>
                  </a:extLst>
                </p:cNvPr>
                <p:cNvSpPr/>
                <p:nvPr/>
              </p:nvSpPr>
              <p:spPr>
                <a:xfrm>
                  <a:off x="9920022" y="345304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38C2CCDE-D28D-444D-A585-782064BCC95E}"/>
                    </a:ext>
                  </a:extLst>
                </p:cNvPr>
                <p:cNvSpPr/>
                <p:nvPr/>
              </p:nvSpPr>
              <p:spPr>
                <a:xfrm rot="1200000">
                  <a:off x="10065396" y="37281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7" name="Freeform: Shape 256">
                  <a:extLst>
                    <a:ext uri="{FF2B5EF4-FFF2-40B4-BE49-F238E27FC236}">
                      <a16:creationId xmlns:a16="http://schemas.microsoft.com/office/drawing/2014/main" id="{C9B161C0-D299-4CAC-BE9A-635114665ADF}"/>
                    </a:ext>
                  </a:extLst>
                </p:cNvPr>
                <p:cNvSpPr/>
                <p:nvPr/>
              </p:nvSpPr>
              <p:spPr>
                <a:xfrm rot="-1200000">
                  <a:off x="9774647" y="37037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8" name="Straight Connector 257">
                  <a:extLst>
                    <a:ext uri="{FF2B5EF4-FFF2-40B4-BE49-F238E27FC236}">
                      <a16:creationId xmlns:a16="http://schemas.microsoft.com/office/drawing/2014/main" id="{FF347077-566B-4E25-BFF0-7A5D44BD27C0}"/>
                    </a:ext>
                  </a:extLst>
                </p:cNvPr>
                <p:cNvCxnSpPr>
                  <a:stCxn id="256" idx="4"/>
                  <a:endCxn id="256" idx="1"/>
                </p:cNvCxnSpPr>
                <p:nvPr/>
              </p:nvCxnSpPr>
              <p:spPr>
                <a:xfrm flipV="1">
                  <a:off x="10068494" y="411556"/>
                  <a:ext cx="168575" cy="3388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Straight Connector 258">
                  <a:extLst>
                    <a:ext uri="{FF2B5EF4-FFF2-40B4-BE49-F238E27FC236}">
                      <a16:creationId xmlns:a16="http://schemas.microsoft.com/office/drawing/2014/main" id="{F06DC8F2-91E2-4C61-826C-259BBE7E8014}"/>
                    </a:ext>
                  </a:extLst>
                </p:cNvPr>
                <p:cNvCxnSpPr>
                  <a:cxnSpLocks/>
                  <a:stCxn id="256" idx="2"/>
                  <a:endCxn id="256" idx="5"/>
                </p:cNvCxnSpPr>
                <p:nvPr/>
              </p:nvCxnSpPr>
              <p:spPr>
                <a:xfrm flipH="1" flipV="1">
                  <a:off x="10084368" y="355410"/>
                  <a:ext cx="107181" cy="134989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>
                  <a:extLst>
                    <a:ext uri="{FF2B5EF4-FFF2-40B4-BE49-F238E27FC236}">
                      <a16:creationId xmlns:a16="http://schemas.microsoft.com/office/drawing/2014/main" id="{EB22AD26-EC21-4635-BD8F-0167B0741FF1}"/>
                    </a:ext>
                  </a:extLst>
                </p:cNvPr>
                <p:cNvCxnSpPr>
                  <a:cxnSpLocks/>
                  <a:stCxn id="257" idx="4"/>
                  <a:endCxn id="257" idx="1"/>
                </p:cNvCxnSpPr>
                <p:nvPr/>
              </p:nvCxnSpPr>
              <p:spPr>
                <a:xfrm flipV="1">
                  <a:off x="9811196" y="353471"/>
                  <a:ext cx="107356" cy="134314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Straight Connector 260">
                  <a:extLst>
                    <a:ext uri="{FF2B5EF4-FFF2-40B4-BE49-F238E27FC236}">
                      <a16:creationId xmlns:a16="http://schemas.microsoft.com/office/drawing/2014/main" id="{2DBE69B6-7D3C-40EC-B85D-8EEEE893D16E}"/>
                    </a:ext>
                  </a:extLst>
                </p:cNvPr>
                <p:cNvCxnSpPr>
                  <a:cxnSpLocks/>
                  <a:stCxn id="257" idx="2"/>
                  <a:endCxn id="257" idx="5"/>
                </p:cNvCxnSpPr>
                <p:nvPr/>
              </p:nvCxnSpPr>
              <p:spPr>
                <a:xfrm flipH="1" flipV="1">
                  <a:off x="9765486" y="408615"/>
                  <a:ext cx="168875" cy="3451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B439CD9B-E032-486C-BE53-A6C7D8F0A260}"/>
                  </a:ext>
                </a:extLst>
              </p:cNvPr>
              <p:cNvGrpSpPr/>
              <p:nvPr/>
            </p:nvGrpSpPr>
            <p:grpSpPr>
              <a:xfrm rot="3600000">
                <a:off x="10123646" y="552753"/>
                <a:ext cx="471583" cy="145095"/>
                <a:chOff x="9765486" y="345304"/>
                <a:chExt cx="471583" cy="145095"/>
              </a:xfrm>
            </p:grpSpPr>
            <p:sp>
              <p:nvSpPr>
                <p:cNvPr id="248" name="Freeform: Shape 247">
                  <a:extLst>
                    <a:ext uri="{FF2B5EF4-FFF2-40B4-BE49-F238E27FC236}">
                      <a16:creationId xmlns:a16="http://schemas.microsoft.com/office/drawing/2014/main" id="{CB5910A5-9C0C-4B8B-A1AA-13329796A101}"/>
                    </a:ext>
                  </a:extLst>
                </p:cNvPr>
                <p:cNvSpPr/>
                <p:nvPr/>
              </p:nvSpPr>
              <p:spPr>
                <a:xfrm>
                  <a:off x="9920022" y="345304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9" name="Freeform: Shape 248">
                  <a:extLst>
                    <a:ext uri="{FF2B5EF4-FFF2-40B4-BE49-F238E27FC236}">
                      <a16:creationId xmlns:a16="http://schemas.microsoft.com/office/drawing/2014/main" id="{00E118E1-FD1D-4DC1-A835-EDBA557720F5}"/>
                    </a:ext>
                  </a:extLst>
                </p:cNvPr>
                <p:cNvSpPr/>
                <p:nvPr/>
              </p:nvSpPr>
              <p:spPr>
                <a:xfrm rot="1200000">
                  <a:off x="10065396" y="37281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0" name="Freeform: Shape 249">
                  <a:extLst>
                    <a:ext uri="{FF2B5EF4-FFF2-40B4-BE49-F238E27FC236}">
                      <a16:creationId xmlns:a16="http://schemas.microsoft.com/office/drawing/2014/main" id="{FD49BED9-535E-41FB-8BB5-4C1F0FF6A2F9}"/>
                    </a:ext>
                  </a:extLst>
                </p:cNvPr>
                <p:cNvSpPr/>
                <p:nvPr/>
              </p:nvSpPr>
              <p:spPr>
                <a:xfrm rot="-1200000">
                  <a:off x="9774647" y="37037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1" name="Straight Connector 250">
                  <a:extLst>
                    <a:ext uri="{FF2B5EF4-FFF2-40B4-BE49-F238E27FC236}">
                      <a16:creationId xmlns:a16="http://schemas.microsoft.com/office/drawing/2014/main" id="{A4D8C575-8A2A-491F-BD71-E8428AF8102B}"/>
                    </a:ext>
                  </a:extLst>
                </p:cNvPr>
                <p:cNvCxnSpPr>
                  <a:stCxn id="249" idx="4"/>
                  <a:endCxn id="249" idx="1"/>
                </p:cNvCxnSpPr>
                <p:nvPr/>
              </p:nvCxnSpPr>
              <p:spPr>
                <a:xfrm flipV="1">
                  <a:off x="10068494" y="411556"/>
                  <a:ext cx="168575" cy="3388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Straight Connector 251">
                  <a:extLst>
                    <a:ext uri="{FF2B5EF4-FFF2-40B4-BE49-F238E27FC236}">
                      <a16:creationId xmlns:a16="http://schemas.microsoft.com/office/drawing/2014/main" id="{22C226DA-28A5-4262-B09A-363F265E1D50}"/>
                    </a:ext>
                  </a:extLst>
                </p:cNvPr>
                <p:cNvCxnSpPr>
                  <a:cxnSpLocks/>
                  <a:stCxn id="249" idx="2"/>
                  <a:endCxn id="249" idx="5"/>
                </p:cNvCxnSpPr>
                <p:nvPr/>
              </p:nvCxnSpPr>
              <p:spPr>
                <a:xfrm flipH="1" flipV="1">
                  <a:off x="10084368" y="355410"/>
                  <a:ext cx="107181" cy="134989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Straight Connector 252">
                  <a:extLst>
                    <a:ext uri="{FF2B5EF4-FFF2-40B4-BE49-F238E27FC236}">
                      <a16:creationId xmlns:a16="http://schemas.microsoft.com/office/drawing/2014/main" id="{523AFDB4-E9C0-4E35-B52F-D357497B406B}"/>
                    </a:ext>
                  </a:extLst>
                </p:cNvPr>
                <p:cNvCxnSpPr>
                  <a:cxnSpLocks/>
                  <a:stCxn id="250" idx="4"/>
                  <a:endCxn id="250" idx="1"/>
                </p:cNvCxnSpPr>
                <p:nvPr/>
              </p:nvCxnSpPr>
              <p:spPr>
                <a:xfrm flipV="1">
                  <a:off x="9811196" y="353471"/>
                  <a:ext cx="107356" cy="134314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Straight Connector 253">
                  <a:extLst>
                    <a:ext uri="{FF2B5EF4-FFF2-40B4-BE49-F238E27FC236}">
                      <a16:creationId xmlns:a16="http://schemas.microsoft.com/office/drawing/2014/main" id="{F2791528-A2C9-4890-9A1A-BDD6DA4CC426}"/>
                    </a:ext>
                  </a:extLst>
                </p:cNvPr>
                <p:cNvCxnSpPr>
                  <a:cxnSpLocks/>
                  <a:stCxn id="250" idx="2"/>
                  <a:endCxn id="250" idx="5"/>
                </p:cNvCxnSpPr>
                <p:nvPr/>
              </p:nvCxnSpPr>
              <p:spPr>
                <a:xfrm flipH="1" flipV="1">
                  <a:off x="9765486" y="408615"/>
                  <a:ext cx="168875" cy="3451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9AEA4011-3CA9-4C11-8D2A-2F512DF34060}"/>
                  </a:ext>
                </a:extLst>
              </p:cNvPr>
              <p:cNvGrpSpPr/>
              <p:nvPr/>
            </p:nvGrpSpPr>
            <p:grpSpPr>
              <a:xfrm rot="7200000">
                <a:off x="10118081" y="964013"/>
                <a:ext cx="471583" cy="145095"/>
                <a:chOff x="9765486" y="345304"/>
                <a:chExt cx="471583" cy="145095"/>
              </a:xfrm>
            </p:grpSpPr>
            <p:sp>
              <p:nvSpPr>
                <p:cNvPr id="241" name="Freeform: Shape 240">
                  <a:extLst>
                    <a:ext uri="{FF2B5EF4-FFF2-40B4-BE49-F238E27FC236}">
                      <a16:creationId xmlns:a16="http://schemas.microsoft.com/office/drawing/2014/main" id="{EE880CE0-3918-481F-BE69-B318436A8EF6}"/>
                    </a:ext>
                  </a:extLst>
                </p:cNvPr>
                <p:cNvSpPr/>
                <p:nvPr/>
              </p:nvSpPr>
              <p:spPr>
                <a:xfrm>
                  <a:off x="9920022" y="345304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2" name="Freeform: Shape 241">
                  <a:extLst>
                    <a:ext uri="{FF2B5EF4-FFF2-40B4-BE49-F238E27FC236}">
                      <a16:creationId xmlns:a16="http://schemas.microsoft.com/office/drawing/2014/main" id="{DA824D77-8153-4306-B177-E861655A2623}"/>
                    </a:ext>
                  </a:extLst>
                </p:cNvPr>
                <p:cNvSpPr/>
                <p:nvPr/>
              </p:nvSpPr>
              <p:spPr>
                <a:xfrm rot="1200000">
                  <a:off x="10065396" y="37281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3" name="Freeform: Shape 242">
                  <a:extLst>
                    <a:ext uri="{FF2B5EF4-FFF2-40B4-BE49-F238E27FC236}">
                      <a16:creationId xmlns:a16="http://schemas.microsoft.com/office/drawing/2014/main" id="{BD4D6D80-8FE7-49DB-92F0-61B87861EB4A}"/>
                    </a:ext>
                  </a:extLst>
                </p:cNvPr>
                <p:cNvSpPr/>
                <p:nvPr/>
              </p:nvSpPr>
              <p:spPr>
                <a:xfrm rot="-1200000">
                  <a:off x="9774647" y="37037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44" name="Straight Connector 243">
                  <a:extLst>
                    <a:ext uri="{FF2B5EF4-FFF2-40B4-BE49-F238E27FC236}">
                      <a16:creationId xmlns:a16="http://schemas.microsoft.com/office/drawing/2014/main" id="{16B42FB9-2BBA-486D-BFF4-D31A7A4BADEC}"/>
                    </a:ext>
                  </a:extLst>
                </p:cNvPr>
                <p:cNvCxnSpPr>
                  <a:stCxn id="242" idx="4"/>
                  <a:endCxn id="242" idx="1"/>
                </p:cNvCxnSpPr>
                <p:nvPr/>
              </p:nvCxnSpPr>
              <p:spPr>
                <a:xfrm flipV="1">
                  <a:off x="10068494" y="411556"/>
                  <a:ext cx="168575" cy="3388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>
                  <a:extLst>
                    <a:ext uri="{FF2B5EF4-FFF2-40B4-BE49-F238E27FC236}">
                      <a16:creationId xmlns:a16="http://schemas.microsoft.com/office/drawing/2014/main" id="{64E156AD-45B7-491B-9AF6-B71FEB9E67BD}"/>
                    </a:ext>
                  </a:extLst>
                </p:cNvPr>
                <p:cNvCxnSpPr>
                  <a:cxnSpLocks/>
                  <a:stCxn id="242" idx="2"/>
                  <a:endCxn id="242" idx="5"/>
                </p:cNvCxnSpPr>
                <p:nvPr/>
              </p:nvCxnSpPr>
              <p:spPr>
                <a:xfrm flipH="1" flipV="1">
                  <a:off x="10084368" y="355410"/>
                  <a:ext cx="107181" cy="134989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Straight Connector 245">
                  <a:extLst>
                    <a:ext uri="{FF2B5EF4-FFF2-40B4-BE49-F238E27FC236}">
                      <a16:creationId xmlns:a16="http://schemas.microsoft.com/office/drawing/2014/main" id="{37FFCE56-5FD2-4BB8-BE1B-4F18A84378DC}"/>
                    </a:ext>
                  </a:extLst>
                </p:cNvPr>
                <p:cNvCxnSpPr>
                  <a:cxnSpLocks/>
                  <a:stCxn id="243" idx="4"/>
                  <a:endCxn id="243" idx="1"/>
                </p:cNvCxnSpPr>
                <p:nvPr/>
              </p:nvCxnSpPr>
              <p:spPr>
                <a:xfrm flipV="1">
                  <a:off x="9811196" y="353471"/>
                  <a:ext cx="107356" cy="134314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id="{ABE6C29B-7E61-4CE4-92C8-5916F2362E92}"/>
                    </a:ext>
                  </a:extLst>
                </p:cNvPr>
                <p:cNvCxnSpPr>
                  <a:cxnSpLocks/>
                  <a:stCxn id="243" idx="2"/>
                  <a:endCxn id="243" idx="5"/>
                </p:cNvCxnSpPr>
                <p:nvPr/>
              </p:nvCxnSpPr>
              <p:spPr>
                <a:xfrm flipH="1" flipV="1">
                  <a:off x="9765486" y="408615"/>
                  <a:ext cx="168875" cy="3451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CDA009F3-9909-4EBB-B73E-85B6C56A7CF5}"/>
                  </a:ext>
                </a:extLst>
              </p:cNvPr>
              <p:cNvGrpSpPr/>
              <p:nvPr/>
            </p:nvGrpSpPr>
            <p:grpSpPr>
              <a:xfrm rot="-3600000">
                <a:off x="9417876" y="548655"/>
                <a:ext cx="471583" cy="145095"/>
                <a:chOff x="9765486" y="345304"/>
                <a:chExt cx="471583" cy="145095"/>
              </a:xfrm>
            </p:grpSpPr>
            <p:sp>
              <p:nvSpPr>
                <p:cNvPr id="234" name="Freeform: Shape 233">
                  <a:extLst>
                    <a:ext uri="{FF2B5EF4-FFF2-40B4-BE49-F238E27FC236}">
                      <a16:creationId xmlns:a16="http://schemas.microsoft.com/office/drawing/2014/main" id="{47DF964D-0714-438C-A9C4-918225940079}"/>
                    </a:ext>
                  </a:extLst>
                </p:cNvPr>
                <p:cNvSpPr/>
                <p:nvPr/>
              </p:nvSpPr>
              <p:spPr>
                <a:xfrm>
                  <a:off x="9920022" y="345304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5" name="Freeform: Shape 234">
                  <a:extLst>
                    <a:ext uri="{FF2B5EF4-FFF2-40B4-BE49-F238E27FC236}">
                      <a16:creationId xmlns:a16="http://schemas.microsoft.com/office/drawing/2014/main" id="{94551482-8F58-41FB-94B5-387D5C011406}"/>
                    </a:ext>
                  </a:extLst>
                </p:cNvPr>
                <p:cNvSpPr/>
                <p:nvPr/>
              </p:nvSpPr>
              <p:spPr>
                <a:xfrm rot="1200000">
                  <a:off x="10065396" y="37281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id="{6EE3EF21-F166-4E5F-96BB-0B9EF867C8BD}"/>
                    </a:ext>
                  </a:extLst>
                </p:cNvPr>
                <p:cNvSpPr/>
                <p:nvPr/>
              </p:nvSpPr>
              <p:spPr>
                <a:xfrm rot="-1200000">
                  <a:off x="9774647" y="37037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37" name="Straight Connector 236">
                  <a:extLst>
                    <a:ext uri="{FF2B5EF4-FFF2-40B4-BE49-F238E27FC236}">
                      <a16:creationId xmlns:a16="http://schemas.microsoft.com/office/drawing/2014/main" id="{F7173988-605D-48A3-8892-2277E1E6882E}"/>
                    </a:ext>
                  </a:extLst>
                </p:cNvPr>
                <p:cNvCxnSpPr>
                  <a:stCxn id="235" idx="4"/>
                  <a:endCxn id="235" idx="1"/>
                </p:cNvCxnSpPr>
                <p:nvPr/>
              </p:nvCxnSpPr>
              <p:spPr>
                <a:xfrm flipV="1">
                  <a:off x="10068494" y="411556"/>
                  <a:ext cx="168575" cy="3388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238" name="Straight Connector 237">
                  <a:extLst>
                    <a:ext uri="{FF2B5EF4-FFF2-40B4-BE49-F238E27FC236}">
                      <a16:creationId xmlns:a16="http://schemas.microsoft.com/office/drawing/2014/main" id="{59B9EC32-E412-4272-B149-9D98BC195FE1}"/>
                    </a:ext>
                  </a:extLst>
                </p:cNvPr>
                <p:cNvCxnSpPr>
                  <a:cxnSpLocks/>
                  <a:stCxn id="235" idx="2"/>
                  <a:endCxn id="235" idx="5"/>
                </p:cNvCxnSpPr>
                <p:nvPr/>
              </p:nvCxnSpPr>
              <p:spPr>
                <a:xfrm flipH="1" flipV="1">
                  <a:off x="10084368" y="355410"/>
                  <a:ext cx="107181" cy="134989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>
                  <a:extLst>
                    <a:ext uri="{FF2B5EF4-FFF2-40B4-BE49-F238E27FC236}">
                      <a16:creationId xmlns:a16="http://schemas.microsoft.com/office/drawing/2014/main" id="{99ADB2DC-AD66-45FE-8458-E3C9D761132F}"/>
                    </a:ext>
                  </a:extLst>
                </p:cNvPr>
                <p:cNvCxnSpPr>
                  <a:cxnSpLocks/>
                  <a:stCxn id="236" idx="4"/>
                  <a:endCxn id="236" idx="1"/>
                </p:cNvCxnSpPr>
                <p:nvPr/>
              </p:nvCxnSpPr>
              <p:spPr>
                <a:xfrm flipV="1">
                  <a:off x="9811196" y="353471"/>
                  <a:ext cx="107356" cy="134314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Straight Connector 239">
                  <a:extLst>
                    <a:ext uri="{FF2B5EF4-FFF2-40B4-BE49-F238E27FC236}">
                      <a16:creationId xmlns:a16="http://schemas.microsoft.com/office/drawing/2014/main" id="{A2C017ED-97FB-4217-B5FD-8DBFFC59D25D}"/>
                    </a:ext>
                  </a:extLst>
                </p:cNvPr>
                <p:cNvCxnSpPr>
                  <a:cxnSpLocks/>
                  <a:stCxn id="236" idx="2"/>
                  <a:endCxn id="236" idx="5"/>
                </p:cNvCxnSpPr>
                <p:nvPr/>
              </p:nvCxnSpPr>
              <p:spPr>
                <a:xfrm flipH="1" flipV="1">
                  <a:off x="9765486" y="408615"/>
                  <a:ext cx="168875" cy="3451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Group 217">
                <a:extLst>
                  <a:ext uri="{FF2B5EF4-FFF2-40B4-BE49-F238E27FC236}">
                    <a16:creationId xmlns:a16="http://schemas.microsoft.com/office/drawing/2014/main" id="{0C3DD74A-2D49-45A0-B7B6-408FCDD941A7}"/>
                  </a:ext>
                </a:extLst>
              </p:cNvPr>
              <p:cNvGrpSpPr/>
              <p:nvPr/>
            </p:nvGrpSpPr>
            <p:grpSpPr>
              <a:xfrm rot="-7200000">
                <a:off x="9415012" y="956991"/>
                <a:ext cx="471583" cy="145095"/>
                <a:chOff x="9765486" y="345304"/>
                <a:chExt cx="471583" cy="145095"/>
              </a:xfrm>
            </p:grpSpPr>
            <p:sp>
              <p:nvSpPr>
                <p:cNvPr id="227" name="Freeform: Shape 226">
                  <a:extLst>
                    <a:ext uri="{FF2B5EF4-FFF2-40B4-BE49-F238E27FC236}">
                      <a16:creationId xmlns:a16="http://schemas.microsoft.com/office/drawing/2014/main" id="{E24D4BDC-AA04-46BB-9B22-0960FCB7956A}"/>
                    </a:ext>
                  </a:extLst>
                </p:cNvPr>
                <p:cNvSpPr/>
                <p:nvPr/>
              </p:nvSpPr>
              <p:spPr>
                <a:xfrm>
                  <a:off x="9920022" y="345304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8" name="Freeform: Shape 227">
                  <a:extLst>
                    <a:ext uri="{FF2B5EF4-FFF2-40B4-BE49-F238E27FC236}">
                      <a16:creationId xmlns:a16="http://schemas.microsoft.com/office/drawing/2014/main" id="{C74E279B-F350-401F-8988-658C1EC5FF40}"/>
                    </a:ext>
                  </a:extLst>
                </p:cNvPr>
                <p:cNvSpPr/>
                <p:nvPr/>
              </p:nvSpPr>
              <p:spPr>
                <a:xfrm rot="1200000">
                  <a:off x="10065396" y="37281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Freeform: Shape 228">
                  <a:extLst>
                    <a:ext uri="{FF2B5EF4-FFF2-40B4-BE49-F238E27FC236}">
                      <a16:creationId xmlns:a16="http://schemas.microsoft.com/office/drawing/2014/main" id="{8DE930CC-E77D-40CE-BF50-A789CE498BEA}"/>
                    </a:ext>
                  </a:extLst>
                </p:cNvPr>
                <p:cNvSpPr/>
                <p:nvPr/>
              </p:nvSpPr>
              <p:spPr>
                <a:xfrm rot="-1200000">
                  <a:off x="9774647" y="37037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30" name="Straight Connector 229">
                  <a:extLst>
                    <a:ext uri="{FF2B5EF4-FFF2-40B4-BE49-F238E27FC236}">
                      <a16:creationId xmlns:a16="http://schemas.microsoft.com/office/drawing/2014/main" id="{BFEEEDFA-F9F8-4A8A-91DD-A1738D66FA1E}"/>
                    </a:ext>
                  </a:extLst>
                </p:cNvPr>
                <p:cNvCxnSpPr>
                  <a:stCxn id="228" idx="4"/>
                  <a:endCxn id="228" idx="1"/>
                </p:cNvCxnSpPr>
                <p:nvPr/>
              </p:nvCxnSpPr>
              <p:spPr>
                <a:xfrm flipV="1">
                  <a:off x="10068494" y="411556"/>
                  <a:ext cx="168575" cy="3388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>
                  <a:extLst>
                    <a:ext uri="{FF2B5EF4-FFF2-40B4-BE49-F238E27FC236}">
                      <a16:creationId xmlns:a16="http://schemas.microsoft.com/office/drawing/2014/main" id="{C0626B6F-73C9-4FBF-A073-01748F9802B0}"/>
                    </a:ext>
                  </a:extLst>
                </p:cNvPr>
                <p:cNvCxnSpPr>
                  <a:cxnSpLocks/>
                  <a:stCxn id="228" idx="2"/>
                  <a:endCxn id="228" idx="5"/>
                </p:cNvCxnSpPr>
                <p:nvPr/>
              </p:nvCxnSpPr>
              <p:spPr>
                <a:xfrm flipH="1" flipV="1">
                  <a:off x="10084368" y="355410"/>
                  <a:ext cx="107181" cy="134989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232" name="Straight Connector 231">
                  <a:extLst>
                    <a:ext uri="{FF2B5EF4-FFF2-40B4-BE49-F238E27FC236}">
                      <a16:creationId xmlns:a16="http://schemas.microsoft.com/office/drawing/2014/main" id="{6DE653C3-358F-4FA9-AA72-E7C679E84EE2}"/>
                    </a:ext>
                  </a:extLst>
                </p:cNvPr>
                <p:cNvCxnSpPr>
                  <a:cxnSpLocks/>
                  <a:stCxn id="229" idx="4"/>
                  <a:endCxn id="229" idx="1"/>
                </p:cNvCxnSpPr>
                <p:nvPr/>
              </p:nvCxnSpPr>
              <p:spPr>
                <a:xfrm flipV="1">
                  <a:off x="9811196" y="353471"/>
                  <a:ext cx="107356" cy="134314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>
                  <a:extLst>
                    <a:ext uri="{FF2B5EF4-FFF2-40B4-BE49-F238E27FC236}">
                      <a16:creationId xmlns:a16="http://schemas.microsoft.com/office/drawing/2014/main" id="{4017F697-5A7E-476D-A33A-C667303B8422}"/>
                    </a:ext>
                  </a:extLst>
                </p:cNvPr>
                <p:cNvCxnSpPr>
                  <a:cxnSpLocks/>
                  <a:stCxn id="229" idx="2"/>
                  <a:endCxn id="229" idx="5"/>
                </p:cNvCxnSpPr>
                <p:nvPr/>
              </p:nvCxnSpPr>
              <p:spPr>
                <a:xfrm flipH="1" flipV="1">
                  <a:off x="9765486" y="408615"/>
                  <a:ext cx="168875" cy="3451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377661DF-4DED-40DA-B9A1-7EDABA3C21E4}"/>
                  </a:ext>
                </a:extLst>
              </p:cNvPr>
              <p:cNvGrpSpPr/>
              <p:nvPr/>
            </p:nvGrpSpPr>
            <p:grpSpPr>
              <a:xfrm rot="-10800000">
                <a:off x="9768273" y="1162435"/>
                <a:ext cx="471583" cy="145095"/>
                <a:chOff x="9765486" y="345304"/>
                <a:chExt cx="471583" cy="145095"/>
              </a:xfrm>
            </p:grpSpPr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BB67F94B-2A4D-49F8-B177-925A31E0CBE6}"/>
                    </a:ext>
                  </a:extLst>
                </p:cNvPr>
                <p:cNvSpPr/>
                <p:nvPr/>
              </p:nvSpPr>
              <p:spPr>
                <a:xfrm>
                  <a:off x="9920022" y="345304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:a16="http://schemas.microsoft.com/office/drawing/2014/main" id="{9F059E77-6B26-426E-B684-CE0EE54DC167}"/>
                    </a:ext>
                  </a:extLst>
                </p:cNvPr>
                <p:cNvSpPr/>
                <p:nvPr/>
              </p:nvSpPr>
              <p:spPr>
                <a:xfrm rot="1200000">
                  <a:off x="10065396" y="37281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2" name="Freeform: Shape 221">
                  <a:extLst>
                    <a:ext uri="{FF2B5EF4-FFF2-40B4-BE49-F238E27FC236}">
                      <a16:creationId xmlns:a16="http://schemas.microsoft.com/office/drawing/2014/main" id="{26A8514F-DC9A-4A66-9610-C0B1DE9E9A0B}"/>
                    </a:ext>
                  </a:extLst>
                </p:cNvPr>
                <p:cNvSpPr/>
                <p:nvPr/>
              </p:nvSpPr>
              <p:spPr>
                <a:xfrm rot="-1200000">
                  <a:off x="9774647" y="37037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23" name="Straight Connector 222">
                  <a:extLst>
                    <a:ext uri="{FF2B5EF4-FFF2-40B4-BE49-F238E27FC236}">
                      <a16:creationId xmlns:a16="http://schemas.microsoft.com/office/drawing/2014/main" id="{54DAA146-176D-40AB-A2C7-FC7BC88BE1B5}"/>
                    </a:ext>
                  </a:extLst>
                </p:cNvPr>
                <p:cNvCxnSpPr>
                  <a:stCxn id="221" idx="4"/>
                  <a:endCxn id="221" idx="1"/>
                </p:cNvCxnSpPr>
                <p:nvPr/>
              </p:nvCxnSpPr>
              <p:spPr>
                <a:xfrm flipV="1">
                  <a:off x="10068494" y="411556"/>
                  <a:ext cx="168575" cy="3388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Straight Connector 223">
                  <a:extLst>
                    <a:ext uri="{FF2B5EF4-FFF2-40B4-BE49-F238E27FC236}">
                      <a16:creationId xmlns:a16="http://schemas.microsoft.com/office/drawing/2014/main" id="{1DF4A13E-36C6-4A75-BA14-D2DE43BA64D7}"/>
                    </a:ext>
                  </a:extLst>
                </p:cNvPr>
                <p:cNvCxnSpPr>
                  <a:cxnSpLocks/>
                  <a:stCxn id="221" idx="2"/>
                  <a:endCxn id="221" idx="5"/>
                </p:cNvCxnSpPr>
                <p:nvPr/>
              </p:nvCxnSpPr>
              <p:spPr>
                <a:xfrm flipH="1" flipV="1">
                  <a:off x="10084368" y="355410"/>
                  <a:ext cx="107181" cy="134989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>
                  <a:extLst>
                    <a:ext uri="{FF2B5EF4-FFF2-40B4-BE49-F238E27FC236}">
                      <a16:creationId xmlns:a16="http://schemas.microsoft.com/office/drawing/2014/main" id="{A83BDE0D-79F4-4123-9B49-B60CA8277952}"/>
                    </a:ext>
                  </a:extLst>
                </p:cNvPr>
                <p:cNvCxnSpPr>
                  <a:cxnSpLocks/>
                  <a:stCxn id="222" idx="4"/>
                  <a:endCxn id="222" idx="1"/>
                </p:cNvCxnSpPr>
                <p:nvPr/>
              </p:nvCxnSpPr>
              <p:spPr>
                <a:xfrm flipV="1">
                  <a:off x="9811196" y="353471"/>
                  <a:ext cx="107356" cy="134314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Straight Connector 225">
                  <a:extLst>
                    <a:ext uri="{FF2B5EF4-FFF2-40B4-BE49-F238E27FC236}">
                      <a16:creationId xmlns:a16="http://schemas.microsoft.com/office/drawing/2014/main" id="{12D75BD8-6716-4922-864A-1996B754EBB0}"/>
                    </a:ext>
                  </a:extLst>
                </p:cNvPr>
                <p:cNvCxnSpPr>
                  <a:cxnSpLocks/>
                  <a:stCxn id="222" idx="2"/>
                  <a:endCxn id="222" idx="5"/>
                </p:cNvCxnSpPr>
                <p:nvPr/>
              </p:nvCxnSpPr>
              <p:spPr>
                <a:xfrm flipH="1" flipV="1">
                  <a:off x="9765486" y="408615"/>
                  <a:ext cx="168875" cy="3451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09" name="Star: 7 Points 208">
              <a:extLst>
                <a:ext uri="{FF2B5EF4-FFF2-40B4-BE49-F238E27FC236}">
                  <a16:creationId xmlns:a16="http://schemas.microsoft.com/office/drawing/2014/main" id="{29518A57-C4F9-4DA3-BA62-9C88EED5B827}"/>
                </a:ext>
              </a:extLst>
            </p:cNvPr>
            <p:cNvSpPr/>
            <p:nvPr/>
          </p:nvSpPr>
          <p:spPr>
            <a:xfrm>
              <a:off x="10528650" y="2289240"/>
              <a:ext cx="144920" cy="125000"/>
            </a:xfrm>
            <a:prstGeom prst="star7">
              <a:avLst>
                <a:gd name="adj" fmla="val 24370"/>
                <a:gd name="hf" fmla="val 102572"/>
                <a:gd name="vf" fmla="val 10521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Arrow: Down 209">
              <a:extLst>
                <a:ext uri="{FF2B5EF4-FFF2-40B4-BE49-F238E27FC236}">
                  <a16:creationId xmlns:a16="http://schemas.microsoft.com/office/drawing/2014/main" id="{26F2C720-0F78-4724-B739-D57BA2B1D4FF}"/>
                </a:ext>
              </a:extLst>
            </p:cNvPr>
            <p:cNvSpPr/>
            <p:nvPr/>
          </p:nvSpPr>
          <p:spPr>
            <a:xfrm rot="14400000">
              <a:off x="10980275" y="2498398"/>
              <a:ext cx="144920" cy="54901"/>
            </a:xfrm>
            <a:prstGeom prst="down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Arrow: Down 210">
              <a:extLst>
                <a:ext uri="{FF2B5EF4-FFF2-40B4-BE49-F238E27FC236}">
                  <a16:creationId xmlns:a16="http://schemas.microsoft.com/office/drawing/2014/main" id="{A9F3A914-C9C2-4242-89C6-F855DCD44D51}"/>
                </a:ext>
              </a:extLst>
            </p:cNvPr>
            <p:cNvSpPr/>
            <p:nvPr/>
          </p:nvSpPr>
          <p:spPr>
            <a:xfrm rot="3600000">
              <a:off x="11055171" y="2449012"/>
              <a:ext cx="144920" cy="71425"/>
            </a:xfrm>
            <a:prstGeom prst="down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9C076905-9722-4F26-BFB5-8CD1245FC8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74445" y="2152023"/>
              <a:ext cx="68538" cy="10269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C15884CD-296C-492F-9797-CFFD47566F88}"/>
                </a:ext>
              </a:extLst>
            </p:cNvPr>
            <p:cNvSpPr txBox="1"/>
            <p:nvPr/>
          </p:nvSpPr>
          <p:spPr>
            <a:xfrm>
              <a:off x="10872384" y="1973349"/>
              <a:ext cx="6014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mandrel</a:t>
              </a:r>
            </a:p>
          </p:txBody>
        </p:sp>
        <p:sp>
          <p:nvSpPr>
            <p:cNvPr id="262" name="Arc 261">
              <a:extLst>
                <a:ext uri="{FF2B5EF4-FFF2-40B4-BE49-F238E27FC236}">
                  <a16:creationId xmlns:a16="http://schemas.microsoft.com/office/drawing/2014/main" id="{25D66934-6A97-4404-A3F4-414B60945EF1}"/>
                </a:ext>
              </a:extLst>
            </p:cNvPr>
            <p:cNvSpPr/>
            <p:nvPr/>
          </p:nvSpPr>
          <p:spPr>
            <a:xfrm>
              <a:off x="10180399" y="2342578"/>
              <a:ext cx="850529" cy="815413"/>
            </a:xfrm>
            <a:prstGeom prst="arc">
              <a:avLst>
                <a:gd name="adj1" fmla="val 16753589"/>
                <a:gd name="adj2" fmla="val 19057137"/>
              </a:avLst>
            </a:prstGeom>
            <a:ln w="127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Star: 7 Points 262">
              <a:extLst>
                <a:ext uri="{FF2B5EF4-FFF2-40B4-BE49-F238E27FC236}">
                  <a16:creationId xmlns:a16="http://schemas.microsoft.com/office/drawing/2014/main" id="{0BF96DEF-D6FB-42ED-9942-6F480E6FD817}"/>
                </a:ext>
              </a:extLst>
            </p:cNvPr>
            <p:cNvSpPr/>
            <p:nvPr/>
          </p:nvSpPr>
          <p:spPr>
            <a:xfrm>
              <a:off x="10892861" y="2493382"/>
              <a:ext cx="144920" cy="125000"/>
            </a:xfrm>
            <a:prstGeom prst="star7">
              <a:avLst>
                <a:gd name="adj" fmla="val 24370"/>
                <a:gd name="hf" fmla="val 102572"/>
                <a:gd name="vf" fmla="val 10521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Arc 263">
              <a:extLst>
                <a:ext uri="{FF2B5EF4-FFF2-40B4-BE49-F238E27FC236}">
                  <a16:creationId xmlns:a16="http://schemas.microsoft.com/office/drawing/2014/main" id="{8C0BD5E4-4C6C-48A1-BBBB-F0F2B75983D9}"/>
                </a:ext>
              </a:extLst>
            </p:cNvPr>
            <p:cNvSpPr/>
            <p:nvPr/>
          </p:nvSpPr>
          <p:spPr>
            <a:xfrm>
              <a:off x="10180399" y="2340114"/>
              <a:ext cx="850529" cy="815413"/>
            </a:xfrm>
            <a:prstGeom prst="arc">
              <a:avLst>
                <a:gd name="adj1" fmla="val 13300610"/>
                <a:gd name="adj2" fmla="val 15611316"/>
              </a:avLst>
            </a:prstGeom>
            <a:ln w="127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Star: 7 Points 264">
              <a:extLst>
                <a:ext uri="{FF2B5EF4-FFF2-40B4-BE49-F238E27FC236}">
                  <a16:creationId xmlns:a16="http://schemas.microsoft.com/office/drawing/2014/main" id="{9006EA93-51DA-4249-9A5C-BB500D145978}"/>
                </a:ext>
              </a:extLst>
            </p:cNvPr>
            <p:cNvSpPr/>
            <p:nvPr/>
          </p:nvSpPr>
          <p:spPr>
            <a:xfrm>
              <a:off x="10178544" y="2472505"/>
              <a:ext cx="144920" cy="125000"/>
            </a:xfrm>
            <a:prstGeom prst="star7">
              <a:avLst>
                <a:gd name="adj" fmla="val 24370"/>
                <a:gd name="hf" fmla="val 102572"/>
                <a:gd name="vf" fmla="val 10521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Arrow: Down 267">
              <a:extLst>
                <a:ext uri="{FF2B5EF4-FFF2-40B4-BE49-F238E27FC236}">
                  <a16:creationId xmlns:a16="http://schemas.microsoft.com/office/drawing/2014/main" id="{38C32782-00BC-4972-B98E-2047044AED14}"/>
                </a:ext>
              </a:extLst>
            </p:cNvPr>
            <p:cNvSpPr/>
            <p:nvPr/>
          </p:nvSpPr>
          <p:spPr>
            <a:xfrm rot="-14400000">
              <a:off x="10090611" y="2466665"/>
              <a:ext cx="144920" cy="54901"/>
            </a:xfrm>
            <a:prstGeom prst="down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Arrow: Down 268">
              <a:extLst>
                <a:ext uri="{FF2B5EF4-FFF2-40B4-BE49-F238E27FC236}">
                  <a16:creationId xmlns:a16="http://schemas.microsoft.com/office/drawing/2014/main" id="{983829CF-B9C3-44EF-8039-EE4D683DE01F}"/>
                </a:ext>
              </a:extLst>
            </p:cNvPr>
            <p:cNvSpPr/>
            <p:nvPr/>
          </p:nvSpPr>
          <p:spPr>
            <a:xfrm rot="-3600000">
              <a:off x="10011036" y="2423431"/>
              <a:ext cx="144920" cy="71425"/>
            </a:xfrm>
            <a:prstGeom prst="down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5" name="Group 334">
            <a:extLst>
              <a:ext uri="{FF2B5EF4-FFF2-40B4-BE49-F238E27FC236}">
                <a16:creationId xmlns:a16="http://schemas.microsoft.com/office/drawing/2014/main" id="{4C3CFF5D-06AF-4411-9817-66D77AAB9718}"/>
              </a:ext>
            </a:extLst>
          </p:cNvPr>
          <p:cNvGrpSpPr/>
          <p:nvPr/>
        </p:nvGrpSpPr>
        <p:grpSpPr>
          <a:xfrm>
            <a:off x="8854069" y="3512393"/>
            <a:ext cx="1560920" cy="1471659"/>
            <a:chOff x="8984601" y="3450451"/>
            <a:chExt cx="1560920" cy="1471659"/>
          </a:xfrm>
        </p:grpSpPr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BA57A418-E4D0-40DC-A99D-56E020A579A5}"/>
                </a:ext>
              </a:extLst>
            </p:cNvPr>
            <p:cNvSpPr/>
            <p:nvPr/>
          </p:nvSpPr>
          <p:spPr>
            <a:xfrm>
              <a:off x="8984601" y="3550510"/>
              <a:ext cx="1371600" cy="1371600"/>
            </a:xfrm>
            <a:custGeom>
              <a:avLst/>
              <a:gdLst>
                <a:gd name="connsiteX0" fmla="*/ 459076 w 914400"/>
                <a:gd name="connsiteY0" fmla="*/ 91440 h 914400"/>
                <a:gd name="connsiteX1" fmla="*/ 93316 w 914400"/>
                <a:gd name="connsiteY1" fmla="*/ 457200 h 914400"/>
                <a:gd name="connsiteX2" fmla="*/ 459076 w 914400"/>
                <a:gd name="connsiteY2" fmla="*/ 822960 h 914400"/>
                <a:gd name="connsiteX3" fmla="*/ 824836 w 914400"/>
                <a:gd name="connsiteY3" fmla="*/ 457200 h 914400"/>
                <a:gd name="connsiteX4" fmla="*/ 459076 w 914400"/>
                <a:gd name="connsiteY4" fmla="*/ 91440 h 914400"/>
                <a:gd name="connsiteX5" fmla="*/ 457200 w 914400"/>
                <a:gd name="connsiteY5" fmla="*/ 0 h 914400"/>
                <a:gd name="connsiteX6" fmla="*/ 914400 w 914400"/>
                <a:gd name="connsiteY6" fmla="*/ 457200 h 914400"/>
                <a:gd name="connsiteX7" fmla="*/ 457200 w 914400"/>
                <a:gd name="connsiteY7" fmla="*/ 914400 h 914400"/>
                <a:gd name="connsiteX8" fmla="*/ 0 w 914400"/>
                <a:gd name="connsiteY8" fmla="*/ 457200 h 914400"/>
                <a:gd name="connsiteX9" fmla="*/ 457200 w 914400"/>
                <a:gd name="connsiteY9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4400" h="914400">
                  <a:moveTo>
                    <a:pt x="459076" y="91440"/>
                  </a:moveTo>
                  <a:cubicBezTo>
                    <a:pt x="257072" y="91440"/>
                    <a:pt x="93316" y="255196"/>
                    <a:pt x="93316" y="457200"/>
                  </a:cubicBezTo>
                  <a:cubicBezTo>
                    <a:pt x="93316" y="659204"/>
                    <a:pt x="257072" y="822960"/>
                    <a:pt x="459076" y="822960"/>
                  </a:cubicBezTo>
                  <a:cubicBezTo>
                    <a:pt x="661080" y="822960"/>
                    <a:pt x="824836" y="659204"/>
                    <a:pt x="824836" y="457200"/>
                  </a:cubicBezTo>
                  <a:cubicBezTo>
                    <a:pt x="824836" y="255196"/>
                    <a:pt x="661080" y="91440"/>
                    <a:pt x="459076" y="91440"/>
                  </a:cubicBezTo>
                  <a:close/>
                  <a:moveTo>
                    <a:pt x="457200" y="0"/>
                  </a:moveTo>
                  <a:cubicBezTo>
                    <a:pt x="709705" y="0"/>
                    <a:pt x="914400" y="204695"/>
                    <a:pt x="914400" y="457200"/>
                  </a:cubicBezTo>
                  <a:cubicBezTo>
                    <a:pt x="914400" y="709705"/>
                    <a:pt x="709705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73" name="Group 272">
              <a:extLst>
                <a:ext uri="{FF2B5EF4-FFF2-40B4-BE49-F238E27FC236}">
                  <a16:creationId xmlns:a16="http://schemas.microsoft.com/office/drawing/2014/main" id="{12F3E2FC-1CA8-4ADE-B3B4-84269E44D6D9}"/>
                </a:ext>
              </a:extLst>
            </p:cNvPr>
            <p:cNvGrpSpPr/>
            <p:nvPr/>
          </p:nvGrpSpPr>
          <p:grpSpPr>
            <a:xfrm rot="19800000">
              <a:off x="9245029" y="3760547"/>
              <a:ext cx="853729" cy="962226"/>
              <a:chOff x="9578256" y="345304"/>
              <a:chExt cx="853729" cy="962226"/>
            </a:xfrm>
          </p:grpSpPr>
          <p:grpSp>
            <p:nvGrpSpPr>
              <p:cNvPr id="285" name="Group 284">
                <a:extLst>
                  <a:ext uri="{FF2B5EF4-FFF2-40B4-BE49-F238E27FC236}">
                    <a16:creationId xmlns:a16="http://schemas.microsoft.com/office/drawing/2014/main" id="{807EC267-748D-4EBE-A814-7CBBE5C95819}"/>
                  </a:ext>
                </a:extLst>
              </p:cNvPr>
              <p:cNvGrpSpPr/>
              <p:nvPr/>
            </p:nvGrpSpPr>
            <p:grpSpPr>
              <a:xfrm>
                <a:off x="9771333" y="345304"/>
                <a:ext cx="471583" cy="145095"/>
                <a:chOff x="9765486" y="345304"/>
                <a:chExt cx="471583" cy="145095"/>
              </a:xfrm>
            </p:grpSpPr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0256CA1A-E756-4CFE-BC82-883F3FEDC8E9}"/>
                    </a:ext>
                  </a:extLst>
                </p:cNvPr>
                <p:cNvSpPr/>
                <p:nvPr/>
              </p:nvSpPr>
              <p:spPr>
                <a:xfrm>
                  <a:off x="9920022" y="345304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20246233-B2BE-4D08-AF20-970DC2D394FB}"/>
                    </a:ext>
                  </a:extLst>
                </p:cNvPr>
                <p:cNvSpPr/>
                <p:nvPr/>
              </p:nvSpPr>
              <p:spPr>
                <a:xfrm rot="1200000">
                  <a:off x="10065396" y="37281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8" name="Freeform: Shape 327">
                  <a:extLst>
                    <a:ext uri="{FF2B5EF4-FFF2-40B4-BE49-F238E27FC236}">
                      <a16:creationId xmlns:a16="http://schemas.microsoft.com/office/drawing/2014/main" id="{BCEA2700-F16E-4E10-A8EC-4378891C5A58}"/>
                    </a:ext>
                  </a:extLst>
                </p:cNvPr>
                <p:cNvSpPr/>
                <p:nvPr/>
              </p:nvSpPr>
              <p:spPr>
                <a:xfrm rot="-1200000">
                  <a:off x="9774647" y="37037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29" name="Straight Connector 328">
                  <a:extLst>
                    <a:ext uri="{FF2B5EF4-FFF2-40B4-BE49-F238E27FC236}">
                      <a16:creationId xmlns:a16="http://schemas.microsoft.com/office/drawing/2014/main" id="{981F7654-7904-470C-B668-031953F63E1C}"/>
                    </a:ext>
                  </a:extLst>
                </p:cNvPr>
                <p:cNvCxnSpPr>
                  <a:stCxn id="327" idx="4"/>
                  <a:endCxn id="327" idx="1"/>
                </p:cNvCxnSpPr>
                <p:nvPr/>
              </p:nvCxnSpPr>
              <p:spPr>
                <a:xfrm flipV="1">
                  <a:off x="10068494" y="411556"/>
                  <a:ext cx="168575" cy="3388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Straight Connector 329">
                  <a:extLst>
                    <a:ext uri="{FF2B5EF4-FFF2-40B4-BE49-F238E27FC236}">
                      <a16:creationId xmlns:a16="http://schemas.microsoft.com/office/drawing/2014/main" id="{A0BAC34F-94BD-495B-925C-C6E96326D20F}"/>
                    </a:ext>
                  </a:extLst>
                </p:cNvPr>
                <p:cNvCxnSpPr>
                  <a:cxnSpLocks/>
                  <a:stCxn id="327" idx="2"/>
                  <a:endCxn id="327" idx="5"/>
                </p:cNvCxnSpPr>
                <p:nvPr/>
              </p:nvCxnSpPr>
              <p:spPr>
                <a:xfrm flipH="1" flipV="1">
                  <a:off x="10084368" y="355410"/>
                  <a:ext cx="107181" cy="134989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31" name="Straight Connector 330">
                  <a:extLst>
                    <a:ext uri="{FF2B5EF4-FFF2-40B4-BE49-F238E27FC236}">
                      <a16:creationId xmlns:a16="http://schemas.microsoft.com/office/drawing/2014/main" id="{FAC32DBF-D369-403F-87DD-F3A1BDD6FB99}"/>
                    </a:ext>
                  </a:extLst>
                </p:cNvPr>
                <p:cNvCxnSpPr>
                  <a:cxnSpLocks/>
                  <a:stCxn id="328" idx="4"/>
                  <a:endCxn id="328" idx="1"/>
                </p:cNvCxnSpPr>
                <p:nvPr/>
              </p:nvCxnSpPr>
              <p:spPr>
                <a:xfrm flipV="1">
                  <a:off x="9811196" y="353471"/>
                  <a:ext cx="107356" cy="134314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>
                  <a:extLst>
                    <a:ext uri="{FF2B5EF4-FFF2-40B4-BE49-F238E27FC236}">
                      <a16:creationId xmlns:a16="http://schemas.microsoft.com/office/drawing/2014/main" id="{3734EBD2-BD2F-4EE5-8385-5665EC7DB812}"/>
                    </a:ext>
                  </a:extLst>
                </p:cNvPr>
                <p:cNvCxnSpPr>
                  <a:cxnSpLocks/>
                  <a:stCxn id="328" idx="2"/>
                  <a:endCxn id="328" idx="5"/>
                </p:cNvCxnSpPr>
                <p:nvPr/>
              </p:nvCxnSpPr>
              <p:spPr>
                <a:xfrm flipH="1" flipV="1">
                  <a:off x="9765486" y="408615"/>
                  <a:ext cx="168875" cy="3451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85">
                <a:extLst>
                  <a:ext uri="{FF2B5EF4-FFF2-40B4-BE49-F238E27FC236}">
                    <a16:creationId xmlns:a16="http://schemas.microsoft.com/office/drawing/2014/main" id="{71114059-870B-4053-853C-A4BE994629CA}"/>
                  </a:ext>
                </a:extLst>
              </p:cNvPr>
              <p:cNvGrpSpPr/>
              <p:nvPr/>
            </p:nvGrpSpPr>
            <p:grpSpPr>
              <a:xfrm rot="3600000">
                <a:off x="10123646" y="552753"/>
                <a:ext cx="471583" cy="145095"/>
                <a:chOff x="9765486" y="345304"/>
                <a:chExt cx="471583" cy="145095"/>
              </a:xfrm>
            </p:grpSpPr>
            <p:sp>
              <p:nvSpPr>
                <p:cNvPr id="319" name="Freeform: Shape 318">
                  <a:extLst>
                    <a:ext uri="{FF2B5EF4-FFF2-40B4-BE49-F238E27FC236}">
                      <a16:creationId xmlns:a16="http://schemas.microsoft.com/office/drawing/2014/main" id="{BABC9233-EE25-4E7B-AE64-F08E5C78699A}"/>
                    </a:ext>
                  </a:extLst>
                </p:cNvPr>
                <p:cNvSpPr/>
                <p:nvPr/>
              </p:nvSpPr>
              <p:spPr>
                <a:xfrm>
                  <a:off x="9920021" y="345304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0" name="Freeform: Shape 319">
                  <a:extLst>
                    <a:ext uri="{FF2B5EF4-FFF2-40B4-BE49-F238E27FC236}">
                      <a16:creationId xmlns:a16="http://schemas.microsoft.com/office/drawing/2014/main" id="{E2B01D62-2C61-4FC2-B801-B0F302C7CF6D}"/>
                    </a:ext>
                  </a:extLst>
                </p:cNvPr>
                <p:cNvSpPr/>
                <p:nvPr/>
              </p:nvSpPr>
              <p:spPr>
                <a:xfrm rot="1200000">
                  <a:off x="10065396" y="37281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1" name="Freeform: Shape 320">
                  <a:extLst>
                    <a:ext uri="{FF2B5EF4-FFF2-40B4-BE49-F238E27FC236}">
                      <a16:creationId xmlns:a16="http://schemas.microsoft.com/office/drawing/2014/main" id="{3DC18EFF-C6F9-4280-9559-43542AE9BDC9}"/>
                    </a:ext>
                  </a:extLst>
                </p:cNvPr>
                <p:cNvSpPr/>
                <p:nvPr/>
              </p:nvSpPr>
              <p:spPr>
                <a:xfrm rot="-1200000">
                  <a:off x="9774647" y="37037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22" name="Straight Connector 321">
                  <a:extLst>
                    <a:ext uri="{FF2B5EF4-FFF2-40B4-BE49-F238E27FC236}">
                      <a16:creationId xmlns:a16="http://schemas.microsoft.com/office/drawing/2014/main" id="{265D93B8-C76D-4646-A764-E1781BEE2140}"/>
                    </a:ext>
                  </a:extLst>
                </p:cNvPr>
                <p:cNvCxnSpPr>
                  <a:stCxn id="320" idx="4"/>
                  <a:endCxn id="320" idx="1"/>
                </p:cNvCxnSpPr>
                <p:nvPr/>
              </p:nvCxnSpPr>
              <p:spPr>
                <a:xfrm flipV="1">
                  <a:off x="10068494" y="411556"/>
                  <a:ext cx="168575" cy="3388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>
                  <a:extLst>
                    <a:ext uri="{FF2B5EF4-FFF2-40B4-BE49-F238E27FC236}">
                      <a16:creationId xmlns:a16="http://schemas.microsoft.com/office/drawing/2014/main" id="{C5032647-BF7B-420B-A8DA-169865DBD0BB}"/>
                    </a:ext>
                  </a:extLst>
                </p:cNvPr>
                <p:cNvCxnSpPr>
                  <a:cxnSpLocks/>
                  <a:stCxn id="320" idx="2"/>
                  <a:endCxn id="320" idx="5"/>
                </p:cNvCxnSpPr>
                <p:nvPr/>
              </p:nvCxnSpPr>
              <p:spPr>
                <a:xfrm flipH="1" flipV="1">
                  <a:off x="10084368" y="355410"/>
                  <a:ext cx="107181" cy="134989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323">
                  <a:extLst>
                    <a:ext uri="{FF2B5EF4-FFF2-40B4-BE49-F238E27FC236}">
                      <a16:creationId xmlns:a16="http://schemas.microsoft.com/office/drawing/2014/main" id="{43C22EA2-744C-4182-A5E4-0B468037F596}"/>
                    </a:ext>
                  </a:extLst>
                </p:cNvPr>
                <p:cNvCxnSpPr>
                  <a:cxnSpLocks/>
                  <a:stCxn id="321" idx="4"/>
                  <a:endCxn id="321" idx="1"/>
                </p:cNvCxnSpPr>
                <p:nvPr/>
              </p:nvCxnSpPr>
              <p:spPr>
                <a:xfrm flipV="1">
                  <a:off x="9811196" y="353471"/>
                  <a:ext cx="107356" cy="134314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25" name="Straight Connector 324">
                  <a:extLst>
                    <a:ext uri="{FF2B5EF4-FFF2-40B4-BE49-F238E27FC236}">
                      <a16:creationId xmlns:a16="http://schemas.microsoft.com/office/drawing/2014/main" id="{4360D2EA-FB3A-4792-B3B4-C062C5896C56}"/>
                    </a:ext>
                  </a:extLst>
                </p:cNvPr>
                <p:cNvCxnSpPr>
                  <a:cxnSpLocks/>
                  <a:stCxn id="321" idx="2"/>
                  <a:endCxn id="321" idx="5"/>
                </p:cNvCxnSpPr>
                <p:nvPr/>
              </p:nvCxnSpPr>
              <p:spPr>
                <a:xfrm flipH="1" flipV="1">
                  <a:off x="9765486" y="408615"/>
                  <a:ext cx="168875" cy="3451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Group 286">
                <a:extLst>
                  <a:ext uri="{FF2B5EF4-FFF2-40B4-BE49-F238E27FC236}">
                    <a16:creationId xmlns:a16="http://schemas.microsoft.com/office/drawing/2014/main" id="{7CAB4A67-E3EC-4311-B212-C7BBCD099B48}"/>
                  </a:ext>
                </a:extLst>
              </p:cNvPr>
              <p:cNvGrpSpPr/>
              <p:nvPr/>
            </p:nvGrpSpPr>
            <p:grpSpPr>
              <a:xfrm rot="7200000">
                <a:off x="10118081" y="964013"/>
                <a:ext cx="471583" cy="145095"/>
                <a:chOff x="9765486" y="345304"/>
                <a:chExt cx="471583" cy="145095"/>
              </a:xfrm>
            </p:grpSpPr>
            <p:sp>
              <p:nvSpPr>
                <p:cNvPr id="312" name="Freeform: Shape 311">
                  <a:extLst>
                    <a:ext uri="{FF2B5EF4-FFF2-40B4-BE49-F238E27FC236}">
                      <a16:creationId xmlns:a16="http://schemas.microsoft.com/office/drawing/2014/main" id="{1D659A7C-7558-4690-9841-EE60AE9F5AF8}"/>
                    </a:ext>
                  </a:extLst>
                </p:cNvPr>
                <p:cNvSpPr/>
                <p:nvPr/>
              </p:nvSpPr>
              <p:spPr>
                <a:xfrm>
                  <a:off x="9920022" y="345304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3" name="Freeform: Shape 312">
                  <a:extLst>
                    <a:ext uri="{FF2B5EF4-FFF2-40B4-BE49-F238E27FC236}">
                      <a16:creationId xmlns:a16="http://schemas.microsoft.com/office/drawing/2014/main" id="{CD3124CC-E7E2-463D-BE88-1FAC83FBBBA6}"/>
                    </a:ext>
                  </a:extLst>
                </p:cNvPr>
                <p:cNvSpPr/>
                <p:nvPr/>
              </p:nvSpPr>
              <p:spPr>
                <a:xfrm rot="1200000">
                  <a:off x="10065396" y="37281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659CF8BA-0857-457C-8E85-F9993195B8A7}"/>
                    </a:ext>
                  </a:extLst>
                </p:cNvPr>
                <p:cNvSpPr/>
                <p:nvPr/>
              </p:nvSpPr>
              <p:spPr>
                <a:xfrm rot="-1200000">
                  <a:off x="9774647" y="37037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15" name="Straight Connector 314">
                  <a:extLst>
                    <a:ext uri="{FF2B5EF4-FFF2-40B4-BE49-F238E27FC236}">
                      <a16:creationId xmlns:a16="http://schemas.microsoft.com/office/drawing/2014/main" id="{EAAE91BE-62CB-46E7-AFD2-F9F451EA92F6}"/>
                    </a:ext>
                  </a:extLst>
                </p:cNvPr>
                <p:cNvCxnSpPr>
                  <a:stCxn id="313" idx="4"/>
                  <a:endCxn id="313" idx="1"/>
                </p:cNvCxnSpPr>
                <p:nvPr/>
              </p:nvCxnSpPr>
              <p:spPr>
                <a:xfrm flipV="1">
                  <a:off x="10068494" y="411556"/>
                  <a:ext cx="168575" cy="3388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16" name="Straight Connector 315">
                  <a:extLst>
                    <a:ext uri="{FF2B5EF4-FFF2-40B4-BE49-F238E27FC236}">
                      <a16:creationId xmlns:a16="http://schemas.microsoft.com/office/drawing/2014/main" id="{0B1D456B-1C90-4ED0-B99F-0E7868787DEF}"/>
                    </a:ext>
                  </a:extLst>
                </p:cNvPr>
                <p:cNvCxnSpPr>
                  <a:cxnSpLocks/>
                  <a:stCxn id="313" idx="2"/>
                  <a:endCxn id="313" idx="5"/>
                </p:cNvCxnSpPr>
                <p:nvPr/>
              </p:nvCxnSpPr>
              <p:spPr>
                <a:xfrm flipH="1" flipV="1">
                  <a:off x="10084368" y="355410"/>
                  <a:ext cx="107181" cy="134989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Straight Connector 316">
                  <a:extLst>
                    <a:ext uri="{FF2B5EF4-FFF2-40B4-BE49-F238E27FC236}">
                      <a16:creationId xmlns:a16="http://schemas.microsoft.com/office/drawing/2014/main" id="{00F02CEF-71A8-4F89-9B13-7D841B982C4F}"/>
                    </a:ext>
                  </a:extLst>
                </p:cNvPr>
                <p:cNvCxnSpPr>
                  <a:cxnSpLocks/>
                  <a:stCxn id="314" idx="4"/>
                  <a:endCxn id="314" idx="1"/>
                </p:cNvCxnSpPr>
                <p:nvPr/>
              </p:nvCxnSpPr>
              <p:spPr>
                <a:xfrm flipV="1">
                  <a:off x="9811196" y="353471"/>
                  <a:ext cx="107356" cy="134314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18" name="Straight Connector 317">
                  <a:extLst>
                    <a:ext uri="{FF2B5EF4-FFF2-40B4-BE49-F238E27FC236}">
                      <a16:creationId xmlns:a16="http://schemas.microsoft.com/office/drawing/2014/main" id="{36A3EC15-E38C-4910-B160-54D545DC6A25}"/>
                    </a:ext>
                  </a:extLst>
                </p:cNvPr>
                <p:cNvCxnSpPr>
                  <a:cxnSpLocks/>
                  <a:stCxn id="314" idx="2"/>
                  <a:endCxn id="314" idx="5"/>
                </p:cNvCxnSpPr>
                <p:nvPr/>
              </p:nvCxnSpPr>
              <p:spPr>
                <a:xfrm flipH="1" flipV="1">
                  <a:off x="9765486" y="408615"/>
                  <a:ext cx="168875" cy="3451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>
                <a:extLst>
                  <a:ext uri="{FF2B5EF4-FFF2-40B4-BE49-F238E27FC236}">
                    <a16:creationId xmlns:a16="http://schemas.microsoft.com/office/drawing/2014/main" id="{62CBC04D-7EDE-4067-89BC-383F295249C0}"/>
                  </a:ext>
                </a:extLst>
              </p:cNvPr>
              <p:cNvGrpSpPr/>
              <p:nvPr/>
            </p:nvGrpSpPr>
            <p:grpSpPr>
              <a:xfrm rot="-3600000">
                <a:off x="9417876" y="548655"/>
                <a:ext cx="471583" cy="145095"/>
                <a:chOff x="9765486" y="345304"/>
                <a:chExt cx="471583" cy="145095"/>
              </a:xfrm>
            </p:grpSpPr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DA77E5AE-134E-4757-9937-2D67D3F6CE6C}"/>
                    </a:ext>
                  </a:extLst>
                </p:cNvPr>
                <p:cNvSpPr/>
                <p:nvPr/>
              </p:nvSpPr>
              <p:spPr>
                <a:xfrm>
                  <a:off x="9920022" y="345304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EB97C985-31E7-4AF2-BBB1-11A7A832CA5D}"/>
                    </a:ext>
                  </a:extLst>
                </p:cNvPr>
                <p:cNvSpPr/>
                <p:nvPr/>
              </p:nvSpPr>
              <p:spPr>
                <a:xfrm rot="1200000">
                  <a:off x="10065396" y="37281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7" name="Freeform: Shape 306">
                  <a:extLst>
                    <a:ext uri="{FF2B5EF4-FFF2-40B4-BE49-F238E27FC236}">
                      <a16:creationId xmlns:a16="http://schemas.microsoft.com/office/drawing/2014/main" id="{9E84EA8D-9EF9-4663-BEA5-45759457155F}"/>
                    </a:ext>
                  </a:extLst>
                </p:cNvPr>
                <p:cNvSpPr/>
                <p:nvPr/>
              </p:nvSpPr>
              <p:spPr>
                <a:xfrm rot="-1200000">
                  <a:off x="9774647" y="37037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08" name="Straight Connector 307">
                  <a:extLst>
                    <a:ext uri="{FF2B5EF4-FFF2-40B4-BE49-F238E27FC236}">
                      <a16:creationId xmlns:a16="http://schemas.microsoft.com/office/drawing/2014/main" id="{C9BF1229-DE4E-42C1-A076-E5ECA3CB5CE6}"/>
                    </a:ext>
                  </a:extLst>
                </p:cNvPr>
                <p:cNvCxnSpPr>
                  <a:stCxn id="306" idx="4"/>
                  <a:endCxn id="306" idx="1"/>
                </p:cNvCxnSpPr>
                <p:nvPr/>
              </p:nvCxnSpPr>
              <p:spPr>
                <a:xfrm flipV="1">
                  <a:off x="10068494" y="411556"/>
                  <a:ext cx="168575" cy="3388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>
                  <a:extLst>
                    <a:ext uri="{FF2B5EF4-FFF2-40B4-BE49-F238E27FC236}">
                      <a16:creationId xmlns:a16="http://schemas.microsoft.com/office/drawing/2014/main" id="{6E4B91ED-39A6-4F30-8DCA-F9493CAE599B}"/>
                    </a:ext>
                  </a:extLst>
                </p:cNvPr>
                <p:cNvCxnSpPr>
                  <a:cxnSpLocks/>
                  <a:stCxn id="306" idx="2"/>
                  <a:endCxn id="306" idx="5"/>
                </p:cNvCxnSpPr>
                <p:nvPr/>
              </p:nvCxnSpPr>
              <p:spPr>
                <a:xfrm flipH="1" flipV="1">
                  <a:off x="10084368" y="355410"/>
                  <a:ext cx="107181" cy="134989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10" name="Straight Connector 309">
                  <a:extLst>
                    <a:ext uri="{FF2B5EF4-FFF2-40B4-BE49-F238E27FC236}">
                      <a16:creationId xmlns:a16="http://schemas.microsoft.com/office/drawing/2014/main" id="{68C216A6-A378-46CE-8177-D7EBBD2A4760}"/>
                    </a:ext>
                  </a:extLst>
                </p:cNvPr>
                <p:cNvCxnSpPr>
                  <a:cxnSpLocks/>
                  <a:stCxn id="307" idx="4"/>
                  <a:endCxn id="307" idx="1"/>
                </p:cNvCxnSpPr>
                <p:nvPr/>
              </p:nvCxnSpPr>
              <p:spPr>
                <a:xfrm flipV="1">
                  <a:off x="9811196" y="353471"/>
                  <a:ext cx="107356" cy="134314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>
                  <a:extLst>
                    <a:ext uri="{FF2B5EF4-FFF2-40B4-BE49-F238E27FC236}">
                      <a16:creationId xmlns:a16="http://schemas.microsoft.com/office/drawing/2014/main" id="{9A206149-1438-43F3-9831-64A57E5821BE}"/>
                    </a:ext>
                  </a:extLst>
                </p:cNvPr>
                <p:cNvCxnSpPr>
                  <a:cxnSpLocks/>
                  <a:stCxn id="307" idx="2"/>
                  <a:endCxn id="307" idx="5"/>
                </p:cNvCxnSpPr>
                <p:nvPr/>
              </p:nvCxnSpPr>
              <p:spPr>
                <a:xfrm flipH="1" flipV="1">
                  <a:off x="9765486" y="408615"/>
                  <a:ext cx="168875" cy="3451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Group 288">
                <a:extLst>
                  <a:ext uri="{FF2B5EF4-FFF2-40B4-BE49-F238E27FC236}">
                    <a16:creationId xmlns:a16="http://schemas.microsoft.com/office/drawing/2014/main" id="{8CA32758-00A9-4A96-A48F-037B760A0E98}"/>
                  </a:ext>
                </a:extLst>
              </p:cNvPr>
              <p:cNvGrpSpPr/>
              <p:nvPr/>
            </p:nvGrpSpPr>
            <p:grpSpPr>
              <a:xfrm rot="-7200000">
                <a:off x="9415012" y="956991"/>
                <a:ext cx="471583" cy="145095"/>
                <a:chOff x="9765486" y="345304"/>
                <a:chExt cx="471583" cy="145095"/>
              </a:xfrm>
            </p:grpSpPr>
            <p:sp>
              <p:nvSpPr>
                <p:cNvPr id="298" name="Freeform: Shape 297">
                  <a:extLst>
                    <a:ext uri="{FF2B5EF4-FFF2-40B4-BE49-F238E27FC236}">
                      <a16:creationId xmlns:a16="http://schemas.microsoft.com/office/drawing/2014/main" id="{AACF07E9-C3A3-49EE-8857-D9B7F64D2F02}"/>
                    </a:ext>
                  </a:extLst>
                </p:cNvPr>
                <p:cNvSpPr/>
                <p:nvPr/>
              </p:nvSpPr>
              <p:spPr>
                <a:xfrm>
                  <a:off x="9920022" y="345304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9" name="Freeform: Shape 298">
                  <a:extLst>
                    <a:ext uri="{FF2B5EF4-FFF2-40B4-BE49-F238E27FC236}">
                      <a16:creationId xmlns:a16="http://schemas.microsoft.com/office/drawing/2014/main" id="{028BAD4D-0AF1-486F-94EE-9F89CF22352C}"/>
                    </a:ext>
                  </a:extLst>
                </p:cNvPr>
                <p:cNvSpPr/>
                <p:nvPr/>
              </p:nvSpPr>
              <p:spPr>
                <a:xfrm rot="1200000">
                  <a:off x="10065396" y="37281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0" name="Freeform: Shape 299">
                  <a:extLst>
                    <a:ext uri="{FF2B5EF4-FFF2-40B4-BE49-F238E27FC236}">
                      <a16:creationId xmlns:a16="http://schemas.microsoft.com/office/drawing/2014/main" id="{AD74902F-A014-4749-A7CC-3793365495B7}"/>
                    </a:ext>
                  </a:extLst>
                </p:cNvPr>
                <p:cNvSpPr/>
                <p:nvPr/>
              </p:nvSpPr>
              <p:spPr>
                <a:xfrm rot="-1200000">
                  <a:off x="9774647" y="37037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01" name="Straight Connector 300">
                  <a:extLst>
                    <a:ext uri="{FF2B5EF4-FFF2-40B4-BE49-F238E27FC236}">
                      <a16:creationId xmlns:a16="http://schemas.microsoft.com/office/drawing/2014/main" id="{F17A5ED3-79B7-4862-BF7E-174CC7DDFCE1}"/>
                    </a:ext>
                  </a:extLst>
                </p:cNvPr>
                <p:cNvCxnSpPr>
                  <a:stCxn id="299" idx="4"/>
                  <a:endCxn id="299" idx="1"/>
                </p:cNvCxnSpPr>
                <p:nvPr/>
              </p:nvCxnSpPr>
              <p:spPr>
                <a:xfrm flipV="1">
                  <a:off x="10068494" y="411556"/>
                  <a:ext cx="168575" cy="3388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02" name="Straight Connector 301">
                  <a:extLst>
                    <a:ext uri="{FF2B5EF4-FFF2-40B4-BE49-F238E27FC236}">
                      <a16:creationId xmlns:a16="http://schemas.microsoft.com/office/drawing/2014/main" id="{49BC3255-A387-4CEA-B2EF-75AC9F5492FF}"/>
                    </a:ext>
                  </a:extLst>
                </p:cNvPr>
                <p:cNvCxnSpPr>
                  <a:cxnSpLocks/>
                  <a:stCxn id="299" idx="2"/>
                  <a:endCxn id="299" idx="5"/>
                </p:cNvCxnSpPr>
                <p:nvPr/>
              </p:nvCxnSpPr>
              <p:spPr>
                <a:xfrm flipH="1" flipV="1">
                  <a:off x="10084368" y="355410"/>
                  <a:ext cx="107181" cy="134989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>
                  <a:extLst>
                    <a:ext uri="{FF2B5EF4-FFF2-40B4-BE49-F238E27FC236}">
                      <a16:creationId xmlns:a16="http://schemas.microsoft.com/office/drawing/2014/main" id="{63DE4780-C11E-4016-A8DB-06B43EECEAFE}"/>
                    </a:ext>
                  </a:extLst>
                </p:cNvPr>
                <p:cNvCxnSpPr>
                  <a:cxnSpLocks/>
                  <a:stCxn id="300" idx="4"/>
                  <a:endCxn id="300" idx="1"/>
                </p:cNvCxnSpPr>
                <p:nvPr/>
              </p:nvCxnSpPr>
              <p:spPr>
                <a:xfrm flipV="1">
                  <a:off x="9811196" y="353471"/>
                  <a:ext cx="107356" cy="134314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Straight Connector 303">
                  <a:extLst>
                    <a:ext uri="{FF2B5EF4-FFF2-40B4-BE49-F238E27FC236}">
                      <a16:creationId xmlns:a16="http://schemas.microsoft.com/office/drawing/2014/main" id="{3E7E5DD1-35DA-48FC-9431-2FFB59812DF6}"/>
                    </a:ext>
                  </a:extLst>
                </p:cNvPr>
                <p:cNvCxnSpPr>
                  <a:cxnSpLocks/>
                  <a:stCxn id="300" idx="2"/>
                  <a:endCxn id="300" idx="5"/>
                </p:cNvCxnSpPr>
                <p:nvPr/>
              </p:nvCxnSpPr>
              <p:spPr>
                <a:xfrm flipH="1" flipV="1">
                  <a:off x="9765486" y="408615"/>
                  <a:ext cx="168875" cy="3451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" name="Group 289">
                <a:extLst>
                  <a:ext uri="{FF2B5EF4-FFF2-40B4-BE49-F238E27FC236}">
                    <a16:creationId xmlns:a16="http://schemas.microsoft.com/office/drawing/2014/main" id="{638C4415-49A7-4E56-B940-F7BCAEECF12F}"/>
                  </a:ext>
                </a:extLst>
              </p:cNvPr>
              <p:cNvGrpSpPr/>
              <p:nvPr/>
            </p:nvGrpSpPr>
            <p:grpSpPr>
              <a:xfrm rot="-10800000">
                <a:off x="9768273" y="1162435"/>
                <a:ext cx="471583" cy="145095"/>
                <a:chOff x="9765486" y="345304"/>
                <a:chExt cx="471583" cy="145095"/>
              </a:xfrm>
            </p:grpSpPr>
            <p:sp>
              <p:nvSpPr>
                <p:cNvPr id="291" name="Freeform: Shape 290">
                  <a:extLst>
                    <a:ext uri="{FF2B5EF4-FFF2-40B4-BE49-F238E27FC236}">
                      <a16:creationId xmlns:a16="http://schemas.microsoft.com/office/drawing/2014/main" id="{9ACA9F75-1758-481D-9435-BA5B09E37745}"/>
                    </a:ext>
                  </a:extLst>
                </p:cNvPr>
                <p:cNvSpPr/>
                <p:nvPr/>
              </p:nvSpPr>
              <p:spPr>
                <a:xfrm>
                  <a:off x="9920022" y="345304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2" name="Freeform: Shape 291">
                  <a:extLst>
                    <a:ext uri="{FF2B5EF4-FFF2-40B4-BE49-F238E27FC236}">
                      <a16:creationId xmlns:a16="http://schemas.microsoft.com/office/drawing/2014/main" id="{2588F64E-380C-4167-9EF1-C213ACA5E87E}"/>
                    </a:ext>
                  </a:extLst>
                </p:cNvPr>
                <p:cNvSpPr/>
                <p:nvPr/>
              </p:nvSpPr>
              <p:spPr>
                <a:xfrm rot="1200000">
                  <a:off x="10065396" y="37281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3" name="Freeform: Shape 292">
                  <a:extLst>
                    <a:ext uri="{FF2B5EF4-FFF2-40B4-BE49-F238E27FC236}">
                      <a16:creationId xmlns:a16="http://schemas.microsoft.com/office/drawing/2014/main" id="{B2BBA68E-F56D-4DC9-8877-8C1BF33970C0}"/>
                    </a:ext>
                  </a:extLst>
                </p:cNvPr>
                <p:cNvSpPr/>
                <p:nvPr/>
              </p:nvSpPr>
              <p:spPr>
                <a:xfrm rot="-1200000">
                  <a:off x="9774647" y="37037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94" name="Straight Connector 293">
                  <a:extLst>
                    <a:ext uri="{FF2B5EF4-FFF2-40B4-BE49-F238E27FC236}">
                      <a16:creationId xmlns:a16="http://schemas.microsoft.com/office/drawing/2014/main" id="{279B4370-7020-4077-806B-CE450BF1B342}"/>
                    </a:ext>
                  </a:extLst>
                </p:cNvPr>
                <p:cNvCxnSpPr>
                  <a:stCxn id="292" idx="4"/>
                  <a:endCxn id="292" idx="1"/>
                </p:cNvCxnSpPr>
                <p:nvPr/>
              </p:nvCxnSpPr>
              <p:spPr>
                <a:xfrm flipV="1">
                  <a:off x="10068494" y="411556"/>
                  <a:ext cx="168575" cy="3388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>
                  <a:extLst>
                    <a:ext uri="{FF2B5EF4-FFF2-40B4-BE49-F238E27FC236}">
                      <a16:creationId xmlns:a16="http://schemas.microsoft.com/office/drawing/2014/main" id="{1B35F384-2B46-46A7-A796-35C08455C669}"/>
                    </a:ext>
                  </a:extLst>
                </p:cNvPr>
                <p:cNvCxnSpPr>
                  <a:cxnSpLocks/>
                  <a:stCxn id="292" idx="2"/>
                  <a:endCxn id="292" idx="5"/>
                </p:cNvCxnSpPr>
                <p:nvPr/>
              </p:nvCxnSpPr>
              <p:spPr>
                <a:xfrm flipH="1" flipV="1">
                  <a:off x="10084368" y="355410"/>
                  <a:ext cx="107181" cy="134989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296" name="Straight Connector 295">
                  <a:extLst>
                    <a:ext uri="{FF2B5EF4-FFF2-40B4-BE49-F238E27FC236}">
                      <a16:creationId xmlns:a16="http://schemas.microsoft.com/office/drawing/2014/main" id="{81CF6EAC-40AB-429F-A77D-190B748A5529}"/>
                    </a:ext>
                  </a:extLst>
                </p:cNvPr>
                <p:cNvCxnSpPr>
                  <a:cxnSpLocks/>
                  <a:stCxn id="293" idx="4"/>
                  <a:endCxn id="293" idx="1"/>
                </p:cNvCxnSpPr>
                <p:nvPr/>
              </p:nvCxnSpPr>
              <p:spPr>
                <a:xfrm flipV="1">
                  <a:off x="9811196" y="353471"/>
                  <a:ext cx="107356" cy="134314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>
                  <a:extLst>
                    <a:ext uri="{FF2B5EF4-FFF2-40B4-BE49-F238E27FC236}">
                      <a16:creationId xmlns:a16="http://schemas.microsoft.com/office/drawing/2014/main" id="{9817F28C-D79B-4D89-9900-85A7736EF233}"/>
                    </a:ext>
                  </a:extLst>
                </p:cNvPr>
                <p:cNvCxnSpPr>
                  <a:cxnSpLocks/>
                  <a:stCxn id="293" idx="2"/>
                  <a:endCxn id="293" idx="5"/>
                </p:cNvCxnSpPr>
                <p:nvPr/>
              </p:nvCxnSpPr>
              <p:spPr>
                <a:xfrm flipH="1" flipV="1">
                  <a:off x="9765486" y="408615"/>
                  <a:ext cx="168875" cy="3451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74" name="Star: 7 Points 273">
              <a:extLst>
                <a:ext uri="{FF2B5EF4-FFF2-40B4-BE49-F238E27FC236}">
                  <a16:creationId xmlns:a16="http://schemas.microsoft.com/office/drawing/2014/main" id="{881DC62B-B2AF-480C-802F-55522271BE29}"/>
                </a:ext>
              </a:extLst>
            </p:cNvPr>
            <p:cNvSpPr/>
            <p:nvPr/>
          </p:nvSpPr>
          <p:spPr>
            <a:xfrm>
              <a:off x="9600340" y="3766342"/>
              <a:ext cx="144920" cy="125000"/>
            </a:xfrm>
            <a:prstGeom prst="star7">
              <a:avLst>
                <a:gd name="adj" fmla="val 24370"/>
                <a:gd name="hf" fmla="val 102572"/>
                <a:gd name="vf" fmla="val 10521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Arrow: Down 274">
              <a:extLst>
                <a:ext uri="{FF2B5EF4-FFF2-40B4-BE49-F238E27FC236}">
                  <a16:creationId xmlns:a16="http://schemas.microsoft.com/office/drawing/2014/main" id="{9FE6F9F8-6554-42C7-B076-365115353D97}"/>
                </a:ext>
              </a:extLst>
            </p:cNvPr>
            <p:cNvSpPr/>
            <p:nvPr/>
          </p:nvSpPr>
          <p:spPr>
            <a:xfrm rot="14400000">
              <a:off x="9086675" y="4516203"/>
              <a:ext cx="144920" cy="54901"/>
            </a:xfrm>
            <a:prstGeom prst="down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Arrow: Down 275">
              <a:extLst>
                <a:ext uri="{FF2B5EF4-FFF2-40B4-BE49-F238E27FC236}">
                  <a16:creationId xmlns:a16="http://schemas.microsoft.com/office/drawing/2014/main" id="{9789D3FF-46B0-4F31-B5BF-4594D68162D2}"/>
                </a:ext>
              </a:extLst>
            </p:cNvPr>
            <p:cNvSpPr/>
            <p:nvPr/>
          </p:nvSpPr>
          <p:spPr>
            <a:xfrm rot="3600000">
              <a:off x="9161571" y="4466817"/>
              <a:ext cx="144920" cy="71425"/>
            </a:xfrm>
            <a:prstGeom prst="down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FEC92C19-271C-412B-AD6C-FE42E8616C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46135" y="3629125"/>
              <a:ext cx="68538" cy="10269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8" name="TextBox 277">
              <a:extLst>
                <a:ext uri="{FF2B5EF4-FFF2-40B4-BE49-F238E27FC236}">
                  <a16:creationId xmlns:a16="http://schemas.microsoft.com/office/drawing/2014/main" id="{672686D3-E43F-4E6C-BB2C-4D7FC4AF8EE2}"/>
                </a:ext>
              </a:extLst>
            </p:cNvPr>
            <p:cNvSpPr txBox="1"/>
            <p:nvPr/>
          </p:nvSpPr>
          <p:spPr>
            <a:xfrm>
              <a:off x="9944074" y="3450451"/>
              <a:ext cx="6014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mandrel</a:t>
              </a:r>
            </a:p>
          </p:txBody>
        </p:sp>
        <p:sp>
          <p:nvSpPr>
            <p:cNvPr id="279" name="Arc 278">
              <a:extLst>
                <a:ext uri="{FF2B5EF4-FFF2-40B4-BE49-F238E27FC236}">
                  <a16:creationId xmlns:a16="http://schemas.microsoft.com/office/drawing/2014/main" id="{DD86A621-7431-4D3C-AAED-ED8CBBA32429}"/>
                </a:ext>
              </a:extLst>
            </p:cNvPr>
            <p:cNvSpPr/>
            <p:nvPr/>
          </p:nvSpPr>
          <p:spPr>
            <a:xfrm>
              <a:off x="9252089" y="3819680"/>
              <a:ext cx="850529" cy="815413"/>
            </a:xfrm>
            <a:prstGeom prst="arc">
              <a:avLst>
                <a:gd name="adj1" fmla="val 16753589"/>
                <a:gd name="adj2" fmla="val 1304930"/>
              </a:avLst>
            </a:prstGeom>
            <a:ln w="127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Star: 7 Points 279">
              <a:extLst>
                <a:ext uri="{FF2B5EF4-FFF2-40B4-BE49-F238E27FC236}">
                  <a16:creationId xmlns:a16="http://schemas.microsoft.com/office/drawing/2014/main" id="{2CDE43A9-CE83-4BDF-A752-3B28CE8B3C9A}"/>
                </a:ext>
              </a:extLst>
            </p:cNvPr>
            <p:cNvSpPr/>
            <p:nvPr/>
          </p:nvSpPr>
          <p:spPr>
            <a:xfrm>
              <a:off x="9964551" y="3970484"/>
              <a:ext cx="144920" cy="125000"/>
            </a:xfrm>
            <a:prstGeom prst="star7">
              <a:avLst>
                <a:gd name="adj" fmla="val 24370"/>
                <a:gd name="hf" fmla="val 102572"/>
                <a:gd name="vf" fmla="val 10521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Arc 280">
              <a:extLst>
                <a:ext uri="{FF2B5EF4-FFF2-40B4-BE49-F238E27FC236}">
                  <a16:creationId xmlns:a16="http://schemas.microsoft.com/office/drawing/2014/main" id="{7189F0C4-258B-4581-8753-E318A01FFE24}"/>
                </a:ext>
              </a:extLst>
            </p:cNvPr>
            <p:cNvSpPr/>
            <p:nvPr/>
          </p:nvSpPr>
          <p:spPr>
            <a:xfrm>
              <a:off x="9252089" y="3817216"/>
              <a:ext cx="850529" cy="815413"/>
            </a:xfrm>
            <a:prstGeom prst="arc">
              <a:avLst>
                <a:gd name="adj1" fmla="val 9766319"/>
                <a:gd name="adj2" fmla="val 15611316"/>
              </a:avLst>
            </a:prstGeom>
            <a:ln w="127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Star: 7 Points 281">
              <a:extLst>
                <a:ext uri="{FF2B5EF4-FFF2-40B4-BE49-F238E27FC236}">
                  <a16:creationId xmlns:a16="http://schemas.microsoft.com/office/drawing/2014/main" id="{540D65C1-1680-4688-A9ED-8475F5B5117A}"/>
                </a:ext>
              </a:extLst>
            </p:cNvPr>
            <p:cNvSpPr/>
            <p:nvPr/>
          </p:nvSpPr>
          <p:spPr>
            <a:xfrm>
              <a:off x="9250234" y="3949607"/>
              <a:ext cx="144920" cy="125000"/>
            </a:xfrm>
            <a:prstGeom prst="star7">
              <a:avLst>
                <a:gd name="adj" fmla="val 24370"/>
                <a:gd name="hf" fmla="val 102572"/>
                <a:gd name="vf" fmla="val 10521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Arrow: Down 282">
              <a:extLst>
                <a:ext uri="{FF2B5EF4-FFF2-40B4-BE49-F238E27FC236}">
                  <a16:creationId xmlns:a16="http://schemas.microsoft.com/office/drawing/2014/main" id="{8ADACF1D-44E3-45B7-BF06-11B7E1A6ABC3}"/>
                </a:ext>
              </a:extLst>
            </p:cNvPr>
            <p:cNvSpPr/>
            <p:nvPr/>
          </p:nvSpPr>
          <p:spPr>
            <a:xfrm rot="7200000">
              <a:off x="10128795" y="4517876"/>
              <a:ext cx="144920" cy="54901"/>
            </a:xfrm>
            <a:prstGeom prst="down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Arrow: Down 283">
              <a:extLst>
                <a:ext uri="{FF2B5EF4-FFF2-40B4-BE49-F238E27FC236}">
                  <a16:creationId xmlns:a16="http://schemas.microsoft.com/office/drawing/2014/main" id="{77F0CEA2-2234-4520-9932-178773411669}"/>
                </a:ext>
              </a:extLst>
            </p:cNvPr>
            <p:cNvSpPr/>
            <p:nvPr/>
          </p:nvSpPr>
          <p:spPr>
            <a:xfrm rot="18000000">
              <a:off x="10049220" y="4474642"/>
              <a:ext cx="144920" cy="71425"/>
            </a:xfrm>
            <a:prstGeom prst="down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Star: 7 Points 332">
              <a:extLst>
                <a:ext uri="{FF2B5EF4-FFF2-40B4-BE49-F238E27FC236}">
                  <a16:creationId xmlns:a16="http://schemas.microsoft.com/office/drawing/2014/main" id="{44146728-0A6E-4964-8B50-CADD2FA43E6E}"/>
                </a:ext>
              </a:extLst>
            </p:cNvPr>
            <p:cNvSpPr/>
            <p:nvPr/>
          </p:nvSpPr>
          <p:spPr>
            <a:xfrm>
              <a:off x="9957698" y="4386777"/>
              <a:ext cx="144920" cy="125000"/>
            </a:xfrm>
            <a:prstGeom prst="star7">
              <a:avLst>
                <a:gd name="adj" fmla="val 24370"/>
                <a:gd name="hf" fmla="val 102572"/>
                <a:gd name="vf" fmla="val 10521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Star: 7 Points 333">
              <a:extLst>
                <a:ext uri="{FF2B5EF4-FFF2-40B4-BE49-F238E27FC236}">
                  <a16:creationId xmlns:a16="http://schemas.microsoft.com/office/drawing/2014/main" id="{F37CE6A2-EABD-4860-A1CA-65B2BB56872C}"/>
                </a:ext>
              </a:extLst>
            </p:cNvPr>
            <p:cNvSpPr/>
            <p:nvPr/>
          </p:nvSpPr>
          <p:spPr>
            <a:xfrm>
              <a:off x="9243381" y="4365900"/>
              <a:ext cx="144920" cy="125000"/>
            </a:xfrm>
            <a:prstGeom prst="star7">
              <a:avLst>
                <a:gd name="adj" fmla="val 24370"/>
                <a:gd name="hf" fmla="val 102572"/>
                <a:gd name="vf" fmla="val 10521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3" name="Group 402">
            <a:extLst>
              <a:ext uri="{FF2B5EF4-FFF2-40B4-BE49-F238E27FC236}">
                <a16:creationId xmlns:a16="http://schemas.microsoft.com/office/drawing/2014/main" id="{CFC278CF-EEBD-4415-8D14-D9B5F7D1DFA2}"/>
              </a:ext>
            </a:extLst>
          </p:cNvPr>
          <p:cNvGrpSpPr/>
          <p:nvPr/>
        </p:nvGrpSpPr>
        <p:grpSpPr>
          <a:xfrm>
            <a:off x="10514261" y="4740310"/>
            <a:ext cx="1560920" cy="1471659"/>
            <a:chOff x="10236080" y="4707808"/>
            <a:chExt cx="1560920" cy="1471659"/>
          </a:xfrm>
        </p:grpSpPr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9709CC87-29A7-43B0-A678-5B5238873AD6}"/>
                </a:ext>
              </a:extLst>
            </p:cNvPr>
            <p:cNvSpPr/>
            <p:nvPr/>
          </p:nvSpPr>
          <p:spPr>
            <a:xfrm>
              <a:off x="10236080" y="4807867"/>
              <a:ext cx="1371600" cy="1371600"/>
            </a:xfrm>
            <a:custGeom>
              <a:avLst/>
              <a:gdLst>
                <a:gd name="connsiteX0" fmla="*/ 459076 w 914400"/>
                <a:gd name="connsiteY0" fmla="*/ 91440 h 914400"/>
                <a:gd name="connsiteX1" fmla="*/ 93316 w 914400"/>
                <a:gd name="connsiteY1" fmla="*/ 457200 h 914400"/>
                <a:gd name="connsiteX2" fmla="*/ 459076 w 914400"/>
                <a:gd name="connsiteY2" fmla="*/ 822960 h 914400"/>
                <a:gd name="connsiteX3" fmla="*/ 824836 w 914400"/>
                <a:gd name="connsiteY3" fmla="*/ 457200 h 914400"/>
                <a:gd name="connsiteX4" fmla="*/ 459076 w 914400"/>
                <a:gd name="connsiteY4" fmla="*/ 91440 h 914400"/>
                <a:gd name="connsiteX5" fmla="*/ 457200 w 914400"/>
                <a:gd name="connsiteY5" fmla="*/ 0 h 914400"/>
                <a:gd name="connsiteX6" fmla="*/ 914400 w 914400"/>
                <a:gd name="connsiteY6" fmla="*/ 457200 h 914400"/>
                <a:gd name="connsiteX7" fmla="*/ 457200 w 914400"/>
                <a:gd name="connsiteY7" fmla="*/ 914400 h 914400"/>
                <a:gd name="connsiteX8" fmla="*/ 0 w 914400"/>
                <a:gd name="connsiteY8" fmla="*/ 457200 h 914400"/>
                <a:gd name="connsiteX9" fmla="*/ 457200 w 914400"/>
                <a:gd name="connsiteY9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4400" h="914400">
                  <a:moveTo>
                    <a:pt x="459076" y="91440"/>
                  </a:moveTo>
                  <a:cubicBezTo>
                    <a:pt x="257072" y="91440"/>
                    <a:pt x="93316" y="255196"/>
                    <a:pt x="93316" y="457200"/>
                  </a:cubicBezTo>
                  <a:cubicBezTo>
                    <a:pt x="93316" y="659204"/>
                    <a:pt x="257072" y="822960"/>
                    <a:pt x="459076" y="822960"/>
                  </a:cubicBezTo>
                  <a:cubicBezTo>
                    <a:pt x="661080" y="822960"/>
                    <a:pt x="824836" y="659204"/>
                    <a:pt x="824836" y="457200"/>
                  </a:cubicBezTo>
                  <a:cubicBezTo>
                    <a:pt x="824836" y="255196"/>
                    <a:pt x="661080" y="91440"/>
                    <a:pt x="459076" y="91440"/>
                  </a:cubicBezTo>
                  <a:close/>
                  <a:moveTo>
                    <a:pt x="457200" y="0"/>
                  </a:moveTo>
                  <a:cubicBezTo>
                    <a:pt x="709705" y="0"/>
                    <a:pt x="914400" y="204695"/>
                    <a:pt x="914400" y="457200"/>
                  </a:cubicBezTo>
                  <a:cubicBezTo>
                    <a:pt x="914400" y="709705"/>
                    <a:pt x="709705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38" name="Group 337">
              <a:extLst>
                <a:ext uri="{FF2B5EF4-FFF2-40B4-BE49-F238E27FC236}">
                  <a16:creationId xmlns:a16="http://schemas.microsoft.com/office/drawing/2014/main" id="{C65E8477-36E2-42A2-86C0-5B0C958F2D32}"/>
                </a:ext>
              </a:extLst>
            </p:cNvPr>
            <p:cNvGrpSpPr/>
            <p:nvPr/>
          </p:nvGrpSpPr>
          <p:grpSpPr>
            <a:xfrm rot="19800000">
              <a:off x="10496508" y="5017904"/>
              <a:ext cx="853729" cy="962226"/>
              <a:chOff x="9578256" y="345304"/>
              <a:chExt cx="853729" cy="962226"/>
            </a:xfrm>
          </p:grpSpPr>
          <p:grpSp>
            <p:nvGrpSpPr>
              <p:cNvPr id="352" name="Group 351">
                <a:extLst>
                  <a:ext uri="{FF2B5EF4-FFF2-40B4-BE49-F238E27FC236}">
                    <a16:creationId xmlns:a16="http://schemas.microsoft.com/office/drawing/2014/main" id="{07C3B482-0DD0-4053-A61F-B080BD9DB394}"/>
                  </a:ext>
                </a:extLst>
              </p:cNvPr>
              <p:cNvGrpSpPr/>
              <p:nvPr/>
            </p:nvGrpSpPr>
            <p:grpSpPr>
              <a:xfrm>
                <a:off x="9771333" y="345304"/>
                <a:ext cx="471583" cy="145095"/>
                <a:chOff x="9765486" y="345304"/>
                <a:chExt cx="471583" cy="145095"/>
              </a:xfrm>
            </p:grpSpPr>
            <p:sp>
              <p:nvSpPr>
                <p:cNvPr id="393" name="Freeform: Shape 392">
                  <a:extLst>
                    <a:ext uri="{FF2B5EF4-FFF2-40B4-BE49-F238E27FC236}">
                      <a16:creationId xmlns:a16="http://schemas.microsoft.com/office/drawing/2014/main" id="{6BAF76E8-459B-46DF-BC71-F77CEA6A1078}"/>
                    </a:ext>
                  </a:extLst>
                </p:cNvPr>
                <p:cNvSpPr/>
                <p:nvPr/>
              </p:nvSpPr>
              <p:spPr>
                <a:xfrm>
                  <a:off x="9920022" y="345304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4" name="Freeform: Shape 393">
                  <a:extLst>
                    <a:ext uri="{FF2B5EF4-FFF2-40B4-BE49-F238E27FC236}">
                      <a16:creationId xmlns:a16="http://schemas.microsoft.com/office/drawing/2014/main" id="{A4757169-F8FF-4934-BC0F-FBF38A98357E}"/>
                    </a:ext>
                  </a:extLst>
                </p:cNvPr>
                <p:cNvSpPr/>
                <p:nvPr/>
              </p:nvSpPr>
              <p:spPr>
                <a:xfrm rot="1200000">
                  <a:off x="10065396" y="37281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5" name="Freeform: Shape 394">
                  <a:extLst>
                    <a:ext uri="{FF2B5EF4-FFF2-40B4-BE49-F238E27FC236}">
                      <a16:creationId xmlns:a16="http://schemas.microsoft.com/office/drawing/2014/main" id="{FAA13DA8-05A1-4C3B-B262-39232BED267C}"/>
                    </a:ext>
                  </a:extLst>
                </p:cNvPr>
                <p:cNvSpPr/>
                <p:nvPr/>
              </p:nvSpPr>
              <p:spPr>
                <a:xfrm rot="-1200000">
                  <a:off x="9774647" y="37037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96" name="Straight Connector 395">
                  <a:extLst>
                    <a:ext uri="{FF2B5EF4-FFF2-40B4-BE49-F238E27FC236}">
                      <a16:creationId xmlns:a16="http://schemas.microsoft.com/office/drawing/2014/main" id="{51F3075B-F6D9-40C1-8B55-A4DB456DFA3C}"/>
                    </a:ext>
                  </a:extLst>
                </p:cNvPr>
                <p:cNvCxnSpPr>
                  <a:stCxn id="394" idx="4"/>
                  <a:endCxn id="394" idx="1"/>
                </p:cNvCxnSpPr>
                <p:nvPr/>
              </p:nvCxnSpPr>
              <p:spPr>
                <a:xfrm flipV="1">
                  <a:off x="10068494" y="411556"/>
                  <a:ext cx="168575" cy="3388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97" name="Straight Connector 396">
                  <a:extLst>
                    <a:ext uri="{FF2B5EF4-FFF2-40B4-BE49-F238E27FC236}">
                      <a16:creationId xmlns:a16="http://schemas.microsoft.com/office/drawing/2014/main" id="{A7DCCD23-1864-4C4E-8890-4A1CFE5FAC65}"/>
                    </a:ext>
                  </a:extLst>
                </p:cNvPr>
                <p:cNvCxnSpPr>
                  <a:cxnSpLocks/>
                  <a:stCxn id="394" idx="2"/>
                  <a:endCxn id="394" idx="5"/>
                </p:cNvCxnSpPr>
                <p:nvPr/>
              </p:nvCxnSpPr>
              <p:spPr>
                <a:xfrm flipH="1" flipV="1">
                  <a:off x="10084368" y="355410"/>
                  <a:ext cx="107181" cy="134989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98" name="Straight Connector 397">
                  <a:extLst>
                    <a:ext uri="{FF2B5EF4-FFF2-40B4-BE49-F238E27FC236}">
                      <a16:creationId xmlns:a16="http://schemas.microsoft.com/office/drawing/2014/main" id="{57CF2F48-8D77-4FB3-8ECE-2FCF0ABCB6F6}"/>
                    </a:ext>
                  </a:extLst>
                </p:cNvPr>
                <p:cNvCxnSpPr>
                  <a:cxnSpLocks/>
                  <a:stCxn id="395" idx="4"/>
                  <a:endCxn id="395" idx="1"/>
                </p:cNvCxnSpPr>
                <p:nvPr/>
              </p:nvCxnSpPr>
              <p:spPr>
                <a:xfrm flipV="1">
                  <a:off x="9811196" y="353471"/>
                  <a:ext cx="107356" cy="134314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99" name="Straight Connector 398">
                  <a:extLst>
                    <a:ext uri="{FF2B5EF4-FFF2-40B4-BE49-F238E27FC236}">
                      <a16:creationId xmlns:a16="http://schemas.microsoft.com/office/drawing/2014/main" id="{17C6D0F8-7038-43B2-AB32-F7268D4006CC}"/>
                    </a:ext>
                  </a:extLst>
                </p:cNvPr>
                <p:cNvCxnSpPr>
                  <a:cxnSpLocks/>
                  <a:stCxn id="395" idx="2"/>
                  <a:endCxn id="395" idx="5"/>
                </p:cNvCxnSpPr>
                <p:nvPr/>
              </p:nvCxnSpPr>
              <p:spPr>
                <a:xfrm flipH="1" flipV="1">
                  <a:off x="9765486" y="408615"/>
                  <a:ext cx="168875" cy="3451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3" name="Group 352">
                <a:extLst>
                  <a:ext uri="{FF2B5EF4-FFF2-40B4-BE49-F238E27FC236}">
                    <a16:creationId xmlns:a16="http://schemas.microsoft.com/office/drawing/2014/main" id="{A7919D1A-CB7C-4A18-8E56-6B23ECBE4A95}"/>
                  </a:ext>
                </a:extLst>
              </p:cNvPr>
              <p:cNvGrpSpPr/>
              <p:nvPr/>
            </p:nvGrpSpPr>
            <p:grpSpPr>
              <a:xfrm rot="3600000">
                <a:off x="10123646" y="552753"/>
                <a:ext cx="471583" cy="145095"/>
                <a:chOff x="9765486" y="345304"/>
                <a:chExt cx="471583" cy="145095"/>
              </a:xfrm>
            </p:grpSpPr>
            <p:sp>
              <p:nvSpPr>
                <p:cNvPr id="386" name="Freeform: Shape 385">
                  <a:extLst>
                    <a:ext uri="{FF2B5EF4-FFF2-40B4-BE49-F238E27FC236}">
                      <a16:creationId xmlns:a16="http://schemas.microsoft.com/office/drawing/2014/main" id="{2DDEFE33-0EA0-4E71-B933-6CA0B7786A1F}"/>
                    </a:ext>
                  </a:extLst>
                </p:cNvPr>
                <p:cNvSpPr/>
                <p:nvPr/>
              </p:nvSpPr>
              <p:spPr>
                <a:xfrm>
                  <a:off x="9920021" y="345304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7" name="Freeform: Shape 386">
                  <a:extLst>
                    <a:ext uri="{FF2B5EF4-FFF2-40B4-BE49-F238E27FC236}">
                      <a16:creationId xmlns:a16="http://schemas.microsoft.com/office/drawing/2014/main" id="{1F276EF0-1A57-4272-B1E4-FDF1B227BE3D}"/>
                    </a:ext>
                  </a:extLst>
                </p:cNvPr>
                <p:cNvSpPr/>
                <p:nvPr/>
              </p:nvSpPr>
              <p:spPr>
                <a:xfrm rot="1200000">
                  <a:off x="10065396" y="37281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8" name="Freeform: Shape 387">
                  <a:extLst>
                    <a:ext uri="{FF2B5EF4-FFF2-40B4-BE49-F238E27FC236}">
                      <a16:creationId xmlns:a16="http://schemas.microsoft.com/office/drawing/2014/main" id="{26286CD1-D80E-4FE8-9977-D09CA5BF7A1A}"/>
                    </a:ext>
                  </a:extLst>
                </p:cNvPr>
                <p:cNvSpPr/>
                <p:nvPr/>
              </p:nvSpPr>
              <p:spPr>
                <a:xfrm rot="-1200000">
                  <a:off x="9774647" y="37037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89" name="Straight Connector 388">
                  <a:extLst>
                    <a:ext uri="{FF2B5EF4-FFF2-40B4-BE49-F238E27FC236}">
                      <a16:creationId xmlns:a16="http://schemas.microsoft.com/office/drawing/2014/main" id="{01C5B142-A758-40F5-BBD3-ABFDF7B882D0}"/>
                    </a:ext>
                  </a:extLst>
                </p:cNvPr>
                <p:cNvCxnSpPr>
                  <a:stCxn id="387" idx="4"/>
                  <a:endCxn id="387" idx="1"/>
                </p:cNvCxnSpPr>
                <p:nvPr/>
              </p:nvCxnSpPr>
              <p:spPr>
                <a:xfrm flipV="1">
                  <a:off x="10068494" y="411556"/>
                  <a:ext cx="168575" cy="3388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90" name="Straight Connector 389">
                  <a:extLst>
                    <a:ext uri="{FF2B5EF4-FFF2-40B4-BE49-F238E27FC236}">
                      <a16:creationId xmlns:a16="http://schemas.microsoft.com/office/drawing/2014/main" id="{8EC1D477-9411-4D50-8455-AE9958B1EDE8}"/>
                    </a:ext>
                  </a:extLst>
                </p:cNvPr>
                <p:cNvCxnSpPr>
                  <a:cxnSpLocks/>
                  <a:stCxn id="387" idx="2"/>
                  <a:endCxn id="387" idx="5"/>
                </p:cNvCxnSpPr>
                <p:nvPr/>
              </p:nvCxnSpPr>
              <p:spPr>
                <a:xfrm flipH="1" flipV="1">
                  <a:off x="10084368" y="355410"/>
                  <a:ext cx="107181" cy="134989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91" name="Straight Connector 390">
                  <a:extLst>
                    <a:ext uri="{FF2B5EF4-FFF2-40B4-BE49-F238E27FC236}">
                      <a16:creationId xmlns:a16="http://schemas.microsoft.com/office/drawing/2014/main" id="{392DE7FB-DDF4-4CE6-B9A5-8C507A69485C}"/>
                    </a:ext>
                  </a:extLst>
                </p:cNvPr>
                <p:cNvCxnSpPr>
                  <a:cxnSpLocks/>
                  <a:stCxn id="388" idx="4"/>
                  <a:endCxn id="388" idx="1"/>
                </p:cNvCxnSpPr>
                <p:nvPr/>
              </p:nvCxnSpPr>
              <p:spPr>
                <a:xfrm flipV="1">
                  <a:off x="9811196" y="353471"/>
                  <a:ext cx="107356" cy="134314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92" name="Straight Connector 391">
                  <a:extLst>
                    <a:ext uri="{FF2B5EF4-FFF2-40B4-BE49-F238E27FC236}">
                      <a16:creationId xmlns:a16="http://schemas.microsoft.com/office/drawing/2014/main" id="{100483C9-589E-4A71-AE84-EBCE1CC71D5B}"/>
                    </a:ext>
                  </a:extLst>
                </p:cNvPr>
                <p:cNvCxnSpPr>
                  <a:cxnSpLocks/>
                  <a:stCxn id="388" idx="2"/>
                  <a:endCxn id="388" idx="5"/>
                </p:cNvCxnSpPr>
                <p:nvPr/>
              </p:nvCxnSpPr>
              <p:spPr>
                <a:xfrm flipH="1" flipV="1">
                  <a:off x="9765486" y="408615"/>
                  <a:ext cx="168875" cy="3451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4" name="Group 353">
                <a:extLst>
                  <a:ext uri="{FF2B5EF4-FFF2-40B4-BE49-F238E27FC236}">
                    <a16:creationId xmlns:a16="http://schemas.microsoft.com/office/drawing/2014/main" id="{D8C949CE-1E09-480C-9181-1518C39946BA}"/>
                  </a:ext>
                </a:extLst>
              </p:cNvPr>
              <p:cNvGrpSpPr/>
              <p:nvPr/>
            </p:nvGrpSpPr>
            <p:grpSpPr>
              <a:xfrm rot="7200000">
                <a:off x="10118081" y="964013"/>
                <a:ext cx="471583" cy="145095"/>
                <a:chOff x="9765486" y="345304"/>
                <a:chExt cx="471583" cy="145095"/>
              </a:xfrm>
            </p:grpSpPr>
            <p:sp>
              <p:nvSpPr>
                <p:cNvPr id="379" name="Freeform: Shape 378">
                  <a:extLst>
                    <a:ext uri="{FF2B5EF4-FFF2-40B4-BE49-F238E27FC236}">
                      <a16:creationId xmlns:a16="http://schemas.microsoft.com/office/drawing/2014/main" id="{67D7C8D1-59F6-4E3F-A5DB-55DC966850F2}"/>
                    </a:ext>
                  </a:extLst>
                </p:cNvPr>
                <p:cNvSpPr/>
                <p:nvPr/>
              </p:nvSpPr>
              <p:spPr>
                <a:xfrm>
                  <a:off x="9920022" y="345304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0" name="Freeform: Shape 379">
                  <a:extLst>
                    <a:ext uri="{FF2B5EF4-FFF2-40B4-BE49-F238E27FC236}">
                      <a16:creationId xmlns:a16="http://schemas.microsoft.com/office/drawing/2014/main" id="{D895F50B-B325-4AB0-BD09-EC83B2E257F8}"/>
                    </a:ext>
                  </a:extLst>
                </p:cNvPr>
                <p:cNvSpPr/>
                <p:nvPr/>
              </p:nvSpPr>
              <p:spPr>
                <a:xfrm rot="1200000">
                  <a:off x="10065396" y="37281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1" name="Freeform: Shape 380">
                  <a:extLst>
                    <a:ext uri="{FF2B5EF4-FFF2-40B4-BE49-F238E27FC236}">
                      <a16:creationId xmlns:a16="http://schemas.microsoft.com/office/drawing/2014/main" id="{4C8774DC-435A-4ACC-B6F1-EEFB6FF2BD43}"/>
                    </a:ext>
                  </a:extLst>
                </p:cNvPr>
                <p:cNvSpPr/>
                <p:nvPr/>
              </p:nvSpPr>
              <p:spPr>
                <a:xfrm rot="-1200000">
                  <a:off x="9774647" y="37037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82" name="Straight Connector 381">
                  <a:extLst>
                    <a:ext uri="{FF2B5EF4-FFF2-40B4-BE49-F238E27FC236}">
                      <a16:creationId xmlns:a16="http://schemas.microsoft.com/office/drawing/2014/main" id="{28BA8369-98A6-4DB3-82FD-45F9729AB508}"/>
                    </a:ext>
                  </a:extLst>
                </p:cNvPr>
                <p:cNvCxnSpPr>
                  <a:stCxn id="380" idx="4"/>
                  <a:endCxn id="380" idx="1"/>
                </p:cNvCxnSpPr>
                <p:nvPr/>
              </p:nvCxnSpPr>
              <p:spPr>
                <a:xfrm flipV="1">
                  <a:off x="10068494" y="411556"/>
                  <a:ext cx="168575" cy="3388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83" name="Straight Connector 382">
                  <a:extLst>
                    <a:ext uri="{FF2B5EF4-FFF2-40B4-BE49-F238E27FC236}">
                      <a16:creationId xmlns:a16="http://schemas.microsoft.com/office/drawing/2014/main" id="{777FB468-88E3-4D1F-8C26-8B5614E567A9}"/>
                    </a:ext>
                  </a:extLst>
                </p:cNvPr>
                <p:cNvCxnSpPr>
                  <a:cxnSpLocks/>
                  <a:stCxn id="380" idx="2"/>
                  <a:endCxn id="380" idx="5"/>
                </p:cNvCxnSpPr>
                <p:nvPr/>
              </p:nvCxnSpPr>
              <p:spPr>
                <a:xfrm flipH="1" flipV="1">
                  <a:off x="10084368" y="355410"/>
                  <a:ext cx="107181" cy="134989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84" name="Straight Connector 383">
                  <a:extLst>
                    <a:ext uri="{FF2B5EF4-FFF2-40B4-BE49-F238E27FC236}">
                      <a16:creationId xmlns:a16="http://schemas.microsoft.com/office/drawing/2014/main" id="{97F2A9C5-6D19-4218-95FC-A9F4195A966D}"/>
                    </a:ext>
                  </a:extLst>
                </p:cNvPr>
                <p:cNvCxnSpPr>
                  <a:cxnSpLocks/>
                  <a:stCxn id="381" idx="4"/>
                  <a:endCxn id="381" idx="1"/>
                </p:cNvCxnSpPr>
                <p:nvPr/>
              </p:nvCxnSpPr>
              <p:spPr>
                <a:xfrm flipV="1">
                  <a:off x="9811196" y="353471"/>
                  <a:ext cx="107356" cy="134314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85" name="Straight Connector 384">
                  <a:extLst>
                    <a:ext uri="{FF2B5EF4-FFF2-40B4-BE49-F238E27FC236}">
                      <a16:creationId xmlns:a16="http://schemas.microsoft.com/office/drawing/2014/main" id="{FEC7DA8C-8695-4C7A-89EB-4C383BCBD4A9}"/>
                    </a:ext>
                  </a:extLst>
                </p:cNvPr>
                <p:cNvCxnSpPr>
                  <a:cxnSpLocks/>
                  <a:stCxn id="381" idx="2"/>
                  <a:endCxn id="381" idx="5"/>
                </p:cNvCxnSpPr>
                <p:nvPr/>
              </p:nvCxnSpPr>
              <p:spPr>
                <a:xfrm flipH="1" flipV="1">
                  <a:off x="9765486" y="408615"/>
                  <a:ext cx="168875" cy="3451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5" name="Group 354">
                <a:extLst>
                  <a:ext uri="{FF2B5EF4-FFF2-40B4-BE49-F238E27FC236}">
                    <a16:creationId xmlns:a16="http://schemas.microsoft.com/office/drawing/2014/main" id="{97086504-93A6-46D3-A778-851829BC1BBE}"/>
                  </a:ext>
                </a:extLst>
              </p:cNvPr>
              <p:cNvGrpSpPr/>
              <p:nvPr/>
            </p:nvGrpSpPr>
            <p:grpSpPr>
              <a:xfrm rot="-3600000">
                <a:off x="9417876" y="548655"/>
                <a:ext cx="471583" cy="145095"/>
                <a:chOff x="9765486" y="345304"/>
                <a:chExt cx="471583" cy="145095"/>
              </a:xfrm>
            </p:grpSpPr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C90B2A52-0A62-4F12-BD1F-6E7BAA244B5D}"/>
                    </a:ext>
                  </a:extLst>
                </p:cNvPr>
                <p:cNvSpPr/>
                <p:nvPr/>
              </p:nvSpPr>
              <p:spPr>
                <a:xfrm>
                  <a:off x="9920022" y="345304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3" name="Freeform: Shape 372">
                  <a:extLst>
                    <a:ext uri="{FF2B5EF4-FFF2-40B4-BE49-F238E27FC236}">
                      <a16:creationId xmlns:a16="http://schemas.microsoft.com/office/drawing/2014/main" id="{3CF6639D-1408-48A4-A403-3E8F71E3A1BA}"/>
                    </a:ext>
                  </a:extLst>
                </p:cNvPr>
                <p:cNvSpPr/>
                <p:nvPr/>
              </p:nvSpPr>
              <p:spPr>
                <a:xfrm rot="1200000">
                  <a:off x="10065396" y="37281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4" name="Freeform: Shape 373">
                  <a:extLst>
                    <a:ext uri="{FF2B5EF4-FFF2-40B4-BE49-F238E27FC236}">
                      <a16:creationId xmlns:a16="http://schemas.microsoft.com/office/drawing/2014/main" id="{B6B89E9B-9C36-4FE0-BB1C-07BF78CF96C6}"/>
                    </a:ext>
                  </a:extLst>
                </p:cNvPr>
                <p:cNvSpPr/>
                <p:nvPr/>
              </p:nvSpPr>
              <p:spPr>
                <a:xfrm rot="-1200000">
                  <a:off x="9774647" y="37037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75" name="Straight Connector 374">
                  <a:extLst>
                    <a:ext uri="{FF2B5EF4-FFF2-40B4-BE49-F238E27FC236}">
                      <a16:creationId xmlns:a16="http://schemas.microsoft.com/office/drawing/2014/main" id="{1FD54FE7-9B1D-4649-97A5-FE4F719C44F7}"/>
                    </a:ext>
                  </a:extLst>
                </p:cNvPr>
                <p:cNvCxnSpPr>
                  <a:stCxn id="373" idx="4"/>
                  <a:endCxn id="373" idx="1"/>
                </p:cNvCxnSpPr>
                <p:nvPr/>
              </p:nvCxnSpPr>
              <p:spPr>
                <a:xfrm flipV="1">
                  <a:off x="10068494" y="411556"/>
                  <a:ext cx="168575" cy="3388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76" name="Straight Connector 375">
                  <a:extLst>
                    <a:ext uri="{FF2B5EF4-FFF2-40B4-BE49-F238E27FC236}">
                      <a16:creationId xmlns:a16="http://schemas.microsoft.com/office/drawing/2014/main" id="{BF81AC8E-7463-4411-B4C8-A0393660D30E}"/>
                    </a:ext>
                  </a:extLst>
                </p:cNvPr>
                <p:cNvCxnSpPr>
                  <a:cxnSpLocks/>
                  <a:stCxn id="373" idx="2"/>
                  <a:endCxn id="373" idx="5"/>
                </p:cNvCxnSpPr>
                <p:nvPr/>
              </p:nvCxnSpPr>
              <p:spPr>
                <a:xfrm flipH="1" flipV="1">
                  <a:off x="10084368" y="355410"/>
                  <a:ext cx="107181" cy="134989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77" name="Straight Connector 376">
                  <a:extLst>
                    <a:ext uri="{FF2B5EF4-FFF2-40B4-BE49-F238E27FC236}">
                      <a16:creationId xmlns:a16="http://schemas.microsoft.com/office/drawing/2014/main" id="{642C7BEC-076F-4D94-BB05-F4F68419735A}"/>
                    </a:ext>
                  </a:extLst>
                </p:cNvPr>
                <p:cNvCxnSpPr>
                  <a:cxnSpLocks/>
                  <a:stCxn id="374" idx="4"/>
                  <a:endCxn id="374" idx="1"/>
                </p:cNvCxnSpPr>
                <p:nvPr/>
              </p:nvCxnSpPr>
              <p:spPr>
                <a:xfrm flipV="1">
                  <a:off x="9811196" y="353471"/>
                  <a:ext cx="107356" cy="134314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78" name="Straight Connector 377">
                  <a:extLst>
                    <a:ext uri="{FF2B5EF4-FFF2-40B4-BE49-F238E27FC236}">
                      <a16:creationId xmlns:a16="http://schemas.microsoft.com/office/drawing/2014/main" id="{2939FD41-FCA1-4270-89DE-0DAB07789C54}"/>
                    </a:ext>
                  </a:extLst>
                </p:cNvPr>
                <p:cNvCxnSpPr>
                  <a:cxnSpLocks/>
                  <a:stCxn id="374" idx="2"/>
                  <a:endCxn id="374" idx="5"/>
                </p:cNvCxnSpPr>
                <p:nvPr/>
              </p:nvCxnSpPr>
              <p:spPr>
                <a:xfrm flipH="1" flipV="1">
                  <a:off x="9765486" y="408615"/>
                  <a:ext cx="168875" cy="3451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6" name="Group 355">
                <a:extLst>
                  <a:ext uri="{FF2B5EF4-FFF2-40B4-BE49-F238E27FC236}">
                    <a16:creationId xmlns:a16="http://schemas.microsoft.com/office/drawing/2014/main" id="{C3F24CB6-4B20-4F33-B1DD-0B58B6EA7A9C}"/>
                  </a:ext>
                </a:extLst>
              </p:cNvPr>
              <p:cNvGrpSpPr/>
              <p:nvPr/>
            </p:nvGrpSpPr>
            <p:grpSpPr>
              <a:xfrm rot="-7200000">
                <a:off x="9415012" y="956991"/>
                <a:ext cx="471583" cy="145095"/>
                <a:chOff x="9765486" y="345304"/>
                <a:chExt cx="471583" cy="145095"/>
              </a:xfrm>
            </p:grpSpPr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793C34CA-C0BE-4B40-8BC8-1A33B76C4112}"/>
                    </a:ext>
                  </a:extLst>
                </p:cNvPr>
                <p:cNvSpPr/>
                <p:nvPr/>
              </p:nvSpPr>
              <p:spPr>
                <a:xfrm>
                  <a:off x="9920022" y="345304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86065CA1-4E28-443F-ACAC-1A571A1D54FE}"/>
                    </a:ext>
                  </a:extLst>
                </p:cNvPr>
                <p:cNvSpPr/>
                <p:nvPr/>
              </p:nvSpPr>
              <p:spPr>
                <a:xfrm rot="1200000">
                  <a:off x="10065396" y="37281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8ABA4CD4-1CFD-4610-A6BC-9A0FDD4D4A51}"/>
                    </a:ext>
                  </a:extLst>
                </p:cNvPr>
                <p:cNvSpPr/>
                <p:nvPr/>
              </p:nvSpPr>
              <p:spPr>
                <a:xfrm rot="-1200000">
                  <a:off x="9774647" y="37037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68" name="Straight Connector 367">
                  <a:extLst>
                    <a:ext uri="{FF2B5EF4-FFF2-40B4-BE49-F238E27FC236}">
                      <a16:creationId xmlns:a16="http://schemas.microsoft.com/office/drawing/2014/main" id="{984ECBCB-968A-4982-83B8-6713D930251D}"/>
                    </a:ext>
                  </a:extLst>
                </p:cNvPr>
                <p:cNvCxnSpPr>
                  <a:stCxn id="366" idx="4"/>
                  <a:endCxn id="366" idx="1"/>
                </p:cNvCxnSpPr>
                <p:nvPr/>
              </p:nvCxnSpPr>
              <p:spPr>
                <a:xfrm flipV="1">
                  <a:off x="10068494" y="411556"/>
                  <a:ext cx="168575" cy="3388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69" name="Straight Connector 368">
                  <a:extLst>
                    <a:ext uri="{FF2B5EF4-FFF2-40B4-BE49-F238E27FC236}">
                      <a16:creationId xmlns:a16="http://schemas.microsoft.com/office/drawing/2014/main" id="{08EDA3C2-BAC8-47BB-A02B-C4D7EFA785A0}"/>
                    </a:ext>
                  </a:extLst>
                </p:cNvPr>
                <p:cNvCxnSpPr>
                  <a:cxnSpLocks/>
                  <a:stCxn id="366" idx="2"/>
                  <a:endCxn id="366" idx="5"/>
                </p:cNvCxnSpPr>
                <p:nvPr/>
              </p:nvCxnSpPr>
              <p:spPr>
                <a:xfrm flipH="1" flipV="1">
                  <a:off x="10084368" y="355410"/>
                  <a:ext cx="107181" cy="134989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70" name="Straight Connector 369">
                  <a:extLst>
                    <a:ext uri="{FF2B5EF4-FFF2-40B4-BE49-F238E27FC236}">
                      <a16:creationId xmlns:a16="http://schemas.microsoft.com/office/drawing/2014/main" id="{E8F335D4-83C8-4FDF-81F1-E2F5E7D22BEE}"/>
                    </a:ext>
                  </a:extLst>
                </p:cNvPr>
                <p:cNvCxnSpPr>
                  <a:cxnSpLocks/>
                  <a:stCxn id="367" idx="4"/>
                  <a:endCxn id="367" idx="1"/>
                </p:cNvCxnSpPr>
                <p:nvPr/>
              </p:nvCxnSpPr>
              <p:spPr>
                <a:xfrm flipV="1">
                  <a:off x="9811196" y="353471"/>
                  <a:ext cx="107356" cy="134314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71" name="Straight Connector 370">
                  <a:extLst>
                    <a:ext uri="{FF2B5EF4-FFF2-40B4-BE49-F238E27FC236}">
                      <a16:creationId xmlns:a16="http://schemas.microsoft.com/office/drawing/2014/main" id="{F10EC8CA-52E7-4250-B0A9-A65D2FE7A9F7}"/>
                    </a:ext>
                  </a:extLst>
                </p:cNvPr>
                <p:cNvCxnSpPr>
                  <a:cxnSpLocks/>
                  <a:stCxn id="367" idx="2"/>
                  <a:endCxn id="367" idx="5"/>
                </p:cNvCxnSpPr>
                <p:nvPr/>
              </p:nvCxnSpPr>
              <p:spPr>
                <a:xfrm flipH="1" flipV="1">
                  <a:off x="9765486" y="408615"/>
                  <a:ext cx="168875" cy="3451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7" name="Group 356">
                <a:extLst>
                  <a:ext uri="{FF2B5EF4-FFF2-40B4-BE49-F238E27FC236}">
                    <a16:creationId xmlns:a16="http://schemas.microsoft.com/office/drawing/2014/main" id="{106AADE5-A4C9-422C-8715-0D1E9E8AA63F}"/>
                  </a:ext>
                </a:extLst>
              </p:cNvPr>
              <p:cNvGrpSpPr/>
              <p:nvPr/>
            </p:nvGrpSpPr>
            <p:grpSpPr>
              <a:xfrm rot="-10800000">
                <a:off x="9768273" y="1162435"/>
                <a:ext cx="471583" cy="145095"/>
                <a:chOff x="9765486" y="345304"/>
                <a:chExt cx="471583" cy="145095"/>
              </a:xfrm>
            </p:grpSpPr>
            <p:sp>
              <p:nvSpPr>
                <p:cNvPr id="358" name="Freeform: Shape 357">
                  <a:extLst>
                    <a:ext uri="{FF2B5EF4-FFF2-40B4-BE49-F238E27FC236}">
                      <a16:creationId xmlns:a16="http://schemas.microsoft.com/office/drawing/2014/main" id="{7238538D-862A-4F6C-B7B4-AEAE88F016C7}"/>
                    </a:ext>
                  </a:extLst>
                </p:cNvPr>
                <p:cNvSpPr/>
                <p:nvPr/>
              </p:nvSpPr>
              <p:spPr>
                <a:xfrm>
                  <a:off x="9920022" y="345304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9" name="Freeform: Shape 358">
                  <a:extLst>
                    <a:ext uri="{FF2B5EF4-FFF2-40B4-BE49-F238E27FC236}">
                      <a16:creationId xmlns:a16="http://schemas.microsoft.com/office/drawing/2014/main" id="{31FA1E7B-6615-409B-8530-376866F97281}"/>
                    </a:ext>
                  </a:extLst>
                </p:cNvPr>
                <p:cNvSpPr/>
                <p:nvPr/>
              </p:nvSpPr>
              <p:spPr>
                <a:xfrm rot="1200000">
                  <a:off x="10065396" y="37281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0" name="Freeform: Shape 359">
                  <a:extLst>
                    <a:ext uri="{FF2B5EF4-FFF2-40B4-BE49-F238E27FC236}">
                      <a16:creationId xmlns:a16="http://schemas.microsoft.com/office/drawing/2014/main" id="{1E4853E8-3BA5-4993-8B10-5330534DE650}"/>
                    </a:ext>
                  </a:extLst>
                </p:cNvPr>
                <p:cNvSpPr/>
                <p:nvPr/>
              </p:nvSpPr>
              <p:spPr>
                <a:xfrm rot="-1200000">
                  <a:off x="9774647" y="370378"/>
                  <a:ext cx="162695" cy="98124"/>
                </a:xfrm>
                <a:custGeom>
                  <a:avLst/>
                  <a:gdLst>
                    <a:gd name="connsiteX0" fmla="*/ 78703 w 162695"/>
                    <a:gd name="connsiteY0" fmla="*/ 0 h 98124"/>
                    <a:gd name="connsiteX1" fmla="*/ 162695 w 162695"/>
                    <a:gd name="connsiteY1" fmla="*/ 8467 h 98124"/>
                    <a:gd name="connsiteX2" fmla="*/ 146886 w 162695"/>
                    <a:gd name="connsiteY2" fmla="*/ 98124 h 98124"/>
                    <a:gd name="connsiteX3" fmla="*/ 80579 w 162695"/>
                    <a:gd name="connsiteY3" fmla="*/ 91440 h 98124"/>
                    <a:gd name="connsiteX4" fmla="*/ 15875 w 162695"/>
                    <a:gd name="connsiteY4" fmla="*/ 97963 h 98124"/>
                    <a:gd name="connsiteX5" fmla="*/ 0 w 162695"/>
                    <a:gd name="connsiteY5" fmla="*/ 7934 h 98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2695" h="98124">
                      <a:moveTo>
                        <a:pt x="78703" y="0"/>
                      </a:moveTo>
                      <a:lnTo>
                        <a:pt x="162695" y="8467"/>
                      </a:lnTo>
                      <a:lnTo>
                        <a:pt x="146886" y="98124"/>
                      </a:lnTo>
                      <a:lnTo>
                        <a:pt x="80579" y="91440"/>
                      </a:lnTo>
                      <a:lnTo>
                        <a:pt x="15875" y="97963"/>
                      </a:lnTo>
                      <a:lnTo>
                        <a:pt x="0" y="7934"/>
                      </a:lnTo>
                      <a:close/>
                    </a:path>
                  </a:pathLst>
                </a:cu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61" name="Straight Connector 360">
                  <a:extLst>
                    <a:ext uri="{FF2B5EF4-FFF2-40B4-BE49-F238E27FC236}">
                      <a16:creationId xmlns:a16="http://schemas.microsoft.com/office/drawing/2014/main" id="{4D7BF9CE-CB9F-4293-8886-AA85545B7513}"/>
                    </a:ext>
                  </a:extLst>
                </p:cNvPr>
                <p:cNvCxnSpPr>
                  <a:stCxn id="359" idx="4"/>
                  <a:endCxn id="359" idx="1"/>
                </p:cNvCxnSpPr>
                <p:nvPr/>
              </p:nvCxnSpPr>
              <p:spPr>
                <a:xfrm flipV="1">
                  <a:off x="10068494" y="411556"/>
                  <a:ext cx="168575" cy="3388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62" name="Straight Connector 361">
                  <a:extLst>
                    <a:ext uri="{FF2B5EF4-FFF2-40B4-BE49-F238E27FC236}">
                      <a16:creationId xmlns:a16="http://schemas.microsoft.com/office/drawing/2014/main" id="{7C993EAD-B631-40DF-A63B-A5193A0B175A}"/>
                    </a:ext>
                  </a:extLst>
                </p:cNvPr>
                <p:cNvCxnSpPr>
                  <a:cxnSpLocks/>
                  <a:stCxn id="359" idx="2"/>
                  <a:endCxn id="359" idx="5"/>
                </p:cNvCxnSpPr>
                <p:nvPr/>
              </p:nvCxnSpPr>
              <p:spPr>
                <a:xfrm flipH="1" flipV="1">
                  <a:off x="10084368" y="355410"/>
                  <a:ext cx="107181" cy="134989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63" name="Straight Connector 362">
                  <a:extLst>
                    <a:ext uri="{FF2B5EF4-FFF2-40B4-BE49-F238E27FC236}">
                      <a16:creationId xmlns:a16="http://schemas.microsoft.com/office/drawing/2014/main" id="{333445D9-BDF7-4124-A021-DEC2D5537007}"/>
                    </a:ext>
                  </a:extLst>
                </p:cNvPr>
                <p:cNvCxnSpPr>
                  <a:cxnSpLocks/>
                  <a:stCxn id="360" idx="4"/>
                  <a:endCxn id="360" idx="1"/>
                </p:cNvCxnSpPr>
                <p:nvPr/>
              </p:nvCxnSpPr>
              <p:spPr>
                <a:xfrm flipV="1">
                  <a:off x="9811196" y="353471"/>
                  <a:ext cx="107356" cy="134314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364" name="Straight Connector 363">
                  <a:extLst>
                    <a:ext uri="{FF2B5EF4-FFF2-40B4-BE49-F238E27FC236}">
                      <a16:creationId xmlns:a16="http://schemas.microsoft.com/office/drawing/2014/main" id="{6A046C8A-EE49-48D0-825C-0C37121649DF}"/>
                    </a:ext>
                  </a:extLst>
                </p:cNvPr>
                <p:cNvCxnSpPr>
                  <a:cxnSpLocks/>
                  <a:stCxn id="360" idx="2"/>
                  <a:endCxn id="360" idx="5"/>
                </p:cNvCxnSpPr>
                <p:nvPr/>
              </p:nvCxnSpPr>
              <p:spPr>
                <a:xfrm flipH="1" flipV="1">
                  <a:off x="9765486" y="408615"/>
                  <a:ext cx="168875" cy="34513"/>
                </a:xfrm>
                <a:prstGeom prst="line">
                  <a:avLst/>
                </a:prstGeom>
                <a:ln w="12700"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39" name="Star: 7 Points 338">
              <a:extLst>
                <a:ext uri="{FF2B5EF4-FFF2-40B4-BE49-F238E27FC236}">
                  <a16:creationId xmlns:a16="http://schemas.microsoft.com/office/drawing/2014/main" id="{388D24FF-557B-414D-9738-C22362CC3177}"/>
                </a:ext>
              </a:extLst>
            </p:cNvPr>
            <p:cNvSpPr/>
            <p:nvPr/>
          </p:nvSpPr>
          <p:spPr>
            <a:xfrm>
              <a:off x="10851819" y="5023699"/>
              <a:ext cx="144920" cy="125000"/>
            </a:xfrm>
            <a:prstGeom prst="star7">
              <a:avLst>
                <a:gd name="adj" fmla="val 24370"/>
                <a:gd name="hf" fmla="val 102572"/>
                <a:gd name="vf" fmla="val 10521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id="{B7A3BDFB-248E-45C1-A3C2-2632765B08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297614" y="4886482"/>
              <a:ext cx="68538" cy="10269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3" name="TextBox 342">
              <a:extLst>
                <a:ext uri="{FF2B5EF4-FFF2-40B4-BE49-F238E27FC236}">
                  <a16:creationId xmlns:a16="http://schemas.microsoft.com/office/drawing/2014/main" id="{93C355F5-383A-4EE4-8368-C11A72B944ED}"/>
                </a:ext>
              </a:extLst>
            </p:cNvPr>
            <p:cNvSpPr txBox="1"/>
            <p:nvPr/>
          </p:nvSpPr>
          <p:spPr>
            <a:xfrm>
              <a:off x="11195553" y="4707808"/>
              <a:ext cx="6014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mandrel</a:t>
              </a:r>
            </a:p>
          </p:txBody>
        </p:sp>
        <p:sp>
          <p:nvSpPr>
            <p:cNvPr id="344" name="Arc 343">
              <a:extLst>
                <a:ext uri="{FF2B5EF4-FFF2-40B4-BE49-F238E27FC236}">
                  <a16:creationId xmlns:a16="http://schemas.microsoft.com/office/drawing/2014/main" id="{EAFCA2A2-6EE6-487D-A342-A36D05300097}"/>
                </a:ext>
              </a:extLst>
            </p:cNvPr>
            <p:cNvSpPr/>
            <p:nvPr/>
          </p:nvSpPr>
          <p:spPr>
            <a:xfrm>
              <a:off x="10503568" y="5077037"/>
              <a:ext cx="850529" cy="815413"/>
            </a:xfrm>
            <a:prstGeom prst="arc">
              <a:avLst>
                <a:gd name="adj1" fmla="val 16753589"/>
                <a:gd name="adj2" fmla="val 4271613"/>
              </a:avLst>
            </a:prstGeom>
            <a:ln w="127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Star: 7 Points 344">
              <a:extLst>
                <a:ext uri="{FF2B5EF4-FFF2-40B4-BE49-F238E27FC236}">
                  <a16:creationId xmlns:a16="http://schemas.microsoft.com/office/drawing/2014/main" id="{7AF79B2C-E8A8-4318-ABE2-5EC97003F9E4}"/>
                </a:ext>
              </a:extLst>
            </p:cNvPr>
            <p:cNvSpPr/>
            <p:nvPr/>
          </p:nvSpPr>
          <p:spPr>
            <a:xfrm>
              <a:off x="11216030" y="5227841"/>
              <a:ext cx="144920" cy="125000"/>
            </a:xfrm>
            <a:prstGeom prst="star7">
              <a:avLst>
                <a:gd name="adj" fmla="val 24370"/>
                <a:gd name="hf" fmla="val 102572"/>
                <a:gd name="vf" fmla="val 10521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Arc 345">
              <a:extLst>
                <a:ext uri="{FF2B5EF4-FFF2-40B4-BE49-F238E27FC236}">
                  <a16:creationId xmlns:a16="http://schemas.microsoft.com/office/drawing/2014/main" id="{BDBB5515-1F61-4629-BA24-3F606F279486}"/>
                </a:ext>
              </a:extLst>
            </p:cNvPr>
            <p:cNvSpPr/>
            <p:nvPr/>
          </p:nvSpPr>
          <p:spPr>
            <a:xfrm>
              <a:off x="10503568" y="5074573"/>
              <a:ext cx="850529" cy="825678"/>
            </a:xfrm>
            <a:prstGeom prst="arc">
              <a:avLst>
                <a:gd name="adj1" fmla="val 6665935"/>
                <a:gd name="adj2" fmla="val 15611316"/>
              </a:avLst>
            </a:prstGeom>
            <a:ln w="127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Star: 7 Points 346">
              <a:extLst>
                <a:ext uri="{FF2B5EF4-FFF2-40B4-BE49-F238E27FC236}">
                  <a16:creationId xmlns:a16="http://schemas.microsoft.com/office/drawing/2014/main" id="{82049523-72EA-4103-A157-67940AA3D1CA}"/>
                </a:ext>
              </a:extLst>
            </p:cNvPr>
            <p:cNvSpPr/>
            <p:nvPr/>
          </p:nvSpPr>
          <p:spPr>
            <a:xfrm>
              <a:off x="10501713" y="5206964"/>
              <a:ext cx="144920" cy="125000"/>
            </a:xfrm>
            <a:prstGeom prst="star7">
              <a:avLst>
                <a:gd name="adj" fmla="val 24370"/>
                <a:gd name="hf" fmla="val 102572"/>
                <a:gd name="vf" fmla="val 10521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Star: 7 Points 349">
              <a:extLst>
                <a:ext uri="{FF2B5EF4-FFF2-40B4-BE49-F238E27FC236}">
                  <a16:creationId xmlns:a16="http://schemas.microsoft.com/office/drawing/2014/main" id="{3F945C59-5218-4E2D-A840-ADCDDC7E1360}"/>
                </a:ext>
              </a:extLst>
            </p:cNvPr>
            <p:cNvSpPr/>
            <p:nvPr/>
          </p:nvSpPr>
          <p:spPr>
            <a:xfrm>
              <a:off x="11209177" y="5644134"/>
              <a:ext cx="144920" cy="125000"/>
            </a:xfrm>
            <a:prstGeom prst="star7">
              <a:avLst>
                <a:gd name="adj" fmla="val 24370"/>
                <a:gd name="hf" fmla="val 102572"/>
                <a:gd name="vf" fmla="val 10521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Star: 7 Points 350">
              <a:extLst>
                <a:ext uri="{FF2B5EF4-FFF2-40B4-BE49-F238E27FC236}">
                  <a16:creationId xmlns:a16="http://schemas.microsoft.com/office/drawing/2014/main" id="{6050A7C2-429E-4F4A-A7BA-2CCBF8046BA7}"/>
                </a:ext>
              </a:extLst>
            </p:cNvPr>
            <p:cNvSpPr/>
            <p:nvPr/>
          </p:nvSpPr>
          <p:spPr>
            <a:xfrm>
              <a:off x="10494860" y="5623257"/>
              <a:ext cx="144920" cy="125000"/>
            </a:xfrm>
            <a:prstGeom prst="star7">
              <a:avLst>
                <a:gd name="adj" fmla="val 24370"/>
                <a:gd name="hf" fmla="val 102572"/>
                <a:gd name="vf" fmla="val 10521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Star: 7 Points 399">
              <a:extLst>
                <a:ext uri="{FF2B5EF4-FFF2-40B4-BE49-F238E27FC236}">
                  <a16:creationId xmlns:a16="http://schemas.microsoft.com/office/drawing/2014/main" id="{6E3C20F2-355E-4D71-BA3E-7A19EDAE074A}"/>
                </a:ext>
              </a:extLst>
            </p:cNvPr>
            <p:cNvSpPr/>
            <p:nvPr/>
          </p:nvSpPr>
          <p:spPr>
            <a:xfrm>
              <a:off x="10860870" y="5834120"/>
              <a:ext cx="144920" cy="125000"/>
            </a:xfrm>
            <a:prstGeom prst="star7">
              <a:avLst>
                <a:gd name="adj" fmla="val 24370"/>
                <a:gd name="hf" fmla="val 102572"/>
                <a:gd name="vf" fmla="val 10521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Arrow: Down 400">
              <a:extLst>
                <a:ext uri="{FF2B5EF4-FFF2-40B4-BE49-F238E27FC236}">
                  <a16:creationId xmlns:a16="http://schemas.microsoft.com/office/drawing/2014/main" id="{A0FA3CDD-DA95-4F1A-B26E-BB04F5A965FD}"/>
                </a:ext>
              </a:extLst>
            </p:cNvPr>
            <p:cNvSpPr/>
            <p:nvPr/>
          </p:nvSpPr>
          <p:spPr>
            <a:xfrm rot="10800000">
              <a:off x="10857400" y="6063917"/>
              <a:ext cx="144920" cy="54901"/>
            </a:xfrm>
            <a:prstGeom prst="down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Arrow: Down 401">
              <a:extLst>
                <a:ext uri="{FF2B5EF4-FFF2-40B4-BE49-F238E27FC236}">
                  <a16:creationId xmlns:a16="http://schemas.microsoft.com/office/drawing/2014/main" id="{9E5C87D5-90D9-473B-936C-15CEB7FA4CB3}"/>
                </a:ext>
              </a:extLst>
            </p:cNvPr>
            <p:cNvSpPr/>
            <p:nvPr/>
          </p:nvSpPr>
          <p:spPr>
            <a:xfrm>
              <a:off x="10856889" y="5973385"/>
              <a:ext cx="144920" cy="71425"/>
            </a:xfrm>
            <a:prstGeom prst="down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405" name="Straight Arrow Connector 404">
            <a:extLst>
              <a:ext uri="{FF2B5EF4-FFF2-40B4-BE49-F238E27FC236}">
                <a16:creationId xmlns:a16="http://schemas.microsoft.com/office/drawing/2014/main" id="{7629746C-E9A1-484A-8F40-B5A4CD78A832}"/>
              </a:ext>
            </a:extLst>
          </p:cNvPr>
          <p:cNvCxnSpPr>
            <a:cxnSpLocks/>
          </p:cNvCxnSpPr>
          <p:nvPr/>
        </p:nvCxnSpPr>
        <p:spPr>
          <a:xfrm flipH="1">
            <a:off x="10340913" y="3536719"/>
            <a:ext cx="315239" cy="2683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7" name="Straight Arrow Connector 406">
            <a:extLst>
              <a:ext uri="{FF2B5EF4-FFF2-40B4-BE49-F238E27FC236}">
                <a16:creationId xmlns:a16="http://schemas.microsoft.com/office/drawing/2014/main" id="{703BABDA-5235-4AB3-A1F7-991767C814F4}"/>
              </a:ext>
            </a:extLst>
          </p:cNvPr>
          <p:cNvCxnSpPr>
            <a:cxnSpLocks/>
          </p:cNvCxnSpPr>
          <p:nvPr/>
        </p:nvCxnSpPr>
        <p:spPr>
          <a:xfrm>
            <a:off x="10204096" y="4924379"/>
            <a:ext cx="247267" cy="2469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9" name="Straight Connector 408">
            <a:extLst>
              <a:ext uri="{FF2B5EF4-FFF2-40B4-BE49-F238E27FC236}">
                <a16:creationId xmlns:a16="http://schemas.microsoft.com/office/drawing/2014/main" id="{E239BCC5-E2C3-4C1C-B1C1-FE10E0F53D6F}"/>
              </a:ext>
            </a:extLst>
          </p:cNvPr>
          <p:cNvCxnSpPr>
            <a:cxnSpLocks/>
          </p:cNvCxnSpPr>
          <p:nvPr/>
        </p:nvCxnSpPr>
        <p:spPr>
          <a:xfrm>
            <a:off x="9062050" y="882383"/>
            <a:ext cx="427559" cy="26929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0" name="TextBox 409">
            <a:extLst>
              <a:ext uri="{FF2B5EF4-FFF2-40B4-BE49-F238E27FC236}">
                <a16:creationId xmlns:a16="http://schemas.microsoft.com/office/drawing/2014/main" id="{D49F8129-CE13-4900-8D19-334864E661CD}"/>
              </a:ext>
            </a:extLst>
          </p:cNvPr>
          <p:cNvSpPr txBox="1"/>
          <p:nvPr/>
        </p:nvSpPr>
        <p:spPr>
          <a:xfrm>
            <a:off x="8752159" y="697960"/>
            <a:ext cx="5886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Quench</a:t>
            </a:r>
          </a:p>
        </p:txBody>
      </p:sp>
      <p:sp>
        <p:nvSpPr>
          <p:cNvPr id="413" name="TextBox 412">
            <a:extLst>
              <a:ext uri="{FF2B5EF4-FFF2-40B4-BE49-F238E27FC236}">
                <a16:creationId xmlns:a16="http://schemas.microsoft.com/office/drawing/2014/main" id="{C09CBE5A-F29D-4395-A2C3-ADA7EE800A1D}"/>
              </a:ext>
            </a:extLst>
          </p:cNvPr>
          <p:cNvSpPr txBox="1"/>
          <p:nvPr/>
        </p:nvSpPr>
        <p:spPr>
          <a:xfrm>
            <a:off x="9356038" y="710790"/>
            <a:ext cx="4411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FF00FF"/>
                </a:solidFill>
              </a:rPr>
              <a:t>force</a:t>
            </a:r>
          </a:p>
        </p:txBody>
      </p:sp>
    </p:spTree>
    <p:extLst>
      <p:ext uri="{BB962C8B-B14F-4D97-AF65-F5344CB8AC3E}">
        <p14:creationId xmlns:p14="http://schemas.microsoft.com/office/powerpoint/2010/main" val="1217254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3F55C-F59D-47A0-9416-9666A64F0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FRIB ECR magnet cryostat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B36487-6668-4D2C-A543-E2C7245AA15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799E6A-75B1-4205-BAE4-79B6DEE5FF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52" t="6723" r="37447" b="22072"/>
          <a:stretch/>
        </p:blipFill>
        <p:spPr>
          <a:xfrm>
            <a:off x="5430203" y="1377950"/>
            <a:ext cx="3115732" cy="3572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42B33D-625A-4284-8943-F66AB014A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21" y="1323999"/>
            <a:ext cx="4798482" cy="5286350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A1C476A-B920-4A54-82C7-FBAC7F77DB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236536"/>
              </p:ext>
            </p:extLst>
          </p:nvPr>
        </p:nvGraphicFramePr>
        <p:xfrm>
          <a:off x="8702237" y="1619818"/>
          <a:ext cx="3115732" cy="3244284"/>
        </p:xfrm>
        <a:graphic>
          <a:graphicData uri="http://schemas.openxmlformats.org/drawingml/2006/table">
            <a:tbl>
              <a:tblPr/>
              <a:tblGrid>
                <a:gridCol w="1090209">
                  <a:extLst>
                    <a:ext uri="{9D8B030D-6E8A-4147-A177-3AD203B41FA5}">
                      <a16:colId xmlns:a16="http://schemas.microsoft.com/office/drawing/2014/main" val="3330897321"/>
                    </a:ext>
                  </a:extLst>
                </a:gridCol>
                <a:gridCol w="1291736">
                  <a:extLst>
                    <a:ext uri="{9D8B030D-6E8A-4147-A177-3AD203B41FA5}">
                      <a16:colId xmlns:a16="http://schemas.microsoft.com/office/drawing/2014/main" val="3891553696"/>
                    </a:ext>
                  </a:extLst>
                </a:gridCol>
                <a:gridCol w="326935">
                  <a:extLst>
                    <a:ext uri="{9D8B030D-6E8A-4147-A177-3AD203B41FA5}">
                      <a16:colId xmlns:a16="http://schemas.microsoft.com/office/drawing/2014/main" val="1842681923"/>
                    </a:ext>
                  </a:extLst>
                </a:gridCol>
                <a:gridCol w="406852">
                  <a:extLst>
                    <a:ext uri="{9D8B030D-6E8A-4147-A177-3AD203B41FA5}">
                      <a16:colId xmlns:a16="http://schemas.microsoft.com/office/drawing/2014/main" val="649224475"/>
                    </a:ext>
                  </a:extLst>
                </a:gridCol>
              </a:tblGrid>
              <a:tr h="18023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FRIB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0141761"/>
                  </a:ext>
                </a:extLst>
              </a:tr>
              <a:tr h="1802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Sextupole coil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488573"/>
                  </a:ext>
                </a:extLst>
              </a:tr>
              <a:tr h="18023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GAP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(sext 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LHe vessel)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5793078"/>
                  </a:ext>
                </a:extLst>
              </a:tr>
              <a:tr h="18023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5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LHe vessel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97.03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242421"/>
                  </a:ext>
                </a:extLst>
              </a:tr>
              <a:tr h="1802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3461270"/>
                  </a:ext>
                </a:extLst>
              </a:tr>
              <a:tr h="1802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thickness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FF00FF"/>
                          </a:solidFill>
                          <a:effectLst/>
                          <a:latin typeface="Calibri" panose="020F0502020204030204" pitchFamily="34" charset="0"/>
                        </a:rPr>
                        <a:t>1.78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2975264"/>
                  </a:ext>
                </a:extLst>
              </a:tr>
              <a:tr h="18023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GAP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(LHe vessel 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thermal shield)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026020"/>
                  </a:ext>
                </a:extLst>
              </a:tr>
              <a:tr h="18023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5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Thermal shield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4848070"/>
                  </a:ext>
                </a:extLst>
              </a:tr>
              <a:tr h="1802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6351034"/>
                  </a:ext>
                </a:extLst>
              </a:tr>
              <a:tr h="1802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thickness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FF00FF"/>
                          </a:solidFill>
                          <a:effectLst/>
                          <a:latin typeface="Calibri" panose="020F0502020204030204" pitchFamily="34" charset="0"/>
                        </a:rPr>
                        <a:t>1.27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448132"/>
                  </a:ext>
                </a:extLst>
              </a:tr>
              <a:tr h="18023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GAP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(thermal shield 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vacuum vessel)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3980127"/>
                  </a:ext>
                </a:extLst>
              </a:tr>
              <a:tr h="18023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5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Vacuum vessel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4358908"/>
                  </a:ext>
                </a:extLst>
              </a:tr>
              <a:tr h="1802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0093443"/>
                  </a:ext>
                </a:extLst>
              </a:tr>
              <a:tr h="1802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thickness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FF00FF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8256916"/>
                  </a:ext>
                </a:extLst>
              </a:tr>
              <a:tr h="180238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5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GAP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(vacuum vessel 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plasma chamber)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5967596"/>
                  </a:ext>
                </a:extLst>
              </a:tr>
              <a:tr h="18023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5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Plasma chamber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9953616"/>
                  </a:ext>
                </a:extLst>
              </a:tr>
              <a:tr h="1802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4306570"/>
                  </a:ext>
                </a:extLst>
              </a:tr>
              <a:tr h="1802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thickness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FF00FF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4194507"/>
                  </a:ext>
                </a:extLst>
              </a:tr>
            </a:tbl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F869B4-E385-485B-BC68-8F2459DE9DCC}"/>
              </a:ext>
            </a:extLst>
          </p:cNvPr>
          <p:cNvCxnSpPr>
            <a:cxnSpLocks/>
          </p:cNvCxnSpPr>
          <p:nvPr/>
        </p:nvCxnSpPr>
        <p:spPr>
          <a:xfrm flipH="1" flipV="1">
            <a:off x="7448550" y="3810000"/>
            <a:ext cx="254000" cy="157174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4EC5C4C-43F0-4ADA-A2A6-6E4E410ABF71}"/>
              </a:ext>
            </a:extLst>
          </p:cNvPr>
          <p:cNvSpPr txBox="1"/>
          <p:nvPr/>
        </p:nvSpPr>
        <p:spPr>
          <a:xfrm>
            <a:off x="6705600" y="3581400"/>
            <a:ext cx="10502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/>
              <a:t>Plasma chamber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D37D7F-9332-4D6A-B335-945402821B00}"/>
              </a:ext>
            </a:extLst>
          </p:cNvPr>
          <p:cNvCxnSpPr>
            <a:cxnSpLocks/>
          </p:cNvCxnSpPr>
          <p:nvPr/>
        </p:nvCxnSpPr>
        <p:spPr>
          <a:xfrm flipH="1" flipV="1">
            <a:off x="7700195" y="3466768"/>
            <a:ext cx="380283" cy="189229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B3BD85C-1258-4C60-977A-00CCF7B765C2}"/>
              </a:ext>
            </a:extLst>
          </p:cNvPr>
          <p:cNvSpPr txBox="1"/>
          <p:nvPr/>
        </p:nvSpPr>
        <p:spPr>
          <a:xfrm>
            <a:off x="6923406" y="3276600"/>
            <a:ext cx="9669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/>
              <a:t>Vacuum vessel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FF21A54-388C-48C5-887E-2AD2FB796770}"/>
              </a:ext>
            </a:extLst>
          </p:cNvPr>
          <p:cNvCxnSpPr>
            <a:cxnSpLocks/>
          </p:cNvCxnSpPr>
          <p:nvPr/>
        </p:nvCxnSpPr>
        <p:spPr>
          <a:xfrm flipH="1" flipV="1">
            <a:off x="7702550" y="3202632"/>
            <a:ext cx="515586" cy="172697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4C383AA-2275-44F2-8D21-E9BC3594D042}"/>
              </a:ext>
            </a:extLst>
          </p:cNvPr>
          <p:cNvSpPr txBox="1"/>
          <p:nvPr/>
        </p:nvSpPr>
        <p:spPr>
          <a:xfrm>
            <a:off x="6891285" y="2990529"/>
            <a:ext cx="9412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/>
              <a:t>Thermal shield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E340B6C-0EE0-41EE-9B10-D86E3E1B14B1}"/>
              </a:ext>
            </a:extLst>
          </p:cNvPr>
          <p:cNvCxnSpPr>
            <a:cxnSpLocks/>
          </p:cNvCxnSpPr>
          <p:nvPr/>
        </p:nvCxnSpPr>
        <p:spPr>
          <a:xfrm flipH="1" flipV="1">
            <a:off x="7700195" y="2809097"/>
            <a:ext cx="571279" cy="94433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CE9E106-24F7-4BE9-97BA-A00762777206}"/>
              </a:ext>
            </a:extLst>
          </p:cNvPr>
          <p:cNvSpPr txBox="1"/>
          <p:nvPr/>
        </p:nvSpPr>
        <p:spPr>
          <a:xfrm>
            <a:off x="7026232" y="2676992"/>
            <a:ext cx="7553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/>
              <a:t>LHe vessel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F0FB70-5953-4AEE-A069-EF14B5E32819}"/>
              </a:ext>
            </a:extLst>
          </p:cNvPr>
          <p:cNvSpPr txBox="1"/>
          <p:nvPr/>
        </p:nvSpPr>
        <p:spPr>
          <a:xfrm>
            <a:off x="5656685" y="5200136"/>
            <a:ext cx="62057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Thermal shield usually made of the thin, low resistivity material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A quench may destroy the thermal shield due to the eddy current, which may potentially increase the heat leak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Assessment of the quench effect for the cryostat is necessary</a:t>
            </a:r>
          </a:p>
        </p:txBody>
      </p:sp>
    </p:spTree>
    <p:extLst>
      <p:ext uri="{BB962C8B-B14F-4D97-AF65-F5344CB8AC3E}">
        <p14:creationId xmlns:p14="http://schemas.microsoft.com/office/powerpoint/2010/main" val="1635088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30907-7D99-478F-9D41-72776B344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the quench effect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80467-81A2-4731-9E4C-56B6306B803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ECE3A3-6D34-4882-9B88-1B76DA5BBC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3" t="2359" r="2028" b="1925"/>
          <a:stretch/>
        </p:blipFill>
        <p:spPr>
          <a:xfrm>
            <a:off x="4479025" y="1690541"/>
            <a:ext cx="3706492" cy="19313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02A051-FB99-4A3D-9B46-275CAF662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09" y="1533273"/>
            <a:ext cx="3861737" cy="25744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35394D-332A-4839-A834-1C15AAFC4827}"/>
              </a:ext>
            </a:extLst>
          </p:cNvPr>
          <p:cNvSpPr txBox="1"/>
          <p:nvPr/>
        </p:nvSpPr>
        <p:spPr>
          <a:xfrm>
            <a:off x="838200" y="1225496"/>
            <a:ext cx="1612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Measurement 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219601-09CE-44CC-BC4A-67EF8BF4F556}"/>
              </a:ext>
            </a:extLst>
          </p:cNvPr>
          <p:cNvSpPr txBox="1"/>
          <p:nvPr/>
        </p:nvSpPr>
        <p:spPr>
          <a:xfrm>
            <a:off x="4699937" y="1225496"/>
            <a:ext cx="1425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OPERA/ELEKTRA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9FE978-B142-40B8-A971-A4790C5C1C5C}"/>
              </a:ext>
            </a:extLst>
          </p:cNvPr>
          <p:cNvSpPr txBox="1"/>
          <p:nvPr/>
        </p:nvSpPr>
        <p:spPr>
          <a:xfrm>
            <a:off x="9943425" y="1245589"/>
            <a:ext cx="1879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ANSYS mechanical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A947E1D-2178-4045-97FF-D49E95050110}"/>
              </a:ext>
            </a:extLst>
          </p:cNvPr>
          <p:cNvSpPr/>
          <p:nvPr/>
        </p:nvSpPr>
        <p:spPr>
          <a:xfrm>
            <a:off x="4074246" y="2603378"/>
            <a:ext cx="269852" cy="255954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B6BDBE7E-F7F1-44C0-9D6E-D8EED46B6F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075643"/>
              </p:ext>
            </p:extLst>
          </p:nvPr>
        </p:nvGraphicFramePr>
        <p:xfrm>
          <a:off x="615703" y="4105121"/>
          <a:ext cx="7064465" cy="233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3285">
                  <a:extLst>
                    <a:ext uri="{9D8B030D-6E8A-4147-A177-3AD203B41FA5}">
                      <a16:colId xmlns:a16="http://schemas.microsoft.com/office/drawing/2014/main" val="2719685706"/>
                    </a:ext>
                  </a:extLst>
                </a:gridCol>
                <a:gridCol w="708881">
                  <a:extLst>
                    <a:ext uri="{9D8B030D-6E8A-4147-A177-3AD203B41FA5}">
                      <a16:colId xmlns:a16="http://schemas.microsoft.com/office/drawing/2014/main" val="1381387213"/>
                    </a:ext>
                  </a:extLst>
                </a:gridCol>
                <a:gridCol w="1636365">
                  <a:extLst>
                    <a:ext uri="{9D8B030D-6E8A-4147-A177-3AD203B41FA5}">
                      <a16:colId xmlns:a16="http://schemas.microsoft.com/office/drawing/2014/main" val="3046349119"/>
                    </a:ext>
                  </a:extLst>
                </a:gridCol>
                <a:gridCol w="1242003">
                  <a:extLst>
                    <a:ext uri="{9D8B030D-6E8A-4147-A177-3AD203B41FA5}">
                      <a16:colId xmlns:a16="http://schemas.microsoft.com/office/drawing/2014/main" val="3855635885"/>
                    </a:ext>
                  </a:extLst>
                </a:gridCol>
                <a:gridCol w="1633931">
                  <a:extLst>
                    <a:ext uri="{9D8B030D-6E8A-4147-A177-3AD203B41FA5}">
                      <a16:colId xmlns:a16="http://schemas.microsoft.com/office/drawing/2014/main" val="33234108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100" i="1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1" dirty="0"/>
                        <a:t>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1" dirty="0"/>
                        <a:t>Thermal shield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1" dirty="0"/>
                        <a:t>LHe vessel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1" dirty="0"/>
                        <a:t>Vacuum vessel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421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Shape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Circular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Circular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Circular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08664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12387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A1100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SS316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SS316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99502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Electric resistivity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dirty="0"/>
                        <a:t>Ω·</a:t>
                      </a:r>
                      <a:r>
                        <a:rPr lang="en-US" sz="11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0.16e-8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53.9e-8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77.1e-8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73307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Inner radius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88.9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95.25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82.55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83489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Outer radius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90.17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97.03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84.15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28569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Thickness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0683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1078.23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1078.23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1078.23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576558"/>
                  </a:ext>
                </a:extLst>
              </a:tr>
            </a:tbl>
          </a:graphicData>
        </a:graphic>
      </p:graphicFrame>
      <p:sp>
        <p:nvSpPr>
          <p:cNvPr id="14" name="Arrow: Right 13">
            <a:extLst>
              <a:ext uri="{FF2B5EF4-FFF2-40B4-BE49-F238E27FC236}">
                <a16:creationId xmlns:a16="http://schemas.microsoft.com/office/drawing/2014/main" id="{5F7B7C82-56FE-4EC2-BE4C-560CA1498C2D}"/>
              </a:ext>
            </a:extLst>
          </p:cNvPr>
          <p:cNvSpPr/>
          <p:nvPr/>
        </p:nvSpPr>
        <p:spPr>
          <a:xfrm>
            <a:off x="8215627" y="2552034"/>
            <a:ext cx="269852" cy="255954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DB0894-9EFF-4D6D-9F06-B06C0ED1D82B}"/>
              </a:ext>
            </a:extLst>
          </p:cNvPr>
          <p:cNvSpPr/>
          <p:nvPr/>
        </p:nvSpPr>
        <p:spPr>
          <a:xfrm>
            <a:off x="3163067" y="4105122"/>
            <a:ext cx="1637533" cy="2331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4359685-FE93-4671-B169-6039EA3B5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0296" y="1535239"/>
            <a:ext cx="3316416" cy="22895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9AAE54E-478E-4672-B054-620CE943EE59}"/>
              </a:ext>
            </a:extLst>
          </p:cNvPr>
          <p:cNvSpPr txBox="1"/>
          <p:nvPr/>
        </p:nvSpPr>
        <p:spPr>
          <a:xfrm>
            <a:off x="4479025" y="3479051"/>
            <a:ext cx="9781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* </a:t>
            </a:r>
            <a:r>
              <a:rPr lang="en-US" sz="1050" i="1" dirty="0"/>
              <a:t>No iron yoke</a:t>
            </a: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50CE1FDF-32E7-44BF-93A1-1AE4495D3F5A}"/>
              </a:ext>
            </a:extLst>
          </p:cNvPr>
          <p:cNvSpPr/>
          <p:nvPr/>
        </p:nvSpPr>
        <p:spPr>
          <a:xfrm rot="5400000">
            <a:off x="8471974" y="1552543"/>
            <a:ext cx="236643" cy="198104"/>
          </a:xfrm>
          <a:prstGeom prst="triangl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4EE8F68-9E31-4FDE-8A52-6676B8514E1F}"/>
              </a:ext>
            </a:extLst>
          </p:cNvPr>
          <p:cNvGrpSpPr/>
          <p:nvPr/>
        </p:nvGrpSpPr>
        <p:grpSpPr>
          <a:xfrm>
            <a:off x="8601522" y="1363512"/>
            <a:ext cx="236643" cy="281665"/>
            <a:chOff x="8601522" y="1363512"/>
            <a:chExt cx="236643" cy="281665"/>
          </a:xfrm>
        </p:grpSpPr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496738C0-FD79-4B02-8E7B-48CFCEE4CD4A}"/>
                </a:ext>
              </a:extLst>
            </p:cNvPr>
            <p:cNvSpPr/>
            <p:nvPr/>
          </p:nvSpPr>
          <p:spPr>
            <a:xfrm rot="11052001">
              <a:off x="8601522" y="1447073"/>
              <a:ext cx="236643" cy="198104"/>
            </a:xfrm>
            <a:prstGeom prst="triangl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42293A8-868E-4FD4-99DA-EF90C1466399}"/>
                </a:ext>
              </a:extLst>
            </p:cNvPr>
            <p:cNvSpPr/>
            <p:nvPr/>
          </p:nvSpPr>
          <p:spPr>
            <a:xfrm flipH="1">
              <a:off x="8625596" y="1363512"/>
              <a:ext cx="68514" cy="7315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3B87B2C-CDD1-402C-A324-57D515EC70AB}"/>
                </a:ext>
              </a:extLst>
            </p:cNvPr>
            <p:cNvSpPr/>
            <p:nvPr/>
          </p:nvSpPr>
          <p:spPr>
            <a:xfrm flipH="1">
              <a:off x="8763195" y="1375245"/>
              <a:ext cx="68514" cy="7315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00E07E-9993-486E-A506-39A4C3C785C9}"/>
              </a:ext>
            </a:extLst>
          </p:cNvPr>
          <p:cNvGrpSpPr/>
          <p:nvPr/>
        </p:nvGrpSpPr>
        <p:grpSpPr>
          <a:xfrm>
            <a:off x="11323636" y="1960780"/>
            <a:ext cx="236643" cy="281665"/>
            <a:chOff x="8601522" y="1363512"/>
            <a:chExt cx="236643" cy="281665"/>
          </a:xfrm>
        </p:grpSpPr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5C34C930-224C-41FC-841F-A436E8AB67B0}"/>
                </a:ext>
              </a:extLst>
            </p:cNvPr>
            <p:cNvSpPr/>
            <p:nvPr/>
          </p:nvSpPr>
          <p:spPr>
            <a:xfrm rot="11052001">
              <a:off x="8601522" y="1447073"/>
              <a:ext cx="236643" cy="198104"/>
            </a:xfrm>
            <a:prstGeom prst="triangl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5375474-AC83-4912-8E25-AE4F195B84AE}"/>
                </a:ext>
              </a:extLst>
            </p:cNvPr>
            <p:cNvSpPr/>
            <p:nvPr/>
          </p:nvSpPr>
          <p:spPr>
            <a:xfrm flipH="1">
              <a:off x="8625596" y="1363512"/>
              <a:ext cx="68514" cy="7315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C58FBE1-AA74-4635-BB55-1E99B5BA239C}"/>
                </a:ext>
              </a:extLst>
            </p:cNvPr>
            <p:cNvSpPr/>
            <p:nvPr/>
          </p:nvSpPr>
          <p:spPr>
            <a:xfrm flipH="1">
              <a:off x="8763195" y="1375245"/>
              <a:ext cx="68514" cy="7315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3F3B2C48-ED81-425C-BF6B-FE161B683219}"/>
              </a:ext>
            </a:extLst>
          </p:cNvPr>
          <p:cNvSpPr txBox="1"/>
          <p:nvPr/>
        </p:nvSpPr>
        <p:spPr>
          <a:xfrm>
            <a:off x="7785100" y="4637242"/>
            <a:ext cx="39878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1400" dirty="0"/>
              <a:t>Modeling the quench effect by passing the current decay to OPERA/ ELEKTRA</a:t>
            </a:r>
          </a:p>
          <a:p>
            <a:pPr marL="285750" indent="-285750" algn="just">
              <a:buFontTx/>
              <a:buChar char="-"/>
            </a:pPr>
            <a:r>
              <a:rPr lang="en-US" sz="1400" dirty="0"/>
              <a:t>Then passing the force to ANSYS to simulate the stress</a:t>
            </a:r>
          </a:p>
          <a:p>
            <a:pPr marL="285750" indent="-285750" algn="just">
              <a:buFontTx/>
              <a:buChar char="-"/>
            </a:pPr>
            <a:r>
              <a:rPr lang="en-US" sz="1400" dirty="0"/>
              <a:t>Using the measurement data instead of the simulation result</a:t>
            </a:r>
          </a:p>
          <a:p>
            <a:pPr marL="285750" indent="-285750" algn="just">
              <a:buFontTx/>
              <a:buChar char="-"/>
            </a:pPr>
            <a:endParaRPr lang="en-US" sz="1400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A9BA9D7-F554-47C0-A182-888691722163}"/>
              </a:ext>
            </a:extLst>
          </p:cNvPr>
          <p:cNvCxnSpPr>
            <a:cxnSpLocks/>
          </p:cNvCxnSpPr>
          <p:nvPr/>
        </p:nvCxnSpPr>
        <p:spPr>
          <a:xfrm flipH="1">
            <a:off x="8625596" y="2725341"/>
            <a:ext cx="479734" cy="78183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D6BC0E4-BFCE-49D0-AA2A-F6AA7D5E8CB5}"/>
              </a:ext>
            </a:extLst>
          </p:cNvPr>
          <p:cNvSpPr txBox="1"/>
          <p:nvPr/>
        </p:nvSpPr>
        <p:spPr>
          <a:xfrm>
            <a:off x="7921444" y="3507171"/>
            <a:ext cx="22322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Vacuum vessel / Thermal shield,</a:t>
            </a:r>
          </a:p>
          <a:p>
            <a:r>
              <a:rPr lang="en-US" sz="1100" i="1" dirty="0">
                <a:solidFill>
                  <a:srgbClr val="FF0000"/>
                </a:solidFill>
              </a:rPr>
              <a:t>frictional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FCD475D-7DBB-401D-A92A-098556A3C4C3}"/>
              </a:ext>
            </a:extLst>
          </p:cNvPr>
          <p:cNvSpPr txBox="1"/>
          <p:nvPr/>
        </p:nvSpPr>
        <p:spPr>
          <a:xfrm>
            <a:off x="9854306" y="3911625"/>
            <a:ext cx="19942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LHe vessel / Thermal shield,</a:t>
            </a:r>
          </a:p>
          <a:p>
            <a:r>
              <a:rPr lang="en-US" sz="1100" i="1" dirty="0">
                <a:solidFill>
                  <a:srgbClr val="FF0000"/>
                </a:solidFill>
              </a:rPr>
              <a:t>frictional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656204B-2DF3-4A2B-A725-4799299DF007}"/>
              </a:ext>
            </a:extLst>
          </p:cNvPr>
          <p:cNvCxnSpPr>
            <a:cxnSpLocks/>
          </p:cNvCxnSpPr>
          <p:nvPr/>
        </p:nvCxnSpPr>
        <p:spPr>
          <a:xfrm>
            <a:off x="10437943" y="3042953"/>
            <a:ext cx="211840" cy="86867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1597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E72AD-CAD2-407C-A108-40CB1DFC2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Eddy current density in the thermal shield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1DBA2-277A-4787-ADB2-1C0B605887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959545-5E9E-4807-860A-EBE0E42B9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19" y="1718630"/>
            <a:ext cx="4177238" cy="2168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6C239A-5445-420D-8022-EE222D6B6D45}"/>
              </a:ext>
            </a:extLst>
          </p:cNvPr>
          <p:cNvSpPr txBox="1"/>
          <p:nvPr/>
        </p:nvSpPr>
        <p:spPr>
          <a:xfrm>
            <a:off x="3231310" y="1753718"/>
            <a:ext cx="9257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rgbClr val="FF0000"/>
                </a:solidFill>
              </a:rPr>
              <a:t>Time, 0.2s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6CDD00-5A5A-4EDC-ABCB-E0EF0EAE1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238" y="1718630"/>
            <a:ext cx="4213928" cy="21688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0DB737-B49A-4D53-BD4F-7693EECA5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19" y="4180081"/>
            <a:ext cx="4177238" cy="21640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CE44D7-98B2-413D-8956-D50CF3EC0E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6238" y="4180081"/>
            <a:ext cx="4186260" cy="21640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11219A-251F-477A-B2DE-D339B7A571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1052" y="4337833"/>
            <a:ext cx="3613283" cy="18945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FFB985-AC17-4D8A-A10B-7C9017DCFE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835" y="1104900"/>
            <a:ext cx="3746246" cy="24974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30DE4AC-06E5-43A8-9B60-6FBE1D49CA86}"/>
              </a:ext>
            </a:extLst>
          </p:cNvPr>
          <p:cNvSpPr txBox="1"/>
          <p:nvPr/>
        </p:nvSpPr>
        <p:spPr>
          <a:xfrm>
            <a:off x="7493786" y="1733795"/>
            <a:ext cx="9257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rgbClr val="FF0000"/>
                </a:solidFill>
              </a:rPr>
              <a:t>Time, 0.4s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8BA91F-8E5E-45A7-99ED-F0D19B51E56C}"/>
              </a:ext>
            </a:extLst>
          </p:cNvPr>
          <p:cNvSpPr txBox="1"/>
          <p:nvPr/>
        </p:nvSpPr>
        <p:spPr>
          <a:xfrm>
            <a:off x="494511" y="1689199"/>
            <a:ext cx="1486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J</a:t>
            </a:r>
            <a:r>
              <a:rPr lang="en-US" sz="1400" b="1" i="1" baseline="-25000" dirty="0"/>
              <a:t>max</a:t>
            </a:r>
            <a:r>
              <a:rPr lang="en-US" sz="1400" b="1" i="1" dirty="0"/>
              <a:t> = 58.3A/mm</a:t>
            </a:r>
            <a:r>
              <a:rPr lang="en-US" sz="1400" b="1" i="1" baseline="30000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644D75-0510-4BF7-8D22-76F09D87A2B5}"/>
              </a:ext>
            </a:extLst>
          </p:cNvPr>
          <p:cNvSpPr txBox="1"/>
          <p:nvPr/>
        </p:nvSpPr>
        <p:spPr>
          <a:xfrm>
            <a:off x="4728401" y="1689199"/>
            <a:ext cx="1486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J</a:t>
            </a:r>
            <a:r>
              <a:rPr lang="en-US" sz="1400" b="1" i="1" baseline="-25000" dirty="0"/>
              <a:t>max</a:t>
            </a:r>
            <a:r>
              <a:rPr lang="en-US" sz="1400" b="1" i="1" dirty="0"/>
              <a:t> = 73.5A/mm</a:t>
            </a:r>
            <a:r>
              <a:rPr lang="en-US" sz="1400" b="1" i="1" baseline="30000" dirty="0"/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0EAC3F-E4AB-4761-B810-854213B11ADA}"/>
              </a:ext>
            </a:extLst>
          </p:cNvPr>
          <p:cNvSpPr txBox="1"/>
          <p:nvPr/>
        </p:nvSpPr>
        <p:spPr>
          <a:xfrm>
            <a:off x="563194" y="4230807"/>
            <a:ext cx="1486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J</a:t>
            </a:r>
            <a:r>
              <a:rPr lang="en-US" sz="1400" b="1" i="1" baseline="-25000" dirty="0"/>
              <a:t>max</a:t>
            </a:r>
            <a:r>
              <a:rPr lang="en-US" sz="1400" b="1" i="1" dirty="0"/>
              <a:t> = 63.1A/mm</a:t>
            </a:r>
            <a:r>
              <a:rPr lang="en-US" sz="1400" b="1" i="1" baseline="30000" dirty="0"/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5B5842-1BB9-4BFB-BFF3-727109A6F558}"/>
              </a:ext>
            </a:extLst>
          </p:cNvPr>
          <p:cNvSpPr txBox="1"/>
          <p:nvPr/>
        </p:nvSpPr>
        <p:spPr>
          <a:xfrm>
            <a:off x="3220425" y="4230807"/>
            <a:ext cx="9257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rgbClr val="FF0000"/>
                </a:solidFill>
              </a:rPr>
              <a:t>Time, 0.6s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415F51-79FC-41FE-9CF1-E9DD8FC151A9}"/>
              </a:ext>
            </a:extLst>
          </p:cNvPr>
          <p:cNvSpPr txBox="1"/>
          <p:nvPr/>
        </p:nvSpPr>
        <p:spPr>
          <a:xfrm>
            <a:off x="11083566" y="4230805"/>
            <a:ext cx="9257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rgbClr val="FF0000"/>
                </a:solidFill>
              </a:rPr>
              <a:t>Time, 1.6s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062536-09E8-4570-AF94-4F6FFDBC4207}"/>
              </a:ext>
            </a:extLst>
          </p:cNvPr>
          <p:cNvSpPr txBox="1"/>
          <p:nvPr/>
        </p:nvSpPr>
        <p:spPr>
          <a:xfrm>
            <a:off x="7419404" y="4230806"/>
            <a:ext cx="9257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rgbClr val="FF0000"/>
                </a:solidFill>
              </a:rPr>
              <a:t>Time, 1.2s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9B42D0-C598-4067-870E-86417887A12D}"/>
              </a:ext>
            </a:extLst>
          </p:cNvPr>
          <p:cNvSpPr txBox="1"/>
          <p:nvPr/>
        </p:nvSpPr>
        <p:spPr>
          <a:xfrm>
            <a:off x="4766854" y="4180081"/>
            <a:ext cx="1486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J</a:t>
            </a:r>
            <a:r>
              <a:rPr lang="en-US" sz="1400" b="1" i="1" baseline="-25000" dirty="0"/>
              <a:t>max</a:t>
            </a:r>
            <a:r>
              <a:rPr lang="en-US" sz="1400" b="1" i="1" dirty="0"/>
              <a:t> = 44.1A/mm</a:t>
            </a:r>
            <a:r>
              <a:rPr lang="en-US" sz="1400" b="1" i="1" baseline="30000" dirty="0"/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763C28-792A-41D1-981C-CD6F545FAC3D}"/>
              </a:ext>
            </a:extLst>
          </p:cNvPr>
          <p:cNvSpPr txBox="1"/>
          <p:nvPr/>
        </p:nvSpPr>
        <p:spPr>
          <a:xfrm>
            <a:off x="9048207" y="4180080"/>
            <a:ext cx="1486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J</a:t>
            </a:r>
            <a:r>
              <a:rPr lang="en-US" sz="1400" b="1" i="1" baseline="-25000" dirty="0"/>
              <a:t>max</a:t>
            </a:r>
            <a:r>
              <a:rPr lang="en-US" sz="1400" b="1" i="1" dirty="0"/>
              <a:t> = 35.0A/mm</a:t>
            </a:r>
            <a:r>
              <a:rPr lang="en-US" sz="1400" b="1" i="1" baseline="30000" dirty="0"/>
              <a:t>2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63328A3-E9E8-48AB-AC94-4B14EF55F228}"/>
              </a:ext>
            </a:extLst>
          </p:cNvPr>
          <p:cNvCxnSpPr>
            <a:cxnSpLocks/>
          </p:cNvCxnSpPr>
          <p:nvPr/>
        </p:nvCxnSpPr>
        <p:spPr>
          <a:xfrm>
            <a:off x="9542964" y="1225550"/>
            <a:ext cx="0" cy="227965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1992942-FEDE-44CA-9FF2-12811D86F712}"/>
              </a:ext>
            </a:extLst>
          </p:cNvPr>
          <p:cNvCxnSpPr>
            <a:cxnSpLocks/>
          </p:cNvCxnSpPr>
          <p:nvPr/>
        </p:nvCxnSpPr>
        <p:spPr>
          <a:xfrm>
            <a:off x="9244514" y="1225550"/>
            <a:ext cx="0" cy="227965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49F302B-1D18-4DD2-90A5-004994C8D8F5}"/>
              </a:ext>
            </a:extLst>
          </p:cNvPr>
          <p:cNvSpPr txBox="1"/>
          <p:nvPr/>
        </p:nvSpPr>
        <p:spPr>
          <a:xfrm>
            <a:off x="8836450" y="3296873"/>
            <a:ext cx="4235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accent1"/>
                </a:solidFill>
              </a:rPr>
              <a:t>0.6s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1A9408-3DD3-4426-88A3-0D63A2F0CE60}"/>
              </a:ext>
            </a:extLst>
          </p:cNvPr>
          <p:cNvSpPr txBox="1"/>
          <p:nvPr/>
        </p:nvSpPr>
        <p:spPr>
          <a:xfrm>
            <a:off x="9509921" y="3292189"/>
            <a:ext cx="4235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accent1"/>
                </a:solidFill>
              </a:rPr>
              <a:t>1.2s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FF88FAE-BCB2-4B38-8E2A-5F2F4F55A066}"/>
              </a:ext>
            </a:extLst>
          </p:cNvPr>
          <p:cNvCxnSpPr>
            <a:cxnSpLocks/>
          </p:cNvCxnSpPr>
          <p:nvPr/>
        </p:nvCxnSpPr>
        <p:spPr>
          <a:xfrm flipV="1">
            <a:off x="2881086" y="3496460"/>
            <a:ext cx="6363428" cy="78809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8531FC3-97AD-4A3F-A78C-BD84A7807026}"/>
              </a:ext>
            </a:extLst>
          </p:cNvPr>
          <p:cNvCxnSpPr>
            <a:cxnSpLocks/>
          </p:cNvCxnSpPr>
          <p:nvPr/>
        </p:nvCxnSpPr>
        <p:spPr>
          <a:xfrm flipH="1" flipV="1">
            <a:off x="9542964" y="3494379"/>
            <a:ext cx="441348" cy="685701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9F4F500-4F84-46F0-887B-BAD7D74DFD54}"/>
              </a:ext>
            </a:extLst>
          </p:cNvPr>
          <p:cNvSpPr txBox="1"/>
          <p:nvPr/>
        </p:nvSpPr>
        <p:spPr>
          <a:xfrm>
            <a:off x="563194" y="6352142"/>
            <a:ext cx="7449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The eddy current generation corresponds to the quench propagation</a:t>
            </a:r>
          </a:p>
        </p:txBody>
      </p:sp>
    </p:spTree>
    <p:extLst>
      <p:ext uri="{BB962C8B-B14F-4D97-AF65-F5344CB8AC3E}">
        <p14:creationId xmlns:p14="http://schemas.microsoft.com/office/powerpoint/2010/main" val="947021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A7470-FF05-4D4E-9797-15DF78521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Force density in the thermal shield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47465-62D0-4CBA-9129-FFBD8DD1359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86F93B-4CEF-498E-8ABE-18FB1E897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23" y="1322388"/>
            <a:ext cx="4139292" cy="21549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E424FA-94EC-4C23-99FA-6E71095D3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515" y="1322389"/>
            <a:ext cx="4139292" cy="21604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77438E-0503-4B5B-B745-39B599D2A6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835" y="736600"/>
            <a:ext cx="3746246" cy="24974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C16900-1941-4575-981D-38AECC9F4CFA}"/>
              </a:ext>
            </a:extLst>
          </p:cNvPr>
          <p:cNvSpPr txBox="1"/>
          <p:nvPr/>
        </p:nvSpPr>
        <p:spPr>
          <a:xfrm>
            <a:off x="3598777" y="1443477"/>
            <a:ext cx="444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rgbClr val="FF0000"/>
                </a:solidFill>
              </a:rPr>
              <a:t>0.2s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51ABBA-7326-4E47-A399-88DA610A7E0E}"/>
              </a:ext>
            </a:extLst>
          </p:cNvPr>
          <p:cNvSpPr txBox="1"/>
          <p:nvPr/>
        </p:nvSpPr>
        <p:spPr>
          <a:xfrm>
            <a:off x="607581" y="1378956"/>
            <a:ext cx="1497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f</a:t>
            </a:r>
            <a:r>
              <a:rPr lang="en-US" sz="1400" b="1" i="1" baseline="-25000" dirty="0"/>
              <a:t>max</a:t>
            </a:r>
            <a:r>
              <a:rPr lang="en-US" sz="1400" b="1" i="1" dirty="0"/>
              <a:t> = 188MN/m</a:t>
            </a:r>
            <a:r>
              <a:rPr lang="en-US" sz="1400" b="1" i="1" baseline="30000" dirty="0"/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2CBEE-23BB-414B-84C4-04B7FBB41FF1}"/>
              </a:ext>
            </a:extLst>
          </p:cNvPr>
          <p:cNvSpPr txBox="1"/>
          <p:nvPr/>
        </p:nvSpPr>
        <p:spPr>
          <a:xfrm>
            <a:off x="4761898" y="1378955"/>
            <a:ext cx="1457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f</a:t>
            </a:r>
            <a:r>
              <a:rPr lang="en-US" sz="1400" b="1" i="1" baseline="-25000" dirty="0"/>
              <a:t>max</a:t>
            </a:r>
            <a:r>
              <a:rPr lang="en-US" sz="1400" b="1" i="1" dirty="0"/>
              <a:t> = 334MN/m</a:t>
            </a:r>
            <a:r>
              <a:rPr lang="en-US" sz="1400" b="1" i="1" baseline="30000" dirty="0"/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4A7254-1863-4EDB-8517-993880BE0C43}"/>
              </a:ext>
            </a:extLst>
          </p:cNvPr>
          <p:cNvSpPr txBox="1"/>
          <p:nvPr/>
        </p:nvSpPr>
        <p:spPr>
          <a:xfrm>
            <a:off x="7573176" y="1394343"/>
            <a:ext cx="444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rgbClr val="FF0000"/>
                </a:solidFill>
              </a:rPr>
              <a:t>0.4s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A07AF8-B002-4557-9428-9344177244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754" y="3533910"/>
            <a:ext cx="4168230" cy="21549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10ED30-165B-4E4E-9914-D122C52C0A98}"/>
              </a:ext>
            </a:extLst>
          </p:cNvPr>
          <p:cNvSpPr txBox="1"/>
          <p:nvPr/>
        </p:nvSpPr>
        <p:spPr>
          <a:xfrm>
            <a:off x="3585435" y="3640157"/>
            <a:ext cx="444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rgbClr val="FF0000"/>
                </a:solidFill>
              </a:rPr>
              <a:t>0.6s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D8C0E2-9A86-4853-AF1C-8DFC50D1AE29}"/>
              </a:ext>
            </a:extLst>
          </p:cNvPr>
          <p:cNvSpPr txBox="1"/>
          <p:nvPr/>
        </p:nvSpPr>
        <p:spPr>
          <a:xfrm>
            <a:off x="594239" y="3575636"/>
            <a:ext cx="1457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f</a:t>
            </a:r>
            <a:r>
              <a:rPr lang="en-US" sz="1400" b="1" i="1" baseline="-25000" dirty="0"/>
              <a:t>max</a:t>
            </a:r>
            <a:r>
              <a:rPr lang="en-US" sz="1400" b="1" i="1" dirty="0"/>
              <a:t> = 285MN/m</a:t>
            </a:r>
            <a:r>
              <a:rPr lang="en-US" sz="1400" b="1" i="1" baseline="30000" dirty="0"/>
              <a:t>3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1D0085D-8019-4742-BED6-F176FA04F6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6984" y="3533910"/>
            <a:ext cx="4134978" cy="215495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798B3DA-B36D-4147-8B3F-C942B947C0CC}"/>
              </a:ext>
            </a:extLst>
          </p:cNvPr>
          <p:cNvSpPr txBox="1"/>
          <p:nvPr/>
        </p:nvSpPr>
        <p:spPr>
          <a:xfrm>
            <a:off x="7686702" y="3617050"/>
            <a:ext cx="444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rgbClr val="FF0000"/>
                </a:solidFill>
              </a:rPr>
              <a:t>1.2s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3BF252-53EE-4D4C-B9F6-EA06730BB618}"/>
              </a:ext>
            </a:extLst>
          </p:cNvPr>
          <p:cNvSpPr txBox="1"/>
          <p:nvPr/>
        </p:nvSpPr>
        <p:spPr>
          <a:xfrm>
            <a:off x="5499339" y="3546116"/>
            <a:ext cx="1457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f</a:t>
            </a:r>
            <a:r>
              <a:rPr lang="en-US" sz="1400" b="1" i="1" baseline="-25000" dirty="0"/>
              <a:t>max</a:t>
            </a:r>
            <a:r>
              <a:rPr lang="en-US" sz="1400" b="1" i="1" dirty="0"/>
              <a:t> = 170MN/m</a:t>
            </a:r>
            <a:r>
              <a:rPr lang="en-US" sz="1400" b="1" i="1" baseline="30000" dirty="0"/>
              <a:t>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E138958-7BA7-432C-998F-C700F79FFB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3733" y="3720416"/>
            <a:ext cx="3441445" cy="180916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145A6F1-9752-4F0D-8618-67CE8CC78471}"/>
              </a:ext>
            </a:extLst>
          </p:cNvPr>
          <p:cNvSpPr txBox="1"/>
          <p:nvPr/>
        </p:nvSpPr>
        <p:spPr>
          <a:xfrm>
            <a:off x="11574808" y="3478550"/>
            <a:ext cx="444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rgbClr val="FF0000"/>
                </a:solidFill>
              </a:rPr>
              <a:t>1.6s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484453-F2E5-4CC3-9F62-9C8F272AEE3D}"/>
              </a:ext>
            </a:extLst>
          </p:cNvPr>
          <p:cNvSpPr txBox="1"/>
          <p:nvPr/>
        </p:nvSpPr>
        <p:spPr>
          <a:xfrm>
            <a:off x="8346835" y="3421747"/>
            <a:ext cx="1457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f</a:t>
            </a:r>
            <a:r>
              <a:rPr lang="en-US" sz="1400" b="1" i="1" baseline="-25000" dirty="0"/>
              <a:t>max</a:t>
            </a:r>
            <a:r>
              <a:rPr lang="en-US" sz="1400" b="1" i="1" dirty="0"/>
              <a:t> = 143MN/m</a:t>
            </a:r>
            <a:r>
              <a:rPr lang="en-US" sz="1400" b="1" i="1" baseline="30000" dirty="0"/>
              <a:t>3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407D56B-9900-4268-9C70-CCD7A4D59897}"/>
              </a:ext>
            </a:extLst>
          </p:cNvPr>
          <p:cNvCxnSpPr>
            <a:cxnSpLocks/>
          </p:cNvCxnSpPr>
          <p:nvPr/>
        </p:nvCxnSpPr>
        <p:spPr>
          <a:xfrm>
            <a:off x="9542964" y="857250"/>
            <a:ext cx="0" cy="227965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EF2C81C-70ED-49A0-A411-8CAFDCA7F9C6}"/>
              </a:ext>
            </a:extLst>
          </p:cNvPr>
          <p:cNvCxnSpPr>
            <a:cxnSpLocks/>
          </p:cNvCxnSpPr>
          <p:nvPr/>
        </p:nvCxnSpPr>
        <p:spPr>
          <a:xfrm>
            <a:off x="9244514" y="857250"/>
            <a:ext cx="0" cy="227965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DB176DC-7458-4B06-88FB-570D3C4B4AEC}"/>
              </a:ext>
            </a:extLst>
          </p:cNvPr>
          <p:cNvSpPr txBox="1"/>
          <p:nvPr/>
        </p:nvSpPr>
        <p:spPr>
          <a:xfrm>
            <a:off x="8836450" y="2928573"/>
            <a:ext cx="4235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accent1"/>
                </a:solidFill>
              </a:rPr>
              <a:t>0.6s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3BD7DA-FC3D-4719-9B9D-251A6D0499B2}"/>
              </a:ext>
            </a:extLst>
          </p:cNvPr>
          <p:cNvSpPr txBox="1"/>
          <p:nvPr/>
        </p:nvSpPr>
        <p:spPr>
          <a:xfrm>
            <a:off x="9509921" y="2923889"/>
            <a:ext cx="4235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accent1"/>
                </a:solidFill>
              </a:rPr>
              <a:t>1.2s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4D89833-902A-4466-8B3D-65340EAD404C}"/>
              </a:ext>
            </a:extLst>
          </p:cNvPr>
          <p:cNvCxnSpPr>
            <a:cxnSpLocks/>
          </p:cNvCxnSpPr>
          <p:nvPr/>
        </p:nvCxnSpPr>
        <p:spPr>
          <a:xfrm flipV="1">
            <a:off x="2881086" y="3128160"/>
            <a:ext cx="6363428" cy="78809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F750C8C-4214-4D85-8779-7EADDB2544AA}"/>
              </a:ext>
            </a:extLst>
          </p:cNvPr>
          <p:cNvCxnSpPr>
            <a:cxnSpLocks/>
          </p:cNvCxnSpPr>
          <p:nvPr/>
        </p:nvCxnSpPr>
        <p:spPr>
          <a:xfrm flipH="1" flipV="1">
            <a:off x="9542964" y="3126079"/>
            <a:ext cx="441348" cy="685701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8F53647-193A-458F-8C4B-7EA78461C1F1}"/>
              </a:ext>
            </a:extLst>
          </p:cNvPr>
          <p:cNvSpPr txBox="1"/>
          <p:nvPr/>
        </p:nvSpPr>
        <p:spPr>
          <a:xfrm>
            <a:off x="573618" y="5798144"/>
            <a:ext cx="86036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Maximum force density is generated in the thermal during the sextupole quench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FF0000"/>
                </a:solidFill>
              </a:rPr>
              <a:t>Peak net radial force: 8.3kN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FF0000"/>
                </a:solidFill>
              </a:rPr>
              <a:t>Peak net axial force: 1.4kN</a:t>
            </a:r>
          </a:p>
        </p:txBody>
      </p:sp>
    </p:spTree>
    <p:extLst>
      <p:ext uri="{BB962C8B-B14F-4D97-AF65-F5344CB8AC3E}">
        <p14:creationId xmlns:p14="http://schemas.microsoft.com/office/powerpoint/2010/main" val="567816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408C3-E175-42B3-95FB-496594C60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Von Mises stress and deformation at 0.1s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39289-32C6-425E-BDE0-BCF58C0D978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A8E870-FC82-4540-88BA-CC9B1EAAE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8" y="1229473"/>
            <a:ext cx="3165186" cy="23805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AB7A72-1232-4E3E-8005-5CD87C4FF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705" y="1229474"/>
            <a:ext cx="3165186" cy="23805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391233-CA2D-4A6B-9958-BBE99FBBC6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371" y="1229473"/>
            <a:ext cx="3165185" cy="23805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B4C99A-EE03-4C5A-A7D5-CE8BBB737117}"/>
              </a:ext>
            </a:extLst>
          </p:cNvPr>
          <p:cNvSpPr txBox="1"/>
          <p:nvPr/>
        </p:nvSpPr>
        <p:spPr>
          <a:xfrm>
            <a:off x="1129997" y="3175348"/>
            <a:ext cx="8452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LHe vessel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224438-9032-4A14-9CD8-CF9CF918C2EF}"/>
              </a:ext>
            </a:extLst>
          </p:cNvPr>
          <p:cNvSpPr txBox="1"/>
          <p:nvPr/>
        </p:nvSpPr>
        <p:spPr>
          <a:xfrm>
            <a:off x="4585337" y="3175348"/>
            <a:ext cx="1128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Thermal shield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2FD8D5-CA00-43F1-B092-8E614E336FD4}"/>
              </a:ext>
            </a:extLst>
          </p:cNvPr>
          <p:cNvSpPr txBox="1"/>
          <p:nvPr/>
        </p:nvSpPr>
        <p:spPr>
          <a:xfrm>
            <a:off x="8044649" y="3175347"/>
            <a:ext cx="1119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Vacuum vessel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C981-0C90-43AC-A5B4-17ACE916B36C}"/>
              </a:ext>
            </a:extLst>
          </p:cNvPr>
          <p:cNvCxnSpPr/>
          <p:nvPr/>
        </p:nvCxnSpPr>
        <p:spPr>
          <a:xfrm flipV="1">
            <a:off x="5605929" y="2016216"/>
            <a:ext cx="188928" cy="4402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DCCE552-36B2-4A04-8F53-A4896694E254}"/>
              </a:ext>
            </a:extLst>
          </p:cNvPr>
          <p:cNvSpPr txBox="1"/>
          <p:nvPr/>
        </p:nvSpPr>
        <p:spPr>
          <a:xfrm>
            <a:off x="5605929" y="1759531"/>
            <a:ext cx="7443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197 MPa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F156DA7-AA21-4B6A-9B2B-E441A57003B4}"/>
              </a:ext>
            </a:extLst>
          </p:cNvPr>
          <p:cNvCxnSpPr/>
          <p:nvPr/>
        </p:nvCxnSpPr>
        <p:spPr>
          <a:xfrm flipV="1">
            <a:off x="9029762" y="2016216"/>
            <a:ext cx="188928" cy="4402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98F963C-F255-4063-9616-726FF7B8C976}"/>
              </a:ext>
            </a:extLst>
          </p:cNvPr>
          <p:cNvSpPr txBox="1"/>
          <p:nvPr/>
        </p:nvSpPr>
        <p:spPr>
          <a:xfrm>
            <a:off x="9029762" y="1759531"/>
            <a:ext cx="7443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192 MPa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15E440B-7A01-42B9-9F49-ED663AEADA44}"/>
              </a:ext>
            </a:extLst>
          </p:cNvPr>
          <p:cNvCxnSpPr/>
          <p:nvPr/>
        </p:nvCxnSpPr>
        <p:spPr>
          <a:xfrm flipV="1">
            <a:off x="2055944" y="1877716"/>
            <a:ext cx="188928" cy="4402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71ACE02-E002-459B-9513-88C61C7B6728}"/>
              </a:ext>
            </a:extLst>
          </p:cNvPr>
          <p:cNvSpPr txBox="1"/>
          <p:nvPr/>
        </p:nvSpPr>
        <p:spPr>
          <a:xfrm>
            <a:off x="2055944" y="1621031"/>
            <a:ext cx="665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73 MPa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4A1202E-2496-445B-8306-739AC4920B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39" y="3909640"/>
            <a:ext cx="3165186" cy="23805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17DCFB-2788-44C1-B898-D08C74DFE2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407" y="3909640"/>
            <a:ext cx="3165186" cy="23805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2A0DCF1-F042-4A49-B72A-4CF7D59862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071" y="3909640"/>
            <a:ext cx="3165186" cy="2380502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5705E65-1706-46E9-B0AC-4A1F905FBC6E}"/>
              </a:ext>
            </a:extLst>
          </p:cNvPr>
          <p:cNvCxnSpPr/>
          <p:nvPr/>
        </p:nvCxnSpPr>
        <p:spPr>
          <a:xfrm>
            <a:off x="342900" y="3733800"/>
            <a:ext cx="11531600" cy="0"/>
          </a:xfrm>
          <a:prstGeom prst="line">
            <a:avLst/>
          </a:prstGeom>
          <a:ln w="12700">
            <a:prstDash val="lg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8813E93-4377-4A09-98A5-66011A8CCACA}"/>
              </a:ext>
            </a:extLst>
          </p:cNvPr>
          <p:cNvCxnSpPr/>
          <p:nvPr/>
        </p:nvCxnSpPr>
        <p:spPr>
          <a:xfrm flipV="1">
            <a:off x="5478929" y="4606435"/>
            <a:ext cx="188928" cy="4402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CE38E64-AE8D-4953-865E-1D35CD88D282}"/>
              </a:ext>
            </a:extLst>
          </p:cNvPr>
          <p:cNvSpPr txBox="1"/>
          <p:nvPr/>
        </p:nvSpPr>
        <p:spPr>
          <a:xfrm>
            <a:off x="5478929" y="4349750"/>
            <a:ext cx="79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10.3 mm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5EF7D21-0B19-4F3D-B003-8F4E12523F4E}"/>
              </a:ext>
            </a:extLst>
          </p:cNvPr>
          <p:cNvCxnSpPr/>
          <p:nvPr/>
        </p:nvCxnSpPr>
        <p:spPr>
          <a:xfrm flipV="1">
            <a:off x="2055944" y="4586121"/>
            <a:ext cx="188928" cy="4402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B9865F2-531C-42D6-BA58-CF65820551A1}"/>
              </a:ext>
            </a:extLst>
          </p:cNvPr>
          <p:cNvSpPr txBox="1"/>
          <p:nvPr/>
        </p:nvSpPr>
        <p:spPr>
          <a:xfrm>
            <a:off x="2055944" y="4329436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0.7 mm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2D53ED2-F60B-4EDA-A772-6A2D1660C70B}"/>
              </a:ext>
            </a:extLst>
          </p:cNvPr>
          <p:cNvCxnSpPr/>
          <p:nvPr/>
        </p:nvCxnSpPr>
        <p:spPr>
          <a:xfrm flipV="1">
            <a:off x="8975451" y="4704306"/>
            <a:ext cx="188928" cy="4402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37FFE08-2FA4-418A-99EB-3ADEC73278EA}"/>
              </a:ext>
            </a:extLst>
          </p:cNvPr>
          <p:cNvSpPr txBox="1"/>
          <p:nvPr/>
        </p:nvSpPr>
        <p:spPr>
          <a:xfrm>
            <a:off x="8975451" y="4447621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1.7 mm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6AE74E-F876-4F0A-A988-7E3CF2B20B07}"/>
              </a:ext>
            </a:extLst>
          </p:cNvPr>
          <p:cNvSpPr txBox="1"/>
          <p:nvPr/>
        </p:nvSpPr>
        <p:spPr>
          <a:xfrm>
            <a:off x="1091959" y="5872658"/>
            <a:ext cx="8452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LHe vessel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2BA634-7A3D-4F5C-B24C-70B3C5047D52}"/>
              </a:ext>
            </a:extLst>
          </p:cNvPr>
          <p:cNvSpPr txBox="1"/>
          <p:nvPr/>
        </p:nvSpPr>
        <p:spPr>
          <a:xfrm>
            <a:off x="4547299" y="5872658"/>
            <a:ext cx="1128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Thermal shield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DA6303-3885-41FF-AE2C-F6C875F3071D}"/>
              </a:ext>
            </a:extLst>
          </p:cNvPr>
          <p:cNvSpPr txBox="1"/>
          <p:nvPr/>
        </p:nvSpPr>
        <p:spPr>
          <a:xfrm>
            <a:off x="8006611" y="5872657"/>
            <a:ext cx="1119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Vacuum vessel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FD6C3A7-6192-4863-B24A-530A565DD284}"/>
              </a:ext>
            </a:extLst>
          </p:cNvPr>
          <p:cNvSpPr txBox="1"/>
          <p:nvPr/>
        </p:nvSpPr>
        <p:spPr>
          <a:xfrm>
            <a:off x="387895" y="3817816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Deformation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E9CF244-F42E-40F0-B8CF-D413763163BC}"/>
              </a:ext>
            </a:extLst>
          </p:cNvPr>
          <p:cNvSpPr txBox="1"/>
          <p:nvPr/>
        </p:nvSpPr>
        <p:spPr>
          <a:xfrm>
            <a:off x="387895" y="1066697"/>
            <a:ext cx="1932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Von Mises stress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44414C3-8363-41B5-B1B1-0426EC6D4846}"/>
              </a:ext>
            </a:extLst>
          </p:cNvPr>
          <p:cNvSpPr txBox="1"/>
          <p:nvPr/>
        </p:nvSpPr>
        <p:spPr>
          <a:xfrm>
            <a:off x="573618" y="6328156"/>
            <a:ext cx="7698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/>
              <a:t>Thermal shield touches and transfer the force to the vacuum vessel </a:t>
            </a:r>
          </a:p>
          <a:p>
            <a:pPr marL="285750" indent="-285750">
              <a:buFontTx/>
              <a:buChar char="-"/>
            </a:pPr>
            <a:r>
              <a:rPr lang="en-US" sz="1400" i="1" dirty="0"/>
              <a:t>Yield strength</a:t>
            </a:r>
            <a:r>
              <a:rPr lang="en-US" sz="1400" dirty="0"/>
              <a:t>, 123 MPa &lt; </a:t>
            </a:r>
            <a:r>
              <a:rPr lang="en-US" sz="1400" i="1" dirty="0"/>
              <a:t>Maximum stress</a:t>
            </a:r>
            <a:r>
              <a:rPr lang="en-US" sz="1400" dirty="0"/>
              <a:t>, </a:t>
            </a:r>
            <a:r>
              <a:rPr lang="en-US" sz="1400" dirty="0">
                <a:solidFill>
                  <a:srgbClr val="FF0000"/>
                </a:solidFill>
              </a:rPr>
              <a:t>197MPa</a:t>
            </a:r>
            <a:r>
              <a:rPr lang="en-US" sz="1400" dirty="0"/>
              <a:t> &lt; </a:t>
            </a:r>
            <a:r>
              <a:rPr lang="en-US" sz="1400" i="1" dirty="0"/>
              <a:t>Ultimate strength</a:t>
            </a:r>
            <a:r>
              <a:rPr lang="en-US" sz="1400" dirty="0"/>
              <a:t>, 318 MPa (A1100)</a:t>
            </a:r>
          </a:p>
        </p:txBody>
      </p:sp>
    </p:spTree>
    <p:extLst>
      <p:ext uri="{BB962C8B-B14F-4D97-AF65-F5344CB8AC3E}">
        <p14:creationId xmlns:p14="http://schemas.microsoft.com/office/powerpoint/2010/main" val="2423627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4D6D74-F104-4542-BBBD-823877E6D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6"/>
                </a:solidFill>
              </a:rPr>
              <a:t>01</a:t>
            </a:r>
          </a:p>
          <a:p>
            <a:r>
              <a:rPr lang="en-US" dirty="0"/>
              <a:t>Introduction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CBEE79C-84E8-0E4B-B254-1F9614D151DF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6"/>
                </a:solidFill>
              </a:rPr>
              <a:t>02</a:t>
            </a:r>
          </a:p>
          <a:p>
            <a:r>
              <a:rPr lang="en-US" dirty="0"/>
              <a:t>Quench protection for FRIB-I &amp; Testing result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5A9E089-8A73-1E4B-A85C-4C44820F685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6"/>
                </a:solidFill>
              </a:rPr>
              <a:t>03</a:t>
            </a:r>
          </a:p>
          <a:p>
            <a:r>
              <a:rPr lang="en-US" dirty="0"/>
              <a:t>Quench simulation &amp; Benchmarking study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E69066B-B889-6F4F-A38E-F2908D281DB7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6"/>
                </a:solidFill>
              </a:rPr>
              <a:t>04</a:t>
            </a:r>
          </a:p>
          <a:p>
            <a:r>
              <a:rPr lang="en-US" dirty="0"/>
              <a:t>Eddy current induced mechanical issue in cryostat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5FC446B-5A78-BE44-A105-20054ECE5742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6"/>
                </a:solidFill>
              </a:rPr>
              <a:t>05</a:t>
            </a:r>
          </a:p>
          <a:p>
            <a:r>
              <a:rPr lang="en-US" dirty="0"/>
              <a:t>Summary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FF10101-1B42-7D47-8A74-6B7E85359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F41E7-8DF8-3F4E-ACF4-93E5E9E9E5E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7777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414B0-91ED-4F42-AC1C-4950B613F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EC13B-E1A0-4D1F-A1EA-43D1E16E2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616" y="1179871"/>
            <a:ext cx="11008784" cy="4916129"/>
          </a:xfrm>
        </p:spPr>
        <p:txBody>
          <a:bodyPr/>
          <a:lstStyle/>
          <a:p>
            <a:r>
              <a:rPr lang="en-US" dirty="0"/>
              <a:t>A quench simulation is performed for the FRIB Nb-</a:t>
            </a:r>
            <a:r>
              <a:rPr lang="en-US" dirty="0" err="1"/>
              <a:t>Ti</a:t>
            </a:r>
            <a:r>
              <a:rPr lang="en-US" dirty="0"/>
              <a:t> ECR magnet with the implementation of the coupling loss effect</a:t>
            </a:r>
          </a:p>
          <a:p>
            <a:r>
              <a:rPr lang="en-US" dirty="0"/>
              <a:t>Assuming one of the sextupole coils is quench first, the quench of the solenoid will be triggered by the eddy current loss in the mandrel</a:t>
            </a:r>
          </a:p>
          <a:p>
            <a:r>
              <a:rPr lang="en-US" dirty="0"/>
              <a:t>Thanks to the quench back from the eddy current, the currents of the sextupole and solenoid coils decay in 1s and 4s after the shut-down of the power supply</a:t>
            </a:r>
          </a:p>
          <a:p>
            <a:r>
              <a:rPr lang="en-US" dirty="0"/>
              <a:t>During the quench, the forces in the magnet are going to rebalance, which may affect the contact and stress in the magnet</a:t>
            </a:r>
          </a:p>
          <a:p>
            <a:r>
              <a:rPr lang="en-US" dirty="0"/>
              <a:t>The force generated in the thermal shield is a biggest concern, which causes the deformation of 10mm and maximum stress of 197MPa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0D9BD-7A74-4B1D-BAB7-7D5E89DAA2C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632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B8C2E2C-B26B-6F4E-AB49-C52094B9A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584784A-DC1F-314E-95F7-DB2EFCB884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E5B3B36-BF4B-1B4F-B2AB-FB3F0DF23A9C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1DFF46-CCD7-084F-AEAF-AA47CB98FD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577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B5032-C71B-4690-B5D4-1D1AA3F72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Quench protection for VENUS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8D7E0-8C5F-4C77-9D35-0142063917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3E1D63-6C72-4BD7-B885-646D0EC90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351" y="1005840"/>
            <a:ext cx="8918922" cy="573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68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26A27-3DE7-F049-84E5-6A69DBAAB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40F18-2E8B-2B4A-80F1-BA5FF0ABB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616" y="1195137"/>
            <a:ext cx="6276363" cy="5430252"/>
          </a:xfrm>
        </p:spPr>
        <p:txBody>
          <a:bodyPr/>
          <a:lstStyle/>
          <a:p>
            <a:pPr algn="just"/>
            <a:r>
              <a:rPr lang="en-US" sz="1800" dirty="0"/>
              <a:t>Superconducting ECR magnet for the FRIB consists of </a:t>
            </a:r>
            <a:r>
              <a:rPr lang="en-US" sz="1800" dirty="0">
                <a:solidFill>
                  <a:srgbClr val="FF0000"/>
                </a:solidFill>
              </a:rPr>
              <a:t>9 coils</a:t>
            </a:r>
            <a:r>
              <a:rPr lang="en-US" sz="1800" dirty="0"/>
              <a:t> and iron pole</a:t>
            </a:r>
          </a:p>
          <a:p>
            <a:pPr lvl="1" algn="just"/>
            <a:r>
              <a:rPr lang="en-US" sz="1800" dirty="0"/>
              <a:t>6 individual sextupole coils, radial field</a:t>
            </a:r>
          </a:p>
          <a:p>
            <a:pPr lvl="1" algn="just"/>
            <a:r>
              <a:rPr lang="en-US" sz="1800" dirty="0"/>
              <a:t>3 solenoid coils, axial field</a:t>
            </a:r>
          </a:p>
          <a:p>
            <a:pPr algn="just"/>
            <a:r>
              <a:rPr lang="en-US" sz="1800" dirty="0"/>
              <a:t>ECR magnetic field needs to be </a:t>
            </a:r>
            <a:r>
              <a:rPr lang="en-US" sz="1800" dirty="0">
                <a:solidFill>
                  <a:srgbClr val="FF0000"/>
                </a:solidFill>
              </a:rPr>
              <a:t>tunable</a:t>
            </a:r>
            <a:r>
              <a:rPr lang="en-US" sz="1800" dirty="0"/>
              <a:t> to generate the desirable charge status and beam intensity</a:t>
            </a:r>
          </a:p>
          <a:p>
            <a:pPr lvl="1" algn="just"/>
            <a:r>
              <a:rPr lang="en-US" sz="1800" dirty="0">
                <a:solidFill>
                  <a:srgbClr val="FF0000"/>
                </a:solidFill>
              </a:rPr>
              <a:t>4</a:t>
            </a:r>
            <a:r>
              <a:rPr lang="en-US" sz="1800" dirty="0"/>
              <a:t> power supplies</a:t>
            </a:r>
          </a:p>
          <a:p>
            <a:pPr lvl="1" algn="just"/>
            <a:r>
              <a:rPr lang="en-US" sz="1800" dirty="0">
                <a:solidFill>
                  <a:srgbClr val="FF0000"/>
                </a:solidFill>
              </a:rPr>
              <a:t>3</a:t>
            </a:r>
            <a:r>
              <a:rPr lang="en-US" sz="1800" dirty="0"/>
              <a:t> independent circuits</a:t>
            </a:r>
          </a:p>
          <a:p>
            <a:pPr lvl="1" algn="just"/>
            <a:endParaRPr lang="en-US" sz="1800" dirty="0"/>
          </a:p>
          <a:p>
            <a:pPr algn="just"/>
            <a:r>
              <a:rPr lang="en-US" sz="1800" i="1" dirty="0"/>
              <a:t>Challenge for the quench protection:</a:t>
            </a:r>
          </a:p>
          <a:p>
            <a:pPr lvl="1" algn="just"/>
            <a:r>
              <a:rPr lang="en-US" sz="1800" dirty="0"/>
              <a:t>How to protect the multipole coil system?</a:t>
            </a:r>
          </a:p>
          <a:p>
            <a:pPr lvl="2" algn="just"/>
            <a:r>
              <a:rPr lang="en-US" sz="1800" dirty="0"/>
              <a:t>Difficult to predict the quench propagation</a:t>
            </a:r>
          </a:p>
          <a:p>
            <a:pPr lvl="1" algn="just"/>
            <a:r>
              <a:rPr lang="en-US" sz="1800" dirty="0"/>
              <a:t>Impact of the mutual inductance</a:t>
            </a:r>
          </a:p>
          <a:p>
            <a:pPr lvl="1" algn="just"/>
            <a:r>
              <a:rPr lang="en-US" sz="1800" dirty="0"/>
              <a:t>Eddy current induced mechanical issues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D8541-2350-D944-89CB-5250089FCC2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7443312-B92C-4CFF-84B6-F352518554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2" t="1864" r="2545" b="2834"/>
          <a:stretch/>
        </p:blipFill>
        <p:spPr>
          <a:xfrm>
            <a:off x="7107781" y="1195137"/>
            <a:ext cx="4438637" cy="301613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490CA107-75D8-4766-B512-DDC8E7575454}"/>
              </a:ext>
            </a:extLst>
          </p:cNvPr>
          <p:cNvSpPr/>
          <p:nvPr/>
        </p:nvSpPr>
        <p:spPr>
          <a:xfrm>
            <a:off x="6709586" y="4794522"/>
            <a:ext cx="3572627" cy="4200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E6C1175B-297E-49D2-8F97-06F1CCEE6425}"/>
              </a:ext>
            </a:extLst>
          </p:cNvPr>
          <p:cNvSpPr/>
          <p:nvPr/>
        </p:nvSpPr>
        <p:spPr>
          <a:xfrm>
            <a:off x="7887976" y="4805984"/>
            <a:ext cx="281064" cy="293105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86F16BA2-C194-448F-A1CE-73E9B251AB8B}"/>
              </a:ext>
            </a:extLst>
          </p:cNvPr>
          <p:cNvSpPr/>
          <p:nvPr/>
        </p:nvSpPr>
        <p:spPr>
          <a:xfrm rot="10800000">
            <a:off x="8440118" y="4805984"/>
            <a:ext cx="281064" cy="293105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FECD3D9-1C6E-4506-A6DB-B861BBE6EA1D}"/>
              </a:ext>
            </a:extLst>
          </p:cNvPr>
          <p:cNvCxnSpPr>
            <a:cxnSpLocks/>
          </p:cNvCxnSpPr>
          <p:nvPr/>
        </p:nvCxnSpPr>
        <p:spPr>
          <a:xfrm>
            <a:off x="7962563" y="1626277"/>
            <a:ext cx="105196" cy="2991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7468AA3-A1EB-484C-8505-B6A1A722319A}"/>
              </a:ext>
            </a:extLst>
          </p:cNvPr>
          <p:cNvSpPr txBox="1"/>
          <p:nvPr/>
        </p:nvSpPr>
        <p:spPr>
          <a:xfrm>
            <a:off x="7416597" y="1364667"/>
            <a:ext cx="8114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Extraction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9B36ADA-9D7B-4557-A602-B3F2682C936D}"/>
              </a:ext>
            </a:extLst>
          </p:cNvPr>
          <p:cNvCxnSpPr>
            <a:cxnSpLocks/>
          </p:cNvCxnSpPr>
          <p:nvPr/>
        </p:nvCxnSpPr>
        <p:spPr>
          <a:xfrm>
            <a:off x="8966033" y="1675635"/>
            <a:ext cx="105196" cy="2991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CE53421-C68E-44A1-9647-B36A325B0D47}"/>
              </a:ext>
            </a:extLst>
          </p:cNvPr>
          <p:cNvSpPr txBox="1"/>
          <p:nvPr/>
        </p:nvSpPr>
        <p:spPr>
          <a:xfrm>
            <a:off x="8613725" y="1426528"/>
            <a:ext cx="6014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Middle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46A5B63-2FBA-4C73-AEFC-1D38CE167931}"/>
              </a:ext>
            </a:extLst>
          </p:cNvPr>
          <p:cNvCxnSpPr>
            <a:cxnSpLocks/>
          </p:cNvCxnSpPr>
          <p:nvPr/>
        </p:nvCxnSpPr>
        <p:spPr>
          <a:xfrm flipH="1">
            <a:off x="10236411" y="1757082"/>
            <a:ext cx="225456" cy="2991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3248A93-77EB-4546-87B6-B098FAA98D22}"/>
              </a:ext>
            </a:extLst>
          </p:cNvPr>
          <p:cNvSpPr txBox="1"/>
          <p:nvPr/>
        </p:nvSpPr>
        <p:spPr>
          <a:xfrm>
            <a:off x="10145009" y="1495472"/>
            <a:ext cx="7104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Injection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58534A-9F09-4205-A1F0-FA67CF41EE89}"/>
              </a:ext>
            </a:extLst>
          </p:cNvPr>
          <p:cNvSpPr txBox="1"/>
          <p:nvPr/>
        </p:nvSpPr>
        <p:spPr>
          <a:xfrm>
            <a:off x="10934596" y="2063789"/>
            <a:ext cx="8130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Sextupole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ABE2617-60EC-4809-9D71-974D4BF02299}"/>
              </a:ext>
            </a:extLst>
          </p:cNvPr>
          <p:cNvCxnSpPr>
            <a:cxnSpLocks/>
          </p:cNvCxnSpPr>
          <p:nvPr/>
        </p:nvCxnSpPr>
        <p:spPr>
          <a:xfrm flipH="1">
            <a:off x="10851411" y="2312934"/>
            <a:ext cx="359298" cy="2017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3D52978-8E71-468D-9E81-3517127D11E4}"/>
              </a:ext>
            </a:extLst>
          </p:cNvPr>
          <p:cNvSpPr txBox="1"/>
          <p:nvPr/>
        </p:nvSpPr>
        <p:spPr>
          <a:xfrm>
            <a:off x="10675502" y="3668131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Iron pole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46A27CF-89AE-4239-BDCE-195D49FC3639}"/>
              </a:ext>
            </a:extLst>
          </p:cNvPr>
          <p:cNvCxnSpPr>
            <a:cxnSpLocks/>
          </p:cNvCxnSpPr>
          <p:nvPr/>
        </p:nvCxnSpPr>
        <p:spPr>
          <a:xfrm flipH="1" flipV="1">
            <a:off x="10424849" y="3436723"/>
            <a:ext cx="359298" cy="2314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1DEEE16-41BE-47BC-B8F5-B340880B89C2}"/>
              </a:ext>
            </a:extLst>
          </p:cNvPr>
          <p:cNvGrpSpPr/>
          <p:nvPr/>
        </p:nvGrpSpPr>
        <p:grpSpPr>
          <a:xfrm>
            <a:off x="6914840" y="4794521"/>
            <a:ext cx="891219" cy="304568"/>
            <a:chOff x="7175301" y="5082318"/>
            <a:chExt cx="1129687" cy="580544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F2DAF87-BB55-4117-B697-8F5B1838F8A5}"/>
                </a:ext>
              </a:extLst>
            </p:cNvPr>
            <p:cNvSpPr/>
            <p:nvPr/>
          </p:nvSpPr>
          <p:spPr>
            <a:xfrm>
              <a:off x="7175301" y="5082319"/>
              <a:ext cx="1129687" cy="58054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B8F7874-D5D1-478D-8850-43960E40686B}"/>
                </a:ext>
              </a:extLst>
            </p:cNvPr>
            <p:cNvCxnSpPr/>
            <p:nvPr/>
          </p:nvCxnSpPr>
          <p:spPr>
            <a:xfrm>
              <a:off x="7175301" y="5082319"/>
              <a:ext cx="1129687" cy="58054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694F74E-93B6-478C-BCE2-A52096A550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5301" y="5082318"/>
              <a:ext cx="1129687" cy="58054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1B9E2B6-E348-4061-A76C-759B5FCE8FF6}"/>
              </a:ext>
            </a:extLst>
          </p:cNvPr>
          <p:cNvGrpSpPr/>
          <p:nvPr/>
        </p:nvGrpSpPr>
        <p:grpSpPr>
          <a:xfrm>
            <a:off x="8757901" y="4788321"/>
            <a:ext cx="1276223" cy="304569"/>
            <a:chOff x="7175301" y="5082318"/>
            <a:chExt cx="1129687" cy="580544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B39DEA3-FD66-4A56-AA41-7E0118EC0A4A}"/>
                </a:ext>
              </a:extLst>
            </p:cNvPr>
            <p:cNvSpPr/>
            <p:nvPr/>
          </p:nvSpPr>
          <p:spPr>
            <a:xfrm>
              <a:off x="7175301" y="5082319"/>
              <a:ext cx="1129687" cy="58054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FD363B8-7969-4631-B109-F1A33C0D87A3}"/>
                </a:ext>
              </a:extLst>
            </p:cNvPr>
            <p:cNvCxnSpPr/>
            <p:nvPr/>
          </p:nvCxnSpPr>
          <p:spPr>
            <a:xfrm>
              <a:off x="7175301" y="5082319"/>
              <a:ext cx="1129687" cy="58054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D2B2F51-0DA6-4DF7-9EFE-2395266A99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5301" y="5082318"/>
              <a:ext cx="1129687" cy="58054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61D2915D-0BEF-4041-87E1-1744BDC3C34D}"/>
              </a:ext>
            </a:extLst>
          </p:cNvPr>
          <p:cNvSpPr/>
          <p:nvPr/>
        </p:nvSpPr>
        <p:spPr>
          <a:xfrm>
            <a:off x="6709585" y="5313750"/>
            <a:ext cx="3572627" cy="14340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931C064-9294-49DD-A7EC-5C6FF4E72D70}"/>
              </a:ext>
            </a:extLst>
          </p:cNvPr>
          <p:cNvSpPr/>
          <p:nvPr/>
        </p:nvSpPr>
        <p:spPr>
          <a:xfrm>
            <a:off x="6715717" y="5611352"/>
            <a:ext cx="3572627" cy="6246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E958DF0-0850-456F-895B-8F3E6EFAAE29}"/>
              </a:ext>
            </a:extLst>
          </p:cNvPr>
          <p:cNvSpPr/>
          <p:nvPr/>
        </p:nvSpPr>
        <p:spPr>
          <a:xfrm>
            <a:off x="6715717" y="5853970"/>
            <a:ext cx="3572627" cy="14492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71BD546-1DF8-483D-B4F3-2D315ABFE1A7}"/>
              </a:ext>
            </a:extLst>
          </p:cNvPr>
          <p:cNvCxnSpPr/>
          <p:nvPr/>
        </p:nvCxnSpPr>
        <p:spPr>
          <a:xfrm>
            <a:off x="7096466" y="4614365"/>
            <a:ext cx="210393" cy="2589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122B4DC-022D-4934-B73C-5597C5C1F9B4}"/>
              </a:ext>
            </a:extLst>
          </p:cNvPr>
          <p:cNvSpPr txBox="1"/>
          <p:nvPr/>
        </p:nvSpPr>
        <p:spPr>
          <a:xfrm>
            <a:off x="6742134" y="4356436"/>
            <a:ext cx="5469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Coil 1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9766B0A-B0CD-4DA0-B5D1-DC4D93E09272}"/>
              </a:ext>
            </a:extLst>
          </p:cNvPr>
          <p:cNvCxnSpPr>
            <a:cxnSpLocks/>
          </p:cNvCxnSpPr>
          <p:nvPr/>
        </p:nvCxnSpPr>
        <p:spPr>
          <a:xfrm flipH="1">
            <a:off x="9536591" y="4624756"/>
            <a:ext cx="95180" cy="2485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F608CDB1-A06C-40B9-B46F-AC6C20C197CF}"/>
              </a:ext>
            </a:extLst>
          </p:cNvPr>
          <p:cNvSpPr txBox="1"/>
          <p:nvPr/>
        </p:nvSpPr>
        <p:spPr>
          <a:xfrm>
            <a:off x="9346609" y="4366827"/>
            <a:ext cx="5469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Coil 2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52250F2-F02E-4031-8381-AAC420D8B114}"/>
              </a:ext>
            </a:extLst>
          </p:cNvPr>
          <p:cNvCxnSpPr>
            <a:cxnSpLocks/>
          </p:cNvCxnSpPr>
          <p:nvPr/>
        </p:nvCxnSpPr>
        <p:spPr>
          <a:xfrm flipH="1">
            <a:off x="10213916" y="4873310"/>
            <a:ext cx="401534" cy="24855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C304B6FE-619C-462C-873C-4A438132B67F}"/>
              </a:ext>
            </a:extLst>
          </p:cNvPr>
          <p:cNvSpPr txBox="1"/>
          <p:nvPr/>
        </p:nvSpPr>
        <p:spPr>
          <a:xfrm>
            <a:off x="10547621" y="4670612"/>
            <a:ext cx="6944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Mandrel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0356C6A-95B7-4052-B9C8-B5B73B6FEB51}"/>
              </a:ext>
            </a:extLst>
          </p:cNvPr>
          <p:cNvCxnSpPr>
            <a:cxnSpLocks/>
          </p:cNvCxnSpPr>
          <p:nvPr/>
        </p:nvCxnSpPr>
        <p:spPr>
          <a:xfrm flipH="1">
            <a:off x="10225084" y="5272093"/>
            <a:ext cx="505247" cy="14055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1D00BA23-9608-46EE-9470-C4FA92EA5475}"/>
              </a:ext>
            </a:extLst>
          </p:cNvPr>
          <p:cNvSpPr txBox="1"/>
          <p:nvPr/>
        </p:nvSpPr>
        <p:spPr>
          <a:xfrm>
            <a:off x="10710763" y="5144650"/>
            <a:ext cx="9076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LHe Vessel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18EBF8E-69E7-4184-9E1D-C07A6D20B4D0}"/>
              </a:ext>
            </a:extLst>
          </p:cNvPr>
          <p:cNvCxnSpPr>
            <a:cxnSpLocks/>
          </p:cNvCxnSpPr>
          <p:nvPr/>
        </p:nvCxnSpPr>
        <p:spPr>
          <a:xfrm flipH="1" flipV="1">
            <a:off x="10145009" y="5916783"/>
            <a:ext cx="585323" cy="19393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F591C339-3DC2-4424-B3DB-B06DCDF05593}"/>
              </a:ext>
            </a:extLst>
          </p:cNvPr>
          <p:cNvSpPr txBox="1"/>
          <p:nvPr/>
        </p:nvSpPr>
        <p:spPr>
          <a:xfrm>
            <a:off x="10710763" y="5983276"/>
            <a:ext cx="11657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Vacuum Vessel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4AC4EF9-2BFB-498B-BA2A-5924BA0A2DF4}"/>
              </a:ext>
            </a:extLst>
          </p:cNvPr>
          <p:cNvCxnSpPr>
            <a:cxnSpLocks/>
          </p:cNvCxnSpPr>
          <p:nvPr/>
        </p:nvCxnSpPr>
        <p:spPr>
          <a:xfrm flipH="1" flipV="1">
            <a:off x="10193340" y="5632387"/>
            <a:ext cx="590807" cy="9136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15DE646D-16F8-4CFB-BFF9-2437167E7833}"/>
              </a:ext>
            </a:extLst>
          </p:cNvPr>
          <p:cNvSpPr txBox="1"/>
          <p:nvPr/>
        </p:nvSpPr>
        <p:spPr>
          <a:xfrm>
            <a:off x="10740629" y="5659508"/>
            <a:ext cx="1111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Thermal shield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3DE5E86B-7DA2-4C5D-B893-64ADA800C65D}"/>
              </a:ext>
            </a:extLst>
          </p:cNvPr>
          <p:cNvSpPr/>
          <p:nvPr/>
        </p:nvSpPr>
        <p:spPr>
          <a:xfrm rot="10800000">
            <a:off x="7866875" y="5538263"/>
            <a:ext cx="245728" cy="18219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59F89C7-3697-473E-B9DF-1E641C5E9548}"/>
                  </a:ext>
                </a:extLst>
              </p:cNvPr>
              <p:cNvSpPr txBox="1"/>
              <p:nvPr/>
            </p:nvSpPr>
            <p:spPr>
              <a:xfrm>
                <a:off x="8004239" y="4365467"/>
                <a:ext cx="716285" cy="391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𝑚𝑎𝑔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59F89C7-3697-473E-B9DF-1E641C5E95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4239" y="4365467"/>
                <a:ext cx="716285" cy="391902"/>
              </a:xfrm>
              <a:prstGeom prst="rect">
                <a:avLst/>
              </a:prstGeom>
              <a:blipFill>
                <a:blip r:embed="rId3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Arrow: Right 59">
            <a:extLst>
              <a:ext uri="{FF2B5EF4-FFF2-40B4-BE49-F238E27FC236}">
                <a16:creationId xmlns:a16="http://schemas.microsoft.com/office/drawing/2014/main" id="{2D4EFEED-8227-4559-A525-3D4ADFF14D68}"/>
              </a:ext>
            </a:extLst>
          </p:cNvPr>
          <p:cNvSpPr/>
          <p:nvPr/>
        </p:nvSpPr>
        <p:spPr>
          <a:xfrm>
            <a:off x="8495874" y="5531108"/>
            <a:ext cx="245728" cy="18219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248F083E-43A8-4BEF-B20C-CEB35CFDECDD}"/>
                  </a:ext>
                </a:extLst>
              </p:cNvPr>
              <p:cNvSpPr txBox="1"/>
              <p:nvPr/>
            </p:nvSpPr>
            <p:spPr>
              <a:xfrm>
                <a:off x="8004239" y="5605940"/>
                <a:ext cx="766620" cy="39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𝑒𝑑𝑑𝑦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248F083E-43A8-4BEF-B20C-CEB35CFDEC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4239" y="5605940"/>
                <a:ext cx="766620" cy="391261"/>
              </a:xfrm>
              <a:prstGeom prst="rect">
                <a:avLst/>
              </a:prstGeom>
              <a:blipFill>
                <a:blip r:embed="rId4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030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7" grpId="0"/>
      <p:bldP spid="15" grpId="0"/>
      <p:bldP spid="17" grpId="0"/>
      <p:bldP spid="19" grpId="0"/>
      <p:bldP spid="22" grpId="0"/>
      <p:bldP spid="36" grpId="0" animBg="1"/>
      <p:bldP spid="37" grpId="0" animBg="1"/>
      <p:bldP spid="38" grpId="0" animBg="1"/>
      <p:bldP spid="42" grpId="0"/>
      <p:bldP spid="44" grpId="0"/>
      <p:bldP spid="46" grpId="0"/>
      <p:bldP spid="54" grpId="0"/>
      <p:bldP spid="56" grpId="0"/>
      <p:bldP spid="58" grpId="0"/>
      <p:bldP spid="59" grpId="0" animBg="1"/>
      <p:bldP spid="49" grpId="0"/>
      <p:bldP spid="60" grpId="0" animBg="1"/>
      <p:bldP spid="6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>
            <a:extLst>
              <a:ext uri="{FF2B5EF4-FFF2-40B4-BE49-F238E27FC236}">
                <a16:creationId xmlns:a16="http://schemas.microsoft.com/office/drawing/2014/main" id="{F72EFBFD-963D-4FE4-A20C-42A2DBD84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634" y="5518600"/>
            <a:ext cx="6612860" cy="11536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54088D-77B0-4AA0-B372-2B02DD300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Quench protection circuit for FRIB-I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A498F-C52A-4F6D-B24D-BDBA79E157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418F06-20D2-4F3A-AAFE-7560DE9B4643}"/>
              </a:ext>
            </a:extLst>
          </p:cNvPr>
          <p:cNvSpPr txBox="1"/>
          <p:nvPr/>
        </p:nvSpPr>
        <p:spPr>
          <a:xfrm>
            <a:off x="0" y="6615239"/>
            <a:ext cx="83150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D. Arbelaez, et al, Test results for a superconducting 28-GHz ion source magnet for FRIB, </a:t>
            </a:r>
            <a:r>
              <a:rPr lang="en-US" sz="1000" i="1" dirty="0"/>
              <a:t>IEEE Trans. Appl. </a:t>
            </a:r>
            <a:r>
              <a:rPr lang="en-US" sz="1000" i="1" dirty="0" err="1"/>
              <a:t>Supercond</a:t>
            </a:r>
            <a:r>
              <a:rPr lang="en-US" sz="1000" i="1" dirty="0"/>
              <a:t>.</a:t>
            </a:r>
            <a:r>
              <a:rPr lang="en-US" sz="1000" dirty="0"/>
              <a:t>, 29 (5), 4100605, 2019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32F973F-21D7-4E21-8FD9-336D98625060}"/>
              </a:ext>
            </a:extLst>
          </p:cNvPr>
          <p:cNvSpPr txBox="1"/>
          <p:nvPr/>
        </p:nvSpPr>
        <p:spPr>
          <a:xfrm>
            <a:off x="7702519" y="1548525"/>
            <a:ext cx="39901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Total stored energy, 660kJ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Protected by the internal dump resistor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No switch between the internal and PS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Current also transport to the PS dump resistor during the quench 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7FBE649E-2EBF-4786-A806-D1752D043EDB}"/>
              </a:ext>
            </a:extLst>
          </p:cNvPr>
          <p:cNvGrpSpPr/>
          <p:nvPr/>
        </p:nvGrpSpPr>
        <p:grpSpPr>
          <a:xfrm>
            <a:off x="499287" y="1343743"/>
            <a:ext cx="7103310" cy="4174857"/>
            <a:chOff x="573618" y="2220530"/>
            <a:chExt cx="7103310" cy="417485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9F0DE69-0074-4DDC-A6ED-FB64E2BF1F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055" r="3186" b="5003"/>
            <a:stretch/>
          </p:blipFill>
          <p:spPr>
            <a:xfrm>
              <a:off x="573618" y="2220530"/>
              <a:ext cx="7103310" cy="417485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816534B-F43D-4F4C-973B-CF9CF3739DF1}"/>
                </a:ext>
              </a:extLst>
            </p:cNvPr>
            <p:cNvSpPr txBox="1"/>
            <p:nvPr/>
          </p:nvSpPr>
          <p:spPr>
            <a:xfrm>
              <a:off x="4523343" y="2273245"/>
              <a:ext cx="126509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>
                  <a:solidFill>
                    <a:srgbClr val="FF0000"/>
                  </a:solidFill>
                </a:rPr>
                <a:t>PS dump resistor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24BAF49-4F1B-4D13-8772-1119D7D0CB3C}"/>
                </a:ext>
              </a:extLst>
            </p:cNvPr>
            <p:cNvSpPr/>
            <p:nvPr/>
          </p:nvSpPr>
          <p:spPr>
            <a:xfrm>
              <a:off x="3785407" y="2502599"/>
              <a:ext cx="679732" cy="37504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0282EEB-9473-4765-8540-DCBC2DA2C0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75146" y="2522773"/>
              <a:ext cx="354323" cy="12831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728DD7B-CB15-4D0D-AA05-123CFB6411B6}"/>
                </a:ext>
              </a:extLst>
            </p:cNvPr>
            <p:cNvSpPr txBox="1"/>
            <p:nvPr/>
          </p:nvSpPr>
          <p:spPr>
            <a:xfrm>
              <a:off x="875906" y="2350911"/>
              <a:ext cx="53091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>
                  <a:solidFill>
                    <a:srgbClr val="FF0000"/>
                  </a:solidFill>
                </a:rPr>
                <a:t>diode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68C4DE8-7BC9-4EC0-A01A-01C6D4DA58E1}"/>
                </a:ext>
              </a:extLst>
            </p:cNvPr>
            <p:cNvSpPr/>
            <p:nvPr/>
          </p:nvSpPr>
          <p:spPr>
            <a:xfrm>
              <a:off x="898965" y="3109723"/>
              <a:ext cx="892192" cy="483193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8FDD50B-8085-4512-93AF-6352EF12DC1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27770" y="2592901"/>
              <a:ext cx="70967" cy="58758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D7B0F74-2393-4DAD-BD37-6AE8F046C7FE}"/>
                </a:ext>
              </a:extLst>
            </p:cNvPr>
            <p:cNvSpPr txBox="1"/>
            <p:nvPr/>
          </p:nvSpPr>
          <p:spPr>
            <a:xfrm>
              <a:off x="1480365" y="2423623"/>
              <a:ext cx="115448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>
                  <a:solidFill>
                    <a:srgbClr val="FF0000"/>
                  </a:solidFill>
                </a:rPr>
                <a:t>Internal resistor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5C20A14-7A06-4DE6-99D1-FF6FBAF7D7AC}"/>
                </a:ext>
              </a:extLst>
            </p:cNvPr>
            <p:cNvCxnSpPr>
              <a:cxnSpLocks/>
              <a:stCxn id="15" idx="7"/>
            </p:cNvCxnSpPr>
            <p:nvPr/>
          </p:nvCxnSpPr>
          <p:spPr>
            <a:xfrm flipV="1">
              <a:off x="1660499" y="2684113"/>
              <a:ext cx="215554" cy="49637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Arc 79">
              <a:extLst>
                <a:ext uri="{FF2B5EF4-FFF2-40B4-BE49-F238E27FC236}">
                  <a16:creationId xmlns:a16="http://schemas.microsoft.com/office/drawing/2014/main" id="{42DDFA41-1A90-4D64-A979-C53989A01848}"/>
                </a:ext>
              </a:extLst>
            </p:cNvPr>
            <p:cNvSpPr/>
            <p:nvPr/>
          </p:nvSpPr>
          <p:spPr>
            <a:xfrm>
              <a:off x="898965" y="3440975"/>
              <a:ext cx="914400" cy="373048"/>
            </a:xfrm>
            <a:prstGeom prst="arc">
              <a:avLst>
                <a:gd name="adj1" fmla="val 3137917"/>
                <a:gd name="adj2" fmla="val 20883449"/>
              </a:avLst>
            </a:prstGeom>
            <a:ln>
              <a:solidFill>
                <a:schemeClr val="tx2">
                  <a:lumMod val="75000"/>
                  <a:lumOff val="25000"/>
                </a:schemeClr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Arc 80">
              <a:extLst>
                <a:ext uri="{FF2B5EF4-FFF2-40B4-BE49-F238E27FC236}">
                  <a16:creationId xmlns:a16="http://schemas.microsoft.com/office/drawing/2014/main" id="{D4612805-174B-49CE-9FD4-2ED9D9B3E5FF}"/>
                </a:ext>
              </a:extLst>
            </p:cNvPr>
            <p:cNvSpPr/>
            <p:nvPr/>
          </p:nvSpPr>
          <p:spPr>
            <a:xfrm>
              <a:off x="1999103" y="3433939"/>
              <a:ext cx="914400" cy="373048"/>
            </a:xfrm>
            <a:prstGeom prst="arc">
              <a:avLst>
                <a:gd name="adj1" fmla="val 3137917"/>
                <a:gd name="adj2" fmla="val 20883449"/>
              </a:avLst>
            </a:prstGeom>
            <a:ln>
              <a:solidFill>
                <a:schemeClr val="tx2">
                  <a:lumMod val="75000"/>
                  <a:lumOff val="25000"/>
                </a:schemeClr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Arc 81">
              <a:extLst>
                <a:ext uri="{FF2B5EF4-FFF2-40B4-BE49-F238E27FC236}">
                  <a16:creationId xmlns:a16="http://schemas.microsoft.com/office/drawing/2014/main" id="{789A59EC-8D01-4CBE-B32F-B34DEFE265CD}"/>
                </a:ext>
              </a:extLst>
            </p:cNvPr>
            <p:cNvSpPr/>
            <p:nvPr/>
          </p:nvSpPr>
          <p:spPr>
            <a:xfrm>
              <a:off x="3136542" y="3440975"/>
              <a:ext cx="914400" cy="373048"/>
            </a:xfrm>
            <a:prstGeom prst="arc">
              <a:avLst>
                <a:gd name="adj1" fmla="val 3137917"/>
                <a:gd name="adj2" fmla="val 20883449"/>
              </a:avLst>
            </a:prstGeom>
            <a:ln>
              <a:solidFill>
                <a:schemeClr val="tx2">
                  <a:lumMod val="75000"/>
                  <a:lumOff val="25000"/>
                </a:schemeClr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Arc 82">
              <a:extLst>
                <a:ext uri="{FF2B5EF4-FFF2-40B4-BE49-F238E27FC236}">
                  <a16:creationId xmlns:a16="http://schemas.microsoft.com/office/drawing/2014/main" id="{AC12F98C-CDCA-4025-A068-408D26F6F430}"/>
                </a:ext>
              </a:extLst>
            </p:cNvPr>
            <p:cNvSpPr/>
            <p:nvPr/>
          </p:nvSpPr>
          <p:spPr>
            <a:xfrm>
              <a:off x="4236680" y="3433939"/>
              <a:ext cx="914400" cy="373048"/>
            </a:xfrm>
            <a:prstGeom prst="arc">
              <a:avLst>
                <a:gd name="adj1" fmla="val 3137917"/>
                <a:gd name="adj2" fmla="val 20883449"/>
              </a:avLst>
            </a:prstGeom>
            <a:ln>
              <a:solidFill>
                <a:schemeClr val="tx2">
                  <a:lumMod val="75000"/>
                  <a:lumOff val="25000"/>
                </a:schemeClr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Arc 83">
              <a:extLst>
                <a:ext uri="{FF2B5EF4-FFF2-40B4-BE49-F238E27FC236}">
                  <a16:creationId xmlns:a16="http://schemas.microsoft.com/office/drawing/2014/main" id="{A8C7B3B2-135A-410F-80BD-57BCF688A50E}"/>
                </a:ext>
              </a:extLst>
            </p:cNvPr>
            <p:cNvSpPr/>
            <p:nvPr/>
          </p:nvSpPr>
          <p:spPr>
            <a:xfrm>
              <a:off x="5406735" y="3440975"/>
              <a:ext cx="914400" cy="373048"/>
            </a:xfrm>
            <a:prstGeom prst="arc">
              <a:avLst>
                <a:gd name="adj1" fmla="val 3137917"/>
                <a:gd name="adj2" fmla="val 20883449"/>
              </a:avLst>
            </a:prstGeom>
            <a:ln>
              <a:solidFill>
                <a:schemeClr val="tx2">
                  <a:lumMod val="75000"/>
                  <a:lumOff val="25000"/>
                </a:schemeClr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Arc 84">
              <a:extLst>
                <a:ext uri="{FF2B5EF4-FFF2-40B4-BE49-F238E27FC236}">
                  <a16:creationId xmlns:a16="http://schemas.microsoft.com/office/drawing/2014/main" id="{CFD12A96-6628-4EFD-A1FC-D223476E07BC}"/>
                </a:ext>
              </a:extLst>
            </p:cNvPr>
            <p:cNvSpPr/>
            <p:nvPr/>
          </p:nvSpPr>
          <p:spPr>
            <a:xfrm>
              <a:off x="6506873" y="3433939"/>
              <a:ext cx="914400" cy="373048"/>
            </a:xfrm>
            <a:prstGeom prst="arc">
              <a:avLst>
                <a:gd name="adj1" fmla="val 3137917"/>
                <a:gd name="adj2" fmla="val 20883449"/>
              </a:avLst>
            </a:prstGeom>
            <a:ln>
              <a:solidFill>
                <a:schemeClr val="tx2">
                  <a:lumMod val="75000"/>
                  <a:lumOff val="25000"/>
                </a:schemeClr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Arc 93">
              <a:extLst>
                <a:ext uri="{FF2B5EF4-FFF2-40B4-BE49-F238E27FC236}">
                  <a16:creationId xmlns:a16="http://schemas.microsoft.com/office/drawing/2014/main" id="{E361A2D9-3572-4958-B019-CDE4DF450A6F}"/>
                </a:ext>
              </a:extLst>
            </p:cNvPr>
            <p:cNvSpPr/>
            <p:nvPr/>
          </p:nvSpPr>
          <p:spPr>
            <a:xfrm>
              <a:off x="1965765" y="4746683"/>
              <a:ext cx="914400" cy="373048"/>
            </a:xfrm>
            <a:prstGeom prst="arc">
              <a:avLst>
                <a:gd name="adj1" fmla="val 3137917"/>
                <a:gd name="adj2" fmla="val 20883449"/>
              </a:avLst>
            </a:prstGeom>
            <a:ln>
              <a:solidFill>
                <a:schemeClr val="tx2">
                  <a:lumMod val="75000"/>
                  <a:lumOff val="25000"/>
                </a:schemeClr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Arc 94">
              <a:extLst>
                <a:ext uri="{FF2B5EF4-FFF2-40B4-BE49-F238E27FC236}">
                  <a16:creationId xmlns:a16="http://schemas.microsoft.com/office/drawing/2014/main" id="{7AFE8BF2-28E5-457D-8FC8-6FC2CFCD6932}"/>
                </a:ext>
              </a:extLst>
            </p:cNvPr>
            <p:cNvSpPr/>
            <p:nvPr/>
          </p:nvSpPr>
          <p:spPr>
            <a:xfrm>
              <a:off x="3668073" y="4746683"/>
              <a:ext cx="914400" cy="373048"/>
            </a:xfrm>
            <a:prstGeom prst="arc">
              <a:avLst>
                <a:gd name="adj1" fmla="val 3137917"/>
                <a:gd name="adj2" fmla="val 20883449"/>
              </a:avLst>
            </a:prstGeom>
            <a:ln>
              <a:solidFill>
                <a:schemeClr val="tx2">
                  <a:lumMod val="75000"/>
                  <a:lumOff val="25000"/>
                </a:schemeClr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Arc 95">
              <a:extLst>
                <a:ext uri="{FF2B5EF4-FFF2-40B4-BE49-F238E27FC236}">
                  <a16:creationId xmlns:a16="http://schemas.microsoft.com/office/drawing/2014/main" id="{05A4285B-E22D-4A93-9FE1-8FF38B2A0FC7}"/>
                </a:ext>
              </a:extLst>
            </p:cNvPr>
            <p:cNvSpPr/>
            <p:nvPr/>
          </p:nvSpPr>
          <p:spPr>
            <a:xfrm>
              <a:off x="5410182" y="4754253"/>
              <a:ext cx="914400" cy="373048"/>
            </a:xfrm>
            <a:prstGeom prst="arc">
              <a:avLst>
                <a:gd name="adj1" fmla="val 3137917"/>
                <a:gd name="adj2" fmla="val 20883449"/>
              </a:avLst>
            </a:prstGeom>
            <a:ln>
              <a:solidFill>
                <a:schemeClr val="tx2">
                  <a:lumMod val="75000"/>
                  <a:lumOff val="25000"/>
                </a:schemeClr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17B21D71-7ACF-4945-9E2B-8433A9687742}"/>
                  </a:ext>
                </a:extLst>
              </p:cNvPr>
              <p:cNvSpPr txBox="1"/>
              <p:nvPr/>
            </p:nvSpPr>
            <p:spPr>
              <a:xfrm>
                <a:off x="8231221" y="5110190"/>
                <a:ext cx="2932790" cy="1290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𝑎𝑣𝑔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=15.2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mΩ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=18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𝑎𝑣𝑔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=9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2.4 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mΩ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=152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𝑎𝑣𝑔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=22.0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mΩ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=109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𝑎𝑣𝑔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=72.0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mΩ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=115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17B21D71-7ACF-4945-9E2B-8433A96877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1221" y="5110190"/>
                <a:ext cx="2932790" cy="1290610"/>
              </a:xfrm>
              <a:prstGeom prst="rect">
                <a:avLst/>
              </a:prstGeom>
              <a:blipFill>
                <a:blip r:embed="rId4"/>
                <a:stretch>
                  <a:fillRect b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80647742-5FA5-473D-A996-437D2CF3B44D}"/>
              </a:ext>
            </a:extLst>
          </p:cNvPr>
          <p:cNvCxnSpPr>
            <a:cxnSpLocks/>
          </p:cNvCxnSpPr>
          <p:nvPr/>
        </p:nvCxnSpPr>
        <p:spPr>
          <a:xfrm flipH="1">
            <a:off x="7132406" y="5363522"/>
            <a:ext cx="1165189" cy="4929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EB2DBB51-19FA-4AF4-B651-3B2BC14AF301}"/>
              </a:ext>
            </a:extLst>
          </p:cNvPr>
          <p:cNvCxnSpPr>
            <a:cxnSpLocks/>
          </p:cNvCxnSpPr>
          <p:nvPr/>
        </p:nvCxnSpPr>
        <p:spPr>
          <a:xfrm flipH="1">
            <a:off x="7132406" y="5610012"/>
            <a:ext cx="1155702" cy="4126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E6AD114C-B728-43DA-9B08-AC713B2B1682}"/>
              </a:ext>
            </a:extLst>
          </p:cNvPr>
          <p:cNvCxnSpPr>
            <a:cxnSpLocks/>
          </p:cNvCxnSpPr>
          <p:nvPr/>
        </p:nvCxnSpPr>
        <p:spPr>
          <a:xfrm flipH="1">
            <a:off x="7132406" y="5947915"/>
            <a:ext cx="1165189" cy="2574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A495C32D-B58A-4372-8C6B-70682B9CAC59}"/>
              </a:ext>
            </a:extLst>
          </p:cNvPr>
          <p:cNvCxnSpPr>
            <a:cxnSpLocks/>
          </p:cNvCxnSpPr>
          <p:nvPr/>
        </p:nvCxnSpPr>
        <p:spPr>
          <a:xfrm flipH="1">
            <a:off x="7132406" y="6184533"/>
            <a:ext cx="1176373" cy="1718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624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6ECB1-E375-4C78-B03D-304E7B631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Measured current decays and voltages 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5D46C2D-AA15-4F3E-9234-BFFE7CF40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1099"/>
            <a:ext cx="8156292" cy="555307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022D9BF-9D89-4844-9983-E57CB10486D3}"/>
              </a:ext>
            </a:extLst>
          </p:cNvPr>
          <p:cNvSpPr txBox="1"/>
          <p:nvPr/>
        </p:nvSpPr>
        <p:spPr>
          <a:xfrm>
            <a:off x="7972826" y="1511910"/>
            <a:ext cx="390780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Time constants derived from the measurement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Sextupole, 1.8s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Solenoid, 4.0s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The current decays are all dominated by the quench propagation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Quench in each single sextupole increase the current in the others due to the mutual inductance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The magnetic coupling between the solenoid is not so strong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Reverse diodes are switched on for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coil4,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coil3,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coil7,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minimum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49F479A-6EAA-4C12-B9B5-23A41CBCC70F}"/>
              </a:ext>
            </a:extLst>
          </p:cNvPr>
          <p:cNvCxnSpPr>
            <a:cxnSpLocks/>
          </p:cNvCxnSpPr>
          <p:nvPr/>
        </p:nvCxnSpPr>
        <p:spPr>
          <a:xfrm>
            <a:off x="1047750" y="3648075"/>
            <a:ext cx="0" cy="4095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C9F10D4-49F6-41F5-A5B2-235CCE1E90C7}"/>
              </a:ext>
            </a:extLst>
          </p:cNvPr>
          <p:cNvCxnSpPr>
            <a:cxnSpLocks/>
          </p:cNvCxnSpPr>
          <p:nvPr/>
        </p:nvCxnSpPr>
        <p:spPr>
          <a:xfrm>
            <a:off x="1047750" y="3838575"/>
            <a:ext cx="904875" cy="0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A8F7FC7-1F26-40F4-BB62-6C6C548B3ED3}"/>
              </a:ext>
            </a:extLst>
          </p:cNvPr>
          <p:cNvCxnSpPr>
            <a:cxnSpLocks/>
          </p:cNvCxnSpPr>
          <p:nvPr/>
        </p:nvCxnSpPr>
        <p:spPr>
          <a:xfrm>
            <a:off x="1962150" y="3648075"/>
            <a:ext cx="0" cy="4095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CF9B05AD-5CE5-49EC-9ED2-0CC8944A9FF1}"/>
              </a:ext>
            </a:extLst>
          </p:cNvPr>
          <p:cNvSpPr txBox="1"/>
          <p:nvPr/>
        </p:nvSpPr>
        <p:spPr>
          <a:xfrm>
            <a:off x="1189845" y="3450193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1.8s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9C3D6F6-D6D6-474E-B713-5BFD31628ABE}"/>
              </a:ext>
            </a:extLst>
          </p:cNvPr>
          <p:cNvCxnSpPr>
            <a:cxnSpLocks/>
          </p:cNvCxnSpPr>
          <p:nvPr/>
        </p:nvCxnSpPr>
        <p:spPr>
          <a:xfrm>
            <a:off x="5360926" y="3886200"/>
            <a:ext cx="0" cy="4095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8D86578-DC4F-4BF4-A715-3B2A1354D2E0}"/>
              </a:ext>
            </a:extLst>
          </p:cNvPr>
          <p:cNvCxnSpPr>
            <a:cxnSpLocks/>
          </p:cNvCxnSpPr>
          <p:nvPr/>
        </p:nvCxnSpPr>
        <p:spPr>
          <a:xfrm>
            <a:off x="5360926" y="4076700"/>
            <a:ext cx="904875" cy="0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02BEFCD-7D8E-4A50-8B63-9A18AB0033A4}"/>
              </a:ext>
            </a:extLst>
          </p:cNvPr>
          <p:cNvCxnSpPr>
            <a:cxnSpLocks/>
          </p:cNvCxnSpPr>
          <p:nvPr/>
        </p:nvCxnSpPr>
        <p:spPr>
          <a:xfrm>
            <a:off x="6275326" y="3886200"/>
            <a:ext cx="0" cy="4095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27646785-DE38-45F6-913A-B8BC31251C2F}"/>
              </a:ext>
            </a:extLst>
          </p:cNvPr>
          <p:cNvSpPr txBox="1"/>
          <p:nvPr/>
        </p:nvSpPr>
        <p:spPr>
          <a:xfrm>
            <a:off x="5503021" y="368831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4.0s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09F829C-9DE5-4CF9-8B15-1E4090C728A0}"/>
              </a:ext>
            </a:extLst>
          </p:cNvPr>
          <p:cNvCxnSpPr>
            <a:cxnSpLocks/>
          </p:cNvCxnSpPr>
          <p:nvPr/>
        </p:nvCxnSpPr>
        <p:spPr>
          <a:xfrm flipH="1">
            <a:off x="1756677" y="1333499"/>
            <a:ext cx="415023" cy="1891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Oval 59">
            <a:extLst>
              <a:ext uri="{FF2B5EF4-FFF2-40B4-BE49-F238E27FC236}">
                <a16:creationId xmlns:a16="http://schemas.microsoft.com/office/drawing/2014/main" id="{6C5E3A35-1542-4FAE-9EAB-DA696728A09C}"/>
              </a:ext>
            </a:extLst>
          </p:cNvPr>
          <p:cNvSpPr/>
          <p:nvPr/>
        </p:nvSpPr>
        <p:spPr>
          <a:xfrm>
            <a:off x="1441666" y="1352549"/>
            <a:ext cx="381686" cy="1114425"/>
          </a:xfrm>
          <a:prstGeom prst="ellipse">
            <a:avLst/>
          </a:prstGeom>
          <a:noFill/>
          <a:ln w="127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BA7EE4C-B56A-450E-80B4-3DED43668330}"/>
              </a:ext>
            </a:extLst>
          </p:cNvPr>
          <p:cNvSpPr txBox="1"/>
          <p:nvPr/>
        </p:nvSpPr>
        <p:spPr>
          <a:xfrm>
            <a:off x="1962150" y="1126493"/>
            <a:ext cx="13179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Direction reversed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E4AA1567-55CF-4F9E-8255-A05F44B10283}"/>
              </a:ext>
            </a:extLst>
          </p:cNvPr>
          <p:cNvSpPr/>
          <p:nvPr/>
        </p:nvSpPr>
        <p:spPr>
          <a:xfrm>
            <a:off x="5818951" y="1592817"/>
            <a:ext cx="904875" cy="540781"/>
          </a:xfrm>
          <a:prstGeom prst="ellipse">
            <a:avLst/>
          </a:prstGeom>
          <a:noFill/>
          <a:ln w="127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08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0" grpId="0"/>
      <p:bldP spid="60" grpId="0" animBg="1"/>
      <p:bldP spid="62" grpId="0"/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D5E0B-1D70-4563-9F54-DE9E1A12C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Quench simulation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63EB56-F20E-4F05-BA63-BCE5D185F92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F40BE5F-2802-4DAB-AFB8-86B5DFB6550D}"/>
              </a:ext>
            </a:extLst>
          </p:cNvPr>
          <p:cNvSpPr txBox="1"/>
          <p:nvPr/>
        </p:nvSpPr>
        <p:spPr>
          <a:xfrm>
            <a:off x="780096" y="1631939"/>
            <a:ext cx="4013905" cy="4832078"/>
          </a:xfrm>
          <a:prstGeom prst="rect">
            <a:avLst/>
          </a:prstGeom>
        </p:spPr>
        <p:txBody>
          <a:bodyPr wrap="none" lIns="228593" tIns="228593" rIns="228593" bIns="228593" rtlCol="0">
            <a:spAutoFit/>
          </a:bodyPr>
          <a:lstStyle/>
          <a:p>
            <a:pPr marL="342762" indent="-342762" defTabSz="4387349" fontAlgn="auto">
              <a:spcBef>
                <a:spcPct val="20000"/>
              </a:spcBef>
              <a:spcAft>
                <a:spcPts val="0"/>
              </a:spcAft>
            </a:pPr>
            <a:r>
              <a:rPr lang="en-US" sz="2000" i="1" dirty="0">
                <a:latin typeface="+mn-lt"/>
                <a:ea typeface="+mn-ea"/>
              </a:rPr>
              <a:t>Time loop</a:t>
            </a:r>
          </a:p>
          <a:p>
            <a:pPr marL="342762" indent="-342762" defTabSz="4387349" fontAlgn="auto">
              <a:spcBef>
                <a:spcPct val="20000"/>
              </a:spcBef>
              <a:spcAft>
                <a:spcPts val="0"/>
              </a:spcAft>
            </a:pPr>
            <a:endParaRPr lang="en-US" sz="2000" i="1" dirty="0">
              <a:latin typeface="+mn-lt"/>
              <a:ea typeface="+mn-ea"/>
            </a:endParaRPr>
          </a:p>
          <a:p>
            <a:pPr marL="342762" indent="-342762" defTabSz="4387349" fontAlgn="auto">
              <a:spcBef>
                <a:spcPct val="20000"/>
              </a:spcBef>
              <a:spcAft>
                <a:spcPts val="0"/>
              </a:spcAft>
            </a:pPr>
            <a:endParaRPr lang="en-US" sz="2000" i="1" dirty="0">
              <a:latin typeface="+mn-lt"/>
              <a:ea typeface="+mn-ea"/>
            </a:endParaRPr>
          </a:p>
          <a:p>
            <a:pPr marL="342762" indent="-342762" defTabSz="4387349" fontAlgn="auto">
              <a:spcBef>
                <a:spcPct val="20000"/>
              </a:spcBef>
              <a:spcAft>
                <a:spcPts val="0"/>
              </a:spcAft>
            </a:pPr>
            <a:r>
              <a:rPr lang="en-US" sz="2000" i="1" dirty="0">
                <a:latin typeface="+mn-lt"/>
                <a:ea typeface="+mn-ea"/>
              </a:rPr>
              <a:t>	  Electromagnetic simulation</a:t>
            </a:r>
          </a:p>
          <a:p>
            <a:pPr marL="342762" indent="-342762" defTabSz="4387349" fontAlgn="auto">
              <a:spcBef>
                <a:spcPct val="20000"/>
              </a:spcBef>
              <a:spcAft>
                <a:spcPts val="0"/>
              </a:spcAft>
            </a:pPr>
            <a:r>
              <a:rPr lang="en-US" sz="2000" i="1" dirty="0">
                <a:latin typeface="+mn-lt"/>
                <a:ea typeface="+mn-ea"/>
              </a:rPr>
              <a:t>	</a:t>
            </a:r>
          </a:p>
          <a:p>
            <a:pPr marL="342762" indent="-342762" defTabSz="4387349" fontAlgn="auto">
              <a:spcBef>
                <a:spcPct val="20000"/>
              </a:spcBef>
              <a:spcAft>
                <a:spcPts val="0"/>
              </a:spcAft>
            </a:pPr>
            <a:endParaRPr lang="en-US" sz="2000" i="1" dirty="0">
              <a:latin typeface="+mn-lt"/>
              <a:ea typeface="+mn-ea"/>
            </a:endParaRPr>
          </a:p>
          <a:p>
            <a:pPr marL="342762" indent="-342762" defTabSz="4387349" fontAlgn="auto">
              <a:spcBef>
                <a:spcPct val="20000"/>
              </a:spcBef>
              <a:spcAft>
                <a:spcPts val="0"/>
              </a:spcAft>
            </a:pPr>
            <a:r>
              <a:rPr lang="en-US" sz="2000" i="1" dirty="0">
                <a:latin typeface="+mn-lt"/>
                <a:ea typeface="+mn-ea"/>
              </a:rPr>
              <a:t>	 Thermal simulation</a:t>
            </a:r>
          </a:p>
          <a:p>
            <a:pPr marL="342762" indent="-342762" defTabSz="4387349" fontAlgn="auto">
              <a:spcBef>
                <a:spcPct val="20000"/>
              </a:spcBef>
              <a:spcAft>
                <a:spcPts val="0"/>
              </a:spcAft>
            </a:pPr>
            <a:endParaRPr lang="en-US" sz="2000" i="1" dirty="0">
              <a:latin typeface="+mn-lt"/>
              <a:ea typeface="+mn-ea"/>
            </a:endParaRPr>
          </a:p>
          <a:p>
            <a:pPr marL="342762" indent="-342762" defTabSz="4387349" fontAlgn="auto">
              <a:spcBef>
                <a:spcPct val="20000"/>
              </a:spcBef>
              <a:spcAft>
                <a:spcPts val="0"/>
              </a:spcAft>
            </a:pPr>
            <a:endParaRPr lang="en-US" sz="2000" i="1" dirty="0">
              <a:latin typeface="+mn-lt"/>
              <a:ea typeface="+mn-ea"/>
            </a:endParaRPr>
          </a:p>
          <a:p>
            <a:pPr marL="342762" indent="-342762" defTabSz="4387349" fontAlgn="auto">
              <a:spcBef>
                <a:spcPct val="20000"/>
              </a:spcBef>
              <a:spcAft>
                <a:spcPts val="0"/>
              </a:spcAft>
            </a:pPr>
            <a:r>
              <a:rPr lang="en-US" sz="2000" i="1" dirty="0">
                <a:latin typeface="+mn-lt"/>
                <a:ea typeface="+mn-ea"/>
              </a:rPr>
              <a:t>	 Circuit simulation</a:t>
            </a:r>
            <a:endParaRPr lang="en-US" sz="2000" i="1" dirty="0"/>
          </a:p>
          <a:p>
            <a:pPr marL="342762" indent="-342762" defTabSz="4387349" fontAlgn="auto">
              <a:spcBef>
                <a:spcPct val="20000"/>
              </a:spcBef>
              <a:spcAft>
                <a:spcPts val="0"/>
              </a:spcAft>
            </a:pPr>
            <a:endParaRPr lang="en-US" sz="2000" i="1" dirty="0">
              <a:latin typeface="+mn-lt"/>
              <a:ea typeface="+mn-ea"/>
            </a:endParaRPr>
          </a:p>
          <a:p>
            <a:pPr marL="342762" indent="-342762" defTabSz="4387349" fontAlgn="auto">
              <a:spcBef>
                <a:spcPct val="20000"/>
              </a:spcBef>
              <a:spcAft>
                <a:spcPts val="0"/>
              </a:spcAft>
            </a:pPr>
            <a:r>
              <a:rPr lang="en-US" sz="2000" i="1" dirty="0">
                <a:latin typeface="+mn-lt"/>
                <a:ea typeface="+mn-ea"/>
              </a:rPr>
              <a:t>End of time loop 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F4C3B2A-C56A-4FAC-979D-CA6997B91CAA}"/>
              </a:ext>
            </a:extLst>
          </p:cNvPr>
          <p:cNvCxnSpPr>
            <a:cxnSpLocks/>
          </p:cNvCxnSpPr>
          <p:nvPr/>
        </p:nvCxnSpPr>
        <p:spPr>
          <a:xfrm>
            <a:off x="2793721" y="3371849"/>
            <a:ext cx="0" cy="585646"/>
          </a:xfrm>
          <a:prstGeom prst="line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C3F5B410-336F-4FCD-B587-27F702EF48DB}"/>
              </a:ext>
            </a:extLst>
          </p:cNvPr>
          <p:cNvCxnSpPr>
            <a:cxnSpLocks/>
          </p:cNvCxnSpPr>
          <p:nvPr/>
        </p:nvCxnSpPr>
        <p:spPr>
          <a:xfrm flipH="1">
            <a:off x="3038475" y="3587815"/>
            <a:ext cx="2515274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C501E6B0-9D3D-45A3-9F6A-C74FB56586F7}"/>
                  </a:ext>
                </a:extLst>
              </p:cNvPr>
              <p:cNvSpPr txBox="1"/>
              <p:nvPr/>
            </p:nvSpPr>
            <p:spPr>
              <a:xfrm>
                <a:off x="5533459" y="1587157"/>
                <a:ext cx="6518841" cy="2745609"/>
              </a:xfrm>
              <a:prstGeom prst="rect">
                <a:avLst/>
              </a:prstGeom>
              <a:ln w="28575">
                <a:solidFill>
                  <a:schemeClr val="accent6"/>
                </a:solidFill>
              </a:ln>
            </p:spPr>
            <p:txBody>
              <a:bodyPr wrap="square" lIns="228593" tIns="228593" rIns="228593" bIns="228593" rtlCol="0">
                <a:spAutoFit/>
              </a:bodyPr>
              <a:lstStyle/>
              <a:p>
                <a:pPr marL="342762" indent="-342762" defTabSz="4387349" fontAlgn="auto">
                  <a:spcBef>
                    <a:spcPct val="20000"/>
                  </a:spcBef>
                  <a:spcAft>
                    <a:spcPts val="0"/>
                  </a:spcAft>
                </a:pPr>
                <a:r>
                  <a:rPr lang="en-US" sz="1400" i="1" u="sng" dirty="0">
                    <a:solidFill>
                      <a:schemeClr val="accent6"/>
                    </a:solidFill>
                  </a:rPr>
                  <a:t>User defined function</a:t>
                </a:r>
              </a:p>
              <a:p>
                <a:pPr marL="342781" indent="-342781" defTabSz="4387349" fontAlgn="auto">
                  <a:spcBef>
                    <a:spcPct val="20000"/>
                  </a:spcBef>
                  <a:spcAft>
                    <a:spcPts val="0"/>
                  </a:spcAft>
                  <a:buFontTx/>
                  <a:buChar char="-"/>
                </a:pPr>
                <a:r>
                  <a:rPr lang="en-US" sz="1400" i="1" dirty="0"/>
                  <a:t>Extract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1400" i="1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1400" i="1" dirty="0"/>
                  <a:t>,</a:t>
                </a:r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1400" i="1" dirty="0"/>
                  <a:t> and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1400" i="1" dirty="0"/>
                  <a:t> at each element </a:t>
                </a:r>
              </a:p>
              <a:p>
                <a:pPr marL="342781" indent="-342781" defTabSz="4387349" fontAlgn="auto">
                  <a:spcBef>
                    <a:spcPct val="20000"/>
                  </a:spcBef>
                  <a:spcAft>
                    <a:spcPts val="0"/>
                  </a:spcAft>
                  <a:buFontTx/>
                  <a:buChar char="-"/>
                </a:pPr>
                <a:r>
                  <a:rPr lang="en-US" sz="1400" i="1" dirty="0"/>
                  <a:t>Calculate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|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1400" i="1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US" sz="1400" i="1" dirty="0"/>
              </a:p>
              <a:p>
                <a:pPr marL="342781" indent="-342781" defTabSz="4387349" fontAlgn="auto">
                  <a:spcBef>
                    <a:spcPct val="20000"/>
                  </a:spcBef>
                  <a:spcAft>
                    <a:spcPts val="0"/>
                  </a:spcAft>
                  <a:buFontTx/>
                  <a:buChar char="-"/>
                </a:pPr>
                <a:r>
                  <a:rPr lang="en-US" sz="1400" i="1" dirty="0"/>
                  <a:t>Calculate effective resistivity</a:t>
                </a:r>
              </a:p>
              <a:p>
                <a:pPr marL="342781" indent="-342781" defTabSz="4387349" fontAlgn="auto">
                  <a:spcBef>
                    <a:spcPct val="20000"/>
                  </a:spcBef>
                  <a:spcAft>
                    <a:spcPts val="0"/>
                  </a:spcAft>
                  <a:buFontTx/>
                  <a:buChar char="-"/>
                </a:pPr>
                <a:r>
                  <a:rPr lang="en-US" sz="1400" i="1" dirty="0"/>
                  <a:t>Evaluate coupling loss power density</a:t>
                </a:r>
              </a:p>
              <a:p>
                <a:pPr marL="342781" indent="-342781" defTabSz="4387349" fontAlgn="auto">
                  <a:spcBef>
                    <a:spcPct val="20000"/>
                  </a:spcBef>
                  <a:spcAft>
                    <a:spcPts val="0"/>
                  </a:spcAft>
                  <a:buFontTx/>
                  <a:buChar char="-"/>
                </a:pPr>
                <a:endParaRPr lang="en-US" sz="1400" i="1" dirty="0"/>
              </a:p>
              <a:p>
                <a:pPr defTabSz="4387349" fontAlgn="auto">
                  <a:spcBef>
                    <a:spcPct val="20000"/>
                  </a:spcBef>
                  <a:spcAft>
                    <a:spcPts val="0"/>
                  </a:spcAft>
                </a:pPr>
                <a:endParaRPr lang="en-US" sz="1400" i="1" dirty="0"/>
              </a:p>
              <a:p>
                <a:pPr marL="342781" indent="-342781" defTabSz="4387349" fontAlgn="auto">
                  <a:spcBef>
                    <a:spcPct val="20000"/>
                  </a:spcBef>
                  <a:spcAft>
                    <a:spcPts val="0"/>
                  </a:spcAft>
                  <a:buFontTx/>
                  <a:buChar char="-"/>
                </a:pPr>
                <a:r>
                  <a:rPr lang="en-US" sz="1400" i="1" dirty="0"/>
                  <a:t>Saving the power density as element heat</a:t>
                </a: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C501E6B0-9D3D-45A3-9F6A-C74FB5658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3459" y="1587157"/>
                <a:ext cx="6518841" cy="274560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Box 61">
            <a:extLst>
              <a:ext uri="{FF2B5EF4-FFF2-40B4-BE49-F238E27FC236}">
                <a16:creationId xmlns:a16="http://schemas.microsoft.com/office/drawing/2014/main" id="{F8D954C6-163F-48B5-8E62-146DE292F3EC}"/>
              </a:ext>
            </a:extLst>
          </p:cNvPr>
          <p:cNvSpPr txBox="1"/>
          <p:nvPr/>
        </p:nvSpPr>
        <p:spPr>
          <a:xfrm>
            <a:off x="488488" y="1041042"/>
            <a:ext cx="3050308" cy="830983"/>
          </a:xfrm>
          <a:prstGeom prst="rect">
            <a:avLst/>
          </a:prstGeom>
        </p:spPr>
        <p:txBody>
          <a:bodyPr wrap="none" lIns="228593" tIns="228593" rIns="228593" bIns="228593" rtlCol="0">
            <a:spAutoFit/>
          </a:bodyPr>
          <a:lstStyle/>
          <a:p>
            <a:pPr marL="342762" indent="-342762" defTabSz="4387349" fontAlgn="auto">
              <a:spcBef>
                <a:spcPct val="20000"/>
              </a:spcBef>
              <a:spcAft>
                <a:spcPts val="0"/>
              </a:spcAft>
            </a:pPr>
            <a:r>
              <a:rPr lang="en-US" sz="2400" b="1" dirty="0">
                <a:latin typeface="+mn-lt"/>
                <a:ea typeface="+mn-ea"/>
              </a:rPr>
              <a:t>OPERA QUENCH </a:t>
            </a:r>
          </a:p>
        </p:txBody>
      </p:sp>
      <p:pic>
        <p:nvPicPr>
          <p:cNvPr id="63" name="Picture 6" descr="equation">
            <a:extLst>
              <a:ext uri="{FF2B5EF4-FFF2-40B4-BE49-F238E27FC236}">
                <a16:creationId xmlns:a16="http://schemas.microsoft.com/office/drawing/2014/main" id="{83567E75-B7C9-4CA7-A2ED-4B5C3BF2B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499" y="2760801"/>
            <a:ext cx="1194112" cy="36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39D11426-25C2-4DDE-A38F-BA74F5FA50EE}"/>
              </a:ext>
            </a:extLst>
          </p:cNvPr>
          <p:cNvSpPr/>
          <p:nvPr/>
        </p:nvSpPr>
        <p:spPr>
          <a:xfrm>
            <a:off x="643861" y="1763820"/>
            <a:ext cx="4597990" cy="4863347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B56EDCC-ABF3-4C14-8460-10565709D77B}"/>
                  </a:ext>
                </a:extLst>
              </p:cNvPr>
              <p:cNvSpPr txBox="1"/>
              <p:nvPr/>
            </p:nvSpPr>
            <p:spPr>
              <a:xfrm>
                <a:off x="5533459" y="4409005"/>
                <a:ext cx="6518841" cy="1969756"/>
              </a:xfrm>
              <a:prstGeom prst="rect">
                <a:avLst/>
              </a:prstGeom>
              <a:ln w="28575">
                <a:solidFill>
                  <a:schemeClr val="accent6"/>
                </a:solidFill>
              </a:ln>
            </p:spPr>
            <p:txBody>
              <a:bodyPr wrap="square" lIns="228593" tIns="228593" rIns="228593" bIns="228593" rtlCol="0">
                <a:spAutoFit/>
              </a:bodyPr>
              <a:lstStyle/>
              <a:p>
                <a:pPr marL="342762" indent="-342762" defTabSz="4387349" fontAlgn="auto">
                  <a:spcBef>
                    <a:spcPct val="20000"/>
                  </a:spcBef>
                  <a:spcAft>
                    <a:spcPts val="0"/>
                  </a:spcAft>
                </a:pPr>
                <a:r>
                  <a:rPr lang="en-US" sz="1400" i="1" u="sng" dirty="0">
                    <a:solidFill>
                      <a:schemeClr val="accent6"/>
                    </a:solidFill>
                    <a:latin typeface="+mn-lt"/>
                    <a:ea typeface="+mn-ea"/>
                  </a:rPr>
                  <a:t>Quench control</a:t>
                </a:r>
              </a:p>
              <a:p>
                <a:pPr marL="342781" indent="-342781" defTabSz="4387349" fontAlgn="auto">
                  <a:spcBef>
                    <a:spcPct val="20000"/>
                  </a:spcBef>
                  <a:spcAft>
                    <a:spcPts val="0"/>
                  </a:spcAft>
                  <a:buFontTx/>
                  <a:buChar char="-"/>
                </a:pPr>
                <a:r>
                  <a:rPr lang="en-US" sz="1400" i="1" dirty="0">
                    <a:latin typeface="+mn-lt"/>
                    <a:ea typeface="+mn-ea"/>
                  </a:rPr>
                  <a:t>Input heat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ea typeface="+mn-ea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+mn-ea"/>
                          </a:rPr>
                          <m:t>𝑄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+mn-ea"/>
                          </a:rPr>
                          <m:t>h𝑒𝑎𝑡𝑒𝑟</m:t>
                        </m:r>
                      </m:sub>
                    </m:sSub>
                  </m:oMath>
                </a14:m>
                <a:r>
                  <a:rPr lang="en-US" sz="1400" i="1" dirty="0">
                    <a:latin typeface="+mn-lt"/>
                    <a:ea typeface="+mn-ea"/>
                  </a:rPr>
                  <a:t> in duration of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h𝑒𝑎𝑡𝑒𝑟</m:t>
                        </m:r>
                      </m:sub>
                    </m:sSub>
                  </m:oMath>
                </a14:m>
                <a:endParaRPr lang="en-US" sz="1400" i="1" dirty="0">
                  <a:latin typeface="+mn-lt"/>
                  <a:ea typeface="+mn-ea"/>
                </a:endParaRPr>
              </a:p>
              <a:p>
                <a:pPr marL="342781" indent="-342781" defTabSz="4387349" fontAlgn="auto">
                  <a:spcBef>
                    <a:spcPct val="20000"/>
                  </a:spcBef>
                  <a:spcAft>
                    <a:spcPts val="0"/>
                  </a:spcAft>
                  <a:buFontTx/>
                  <a:buChar char="-"/>
                </a:pPr>
                <a:r>
                  <a:rPr lang="en-US" sz="1400" i="1" dirty="0">
                    <a:latin typeface="+mn-lt"/>
                    <a:ea typeface="+mn-ea"/>
                  </a:rPr>
                  <a:t>If coil voltage &gt;</a:t>
                </a:r>
                <a:r>
                  <a:rPr lang="en-US" sz="1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𝑡h</m:t>
                        </m:r>
                      </m:sub>
                    </m:sSub>
                  </m:oMath>
                </a14:m>
                <a:endParaRPr lang="en-US" sz="1400" i="1" dirty="0">
                  <a:latin typeface="+mn-lt"/>
                  <a:ea typeface="+mn-ea"/>
                </a:endParaRPr>
              </a:p>
              <a:p>
                <a:pPr defTabSz="4387349" fontAlgn="auto">
                  <a:spcBef>
                    <a:spcPct val="20000"/>
                  </a:spcBef>
                  <a:spcAft>
                    <a:spcPts val="0"/>
                  </a:spcAft>
                </a:pPr>
                <a:r>
                  <a:rPr lang="en-US" sz="1400" i="1" dirty="0">
                    <a:latin typeface="+mn-lt"/>
                    <a:ea typeface="+mn-ea"/>
                  </a:rPr>
                  <a:t>     Quench event is detected</a:t>
                </a:r>
              </a:p>
              <a:p>
                <a:pPr defTabSz="4387349" fontAlgn="auto">
                  <a:spcBef>
                    <a:spcPct val="20000"/>
                  </a:spcBef>
                  <a:spcAft>
                    <a:spcPts val="0"/>
                  </a:spcAft>
                </a:pPr>
                <a:r>
                  <a:rPr lang="en-US" sz="1400" i="1" dirty="0">
                    <a:latin typeface="+mn-lt"/>
                    <a:ea typeface="+mn-ea"/>
                  </a:rPr>
                  <a:t>     Open S2; Close S1 after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𝑑𝑒𝑡</m:t>
                        </m:r>
                      </m:sub>
                    </m:sSub>
                  </m:oMath>
                </a14:m>
                <a:endParaRPr lang="en-US" sz="1400" i="1" dirty="0">
                  <a:latin typeface="+mn-lt"/>
                  <a:ea typeface="+mn-ea"/>
                </a:endParaRPr>
              </a:p>
              <a:p>
                <a:pPr marL="342781" indent="-342781" defTabSz="4387349" fontAlgn="auto">
                  <a:spcBef>
                    <a:spcPct val="20000"/>
                  </a:spcBef>
                  <a:spcAft>
                    <a:spcPts val="0"/>
                  </a:spcAft>
                  <a:buFontTx/>
                  <a:buChar char="-"/>
                </a:pPr>
                <a:r>
                  <a:rPr lang="en-US" sz="1400" i="1" dirty="0">
                    <a:latin typeface="+mn-lt"/>
                    <a:ea typeface="+mn-ea"/>
                  </a:rPr>
                  <a:t>End if</a:t>
                </a: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B56EDCC-ABF3-4C14-8460-10565709D7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3459" y="4409005"/>
                <a:ext cx="6518841" cy="196975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01C21A1-7490-49C2-9487-C3FF067FC006}"/>
              </a:ext>
            </a:extLst>
          </p:cNvPr>
          <p:cNvCxnSpPr>
            <a:cxnSpLocks/>
          </p:cNvCxnSpPr>
          <p:nvPr/>
        </p:nvCxnSpPr>
        <p:spPr>
          <a:xfrm>
            <a:off x="1101574" y="2304612"/>
            <a:ext cx="9" cy="345643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69F14B9-C0A3-41ED-92E1-96DA0082ADBE}"/>
              </a:ext>
            </a:extLst>
          </p:cNvPr>
          <p:cNvCxnSpPr>
            <a:cxnSpLocks/>
          </p:cNvCxnSpPr>
          <p:nvPr/>
        </p:nvCxnSpPr>
        <p:spPr>
          <a:xfrm>
            <a:off x="1101574" y="3133221"/>
            <a:ext cx="15529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3EAA1BF3-DFFB-4A0D-A741-7585360020B0}"/>
              </a:ext>
            </a:extLst>
          </p:cNvPr>
          <p:cNvCxnSpPr>
            <a:cxnSpLocks/>
          </p:cNvCxnSpPr>
          <p:nvPr/>
        </p:nvCxnSpPr>
        <p:spPr>
          <a:xfrm>
            <a:off x="1101574" y="4189149"/>
            <a:ext cx="15529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73BAAC17-205C-4E4B-83C3-DA3E9E90C9B8}"/>
              </a:ext>
            </a:extLst>
          </p:cNvPr>
          <p:cNvCxnSpPr>
            <a:cxnSpLocks/>
          </p:cNvCxnSpPr>
          <p:nvPr/>
        </p:nvCxnSpPr>
        <p:spPr>
          <a:xfrm>
            <a:off x="1101583" y="5304583"/>
            <a:ext cx="15529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4C7CBA8F-0813-4155-98E2-5AA4C64F96D4}"/>
              </a:ext>
            </a:extLst>
          </p:cNvPr>
          <p:cNvCxnSpPr>
            <a:cxnSpLocks/>
          </p:cNvCxnSpPr>
          <p:nvPr/>
        </p:nvCxnSpPr>
        <p:spPr>
          <a:xfrm flipH="1">
            <a:off x="3038475" y="4709299"/>
            <a:ext cx="2494985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FFD4ADB0-F033-4183-B567-15371486C140}"/>
              </a:ext>
            </a:extLst>
          </p:cNvPr>
          <p:cNvGrpSpPr/>
          <p:nvPr/>
        </p:nvGrpSpPr>
        <p:grpSpPr>
          <a:xfrm>
            <a:off x="9517429" y="4409004"/>
            <a:ext cx="2438836" cy="1773881"/>
            <a:chOff x="2266483" y="7009219"/>
            <a:chExt cx="3429848" cy="2283395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08C55643-4127-4A46-A54B-42532B4101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31" t="8041" r="14813" b="44500"/>
            <a:stretch/>
          </p:blipFill>
          <p:spPr>
            <a:xfrm>
              <a:off x="2266483" y="7409978"/>
              <a:ext cx="3287266" cy="1764346"/>
            </a:xfrm>
            <a:prstGeom prst="rect">
              <a:avLst/>
            </a:prstGeom>
          </p:spPr>
        </p:pic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8725E1EC-2977-4C96-9DC5-07275BE44509}"/>
                </a:ext>
              </a:extLst>
            </p:cNvPr>
            <p:cNvSpPr/>
            <p:nvPr/>
          </p:nvSpPr>
          <p:spPr>
            <a:xfrm>
              <a:off x="3914525" y="7903325"/>
              <a:ext cx="1243714" cy="3940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8DAA4458-1090-4E42-B63A-4CD451F8A48F}"/>
                </a:ext>
              </a:extLst>
            </p:cNvPr>
            <p:cNvSpPr/>
            <p:nvPr/>
          </p:nvSpPr>
          <p:spPr>
            <a:xfrm>
              <a:off x="3903782" y="8766060"/>
              <a:ext cx="1243714" cy="3940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4F270AE9-4D2B-4A85-A4A5-FE18E364F67A}"/>
                </a:ext>
              </a:extLst>
            </p:cNvPr>
            <p:cNvSpPr txBox="1"/>
            <p:nvPr/>
          </p:nvSpPr>
          <p:spPr>
            <a:xfrm>
              <a:off x="3903775" y="8520082"/>
              <a:ext cx="1792556" cy="772532"/>
            </a:xfrm>
            <a:prstGeom prst="rect">
              <a:avLst/>
            </a:prstGeom>
          </p:spPr>
          <p:txBody>
            <a:bodyPr wrap="square" lIns="228593" tIns="228593" rIns="228593" bIns="228593" rtlCol="0">
              <a:spAutoFit/>
            </a:bodyPr>
            <a:lstStyle/>
            <a:p>
              <a:pPr marL="342762" indent="-342762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900" dirty="0">
                  <a:solidFill>
                    <a:srgbClr val="FF0000"/>
                  </a:solidFill>
                  <a:latin typeface="+mn-lt"/>
                  <a:ea typeface="+mn-ea"/>
                </a:rPr>
                <a:t>Dump resistor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1EEACEBE-EAEB-4D1B-80C3-F4AAC5D06823}"/>
                </a:ext>
              </a:extLst>
            </p:cNvPr>
            <p:cNvSpPr txBox="1"/>
            <p:nvPr/>
          </p:nvSpPr>
          <p:spPr>
            <a:xfrm>
              <a:off x="3937644" y="7009219"/>
              <a:ext cx="1650184" cy="772532"/>
            </a:xfrm>
            <a:prstGeom prst="rect">
              <a:avLst/>
            </a:prstGeom>
          </p:spPr>
          <p:txBody>
            <a:bodyPr wrap="none" lIns="228593" tIns="228593" rIns="228593" bIns="228593" rtlCol="0">
              <a:spAutoFit/>
            </a:bodyPr>
            <a:lstStyle/>
            <a:p>
              <a:pPr marL="342762" indent="-342762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900" dirty="0">
                  <a:solidFill>
                    <a:srgbClr val="FF0000"/>
                  </a:solidFill>
                  <a:latin typeface="+mn-lt"/>
                  <a:ea typeface="+mn-ea"/>
                </a:rPr>
                <a:t>Power Supply</a:t>
              </a:r>
            </a:p>
          </p:txBody>
        </p: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E16E940D-32BD-40C9-877C-AB346C01A77C}"/>
              </a:ext>
            </a:extLst>
          </p:cNvPr>
          <p:cNvSpPr txBox="1"/>
          <p:nvPr/>
        </p:nvSpPr>
        <p:spPr>
          <a:xfrm>
            <a:off x="5329771" y="960296"/>
            <a:ext cx="1532457" cy="769427"/>
          </a:xfrm>
          <a:prstGeom prst="rect">
            <a:avLst/>
          </a:prstGeom>
        </p:spPr>
        <p:txBody>
          <a:bodyPr wrap="none" lIns="228593" tIns="228593" rIns="228593" bIns="228593" rtlCol="0">
            <a:spAutoFit/>
          </a:bodyPr>
          <a:lstStyle/>
          <a:p>
            <a:pPr marL="342762" indent="-342762" defTabSz="4387349" fontAlgn="auto">
              <a:spcBef>
                <a:spcPct val="2000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accent6"/>
                </a:solidFill>
                <a:latin typeface="+mn-lt"/>
                <a:ea typeface="+mn-ea"/>
              </a:rPr>
              <a:t>PYTHON</a:t>
            </a:r>
          </a:p>
        </p:txBody>
      </p:sp>
      <p:pic>
        <p:nvPicPr>
          <p:cNvPr id="106" name="Picture 2" descr="equation">
            <a:extLst>
              <a:ext uri="{FF2B5EF4-FFF2-40B4-BE49-F238E27FC236}">
                <a16:creationId xmlns:a16="http://schemas.microsoft.com/office/drawing/2014/main" id="{71F60274-0945-439D-9CF7-62C0CC8B3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635" y="3362182"/>
            <a:ext cx="1324505" cy="50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2" descr="equation">
            <a:extLst>
              <a:ext uri="{FF2B5EF4-FFF2-40B4-BE49-F238E27FC236}">
                <a16:creationId xmlns:a16="http://schemas.microsoft.com/office/drawing/2014/main" id="{3A4325D5-1277-4C0E-B2D3-6D3BA4138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164" y="3396076"/>
            <a:ext cx="1364839" cy="43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D89FA1E4-BB25-411A-91A4-EE471394D345}"/>
              </a:ext>
            </a:extLst>
          </p:cNvPr>
          <p:cNvCxnSpPr>
            <a:cxnSpLocks/>
          </p:cNvCxnSpPr>
          <p:nvPr/>
        </p:nvCxnSpPr>
        <p:spPr>
          <a:xfrm>
            <a:off x="2787191" y="4468115"/>
            <a:ext cx="0" cy="585646"/>
          </a:xfrm>
          <a:prstGeom prst="line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87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6" grpId="0" animBg="1"/>
      <p:bldP spid="10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06FAF-B74F-4715-AFB6-6328E7E5D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model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C8C4D-511A-4B24-B6EC-AF69D0E03B2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F76BE21-F4E4-45D8-913E-6286EC654798}"/>
              </a:ext>
            </a:extLst>
          </p:cNvPr>
          <p:cNvGrpSpPr/>
          <p:nvPr/>
        </p:nvGrpSpPr>
        <p:grpSpPr>
          <a:xfrm>
            <a:off x="665206" y="1221826"/>
            <a:ext cx="5693025" cy="3843872"/>
            <a:chOff x="34310896" y="4583264"/>
            <a:chExt cx="8202238" cy="622670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4268D74-31BC-4D31-81DF-1B015B49E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771775" y="5578710"/>
              <a:ext cx="6731058" cy="4467551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6C5F01E-DB1E-4E16-954C-AA573FB299B6}"/>
                </a:ext>
              </a:extLst>
            </p:cNvPr>
            <p:cNvCxnSpPr/>
            <p:nvPr/>
          </p:nvCxnSpPr>
          <p:spPr>
            <a:xfrm flipH="1" flipV="1">
              <a:off x="36515090" y="5884773"/>
              <a:ext cx="437913" cy="7472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DEC759-8F41-4C7F-932B-92B6FC2980A4}"/>
                </a:ext>
              </a:extLst>
            </p:cNvPr>
            <p:cNvSpPr txBox="1"/>
            <p:nvPr/>
          </p:nvSpPr>
          <p:spPr>
            <a:xfrm>
              <a:off x="34909199" y="4941130"/>
              <a:ext cx="2298197" cy="1332778"/>
            </a:xfrm>
            <a:prstGeom prst="rect">
              <a:avLst/>
            </a:prstGeom>
          </p:spPr>
          <p:txBody>
            <a:bodyPr wrap="none" lIns="228593" tIns="228593" rIns="228593" bIns="228593" rtlCol="0">
              <a:spAutoFit/>
            </a:bodyPr>
            <a:lstStyle/>
            <a:p>
              <a:pPr marL="342762" indent="-342762" algn="ctr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1200" i="1" dirty="0">
                  <a:latin typeface="+mn-lt"/>
                  <a:ea typeface="+mn-ea"/>
                </a:rPr>
                <a:t>Solenoid mandrel</a:t>
              </a:r>
            </a:p>
            <a:p>
              <a:pPr marL="342762" indent="-342762" algn="ctr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1200" i="1" dirty="0">
                  <a:latin typeface="+mn-lt"/>
                  <a:ea typeface="+mn-ea"/>
                </a:rPr>
                <a:t>(A6061)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890567-7F85-4096-996F-904B87D5E4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503627" y="5744250"/>
              <a:ext cx="232855" cy="5214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6E6A0F-3E9C-4A8A-A173-C0F8EE40A02D}"/>
                </a:ext>
              </a:extLst>
            </p:cNvPr>
            <p:cNvSpPr txBox="1"/>
            <p:nvPr/>
          </p:nvSpPr>
          <p:spPr>
            <a:xfrm>
              <a:off x="39302167" y="5091076"/>
              <a:ext cx="2240239" cy="992489"/>
            </a:xfrm>
            <a:prstGeom prst="rect">
              <a:avLst/>
            </a:prstGeom>
          </p:spPr>
          <p:txBody>
            <a:bodyPr wrap="none" lIns="228593" tIns="228593" rIns="228593" bIns="228593" rtlCol="0">
              <a:spAutoFit/>
            </a:bodyPr>
            <a:lstStyle/>
            <a:p>
              <a:pPr marL="342762" indent="-342762" algn="ctr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1200" i="1" dirty="0">
                  <a:latin typeface="+mn-lt"/>
                  <a:ea typeface="+mn-ea"/>
                </a:rPr>
                <a:t>Banding (A6061)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157DEB9-952F-4548-AC2E-1AB7C83543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563698" y="5578710"/>
              <a:ext cx="232855" cy="6461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B1CD98-26FC-4B32-BFD7-C657F4147618}"/>
                </a:ext>
              </a:extLst>
            </p:cNvPr>
            <p:cNvSpPr txBox="1"/>
            <p:nvPr/>
          </p:nvSpPr>
          <p:spPr>
            <a:xfrm>
              <a:off x="37804972" y="4895455"/>
              <a:ext cx="2159991" cy="992489"/>
            </a:xfrm>
            <a:prstGeom prst="rect">
              <a:avLst/>
            </a:prstGeom>
          </p:spPr>
          <p:txBody>
            <a:bodyPr wrap="none" lIns="228593" tIns="228593" rIns="228593" bIns="228593" rtlCol="0">
              <a:spAutoFit/>
            </a:bodyPr>
            <a:lstStyle/>
            <a:p>
              <a:pPr marL="342762" indent="-342762" algn="ctr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1200" i="1" dirty="0">
                  <a:latin typeface="+mn-lt"/>
                  <a:ea typeface="+mn-ea"/>
                </a:rPr>
                <a:t>Insulation (G10)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4164CBA-7C95-479F-A44D-D02782155FC5}"/>
                </a:ext>
              </a:extLst>
            </p:cNvPr>
            <p:cNvSpPr txBox="1"/>
            <p:nvPr/>
          </p:nvSpPr>
          <p:spPr>
            <a:xfrm>
              <a:off x="37583931" y="9667313"/>
              <a:ext cx="1435530" cy="992489"/>
            </a:xfrm>
            <a:prstGeom prst="rect">
              <a:avLst/>
            </a:prstGeom>
          </p:spPr>
          <p:txBody>
            <a:bodyPr wrap="none" lIns="228593" tIns="228593" rIns="228593" bIns="228593" rtlCol="0">
              <a:spAutoFit/>
            </a:bodyPr>
            <a:lstStyle/>
            <a:p>
              <a:pPr marL="342762" indent="-342762" algn="ctr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1200" i="1" dirty="0">
                  <a:latin typeface="+mn-lt"/>
                  <a:ea typeface="+mn-ea"/>
                </a:rPr>
                <a:t>Injection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C6B5F6-FD06-430B-834F-BC69D919CC4C}"/>
                </a:ext>
              </a:extLst>
            </p:cNvPr>
            <p:cNvSpPr txBox="1"/>
            <p:nvPr/>
          </p:nvSpPr>
          <p:spPr>
            <a:xfrm>
              <a:off x="39210347" y="9555192"/>
              <a:ext cx="1268345" cy="992489"/>
            </a:xfrm>
            <a:prstGeom prst="rect">
              <a:avLst/>
            </a:prstGeom>
          </p:spPr>
          <p:txBody>
            <a:bodyPr wrap="none" lIns="228593" tIns="228593" rIns="228593" bIns="228593" rtlCol="0">
              <a:spAutoFit/>
            </a:bodyPr>
            <a:lstStyle/>
            <a:p>
              <a:pPr marL="342762" indent="-342762" algn="ctr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1200" i="1" dirty="0">
                  <a:latin typeface="+mn-lt"/>
                  <a:ea typeface="+mn-ea"/>
                </a:rPr>
                <a:t>Middle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4722635-6FA8-4A6C-B1FD-0CF82A528232}"/>
                </a:ext>
              </a:extLst>
            </p:cNvPr>
            <p:cNvSpPr txBox="1"/>
            <p:nvPr/>
          </p:nvSpPr>
          <p:spPr>
            <a:xfrm>
              <a:off x="40725362" y="9369601"/>
              <a:ext cx="1591568" cy="992489"/>
            </a:xfrm>
            <a:prstGeom prst="rect">
              <a:avLst/>
            </a:prstGeom>
          </p:spPr>
          <p:txBody>
            <a:bodyPr wrap="none" lIns="228593" tIns="228593" rIns="228593" bIns="228593" rtlCol="0">
              <a:spAutoFit/>
            </a:bodyPr>
            <a:lstStyle/>
            <a:p>
              <a:pPr marL="342762" indent="-342762" algn="ctr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1200" i="1" dirty="0">
                  <a:latin typeface="+mn-lt"/>
                  <a:ea typeface="+mn-ea"/>
                </a:rPr>
                <a:t>Extraction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EFCAB5A-8876-4E6A-8DDD-034EA110369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044304" y="9329387"/>
              <a:ext cx="218956" cy="5179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2CEF6D2-BF41-430B-9431-53E4AD38BED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618481" y="9214126"/>
              <a:ext cx="218956" cy="5179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9CE6AB3-B872-4CC7-AAEF-AAC3138388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100951" y="9027524"/>
              <a:ext cx="218956" cy="5179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9CB88A1-87D3-4D82-AAC3-8C6BA23D4A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219028" y="5302305"/>
              <a:ext cx="170587" cy="1394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E3D8D2A-5D7D-4733-B162-99C78D8E662F}"/>
                </a:ext>
              </a:extLst>
            </p:cNvPr>
            <p:cNvSpPr txBox="1"/>
            <p:nvPr/>
          </p:nvSpPr>
          <p:spPr>
            <a:xfrm>
              <a:off x="40495805" y="4583264"/>
              <a:ext cx="2017329" cy="992489"/>
            </a:xfrm>
            <a:prstGeom prst="rect">
              <a:avLst/>
            </a:prstGeom>
          </p:spPr>
          <p:txBody>
            <a:bodyPr wrap="none" lIns="228593" tIns="228593" rIns="228593" bIns="228593" rtlCol="0">
              <a:spAutoFit/>
            </a:bodyPr>
            <a:lstStyle/>
            <a:p>
              <a:pPr marL="342762" indent="-342762" algn="ctr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1200" i="1" dirty="0">
                  <a:latin typeface="+mn-lt"/>
                  <a:ea typeface="+mn-ea"/>
                </a:rPr>
                <a:t>Pad (SUS316)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A2429F5-A5D7-4A84-9D3B-BDFD260CE2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711404" y="8061679"/>
              <a:ext cx="1051044" cy="19601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4B00298-01F2-4D27-9BAC-461A746EFD72}"/>
                </a:ext>
              </a:extLst>
            </p:cNvPr>
            <p:cNvSpPr txBox="1"/>
            <p:nvPr/>
          </p:nvSpPr>
          <p:spPr>
            <a:xfrm>
              <a:off x="39974814" y="9817482"/>
              <a:ext cx="2431945" cy="992489"/>
            </a:xfrm>
            <a:prstGeom prst="rect">
              <a:avLst/>
            </a:prstGeom>
          </p:spPr>
          <p:txBody>
            <a:bodyPr wrap="none" lIns="228593" tIns="228593" rIns="228593" bIns="228593" rtlCol="0">
              <a:spAutoFit/>
            </a:bodyPr>
            <a:lstStyle/>
            <a:p>
              <a:pPr marL="342762" indent="-342762" algn="ctr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1200" i="1" dirty="0">
                  <a:latin typeface="+mn-lt"/>
                  <a:ea typeface="+mn-ea"/>
                </a:rPr>
                <a:t>Iron pole (SS1010)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1701FD-D0CB-4ED5-A796-96F9D245C0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851329" y="9001050"/>
              <a:ext cx="742760" cy="723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4092E77-AD88-4BE0-A938-D1DC9267484C}"/>
                </a:ext>
              </a:extLst>
            </p:cNvPr>
            <p:cNvSpPr txBox="1"/>
            <p:nvPr/>
          </p:nvSpPr>
          <p:spPr>
            <a:xfrm>
              <a:off x="34643545" y="9629894"/>
              <a:ext cx="2431945" cy="992489"/>
            </a:xfrm>
            <a:prstGeom prst="rect">
              <a:avLst/>
            </a:prstGeom>
          </p:spPr>
          <p:txBody>
            <a:bodyPr wrap="none" lIns="228593" tIns="228593" rIns="228593" bIns="228593" rtlCol="0">
              <a:spAutoFit/>
            </a:bodyPr>
            <a:lstStyle/>
            <a:p>
              <a:pPr marL="342762" indent="-342762" algn="ctr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1200" i="1" dirty="0">
                  <a:latin typeface="+mn-lt"/>
                  <a:ea typeface="+mn-ea"/>
                </a:rPr>
                <a:t>Insulation (Kapton)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BA06C5A-A5F3-4AF7-9C7D-6DAF03874F9E}"/>
                </a:ext>
              </a:extLst>
            </p:cNvPr>
            <p:cNvCxnSpPr>
              <a:cxnSpLocks/>
            </p:cNvCxnSpPr>
            <p:nvPr/>
          </p:nvCxnSpPr>
          <p:spPr>
            <a:xfrm>
              <a:off x="35889697" y="6764507"/>
              <a:ext cx="734870" cy="4180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84B4F8D-C2A7-45A2-9774-186C58AC76ED}"/>
                </a:ext>
              </a:extLst>
            </p:cNvPr>
            <p:cNvSpPr txBox="1"/>
            <p:nvPr/>
          </p:nvSpPr>
          <p:spPr>
            <a:xfrm>
              <a:off x="34350090" y="6224877"/>
              <a:ext cx="1767669" cy="992489"/>
            </a:xfrm>
            <a:prstGeom prst="rect">
              <a:avLst/>
            </a:prstGeom>
          </p:spPr>
          <p:txBody>
            <a:bodyPr wrap="none" lIns="228593" tIns="228593" rIns="228593" bIns="228593" rtlCol="0">
              <a:spAutoFit/>
            </a:bodyPr>
            <a:lstStyle/>
            <a:p>
              <a:pPr marL="342762" indent="-342762" algn="ctr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1200" i="1" dirty="0">
                  <a:latin typeface="+mn-lt"/>
                  <a:ea typeface="+mn-ea"/>
                </a:rPr>
                <a:t>Sextupole 6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5564BEE-0D4E-4ADF-BBC0-5F81F88A2663}"/>
                </a:ext>
              </a:extLst>
            </p:cNvPr>
            <p:cNvCxnSpPr>
              <a:cxnSpLocks/>
            </p:cNvCxnSpPr>
            <p:nvPr/>
          </p:nvCxnSpPr>
          <p:spPr>
            <a:xfrm>
              <a:off x="35889697" y="7451650"/>
              <a:ext cx="626477" cy="1503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DC80AE5-CAE0-4364-AEA0-46D723BC6393}"/>
                </a:ext>
              </a:extLst>
            </p:cNvPr>
            <p:cNvSpPr txBox="1"/>
            <p:nvPr/>
          </p:nvSpPr>
          <p:spPr>
            <a:xfrm>
              <a:off x="34310896" y="6957164"/>
              <a:ext cx="1767669" cy="992489"/>
            </a:xfrm>
            <a:prstGeom prst="rect">
              <a:avLst/>
            </a:prstGeom>
          </p:spPr>
          <p:txBody>
            <a:bodyPr wrap="none" lIns="228593" tIns="228593" rIns="228593" bIns="228593" rtlCol="0">
              <a:spAutoFit/>
            </a:bodyPr>
            <a:lstStyle/>
            <a:p>
              <a:pPr marL="342762" indent="-342762" algn="ctr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1200" i="1" dirty="0">
                  <a:latin typeface="+mn-lt"/>
                  <a:ea typeface="+mn-ea"/>
                </a:rPr>
                <a:t>Sextupole 5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82DE0-372B-47AE-BFC7-797968D0864D}"/>
                </a:ext>
              </a:extLst>
            </p:cNvPr>
            <p:cNvCxnSpPr>
              <a:cxnSpLocks/>
            </p:cNvCxnSpPr>
            <p:nvPr/>
          </p:nvCxnSpPr>
          <p:spPr>
            <a:xfrm>
              <a:off x="35992265" y="8219658"/>
              <a:ext cx="626477" cy="1035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5D18C20-E81E-47AA-A771-19414ACCFB13}"/>
                </a:ext>
              </a:extLst>
            </p:cNvPr>
            <p:cNvSpPr txBox="1"/>
            <p:nvPr/>
          </p:nvSpPr>
          <p:spPr>
            <a:xfrm>
              <a:off x="34420455" y="7755087"/>
              <a:ext cx="1767669" cy="992489"/>
            </a:xfrm>
            <a:prstGeom prst="rect">
              <a:avLst/>
            </a:prstGeom>
          </p:spPr>
          <p:txBody>
            <a:bodyPr wrap="none" lIns="228593" tIns="228593" rIns="228593" bIns="228593" rtlCol="0">
              <a:spAutoFit/>
            </a:bodyPr>
            <a:lstStyle/>
            <a:p>
              <a:pPr marL="342762" indent="-342762" algn="ctr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1200" i="1" dirty="0">
                  <a:latin typeface="+mn-lt"/>
                  <a:ea typeface="+mn-ea"/>
                </a:rPr>
                <a:t>Sextupole 4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E2B9D1C-7992-4874-893A-F4409EBBBBDB}"/>
                </a:ext>
              </a:extLst>
            </p:cNvPr>
            <p:cNvSpPr txBox="1"/>
            <p:nvPr/>
          </p:nvSpPr>
          <p:spPr>
            <a:xfrm>
              <a:off x="34550366" y="8619222"/>
              <a:ext cx="1767669" cy="992489"/>
            </a:xfrm>
            <a:prstGeom prst="rect">
              <a:avLst/>
            </a:prstGeom>
          </p:spPr>
          <p:txBody>
            <a:bodyPr wrap="none" lIns="228593" tIns="228593" rIns="228593" bIns="228593" rtlCol="0">
              <a:spAutoFit/>
            </a:bodyPr>
            <a:lstStyle/>
            <a:p>
              <a:pPr marL="342762" indent="-342762" algn="ctr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1200" i="1" dirty="0">
                  <a:latin typeface="+mn-lt"/>
                  <a:ea typeface="+mn-ea"/>
                </a:rPr>
                <a:t>Sextupole 3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0540EDF-951F-46B0-84A6-CF6F5BAC52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112886" y="8879657"/>
              <a:ext cx="626477" cy="1478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E33A675-5BB6-4961-9316-040776280537}"/>
                </a:ext>
              </a:extLst>
            </p:cNvPr>
            <p:cNvSpPr/>
            <p:nvPr/>
          </p:nvSpPr>
          <p:spPr>
            <a:xfrm>
              <a:off x="36837938" y="7084219"/>
              <a:ext cx="195262" cy="259556"/>
            </a:xfrm>
            <a:custGeom>
              <a:avLst/>
              <a:gdLst>
                <a:gd name="connsiteX0" fmla="*/ 61912 w 195262"/>
                <a:gd name="connsiteY0" fmla="*/ 2381 h 259556"/>
                <a:gd name="connsiteX1" fmla="*/ 0 w 195262"/>
                <a:gd name="connsiteY1" fmla="*/ 259556 h 259556"/>
                <a:gd name="connsiteX2" fmla="*/ 21431 w 195262"/>
                <a:gd name="connsiteY2" fmla="*/ 252412 h 259556"/>
                <a:gd name="connsiteX3" fmla="*/ 97631 w 195262"/>
                <a:gd name="connsiteY3" fmla="*/ 242887 h 259556"/>
                <a:gd name="connsiteX4" fmla="*/ 176212 w 195262"/>
                <a:gd name="connsiteY4" fmla="*/ 235744 h 259556"/>
                <a:gd name="connsiteX5" fmla="*/ 195262 w 195262"/>
                <a:gd name="connsiteY5" fmla="*/ 0 h 259556"/>
                <a:gd name="connsiteX6" fmla="*/ 61912 w 195262"/>
                <a:gd name="connsiteY6" fmla="*/ 2381 h 25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262" h="259556">
                  <a:moveTo>
                    <a:pt x="61912" y="2381"/>
                  </a:moveTo>
                  <a:lnTo>
                    <a:pt x="0" y="259556"/>
                  </a:lnTo>
                  <a:lnTo>
                    <a:pt x="21431" y="252412"/>
                  </a:lnTo>
                  <a:lnTo>
                    <a:pt x="97631" y="242887"/>
                  </a:lnTo>
                  <a:lnTo>
                    <a:pt x="176212" y="235744"/>
                  </a:lnTo>
                  <a:lnTo>
                    <a:pt x="195262" y="0"/>
                  </a:lnTo>
                  <a:lnTo>
                    <a:pt x="61912" y="2381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91A2523-88F4-492C-903A-771FA876F0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971832" y="5387505"/>
              <a:ext cx="496878" cy="176854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A976642-EEBE-48D0-8915-E89C9A899601}"/>
                </a:ext>
              </a:extLst>
            </p:cNvPr>
            <p:cNvSpPr txBox="1"/>
            <p:nvPr/>
          </p:nvSpPr>
          <p:spPr>
            <a:xfrm>
              <a:off x="36696968" y="4750555"/>
              <a:ext cx="1709711" cy="992489"/>
            </a:xfrm>
            <a:prstGeom prst="rect">
              <a:avLst/>
            </a:prstGeom>
          </p:spPr>
          <p:txBody>
            <a:bodyPr wrap="none" lIns="228593" tIns="228593" rIns="228593" bIns="228593" rtlCol="0">
              <a:spAutoFit/>
            </a:bodyPr>
            <a:lstStyle/>
            <a:p>
              <a:pPr marL="342762" indent="-342762" algn="ctr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1200" i="1" dirty="0">
                  <a:solidFill>
                    <a:srgbClr val="FF0000"/>
                  </a:solidFill>
                  <a:latin typeface="+mn-lt"/>
                  <a:ea typeface="+mn-ea"/>
                </a:rPr>
                <a:t>Film heater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729A219-75E9-4847-AA6A-2AD870B671C7}"/>
              </a:ext>
            </a:extLst>
          </p:cNvPr>
          <p:cNvGrpSpPr/>
          <p:nvPr/>
        </p:nvGrpSpPr>
        <p:grpSpPr>
          <a:xfrm>
            <a:off x="6896856" y="156445"/>
            <a:ext cx="4522154" cy="5225026"/>
            <a:chOff x="21406610" y="4324098"/>
            <a:chExt cx="5276300" cy="616181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E31EC0D-AD11-4139-8DE3-A06348A9DA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45" t="4660" r="5566" b="7123"/>
            <a:stretch/>
          </p:blipFill>
          <p:spPr>
            <a:xfrm>
              <a:off x="21406610" y="4324098"/>
              <a:ext cx="5182634" cy="5833856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A934E73-19FD-41F0-998C-DCC3125C6075}"/>
                </a:ext>
              </a:extLst>
            </p:cNvPr>
            <p:cNvSpPr/>
            <p:nvPr/>
          </p:nvSpPr>
          <p:spPr>
            <a:xfrm>
              <a:off x="21763525" y="8438568"/>
              <a:ext cx="45719" cy="2758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80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455D32F-A95C-4A61-A909-BCCC1453BE59}"/>
                </a:ext>
              </a:extLst>
            </p:cNvPr>
            <p:cNvSpPr/>
            <p:nvPr/>
          </p:nvSpPr>
          <p:spPr>
            <a:xfrm>
              <a:off x="23275680" y="8438568"/>
              <a:ext cx="45719" cy="2758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80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BD7D384-57AC-4942-AC83-DAECE0E1047C}"/>
                </a:ext>
              </a:extLst>
            </p:cNvPr>
            <p:cNvSpPr/>
            <p:nvPr/>
          </p:nvSpPr>
          <p:spPr>
            <a:xfrm>
              <a:off x="23374588" y="8438568"/>
              <a:ext cx="45719" cy="2758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80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3FE428A-39AC-409B-93F2-C10F4E0FE77F}"/>
                </a:ext>
              </a:extLst>
            </p:cNvPr>
            <p:cNvSpPr/>
            <p:nvPr/>
          </p:nvSpPr>
          <p:spPr>
            <a:xfrm>
              <a:off x="24787835" y="8438568"/>
              <a:ext cx="45719" cy="2758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80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661B7ED-9098-40DF-9D41-9C1E128E3EC2}"/>
                </a:ext>
              </a:extLst>
            </p:cNvPr>
            <p:cNvSpPr/>
            <p:nvPr/>
          </p:nvSpPr>
          <p:spPr>
            <a:xfrm>
              <a:off x="24886935" y="8438568"/>
              <a:ext cx="45719" cy="2758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80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B7AB1DF-D394-4F94-B1BA-B29BF81BE0DA}"/>
                </a:ext>
              </a:extLst>
            </p:cNvPr>
            <p:cNvSpPr/>
            <p:nvPr/>
          </p:nvSpPr>
          <p:spPr>
            <a:xfrm>
              <a:off x="26300182" y="8438568"/>
              <a:ext cx="45719" cy="2758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80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9BB36ED-71B7-4210-B97D-8EE204A62F5C}"/>
                </a:ext>
              </a:extLst>
            </p:cNvPr>
            <p:cNvSpPr/>
            <p:nvPr/>
          </p:nvSpPr>
          <p:spPr>
            <a:xfrm>
              <a:off x="21763525" y="5507954"/>
              <a:ext cx="45719" cy="2758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80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9B8C0F7-5361-4A4D-9B28-416D5E889F22}"/>
                </a:ext>
              </a:extLst>
            </p:cNvPr>
            <p:cNvSpPr/>
            <p:nvPr/>
          </p:nvSpPr>
          <p:spPr>
            <a:xfrm>
              <a:off x="26304820" y="5500829"/>
              <a:ext cx="45719" cy="2758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80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EC72880-BD38-4DF9-97F1-B20B13C02796}"/>
                </a:ext>
              </a:extLst>
            </p:cNvPr>
            <p:cNvSpPr/>
            <p:nvPr/>
          </p:nvSpPr>
          <p:spPr>
            <a:xfrm>
              <a:off x="21707390" y="5644975"/>
              <a:ext cx="4714960" cy="1944524"/>
            </a:xfrm>
            <a:prstGeom prst="rect">
              <a:avLst/>
            </a:prstGeom>
            <a:noFill/>
            <a:ln>
              <a:solidFill>
                <a:schemeClr val="accent1"/>
              </a:solidFill>
              <a:prstDash val="lgDash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80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4A2A1DB-1970-4792-98AB-4DDF7BE66F16}"/>
                </a:ext>
              </a:extLst>
            </p:cNvPr>
            <p:cNvSpPr/>
            <p:nvPr/>
          </p:nvSpPr>
          <p:spPr>
            <a:xfrm>
              <a:off x="21707390" y="8574005"/>
              <a:ext cx="4714960" cy="1427245"/>
            </a:xfrm>
            <a:prstGeom prst="rect">
              <a:avLst/>
            </a:prstGeom>
            <a:noFill/>
            <a:ln>
              <a:solidFill>
                <a:schemeClr val="accent1"/>
              </a:solidFill>
              <a:prstDash val="lgDash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80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B9CF6A8-44AD-4243-8236-9E0D581E221E}"/>
                </a:ext>
              </a:extLst>
            </p:cNvPr>
            <p:cNvSpPr txBox="1"/>
            <p:nvPr/>
          </p:nvSpPr>
          <p:spPr>
            <a:xfrm>
              <a:off x="25542168" y="7100057"/>
              <a:ext cx="1140742" cy="768387"/>
            </a:xfrm>
            <a:prstGeom prst="rect">
              <a:avLst/>
            </a:prstGeom>
          </p:spPr>
          <p:txBody>
            <a:bodyPr wrap="none" lIns="228593" tIns="228593" rIns="228593" bIns="228593" rtlCol="0">
              <a:spAutoFit/>
            </a:bodyPr>
            <a:lstStyle/>
            <a:p>
              <a:pPr marL="342762" indent="-342762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schemeClr val="accent1"/>
                  </a:solidFill>
                  <a:latin typeface="+mn-lt"/>
                  <a:ea typeface="+mn-ea"/>
                </a:rPr>
                <a:t>cryostat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500163D-F302-436A-B3F8-1E4B9D960E32}"/>
                </a:ext>
              </a:extLst>
            </p:cNvPr>
            <p:cNvSpPr txBox="1"/>
            <p:nvPr/>
          </p:nvSpPr>
          <p:spPr>
            <a:xfrm>
              <a:off x="25531948" y="9717525"/>
              <a:ext cx="1140742" cy="768387"/>
            </a:xfrm>
            <a:prstGeom prst="rect">
              <a:avLst/>
            </a:prstGeom>
          </p:spPr>
          <p:txBody>
            <a:bodyPr wrap="none" lIns="228593" tIns="228593" rIns="228593" bIns="228593" rtlCol="0">
              <a:spAutoFit/>
            </a:bodyPr>
            <a:lstStyle/>
            <a:p>
              <a:pPr marL="342762" indent="-342762" defTabSz="4387349" fontAlgn="auto">
                <a:spcBef>
                  <a:spcPct val="2000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schemeClr val="accent1"/>
                  </a:solidFill>
                  <a:latin typeface="+mn-lt"/>
                  <a:ea typeface="+mn-ea"/>
                </a:rPr>
                <a:t>cryostat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9C582528-F137-4229-ADA8-4A57CFB11386}"/>
              </a:ext>
            </a:extLst>
          </p:cNvPr>
          <p:cNvSpPr txBox="1"/>
          <p:nvPr/>
        </p:nvSpPr>
        <p:spPr>
          <a:xfrm>
            <a:off x="525239" y="5137217"/>
            <a:ext cx="62814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Quench is triggered by a film heater located at the coil end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Sextupole cold mass is not thermal connected to the solenoid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Use the symmetric model to reduce the computation cost</a:t>
            </a:r>
          </a:p>
        </p:txBody>
      </p:sp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7A8C1D2D-15B3-4D1B-8CED-DB0EBF848C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668925"/>
              </p:ext>
            </p:extLst>
          </p:nvPr>
        </p:nvGraphicFramePr>
        <p:xfrm>
          <a:off x="7079481" y="5290804"/>
          <a:ext cx="4208901" cy="1346856"/>
        </p:xfrm>
        <a:graphic>
          <a:graphicData uri="http://schemas.openxmlformats.org/drawingml/2006/table">
            <a:tbl>
              <a:tblPr/>
              <a:tblGrid>
                <a:gridCol w="1899720">
                  <a:extLst>
                    <a:ext uri="{9D8B030D-6E8A-4147-A177-3AD203B41FA5}">
                      <a16:colId xmlns:a16="http://schemas.microsoft.com/office/drawing/2014/main" val="2655775748"/>
                    </a:ext>
                  </a:extLst>
                </a:gridCol>
                <a:gridCol w="415417">
                  <a:extLst>
                    <a:ext uri="{9D8B030D-6E8A-4147-A177-3AD203B41FA5}">
                      <a16:colId xmlns:a16="http://schemas.microsoft.com/office/drawing/2014/main" val="3789009240"/>
                    </a:ext>
                  </a:extLst>
                </a:gridCol>
                <a:gridCol w="946882">
                  <a:extLst>
                    <a:ext uri="{9D8B030D-6E8A-4147-A177-3AD203B41FA5}">
                      <a16:colId xmlns:a16="http://schemas.microsoft.com/office/drawing/2014/main" val="2882296754"/>
                    </a:ext>
                  </a:extLst>
                </a:gridCol>
                <a:gridCol w="946882">
                  <a:extLst>
                    <a:ext uri="{9D8B030D-6E8A-4147-A177-3AD203B41FA5}">
                      <a16:colId xmlns:a16="http://schemas.microsoft.com/office/drawing/2014/main" val="18027347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9528" marR="9528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</a:t>
                      </a:r>
                    </a:p>
                  </a:txBody>
                  <a:tcPr marL="9528" marR="9528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Value</a:t>
                      </a:r>
                    </a:p>
                  </a:txBody>
                  <a:tcPr marL="9528" marR="9528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13521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Coil</a:t>
                      </a:r>
                    </a:p>
                  </a:txBody>
                  <a:tcPr marL="9528" marR="9528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8" marR="9528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Sextupole</a:t>
                      </a:r>
                    </a:p>
                  </a:txBody>
                  <a:tcPr marL="9528" marR="9528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Solenoid</a:t>
                      </a:r>
                    </a:p>
                  </a:txBody>
                  <a:tcPr marL="9528" marR="9528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1066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Bare cross section</a:t>
                      </a:r>
                    </a:p>
                  </a:txBody>
                  <a:tcPr marL="9528" marR="9528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9528" marR="9528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1.80 x 0.90</a:t>
                      </a:r>
                    </a:p>
                  </a:txBody>
                  <a:tcPr marL="9528" marR="9528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1.57 x 0.88</a:t>
                      </a:r>
                    </a:p>
                  </a:txBody>
                  <a:tcPr marL="9528" marR="9528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64149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Insulated cross section</a:t>
                      </a:r>
                    </a:p>
                  </a:txBody>
                  <a:tcPr marL="9528" marR="9528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9528" marR="9528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1.90 x 1.00</a:t>
                      </a:r>
                    </a:p>
                  </a:txBody>
                  <a:tcPr marL="9528" marR="9528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1.65 x 0.96</a:t>
                      </a:r>
                    </a:p>
                  </a:txBody>
                  <a:tcPr marL="9528" marR="9528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24906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 ratio</a:t>
                      </a:r>
                    </a:p>
                  </a:txBody>
                  <a:tcPr marL="9528" marR="9528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8" marR="9528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8" marR="9528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8" marR="9528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0994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Twist pitch</a:t>
                      </a:r>
                    </a:p>
                  </a:txBody>
                  <a:tcPr marL="9528" marR="9528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9528" marR="9528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8" marR="9528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8" marR="9528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7532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RRR</a:t>
                      </a:r>
                    </a:p>
                  </a:txBody>
                  <a:tcPr marL="9528" marR="9528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8" marR="9528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</a:t>
                      </a:r>
                    </a:p>
                  </a:txBody>
                  <a:tcPr marL="9528" marR="9528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</a:p>
                  </a:txBody>
                  <a:tcPr marL="9528" marR="9528" marT="9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06125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7554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18AC0-839B-43DA-AB4A-DF3DDF72F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result with coupling loss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D17B2-297C-4D87-A61D-BFE430102A5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ADB69B-6DF1-46B5-AAE9-8D347EA3E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63" y="1102057"/>
            <a:ext cx="8918339" cy="57077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EBE875-9B34-4AFF-8979-B9BC04ACD7ED}"/>
              </a:ext>
            </a:extLst>
          </p:cNvPr>
          <p:cNvSpPr txBox="1"/>
          <p:nvPr/>
        </p:nvSpPr>
        <p:spPr>
          <a:xfrm>
            <a:off x="9023570" y="1262281"/>
            <a:ext cx="29513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Reasonable current decay, ~4s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Maximum temperature, &lt; 70K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Coil resistance, &gt; 0.5</a:t>
            </a:r>
            <a:r>
              <a:rPr lang="el-GR" sz="1400" dirty="0"/>
              <a:t>Ω</a:t>
            </a: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Much higher than the internal resistor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Spike of coil voltage due to the time &amp; geometry mesh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Resistive voltage, &lt; 650V</a:t>
            </a:r>
          </a:p>
        </p:txBody>
      </p:sp>
    </p:spTree>
    <p:extLst>
      <p:ext uri="{BB962C8B-B14F-4D97-AF65-F5344CB8AC3E}">
        <p14:creationId xmlns:p14="http://schemas.microsoft.com/office/powerpoint/2010/main" val="679642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33F9A-F53F-4444-A080-6E4130038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the current decays and maximum temperature with the measurement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4E324-1EA1-4075-AA00-69CD3206AB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8C6E53-D026-4A06-8020-1F8F575AD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943" y="1769797"/>
            <a:ext cx="6636812" cy="33184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BA045C-CD9E-4876-BFBB-AB57F573E005}"/>
              </a:ext>
            </a:extLst>
          </p:cNvPr>
          <p:cNvSpPr txBox="1"/>
          <p:nvPr/>
        </p:nvSpPr>
        <p:spPr>
          <a:xfrm>
            <a:off x="866774" y="5125934"/>
            <a:ext cx="104489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Predictions of the sextupole coils decay faster than the measurements;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However, the solenoids are matching the measurement perfectly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This may be attributed to the half model (electrical circuit is not symmetrical)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Since the coupling between the solenoid and the sextupole coils is very low, the solenoid is mainly triggered by the eddy current generated in the mandrel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BFEA9B-E08A-4A30-984D-006A5FEDEB9E}"/>
              </a:ext>
            </a:extLst>
          </p:cNvPr>
          <p:cNvSpPr txBox="1"/>
          <p:nvPr/>
        </p:nvSpPr>
        <p:spPr>
          <a:xfrm>
            <a:off x="7559780" y="3734627"/>
            <a:ext cx="23391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* Measurements are estimated from MIITs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9AB9686A-1E86-4A6A-A5E0-6F958283B1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419715"/>
              </p:ext>
            </p:extLst>
          </p:nvPr>
        </p:nvGraphicFramePr>
        <p:xfrm>
          <a:off x="7559780" y="2172896"/>
          <a:ext cx="4125277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1080">
                  <a:extLst>
                    <a:ext uri="{9D8B030D-6E8A-4147-A177-3AD203B41FA5}">
                      <a16:colId xmlns:a16="http://schemas.microsoft.com/office/drawing/2014/main" val="3377158488"/>
                    </a:ext>
                  </a:extLst>
                </a:gridCol>
                <a:gridCol w="1670367">
                  <a:extLst>
                    <a:ext uri="{9D8B030D-6E8A-4147-A177-3AD203B41FA5}">
                      <a16:colId xmlns:a16="http://schemas.microsoft.com/office/drawing/2014/main" val="2348851522"/>
                    </a:ext>
                  </a:extLst>
                </a:gridCol>
                <a:gridCol w="1433830">
                  <a:extLst>
                    <a:ext uri="{9D8B030D-6E8A-4147-A177-3AD203B41FA5}">
                      <a16:colId xmlns:a16="http://schemas.microsoft.com/office/drawing/2014/main" val="11695078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Measurement [K]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Simulation [K]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17051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Sextupole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67902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Injection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5585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Middle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3207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Extraction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90773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2346812-DAB1-4A37-BF31-A6B9E3265505}"/>
              </a:ext>
            </a:extLst>
          </p:cNvPr>
          <p:cNvSpPr txBox="1"/>
          <p:nvPr/>
        </p:nvSpPr>
        <p:spPr>
          <a:xfrm>
            <a:off x="7559780" y="1826451"/>
            <a:ext cx="3222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Comparison of the maximum temperatures:</a:t>
            </a:r>
          </a:p>
        </p:txBody>
      </p:sp>
    </p:spTree>
    <p:extLst>
      <p:ext uri="{BB962C8B-B14F-4D97-AF65-F5344CB8AC3E}">
        <p14:creationId xmlns:p14="http://schemas.microsoft.com/office/powerpoint/2010/main" val="539027193"/>
      </p:ext>
    </p:extLst>
  </p:cSld>
  <p:clrMapOvr>
    <a:masterClrMapping/>
  </p:clrMapOvr>
</p:sld>
</file>

<file path=ppt/theme/theme1.xml><?xml version="1.0" encoding="utf-8"?>
<a:theme xmlns:a="http://schemas.openxmlformats.org/drawingml/2006/main" name="Berkeley Lab Wide PPT Theme">
  <a:themeElements>
    <a:clrScheme name="2020 LBNL Color Theme">
      <a:dk1>
        <a:srgbClr val="00303C"/>
      </a:dk1>
      <a:lt1>
        <a:srgbClr val="FFFFFF"/>
      </a:lt1>
      <a:dk2>
        <a:srgbClr val="00303B"/>
      </a:dk2>
      <a:lt2>
        <a:srgbClr val="B1B3B3"/>
      </a:lt2>
      <a:accent1>
        <a:srgbClr val="007681"/>
      </a:accent1>
      <a:accent2>
        <a:srgbClr val="4198B5"/>
      </a:accent2>
      <a:accent3>
        <a:srgbClr val="D57800"/>
      </a:accent3>
      <a:accent4>
        <a:srgbClr val="74AA50"/>
      </a:accent4>
      <a:accent5>
        <a:srgbClr val="EAAA00"/>
      </a:accent5>
      <a:accent6>
        <a:srgbClr val="E04E38"/>
      </a:accent6>
      <a:hlink>
        <a:srgbClr val="0055D1"/>
      </a:hlink>
      <a:folHlink>
        <a:srgbClr val="6633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BNL_PPT_WideNew_Template_2020" id="{C6E9C8EA-3D6B-A14A-A256-FF0550AA0259}" vid="{02A6AE1C-0421-BE4C-A2DB-37E0776A5C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LBNL_PPT_WideNew_Template_2020</Template>
  <TotalTime>3472</TotalTime>
  <Words>1587</Words>
  <Application>Microsoft Office PowerPoint</Application>
  <PresentationFormat>Widescreen</PresentationFormat>
  <Paragraphs>449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Cambria Math</vt:lpstr>
      <vt:lpstr>Berkeley Lab Wide PPT Theme</vt:lpstr>
      <vt:lpstr>Quench analysis for the FRIB Nb-Ti superconducting ECR magnet</vt:lpstr>
      <vt:lpstr>Contents</vt:lpstr>
      <vt:lpstr>Introduction</vt:lpstr>
      <vt:lpstr>Quench protection circuit for FRIB-I</vt:lpstr>
      <vt:lpstr>Measured current decays and voltages </vt:lpstr>
      <vt:lpstr>Quench simulation</vt:lpstr>
      <vt:lpstr>3D model</vt:lpstr>
      <vt:lpstr>Simulation result with coupling loss</vt:lpstr>
      <vt:lpstr>Comparing the current decays and maximum temperature with the measurement </vt:lpstr>
      <vt:lpstr>Effect of the coupling loss</vt:lpstr>
      <vt:lpstr>Comparing the OPERA with the QUENCH code</vt:lpstr>
      <vt:lpstr>Quench propagation</vt:lpstr>
      <vt:lpstr>Eddy current generation during the quench</vt:lpstr>
      <vt:lpstr>Net force in cold during the quench</vt:lpstr>
      <vt:lpstr>FRIB ECR magnet cryostat</vt:lpstr>
      <vt:lpstr>Modeling the quench effect</vt:lpstr>
      <vt:lpstr>Eddy current density in the thermal shield</vt:lpstr>
      <vt:lpstr>Force density in the thermal shield</vt:lpstr>
      <vt:lpstr>Von Mises stress and deformation at 0.1s</vt:lpstr>
      <vt:lpstr>Conclusion</vt:lpstr>
      <vt:lpstr>Thank You</vt:lpstr>
      <vt:lpstr>Quench protection for VENUS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 w/color backgrounds </dc:title>
  <dc:subject/>
  <dc:creator>Ye Yang</dc:creator>
  <cp:keywords/>
  <dc:description/>
  <cp:lastModifiedBy>Ye Yang</cp:lastModifiedBy>
  <cp:revision>153</cp:revision>
  <dcterms:created xsi:type="dcterms:W3CDTF">2024-10-23T13:14:54Z</dcterms:created>
  <dcterms:modified xsi:type="dcterms:W3CDTF">2024-11-14T17:07:24Z</dcterms:modified>
  <cp:category/>
</cp:coreProperties>
</file>