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4" r:id="rId2"/>
    <p:sldId id="280" r:id="rId3"/>
    <p:sldId id="260" r:id="rId4"/>
    <p:sldId id="273" r:id="rId5"/>
    <p:sldId id="274" r:id="rId6"/>
    <p:sldId id="276" r:id="rId7"/>
    <p:sldId id="278" r:id="rId8"/>
    <p:sldId id="277" r:id="rId9"/>
    <p:sldId id="263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D4980"/>
    <a:srgbClr val="6685A3"/>
    <a:srgbClr val="062E44"/>
    <a:srgbClr val="062A44"/>
    <a:srgbClr val="022B45"/>
    <a:srgbClr val="032B44"/>
    <a:srgbClr val="336699"/>
    <a:srgbClr val="99CCFF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0" autoAdjust="0"/>
    <p:restoredTop sz="86410"/>
  </p:normalViewPr>
  <p:slideViewPr>
    <p:cSldViewPr snapToGrid="0">
      <p:cViewPr varScale="1">
        <p:scale>
          <a:sx n="98" d="100"/>
          <a:sy n="98" d="100"/>
        </p:scale>
        <p:origin x="142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0" hangingPunct="0">
              <a:defRPr sz="10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/>
            </a:lvl1pPr>
          </a:lstStyle>
          <a:p>
            <a:fld id="{5EA4EBA5-62CD-46C5-9260-A4254E6F8322}" type="datetime1">
              <a:rPr lang="en-US" altLang="en-US"/>
              <a:pPr/>
              <a:t>4/16/2019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0" hangingPunct="0">
              <a:defRPr sz="8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/>
            </a:lvl1pPr>
          </a:lstStyle>
          <a:p>
            <a:fld id="{E74A12AA-1CF7-4944-8EB0-FC31249C86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34F1770-EC85-48BE-B9FE-DFE29933D6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A314D-BC45-42AC-9FE3-1103015CC83E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945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65887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02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A314D-BC45-42AC-9FE3-1103015CC83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945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65887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31EA60-9334-4041-B258-78BA47F44BD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741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65887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177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31EA60-9334-4041-B258-78BA47F44BDA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741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65887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1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31EA60-9334-4041-B258-78BA47F44BDA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741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65887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18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31EA60-9334-4041-B258-78BA47F44BDA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65887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378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31EA60-9334-4041-B258-78BA47F44BD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741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65887"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793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DA1925-DD95-4EB2-AC3C-283BE1F97430}" type="slidenum">
              <a:rPr lang="en-US" altLang="en-US" sz="800"/>
              <a:pPr/>
              <a:t>9</a:t>
            </a:fld>
            <a:endParaRPr lang="en-US" altLang="en-US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6352" r="66402" b="172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09" charset="0"/>
              <a:ea typeface="ＭＳ Ｐゴシック" pitchFamily="-109" charset="-128"/>
            </a:endParaRPr>
          </a:p>
        </p:txBody>
      </p:sp>
      <p:sp>
        <p:nvSpPr>
          <p:cNvPr id="6" name="Rectangle 1031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9" charset="0"/>
              <a:ea typeface="ＭＳ Ｐゴシック" pitchFamily="-109" charset="-128"/>
            </a:endParaRPr>
          </a:p>
        </p:txBody>
      </p:sp>
      <p:pic>
        <p:nvPicPr>
          <p:cNvPr id="7" name="Picture 7" descr="LBNL_Banner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3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968F42-81A4-48A8-A525-3BD4D9E65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4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17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DE2BE6-D95F-4744-951B-3648155A4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5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243B5C-28B9-47FF-809A-3A5245F9A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67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8210AD-A9EA-4D3C-88B6-44A7DF39C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7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45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CEAE68-A1AC-4460-A8A8-EC107B906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80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509EBE-1DD9-4607-9771-49CEC275D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45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rgbClr val="898989"/>
                </a:solidFill>
              </a:defRPr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solidFill>
                  <a:srgbClr val="898989"/>
                </a:solidFill>
              </a:defRPr>
            </a:lvl1pPr>
          </a:lstStyle>
          <a:p>
            <a:fld id="{76D04077-9AA0-4286-9AAC-788BE0C6C1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9" r:id="rId2"/>
    <p:sldLayoutId id="2147483706" r:id="rId3"/>
    <p:sldLayoutId id="2147483700" r:id="rId4"/>
    <p:sldLayoutId id="2147483701" r:id="rId5"/>
    <p:sldLayoutId id="2147483702" r:id="rId6"/>
    <p:sldLayoutId id="2147483707" r:id="rId7"/>
    <p:sldLayoutId id="2147483703" r:id="rId8"/>
    <p:sldLayoutId id="2147483704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387475" y="2130425"/>
            <a:ext cx="7480300" cy="1470025"/>
          </a:xfrm>
        </p:spPr>
        <p:txBody>
          <a:bodyPr/>
          <a:lstStyle/>
          <a:p>
            <a:r>
              <a:rPr lang="en-US" altLang="en-US" sz="2000" dirty="0" smtClean="0"/>
              <a:t>Laboratory Safety Improvement Plan (LSIP)</a:t>
            </a:r>
            <a:br>
              <a:rPr lang="en-US" altLang="en-US" sz="2000" dirty="0" smtClean="0"/>
            </a:br>
            <a:r>
              <a:rPr lang="en-US" altLang="en-US" sz="4000" dirty="0" smtClean="0"/>
              <a:t>Effectiveness Review Briefing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4"/>
          <p:cNvSpPr txBox="1">
            <a:spLocks noChangeArrowheads="1"/>
          </p:cNvSpPr>
          <p:nvPr/>
        </p:nvSpPr>
        <p:spPr bwMode="auto">
          <a:xfrm>
            <a:off x="522514" y="1859531"/>
            <a:ext cx="84582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3366"/>
                </a:solidFill>
                <a:cs typeface="Arial" panose="020B0604020202020204" pitchFamily="34" charset="0"/>
              </a:rPr>
              <a:t>Three NFPA 45 inspections were conducted by the DOE </a:t>
            </a:r>
          </a:p>
          <a:p>
            <a:pPr marL="1033463" indent="-347663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3366"/>
                </a:solidFill>
                <a:cs typeface="Arial" panose="020B0604020202020204" pitchFamily="34" charset="0"/>
              </a:rPr>
              <a:t>11/15, 5/16 and 10/16</a:t>
            </a:r>
            <a:endParaRPr lang="en-US" altLang="en-US" dirty="0">
              <a:solidFill>
                <a:srgbClr val="003366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3366"/>
                </a:solidFill>
                <a:cs typeface="Arial" panose="020B0604020202020204" pitchFamily="34" charset="0"/>
              </a:rPr>
              <a:t>LSIP was initiated based on CAs from the 11/15 inspection</a:t>
            </a:r>
          </a:p>
          <a:p>
            <a:pPr marL="1033463" indent="-347663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3366"/>
                </a:solidFill>
                <a:cs typeface="Arial" panose="020B0604020202020204" pitchFamily="34" charset="0"/>
              </a:rPr>
              <a:t>Starting in 3/16</a:t>
            </a:r>
            <a:endParaRPr lang="en-US" altLang="en-US" dirty="0">
              <a:solidFill>
                <a:srgbClr val="003366"/>
              </a:solidFill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3366"/>
                </a:solidFill>
                <a:cs typeface="Arial" panose="020B0604020202020204" pitchFamily="34" charset="0"/>
              </a:rPr>
              <a:t>LSIP Team met weekly or biweekly</a:t>
            </a:r>
          </a:p>
          <a:p>
            <a:pPr marL="1033463" indent="-293688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3366"/>
                </a:solidFill>
                <a:cs typeface="Arial" panose="020B0604020202020204" pitchFamily="34" charset="0"/>
              </a:rPr>
              <a:t>3/16 through 11/18  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3366"/>
                </a:solidFill>
                <a:cs typeface="Arial" panose="020B0604020202020204" pitchFamily="34" charset="0"/>
              </a:rPr>
              <a:t>A Laboratory Safety Advisory Board oversaw process</a:t>
            </a:r>
            <a:endParaRPr lang="en-US" altLang="en-US" sz="3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38883"/>
          </a:xfrm>
          <a:prstGeom prst="rect">
            <a:avLst/>
          </a:prstGeom>
          <a:solidFill>
            <a:srgbClr val="1D498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sz="3000" b="1" dirty="0" smtClean="0">
                <a:solidFill>
                  <a:schemeClr val="bg1"/>
                </a:solidFill>
              </a:rPr>
              <a:t> Quick Background: Inspections &amp; LSIP</a:t>
            </a:r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07" y="0"/>
            <a:ext cx="1523093" cy="15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4"/>
          <p:cNvSpPr txBox="1">
            <a:spLocks noChangeArrowheads="1"/>
          </p:cNvSpPr>
          <p:nvPr/>
        </p:nvSpPr>
        <p:spPr bwMode="auto">
          <a:xfrm>
            <a:off x="586596" y="1833651"/>
            <a:ext cx="835037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3366"/>
                </a:solidFill>
                <a:cs typeface="Arial" panose="020B0604020202020204" pitchFamily="34" charset="0"/>
              </a:rPr>
              <a:t>This will be a formal effectiveness review.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3366"/>
                </a:solidFill>
                <a:cs typeface="Arial" panose="020B0604020202020204" pitchFamily="34" charset="0"/>
              </a:rPr>
              <a:t>It will not be an inspection.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3366"/>
                </a:solidFill>
                <a:cs typeface="Arial" panose="020B0604020202020204" pitchFamily="34" charset="0"/>
              </a:rPr>
              <a:t>We requested it.  It is not being imposed.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</a:rPr>
              <a:t>It will help determine whether </a:t>
            </a:r>
            <a:r>
              <a:rPr lang="en-US" dirty="0">
                <a:solidFill>
                  <a:srgbClr val="003366"/>
                </a:solidFill>
              </a:rPr>
              <a:t>LBNL’s corrective actions </a:t>
            </a:r>
            <a:r>
              <a:rPr lang="en-US" dirty="0" smtClean="0">
                <a:solidFill>
                  <a:srgbClr val="003366"/>
                </a:solidFill>
              </a:rPr>
              <a:t>are effective, sustainable and robust in </a:t>
            </a:r>
            <a:r>
              <a:rPr lang="en-US" dirty="0">
                <a:solidFill>
                  <a:srgbClr val="003366"/>
                </a:solidFill>
              </a:rPr>
              <a:t>addressing the </a:t>
            </a:r>
            <a:r>
              <a:rPr lang="en-US" dirty="0" smtClean="0">
                <a:solidFill>
                  <a:srgbClr val="003366"/>
                </a:solidFill>
              </a:rPr>
              <a:t>findings of the NFPA 45 inspections.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</a:rPr>
              <a:t>It will </a:t>
            </a:r>
            <a:r>
              <a:rPr lang="en-US" dirty="0">
                <a:solidFill>
                  <a:srgbClr val="003366"/>
                </a:solidFill>
              </a:rPr>
              <a:t>assist BASO in determining the overall performance of </a:t>
            </a:r>
            <a:r>
              <a:rPr lang="en-US" dirty="0" smtClean="0">
                <a:solidFill>
                  <a:srgbClr val="003366"/>
                </a:solidFill>
              </a:rPr>
              <a:t>LBNL’s chemical </a:t>
            </a:r>
            <a:r>
              <a:rPr lang="en-US" dirty="0">
                <a:solidFill>
                  <a:srgbClr val="003366"/>
                </a:solidFill>
              </a:rPr>
              <a:t>safety program. </a:t>
            </a:r>
            <a:endParaRPr lang="en-US" altLang="en-US" sz="3000" dirty="0" smtClean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38883"/>
          </a:xfrm>
          <a:prstGeom prst="rect">
            <a:avLst/>
          </a:prstGeom>
          <a:solidFill>
            <a:srgbClr val="1D498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r>
              <a:rPr lang="en-US" sz="3000" b="1" dirty="0" smtClean="0">
                <a:solidFill>
                  <a:schemeClr val="bg1"/>
                </a:solidFill>
              </a:rPr>
              <a:t>Some comments before we get going…</a:t>
            </a:r>
          </a:p>
          <a:p>
            <a:endParaRPr lang="en-US" sz="3200" dirty="0"/>
          </a:p>
        </p:txBody>
      </p:sp>
      <p:pic>
        <p:nvPicPr>
          <p:cNvPr id="18445" name="Picture 13" descr="https://tse4.mm.bing.net/th?id=OIP.A_AT4Kz3iaxhH7D9_e6QmQHaFj&amp;pid=Api&amp;P=0&amp;w=242&amp;h=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1"/>
            <a:ext cx="1590674" cy="15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9"/>
          <p:cNvSpPr>
            <a:spLocks noGrp="1"/>
          </p:cNvSpPr>
          <p:nvPr>
            <p:ph idx="1"/>
          </p:nvPr>
        </p:nvSpPr>
        <p:spPr bwMode="auto">
          <a:xfrm>
            <a:off x="0" y="2173881"/>
            <a:ext cx="9144000" cy="21480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</a:pPr>
            <a:r>
              <a:rPr lang="en-US" altLang="en-US" sz="3200" dirty="0" smtClean="0"/>
              <a:t>April 29th through May </a:t>
            </a:r>
            <a:r>
              <a:rPr lang="en-US" altLang="en-US" sz="3200" dirty="0" smtClean="0"/>
              <a:t>3</a:t>
            </a:r>
            <a:r>
              <a:rPr lang="en-US" altLang="en-US" sz="3200" baseline="30000" dirty="0" smtClean="0"/>
              <a:t>rd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</a:pPr>
            <a:endParaRPr lang="en-US" altLang="en-US" sz="3200" dirty="0" smtClean="0"/>
          </a:p>
          <a:p>
            <a:pPr marL="0" indent="0" algn="ctr">
              <a:spcBef>
                <a:spcPts val="600"/>
              </a:spcBef>
              <a:spcAft>
                <a:spcPts val="1200"/>
              </a:spcAft>
            </a:pPr>
            <a:r>
              <a:rPr lang="en-US" altLang="en-US" sz="3200" i="1" u="sng" dirty="0" smtClean="0"/>
              <a:t>No</a:t>
            </a:r>
            <a:r>
              <a:rPr lang="en-US" altLang="en-US" sz="3200" i="1" dirty="0" smtClean="0"/>
              <a:t> NSD space is planned to be reviewed</a:t>
            </a:r>
            <a:endParaRPr lang="en-US" altLang="en-US" sz="3200" i="1" dirty="0" smtClean="0"/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BF53EB-5A00-4C05-911C-AF9BFC099150}" type="slidenum">
              <a:rPr lang="en-US" altLang="en-US" sz="600">
                <a:solidFill>
                  <a:srgbClr val="898989"/>
                </a:solidFill>
              </a:rPr>
              <a:pPr/>
              <a:t>4</a:t>
            </a:fld>
            <a:endParaRPr lang="en-US" altLang="en-US" sz="6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rgbClr val="1D4980"/>
          </a:solid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When will the effectiveness review </a:t>
            </a:r>
          </a:p>
          <a:p>
            <a:r>
              <a:rPr lang="en-US" sz="3000" b="1" dirty="0" smtClean="0">
                <a:solidFill>
                  <a:schemeClr val="bg1"/>
                </a:solidFill>
              </a:rPr>
              <a:t> be conducted?</a:t>
            </a:r>
          </a:p>
          <a:p>
            <a:endParaRPr lang="en-US" sz="1600" dirty="0"/>
          </a:p>
        </p:txBody>
      </p:sp>
      <p:pic>
        <p:nvPicPr>
          <p:cNvPr id="7" name="Picture 2" descr="C:\Users\ladavis\Desktop\Conditions + and -\chem storage-organ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81" y="1"/>
            <a:ext cx="1583220" cy="15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9"/>
          <p:cNvSpPr>
            <a:spLocks noGrp="1"/>
          </p:cNvSpPr>
          <p:nvPr>
            <p:ph idx="1"/>
          </p:nvPr>
        </p:nvSpPr>
        <p:spPr bwMode="auto">
          <a:xfrm>
            <a:off x="620487" y="2487612"/>
            <a:ext cx="7780564" cy="9305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</a:pPr>
            <a:r>
              <a:rPr lang="en-US" altLang="en-US" dirty="0" smtClean="0"/>
              <a:t>The review team will be comprised of reviewers from DOE - Bay Area Site Office, DOE - Integrated Service  Center, and LBNL.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BF53EB-5A00-4C05-911C-AF9BFC099150}" type="slidenum">
              <a:rPr lang="en-US" altLang="en-US" sz="600">
                <a:solidFill>
                  <a:srgbClr val="898989"/>
                </a:solidFill>
              </a:rPr>
              <a:pPr/>
              <a:t>5</a:t>
            </a:fld>
            <a:endParaRPr lang="en-US" altLang="en-US" sz="6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538883"/>
          </a:xfrm>
          <a:prstGeom prst="rect">
            <a:avLst/>
          </a:prstGeom>
          <a:solidFill>
            <a:srgbClr val="1D498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 Who will perform the ER?</a:t>
            </a:r>
          </a:p>
          <a:p>
            <a:endParaRPr lang="en-US" sz="3200" dirty="0"/>
          </a:p>
        </p:txBody>
      </p:sp>
      <p:pic>
        <p:nvPicPr>
          <p:cNvPr id="10" name="Picture 3" descr="C:\Users\ladavis\Desktop\Conditions + and -\label-good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14" y="1"/>
            <a:ext cx="1527186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9"/>
          <p:cNvSpPr>
            <a:spLocks noGrp="1"/>
          </p:cNvSpPr>
          <p:nvPr>
            <p:ph idx="1"/>
          </p:nvPr>
        </p:nvSpPr>
        <p:spPr bwMode="auto">
          <a:xfrm>
            <a:off x="232914" y="1823580"/>
            <a:ext cx="8911086" cy="4239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Per a formal inspection plan and line of inquiry.</a:t>
            </a:r>
          </a:p>
          <a:p>
            <a:pPr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Three days of walkthroughs, interviews and doc reviews.</a:t>
            </a:r>
            <a:r>
              <a:rPr lang="en-US" dirty="0"/>
              <a:t> </a:t>
            </a:r>
            <a:endParaRPr lang="en-US" dirty="0" smtClean="0"/>
          </a:p>
          <a:p>
            <a:pPr marL="347663" indent="-347663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Customary in-brief and out-brief.</a:t>
            </a:r>
          </a:p>
          <a:p>
            <a:pPr marL="347663" indent="-347663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Evaluation: effective / partially effective / ineffective .</a:t>
            </a:r>
          </a:p>
          <a:p>
            <a:pPr marL="347663" indent="-347663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Interviews:</a:t>
            </a:r>
          </a:p>
          <a:p>
            <a:pPr marL="860425" lvl="1" indent="-228600">
              <a:lnSpc>
                <a:spcPct val="114000"/>
              </a:lnSpc>
              <a:spcBef>
                <a:spcPts val="600"/>
              </a:spcBef>
            </a:pPr>
            <a:r>
              <a:rPr lang="en-US" dirty="0" smtClean="0"/>
              <a:t>Laboratory and Chemical Safety Subcommittee members.</a:t>
            </a:r>
          </a:p>
          <a:p>
            <a:pPr marL="860425" lvl="1" indent="-228600">
              <a:lnSpc>
                <a:spcPct val="114000"/>
              </a:lnSpc>
              <a:spcBef>
                <a:spcPts val="600"/>
              </a:spcBef>
            </a:pPr>
            <a:r>
              <a:rPr lang="en-US" dirty="0" smtClean="0"/>
              <a:t>PIs, Activity Leads and workers. </a:t>
            </a:r>
          </a:p>
          <a:p>
            <a:pPr marL="860425" lvl="1" indent="-228600">
              <a:lnSpc>
                <a:spcPct val="114000"/>
              </a:lnSpc>
              <a:spcBef>
                <a:spcPts val="600"/>
              </a:spcBef>
            </a:pPr>
            <a:r>
              <a:rPr lang="en-US" dirty="0" smtClean="0"/>
              <a:t>EHS staff (LSIP Team members).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BF53EB-5A00-4C05-911C-AF9BFC099150}" type="slidenum">
              <a:rPr lang="en-US" altLang="en-US" sz="600">
                <a:solidFill>
                  <a:srgbClr val="898989"/>
                </a:solidFill>
              </a:rPr>
              <a:pPr/>
              <a:t>6</a:t>
            </a:fld>
            <a:endParaRPr lang="en-US" altLang="en-US" sz="600" dirty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rgbClr val="1D4980"/>
          </a:solidFill>
        </p:spPr>
        <p:txBody>
          <a:bodyPr wrap="square" rtlCol="0" anchor="t" anchorCtr="0">
            <a:spAutoFit/>
          </a:bodyPr>
          <a:lstStyle/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How will the effectiveness review </a:t>
            </a:r>
          </a:p>
          <a:p>
            <a:r>
              <a:rPr lang="en-US" sz="3000" b="1" dirty="0" smtClean="0">
                <a:solidFill>
                  <a:schemeClr val="bg1"/>
                </a:solidFill>
              </a:rPr>
              <a:t> be implemented?</a:t>
            </a:r>
          </a:p>
          <a:p>
            <a:endParaRPr lang="en-US" sz="1600" dirty="0"/>
          </a:p>
        </p:txBody>
      </p:sp>
      <p:pic>
        <p:nvPicPr>
          <p:cNvPr id="7" name="Picture 2" descr="C:\Users\ladavis\Desktop\Conditions + and -\EEWS-clear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14" y="1"/>
            <a:ext cx="154238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9"/>
          <p:cNvSpPr>
            <a:spLocks noGrp="1"/>
          </p:cNvSpPr>
          <p:nvPr>
            <p:ph idx="1"/>
          </p:nvPr>
        </p:nvSpPr>
        <p:spPr bwMode="auto">
          <a:xfrm>
            <a:off x="284672" y="1761809"/>
            <a:ext cx="8646747" cy="39785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344488">
              <a:buFont typeface="+mj-lt"/>
              <a:buAutoNum type="arabicPeriod"/>
            </a:pPr>
            <a:r>
              <a:rPr lang="en-US" sz="1800" dirty="0" smtClean="0"/>
              <a:t>Common </a:t>
            </a:r>
            <a:r>
              <a:rPr lang="en-US" sz="1800" dirty="0"/>
              <a:t>chemical segregation issues (e.g., purely alphabetical storage</a:t>
            </a:r>
            <a:r>
              <a:rPr lang="en-US" sz="1800" dirty="0" smtClean="0"/>
              <a:t>).</a:t>
            </a:r>
            <a:endParaRPr lang="en-US" sz="1800" dirty="0"/>
          </a:p>
          <a:p>
            <a:pPr marL="457200" lvl="0" indent="-344488">
              <a:buFont typeface="+mj-lt"/>
              <a:buAutoNum type="arabicPeriod"/>
            </a:pPr>
            <a:r>
              <a:rPr lang="en-US" sz="1800" dirty="0" smtClean="0"/>
              <a:t>Proper </a:t>
            </a:r>
            <a:r>
              <a:rPr lang="en-US" sz="1800" dirty="0"/>
              <a:t>storage of flammable/combustible liquids not in use or staged for use, properly self-closing flammable cabinets, and secondary containment for squeeze bottles on bench </a:t>
            </a:r>
            <a:r>
              <a:rPr lang="en-US" sz="1800" dirty="0" smtClean="0"/>
              <a:t>tops.</a:t>
            </a:r>
            <a:endParaRPr lang="en-US" sz="1800" dirty="0"/>
          </a:p>
          <a:p>
            <a:pPr marL="457200" lvl="0" indent="-344488">
              <a:buFont typeface="+mj-lt"/>
              <a:buAutoNum type="arabicPeriod"/>
            </a:pPr>
            <a:r>
              <a:rPr lang="en-US" sz="1800" dirty="0" smtClean="0"/>
              <a:t>Time-sensitive </a:t>
            </a:r>
            <a:r>
              <a:rPr lang="en-US" sz="1800" dirty="0"/>
              <a:t>chemical and peroxide forming chemical </a:t>
            </a:r>
            <a:r>
              <a:rPr lang="en-US" sz="1800" dirty="0" smtClean="0"/>
              <a:t>use</a:t>
            </a:r>
            <a:endParaRPr lang="en-US" sz="1800" dirty="0"/>
          </a:p>
          <a:p>
            <a:pPr marL="457200" lvl="0" indent="-344488">
              <a:buFont typeface="+mj-lt"/>
              <a:buAutoNum type="arabicPeriod"/>
            </a:pPr>
            <a:r>
              <a:rPr lang="en-US" sz="1800" dirty="0" smtClean="0"/>
              <a:t>Secondary </a:t>
            </a:r>
            <a:r>
              <a:rPr lang="en-US" sz="1800" dirty="0"/>
              <a:t>container labeling (name and </a:t>
            </a:r>
            <a:r>
              <a:rPr lang="en-US" sz="1800" dirty="0" smtClean="0"/>
              <a:t>hazards, </a:t>
            </a:r>
            <a:r>
              <a:rPr lang="en-US" sz="1800" dirty="0"/>
              <a:t>at </a:t>
            </a:r>
            <a:r>
              <a:rPr lang="en-US" sz="1800" dirty="0" smtClean="0"/>
              <a:t>a minimum).</a:t>
            </a:r>
            <a:endParaRPr lang="en-US" sz="1800" dirty="0"/>
          </a:p>
          <a:p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BF53EB-5A00-4C05-911C-AF9BFC099150}" type="slidenum">
              <a:rPr lang="en-US" altLang="en-US" sz="600">
                <a:solidFill>
                  <a:srgbClr val="898989"/>
                </a:solidFill>
              </a:rPr>
              <a:pPr/>
              <a:t>7</a:t>
            </a:fld>
            <a:endParaRPr lang="en-US" altLang="en-US" sz="600" dirty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508105"/>
          </a:xfrm>
          <a:prstGeom prst="rect">
            <a:avLst/>
          </a:prstGeom>
          <a:solidFill>
            <a:srgbClr val="1D498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</a:rPr>
              <a:t>Top Focus Areas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algn="just"/>
            <a:endParaRPr lang="en-US" sz="1200" b="1" dirty="0" smtClean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  <p:pic>
        <p:nvPicPr>
          <p:cNvPr id="7" name="Picture 3" descr="C:\Users\ladavis\Desktop\Conditions + and -\hood-organized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49" y="0"/>
            <a:ext cx="1494351" cy="15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9"/>
          <p:cNvSpPr>
            <a:spLocks noGrp="1"/>
          </p:cNvSpPr>
          <p:nvPr>
            <p:ph idx="1"/>
          </p:nvPr>
        </p:nvSpPr>
        <p:spPr bwMode="auto">
          <a:xfrm>
            <a:off x="293913" y="1754570"/>
            <a:ext cx="8745311" cy="4239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344488">
              <a:buFont typeface="+mj-lt"/>
              <a:buAutoNum type="arabicPeriod" startAt="5"/>
            </a:pPr>
            <a:r>
              <a:rPr lang="en-US" sz="1800" dirty="0" smtClean="0"/>
              <a:t>F</a:t>
            </a:r>
            <a:r>
              <a:rPr lang="en-US" sz="1800" dirty="0" smtClean="0"/>
              <a:t>amiliarity </a:t>
            </a:r>
            <a:r>
              <a:rPr lang="en-US" sz="1800" dirty="0"/>
              <a:t>with GHS and that signage is not outdated (e.g., references to </a:t>
            </a:r>
            <a:r>
              <a:rPr lang="en-US" sz="1800" dirty="0" smtClean="0"/>
              <a:t>MSDS vs SDS).</a:t>
            </a:r>
            <a:endParaRPr lang="en-US" sz="1800" dirty="0"/>
          </a:p>
          <a:p>
            <a:pPr marL="457200" lvl="0" indent="-344488">
              <a:buFont typeface="+mj-lt"/>
              <a:buAutoNum type="arabicPeriod" startAt="5"/>
            </a:pPr>
            <a:r>
              <a:rPr lang="en-US" sz="1800" dirty="0"/>
              <a:t>Ensure that open flame operations/Bunsen burners have appropriate permits, </a:t>
            </a:r>
            <a:r>
              <a:rPr lang="en-US" sz="1800" dirty="0" smtClean="0"/>
              <a:t>are covered by WPC activities/hazards &amp; controls</a:t>
            </a:r>
            <a:r>
              <a:rPr lang="en-US" sz="1800" dirty="0"/>
              <a:t>, and clear space for </a:t>
            </a:r>
            <a:r>
              <a:rPr lang="en-US" sz="1800" dirty="0" smtClean="0"/>
              <a:t>operation.</a:t>
            </a:r>
            <a:endParaRPr lang="en-US" sz="1800" dirty="0"/>
          </a:p>
          <a:p>
            <a:pPr marL="457200" lvl="0" indent="-344488">
              <a:buFont typeface="+mj-lt"/>
              <a:buAutoNum type="arabicPeriod" startAt="5"/>
            </a:pPr>
            <a:r>
              <a:rPr lang="en-US" sz="1800" dirty="0" smtClean="0"/>
              <a:t>Unattended </a:t>
            </a:r>
            <a:r>
              <a:rPr lang="en-US" sz="1800" dirty="0"/>
              <a:t>heating operations involving materials that pose a fire or explosion hazard and ensure appropriate over-temperature </a:t>
            </a:r>
            <a:r>
              <a:rPr lang="en-US" sz="1800" dirty="0" smtClean="0"/>
              <a:t>control.</a:t>
            </a:r>
            <a:endParaRPr lang="en-US" sz="1800" dirty="0"/>
          </a:p>
          <a:p>
            <a:pPr marL="457200" lvl="0" indent="-344488">
              <a:buFont typeface="+mj-lt"/>
              <a:buAutoNum type="arabicPeriod" startAt="5"/>
            </a:pPr>
            <a:r>
              <a:rPr lang="en-US" sz="1800" b="1" dirty="0" smtClean="0"/>
              <a:t>Other k</a:t>
            </a:r>
            <a:r>
              <a:rPr lang="en-US" sz="1800" b="1" dirty="0" smtClean="0"/>
              <a:t>nown </a:t>
            </a:r>
            <a:r>
              <a:rPr lang="en-US" sz="1800" b="1" dirty="0"/>
              <a:t>challenge </a:t>
            </a:r>
            <a:r>
              <a:rPr lang="en-US" sz="1800" b="1" dirty="0" smtClean="0"/>
              <a:t>areas: such </a:t>
            </a:r>
            <a:r>
              <a:rPr lang="en-US" sz="1800" b="1" dirty="0"/>
              <a:t>as housekeeping and clutter, seismic restraint, cylinder chains, refrigerator labeling, etc.</a:t>
            </a:r>
            <a:endParaRPr lang="en-US" sz="2000" b="1" dirty="0"/>
          </a:p>
          <a:p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05200" y="6297583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BF53EB-5A00-4C05-911C-AF9BFC099150}" type="slidenum">
              <a:rPr lang="en-US" altLang="en-US" sz="600">
                <a:solidFill>
                  <a:srgbClr val="898989"/>
                </a:solidFill>
              </a:rPr>
              <a:pPr/>
              <a:t>8</a:t>
            </a:fld>
            <a:endParaRPr lang="en-US" altLang="en-US" sz="60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485022"/>
          </a:xfrm>
          <a:prstGeom prst="rect">
            <a:avLst/>
          </a:prstGeom>
          <a:solidFill>
            <a:srgbClr val="1D498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sz="3000" b="1" dirty="0" smtClean="0">
                <a:solidFill>
                  <a:schemeClr val="bg1"/>
                </a:solidFill>
              </a:rPr>
              <a:t> Your Top 10 Focus Areas (6-10)</a:t>
            </a:r>
          </a:p>
          <a:p>
            <a:endParaRPr lang="en-US" sz="1050" b="1" dirty="0" smtClean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8260043" y="1627538"/>
            <a:ext cx="5735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4" descr="https://tse2.mm.bing.net/th?id=OIP.I8eSP_jyCZRcSbRAkAEuKgHaHa&amp;pid=Api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0"/>
            <a:ext cx="15716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4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cess 11"/>
          <p:cNvSpPr>
            <a:spLocks noChangeArrowheads="1"/>
          </p:cNvSpPr>
          <p:nvPr/>
        </p:nvSpPr>
        <p:spPr bwMode="auto">
          <a:xfrm>
            <a:off x="3513138" y="2024063"/>
            <a:ext cx="2219325" cy="1870075"/>
          </a:xfrm>
          <a:prstGeom prst="flowChartProcess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1471613" y="4475163"/>
            <a:ext cx="6483350" cy="704850"/>
            <a:chOff x="1471421" y="4474633"/>
            <a:chExt cx="6483360" cy="703987"/>
          </a:xfrm>
        </p:grpSpPr>
        <p:pic>
          <p:nvPicPr>
            <p:cNvPr id="13317" name="Picture 5" descr="New_DOE_Logo_White_060208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421" y="4485746"/>
              <a:ext cx="2692400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8" name="Group 5"/>
            <p:cNvGrpSpPr>
              <a:grpSpLocks/>
            </p:cNvGrpSpPr>
            <p:nvPr/>
          </p:nvGrpSpPr>
          <p:grpSpPr bwMode="auto">
            <a:xfrm>
              <a:off x="4649595" y="4474633"/>
              <a:ext cx="3305186" cy="703987"/>
              <a:chOff x="4971328" y="4203700"/>
              <a:chExt cx="3305186" cy="703987"/>
            </a:xfrm>
          </p:grpSpPr>
          <p:pic>
            <p:nvPicPr>
              <p:cNvPr id="13319" name="Picture 4" descr="UClogo_rev.eps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328" y="4207599"/>
                <a:ext cx="700090" cy="70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0" name="TextBox 4"/>
              <p:cNvSpPr txBox="1">
                <a:spLocks noChangeArrowheads="1"/>
              </p:cNvSpPr>
              <p:nvPr/>
            </p:nvSpPr>
            <p:spPr bwMode="auto">
              <a:xfrm>
                <a:off x="5774610" y="4203700"/>
                <a:ext cx="2501904" cy="70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defTabSz="4572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UNIVERSITY OF</a:t>
                </a:r>
              </a:p>
              <a:p>
                <a:pPr eaLnBrk="1" hangingPunct="1"/>
                <a:r>
                  <a:rPr lang="en-US" altLang="en-US" sz="200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CALIFORNIA</a:t>
                </a:r>
              </a:p>
            </p:txBody>
          </p:sp>
        </p:grpSp>
      </p:grpSp>
      <p:pic>
        <p:nvPicPr>
          <p:cNvPr id="13316" name="Picture 13" descr="LBNL_Logo_white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1998663"/>
            <a:ext cx="22479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_Template_0324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LBNL_Template</Template>
  <TotalTime>5490</TotalTime>
  <Words>349</Words>
  <Application>Microsoft Office PowerPoint</Application>
  <PresentationFormat>On-screen Show (4:3)</PresentationFormat>
  <Paragraphs>68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Arial Black</vt:lpstr>
      <vt:lpstr>Lucida Grande</vt:lpstr>
      <vt:lpstr>LBNL_Template_032411</vt:lpstr>
      <vt:lpstr>Laboratory Safety Improvement Plan (LSIP) Effectiveness Review Briefing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T. Robinson</dc:creator>
  <cp:lastModifiedBy>David E. Rodgers</cp:lastModifiedBy>
  <cp:revision>38</cp:revision>
  <cp:lastPrinted>2019-04-12T16:20:38Z</cp:lastPrinted>
  <dcterms:created xsi:type="dcterms:W3CDTF">2019-04-11T23:13:23Z</dcterms:created>
  <dcterms:modified xsi:type="dcterms:W3CDTF">2019-04-16T16:24:18Z</dcterms:modified>
</cp:coreProperties>
</file>